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2" r:id="rId3"/>
    <p:sldId id="268" r:id="rId4"/>
    <p:sldId id="274" r:id="rId5"/>
    <p:sldId id="257" r:id="rId6"/>
    <p:sldId id="272" r:id="rId7"/>
    <p:sldId id="273" r:id="rId8"/>
    <p:sldId id="275" r:id="rId9"/>
    <p:sldId id="269" r:id="rId10"/>
    <p:sldId id="258" r:id="rId11"/>
    <p:sldId id="286" r:id="rId12"/>
    <p:sldId id="287" r:id="rId13"/>
    <p:sldId id="289" r:id="rId14"/>
    <p:sldId id="288" r:id="rId15"/>
    <p:sldId id="285" r:id="rId16"/>
    <p:sldId id="259" r:id="rId17"/>
    <p:sldId id="261" r:id="rId18"/>
    <p:sldId id="271" r:id="rId19"/>
    <p:sldId id="263" r:id="rId20"/>
    <p:sldId id="294" r:id="rId21"/>
    <p:sldId id="291" r:id="rId22"/>
    <p:sldId id="292" r:id="rId23"/>
    <p:sldId id="264" r:id="rId24"/>
    <p:sldId id="296" r:id="rId25"/>
    <p:sldId id="284" r:id="rId26"/>
    <p:sldId id="281" r:id="rId27"/>
    <p:sldId id="266" r:id="rId28"/>
    <p:sldId id="267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6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10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khung hinh\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930" y="157660"/>
            <a:ext cx="10339558" cy="74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843" y="54195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00CC"/>
                </a:solidFill>
              </a:rPr>
              <a:t>Bài</a:t>
            </a:r>
            <a:r>
              <a:rPr lang="en-US" sz="3600" b="1" u="sng" dirty="0">
                <a:solidFill>
                  <a:srgbClr val="0000CC"/>
                </a:solidFill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</a:rPr>
              <a:t>tập</a:t>
            </a:r>
            <a:r>
              <a:rPr lang="en-US" sz="3600" b="1" u="sng" dirty="0">
                <a:solidFill>
                  <a:srgbClr val="0000CC"/>
                </a:solidFill>
              </a:rPr>
              <a:t> 2: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034" y="1198228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b="1" dirty="0" err="1">
                <a:solidFill>
                  <a:srgbClr val="0000CC"/>
                </a:solidFill>
              </a:rPr>
              <a:t>Điền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những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từ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ngữ</a:t>
            </a:r>
            <a:r>
              <a:rPr lang="en-US" sz="3600" b="1" dirty="0">
                <a:solidFill>
                  <a:srgbClr val="0000CC"/>
                </a:solidFill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</a:rPr>
              <a:t>bí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mật</a:t>
            </a:r>
            <a:r>
              <a:rPr lang="en-US" sz="3600" b="1" i="1" dirty="0">
                <a:solidFill>
                  <a:srgbClr val="FF0000"/>
                </a:solidFill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</a:rPr>
              <a:t>pháp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luật</a:t>
            </a:r>
            <a:r>
              <a:rPr lang="en-US" sz="3600" b="1" i="1" dirty="0">
                <a:solidFill>
                  <a:srgbClr val="FF0000"/>
                </a:solidFill>
              </a:rPr>
              <a:t>,</a:t>
            </a:r>
          </a:p>
          <a:p>
            <a:r>
              <a:rPr lang="en-US" sz="3600" b="1" i="1" dirty="0" err="1">
                <a:solidFill>
                  <a:srgbClr val="FF0000"/>
                </a:solidFill>
              </a:rPr>
              <a:t>của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riêng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vào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chỗ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trống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trong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các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câu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sau</a:t>
            </a:r>
            <a:endParaRPr lang="en-US" sz="3600" b="1" dirty="0">
              <a:solidFill>
                <a:srgbClr val="0000CC"/>
              </a:solidFill>
            </a:endParaRPr>
          </a:p>
          <a:p>
            <a:r>
              <a:rPr lang="en-US" sz="3600" b="1" dirty="0" err="1">
                <a:solidFill>
                  <a:srgbClr val="0000CC"/>
                </a:solidFill>
              </a:rPr>
              <a:t>cho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thích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hợp</a:t>
            </a:r>
            <a:r>
              <a:rPr lang="en-US" sz="3600" b="1" dirty="0">
                <a:solidFill>
                  <a:srgbClr val="0000CC"/>
                </a:solidFill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5766" y="3042754"/>
            <a:ext cx="952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</a:rPr>
              <a:t>Thư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từ</a:t>
            </a:r>
            <a:r>
              <a:rPr lang="en-US" sz="3600" b="1" dirty="0">
                <a:solidFill>
                  <a:srgbClr val="0000CC"/>
                </a:solidFill>
              </a:rPr>
              <a:t>, </a:t>
            </a:r>
            <a:r>
              <a:rPr lang="en-US" sz="3600" b="1" dirty="0" err="1">
                <a:solidFill>
                  <a:srgbClr val="0000CC"/>
                </a:solidFill>
              </a:rPr>
              <a:t>tài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sản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của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người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khác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là</a:t>
            </a:r>
            <a:r>
              <a:rPr lang="en-US" sz="3600" b="1" dirty="0">
                <a:solidFill>
                  <a:srgbClr val="0000CC"/>
                </a:solidFill>
              </a:rPr>
              <a:t> ............</a:t>
            </a:r>
          </a:p>
          <a:p>
            <a:r>
              <a:rPr lang="en-US" sz="3600" b="1" dirty="0" err="1">
                <a:solidFill>
                  <a:srgbClr val="0000CC"/>
                </a:solidFill>
              </a:rPr>
              <a:t>mỗi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người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nên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cần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được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tôn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trọng</a:t>
            </a:r>
            <a:r>
              <a:rPr lang="en-US" sz="3600" b="1" dirty="0">
                <a:solidFill>
                  <a:srgbClr val="0000CC"/>
                </a:solidFill>
              </a:rPr>
              <a:t>. </a:t>
            </a:r>
            <a:r>
              <a:rPr lang="en-US" sz="3600" b="1" dirty="0" err="1">
                <a:solidFill>
                  <a:srgbClr val="0000CC"/>
                </a:solidFill>
              </a:rPr>
              <a:t>Xâm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phạm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chúng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là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việc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làm</a:t>
            </a:r>
            <a:r>
              <a:rPr lang="en-US" sz="3600" b="1" dirty="0">
                <a:solidFill>
                  <a:srgbClr val="0000CC"/>
                </a:solidFill>
              </a:rPr>
              <a:t> vi </a:t>
            </a:r>
            <a:r>
              <a:rPr lang="en-US" sz="3600" b="1" err="1">
                <a:solidFill>
                  <a:srgbClr val="0000CC"/>
                </a:solidFill>
              </a:rPr>
              <a:t>phạm</a:t>
            </a:r>
            <a:r>
              <a:rPr lang="en-US" sz="3600" b="1">
                <a:solidFill>
                  <a:srgbClr val="0000CC"/>
                </a:solidFill>
              </a:rPr>
              <a:t> ………....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34" y="4929267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</a:rPr>
              <a:t>Mọi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người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cần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tôn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trọng</a:t>
            </a:r>
            <a:r>
              <a:rPr lang="en-US" sz="3600" b="1" dirty="0">
                <a:solidFill>
                  <a:srgbClr val="0000CC"/>
                </a:solidFill>
              </a:rPr>
              <a:t>…………</a:t>
            </a:r>
            <a:r>
              <a:rPr lang="en-US" sz="3600" b="1" dirty="0" err="1">
                <a:solidFill>
                  <a:srgbClr val="0000CC"/>
                </a:solidFill>
              </a:rPr>
              <a:t>riêng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của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trẻ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em</a:t>
            </a:r>
            <a:r>
              <a:rPr lang="en-US" sz="36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9597" y="4911310"/>
            <a:ext cx="1729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</a:rPr>
              <a:t>bí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mật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5043" y="410061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</a:rPr>
              <a:t>pháp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luật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0834" y="300882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err="1">
                <a:solidFill>
                  <a:srgbClr val="FF0000"/>
                </a:solidFill>
              </a:rPr>
              <a:t>của</a:t>
            </a:r>
            <a:r>
              <a:rPr lang="en-US" sz="3600" b="1" i="1">
                <a:solidFill>
                  <a:srgbClr val="FF0000"/>
                </a:solidFill>
              </a:rPr>
              <a:t> riêng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76200" y="2362200"/>
            <a:ext cx="952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</a:rPr>
              <a:t>Thư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từ</a:t>
            </a:r>
            <a:r>
              <a:rPr lang="en-US" sz="3600" b="1" dirty="0">
                <a:solidFill>
                  <a:srgbClr val="0000CC"/>
                </a:solidFill>
              </a:rPr>
              <a:t>, </a:t>
            </a:r>
            <a:r>
              <a:rPr lang="en-US" sz="3600" b="1" dirty="0" err="1">
                <a:solidFill>
                  <a:srgbClr val="0000CC"/>
                </a:solidFill>
              </a:rPr>
              <a:t>tài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sản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của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người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khác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err="1">
                <a:solidFill>
                  <a:srgbClr val="0000CC"/>
                </a:solidFill>
              </a:rPr>
              <a:t>là</a:t>
            </a:r>
            <a:r>
              <a:rPr lang="en-US" sz="3600" b="1">
                <a:solidFill>
                  <a:srgbClr val="0000CC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</a:rPr>
              <a:t>của riêng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err="1">
                <a:solidFill>
                  <a:srgbClr val="0000CC"/>
                </a:solidFill>
              </a:rPr>
              <a:t>mỗi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người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nên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cần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được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tôn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trọng</a:t>
            </a:r>
            <a:r>
              <a:rPr lang="en-US" sz="3600" b="1" dirty="0">
                <a:solidFill>
                  <a:srgbClr val="0000CC"/>
                </a:solidFill>
              </a:rPr>
              <a:t>. </a:t>
            </a:r>
            <a:r>
              <a:rPr lang="en-US" sz="3600" b="1" dirty="0" err="1">
                <a:solidFill>
                  <a:srgbClr val="0000CC"/>
                </a:solidFill>
              </a:rPr>
              <a:t>Xâm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phạm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chúng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là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việc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làm</a:t>
            </a:r>
            <a:r>
              <a:rPr lang="en-US" sz="3600" b="1" dirty="0">
                <a:solidFill>
                  <a:srgbClr val="0000CC"/>
                </a:solidFill>
              </a:rPr>
              <a:t> vi </a:t>
            </a:r>
            <a:r>
              <a:rPr lang="en-US" sz="3600" b="1" err="1">
                <a:solidFill>
                  <a:srgbClr val="0000CC"/>
                </a:solidFill>
              </a:rPr>
              <a:t>phạm</a:t>
            </a:r>
            <a:r>
              <a:rPr lang="en-US" sz="3600" b="1">
                <a:solidFill>
                  <a:srgbClr val="0000CC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</a:rPr>
              <a:t>pháp luật</a:t>
            </a:r>
            <a:r>
              <a:rPr lang="en-US" sz="3600" b="1">
                <a:solidFill>
                  <a:srgbClr val="0000CC"/>
                </a:solidFill>
              </a:rPr>
              <a:t>.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228600"/>
            <a:ext cx="8915399" cy="6324599"/>
            <a:chOff x="212651" y="409433"/>
            <a:chExt cx="8601738" cy="5936776"/>
          </a:xfrm>
        </p:grpSpPr>
        <p:pic>
          <p:nvPicPr>
            <p:cNvPr id="1026" name="Picture 2" descr="C:\Users\Administrator\Desktop\khung hinh\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9" t="5608" r="21731" b="7490"/>
            <a:stretch/>
          </p:blipFill>
          <p:spPr bwMode="auto">
            <a:xfrm flipH="1">
              <a:off x="212651" y="409433"/>
              <a:ext cx="5426146" cy="593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Administrator\Desktop\khung hinh\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" t="5608" r="79242" b="7490"/>
            <a:stretch/>
          </p:blipFill>
          <p:spPr bwMode="auto">
            <a:xfrm flipH="1">
              <a:off x="5365528" y="409433"/>
              <a:ext cx="3448861" cy="593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Administrator\Desktop\luat tre 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4" y="1144109"/>
            <a:ext cx="3188968" cy="4644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4000" y="1066800"/>
            <a:ext cx="255871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</a:rPr>
              <a:t>Mục 2, điều 19: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0904" y="2286000"/>
            <a:ext cx="37461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800" b="1"/>
              <a:t>Chăm chỉ học tập, giữ gìn vệ sinh, rèn luyện thân thể, thực hiện trật tự công cộng và an toàn giao thông, giữ gìn của công, </a:t>
            </a:r>
            <a:r>
              <a:rPr lang="en-US" sz="2800" b="1" u="sng">
                <a:solidFill>
                  <a:srgbClr val="FF0000"/>
                </a:solidFill>
              </a:rPr>
              <a:t>tôn trọng tài sản của người khác</a:t>
            </a:r>
            <a:r>
              <a:rPr lang="en-US" sz="2800" b="1"/>
              <a:t>, bảo vệ môi trường.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799" y="1676400"/>
            <a:ext cx="349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Trẻ em có bổn phận:</a:t>
            </a:r>
          </a:p>
        </p:txBody>
      </p:sp>
    </p:spTree>
    <p:extLst>
      <p:ext uri="{BB962C8B-B14F-4D97-AF65-F5344CB8AC3E}">
        <p14:creationId xmlns:p14="http://schemas.microsoft.com/office/powerpoint/2010/main" val="20880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103286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</a:rPr>
              <a:t>- Mọi </a:t>
            </a:r>
            <a:r>
              <a:rPr lang="en-US" sz="4000" b="1" dirty="0" err="1">
                <a:solidFill>
                  <a:srgbClr val="0000CC"/>
                </a:solidFill>
              </a:rPr>
              <a:t>người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cần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err="1">
                <a:solidFill>
                  <a:srgbClr val="0000CC"/>
                </a:solidFill>
              </a:rPr>
              <a:t>tôn</a:t>
            </a:r>
            <a:r>
              <a:rPr lang="en-US" sz="4000" b="1">
                <a:solidFill>
                  <a:srgbClr val="0000CC"/>
                </a:solidFill>
              </a:rPr>
              <a:t> trọng </a:t>
            </a:r>
            <a:r>
              <a:rPr lang="en-US" sz="4000" b="1">
                <a:solidFill>
                  <a:srgbClr val="FF0000"/>
                </a:solidFill>
              </a:rPr>
              <a:t>tài sản </a:t>
            </a:r>
            <a:r>
              <a:rPr lang="en-US" sz="4000" b="1">
                <a:solidFill>
                  <a:srgbClr val="0000CC"/>
                </a:solidFill>
              </a:rPr>
              <a:t>riêng </a:t>
            </a:r>
            <a:r>
              <a:rPr lang="en-US" sz="4000" b="1" dirty="0" err="1">
                <a:solidFill>
                  <a:srgbClr val="0000CC"/>
                </a:solidFill>
              </a:rPr>
              <a:t>của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trẻ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em</a:t>
            </a:r>
            <a:r>
              <a:rPr lang="en-US" sz="4000" b="1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6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333233"/>
            <a:ext cx="8855149" cy="6143767"/>
            <a:chOff x="212651" y="409433"/>
            <a:chExt cx="8601738" cy="5936776"/>
          </a:xfrm>
        </p:grpSpPr>
        <p:pic>
          <p:nvPicPr>
            <p:cNvPr id="1026" name="Picture 2" descr="C:\Users\Administrator\Desktop\khung hinh\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9" t="5608" r="21731" b="7490"/>
            <a:stretch/>
          </p:blipFill>
          <p:spPr bwMode="auto">
            <a:xfrm flipH="1">
              <a:off x="212651" y="409433"/>
              <a:ext cx="5426146" cy="593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Administrator\Desktop\khung hinh\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" t="5608" r="79242" b="7490"/>
            <a:stretch/>
          </p:blipFill>
          <p:spPr bwMode="auto">
            <a:xfrm flipH="1">
              <a:off x="5365528" y="409433"/>
              <a:ext cx="3448861" cy="593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800600" y="2133600"/>
            <a:ext cx="37461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</a:rPr>
              <a:t>Trẻ em có quyền được bảo vệ chống lại sự can thiệp vào đời tư, vào gia đình, nơi ở và thư tín của các em, chống lại những điều nói xấu và vu cáo.</a:t>
            </a:r>
          </a:p>
        </p:txBody>
      </p:sp>
      <p:pic>
        <p:nvPicPr>
          <p:cNvPr id="2050" name="Picture 2" descr="C:\Users\Administrator\Desktop\khung hinh\quyen tre 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2" y="1199959"/>
            <a:ext cx="3272536" cy="4645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24400" y="1414790"/>
            <a:ext cx="395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Công ước quyền trẻ em:</a:t>
            </a:r>
          </a:p>
        </p:txBody>
      </p:sp>
    </p:spTree>
    <p:extLst>
      <p:ext uri="{BB962C8B-B14F-4D97-AF65-F5344CB8AC3E}">
        <p14:creationId xmlns:p14="http://schemas.microsoft.com/office/powerpoint/2010/main" val="44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95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152400"/>
            <a:ext cx="9296400" cy="2308324"/>
            <a:chOff x="0" y="242404"/>
            <a:chExt cx="9296400" cy="2308324"/>
          </a:xfrm>
        </p:grpSpPr>
        <p:sp>
          <p:nvSpPr>
            <p:cNvPr id="2" name="TextBox 1"/>
            <p:cNvSpPr txBox="1"/>
            <p:nvPr/>
          </p:nvSpPr>
          <p:spPr>
            <a:xfrm>
              <a:off x="0" y="242404"/>
              <a:ext cx="9296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CC"/>
                  </a:solidFill>
                </a:rPr>
                <a:t>b) </a:t>
              </a:r>
              <a:r>
                <a:rPr lang="en-US" sz="3600" b="1" dirty="0" err="1">
                  <a:solidFill>
                    <a:srgbClr val="0000CC"/>
                  </a:solidFill>
                </a:rPr>
                <a:t>Đánh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dấu</a:t>
              </a:r>
              <a:r>
                <a:rPr lang="en-US" sz="3600" b="1" dirty="0">
                  <a:solidFill>
                    <a:srgbClr val="0000CC"/>
                  </a:solidFill>
                </a:rPr>
                <a:t> + </a:t>
              </a:r>
              <a:r>
                <a:rPr lang="en-US" sz="3600" b="1" dirty="0" err="1">
                  <a:solidFill>
                    <a:srgbClr val="0000CC"/>
                  </a:solidFill>
                </a:rPr>
                <a:t>vào</a:t>
              </a:r>
              <a:r>
                <a:rPr lang="en-US" sz="3600" b="1" dirty="0">
                  <a:solidFill>
                    <a:srgbClr val="0000CC"/>
                  </a:solidFill>
                </a:rPr>
                <a:t> ô      </a:t>
              </a:r>
              <a:r>
                <a:rPr lang="en-US" sz="3600" b="1" dirty="0" err="1">
                  <a:solidFill>
                    <a:srgbClr val="0000CC"/>
                  </a:solidFill>
                </a:rPr>
                <a:t>trước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những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việc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nên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làm</a:t>
              </a:r>
              <a:r>
                <a:rPr lang="en-US" sz="3600" b="1" dirty="0">
                  <a:solidFill>
                    <a:srgbClr val="0000CC"/>
                  </a:solidFill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</a:rPr>
                <a:t>đánh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dấu</a:t>
              </a:r>
              <a:r>
                <a:rPr lang="en-US" sz="3600" b="1" dirty="0">
                  <a:solidFill>
                    <a:srgbClr val="0000CC"/>
                  </a:solidFill>
                </a:rPr>
                <a:t> - </a:t>
              </a:r>
              <a:r>
                <a:rPr lang="en-US" sz="3600" b="1" dirty="0" err="1">
                  <a:solidFill>
                    <a:srgbClr val="0000CC"/>
                  </a:solidFill>
                </a:rPr>
                <a:t>vào</a:t>
              </a:r>
              <a:r>
                <a:rPr lang="en-US" sz="3600" b="1" dirty="0">
                  <a:solidFill>
                    <a:srgbClr val="0000CC"/>
                  </a:solidFill>
                </a:rPr>
                <a:t> ô     </a:t>
              </a:r>
              <a:r>
                <a:rPr lang="en-US" sz="3600" b="1" dirty="0" err="1">
                  <a:solidFill>
                    <a:srgbClr val="0000CC"/>
                  </a:solidFill>
                </a:rPr>
                <a:t>trước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những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việc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không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nên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làm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trong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những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hành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động</a:t>
              </a:r>
              <a:r>
                <a:rPr lang="en-US" sz="3600" b="1" dirty="0">
                  <a:solidFill>
                    <a:srgbClr val="0000CC"/>
                  </a:solidFill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</a:rPr>
                <a:t>việc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làm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dưới</a:t>
              </a:r>
              <a:r>
                <a:rPr lang="en-US" sz="3600" b="1" dirty="0">
                  <a:solidFill>
                    <a:srgbClr val="0000CC"/>
                  </a:solidFill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</a:rPr>
                <a:t>đây</a:t>
              </a:r>
              <a:r>
                <a:rPr lang="en-US" sz="3600" b="1" dirty="0">
                  <a:solidFill>
                    <a:srgbClr val="0000CC"/>
                  </a:solidFill>
                </a:rPr>
                <a:t>. 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19600" y="914400"/>
              <a:ext cx="381000" cy="369332"/>
            </a:xfrm>
            <a:prstGeom prst="rect">
              <a:avLst/>
            </a:prstGeom>
            <a:noFill/>
            <a:ln w="2540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84374" y="381000"/>
              <a:ext cx="381000" cy="369332"/>
            </a:xfrm>
            <a:prstGeom prst="rect">
              <a:avLst/>
            </a:prstGeom>
            <a:noFill/>
            <a:ln w="2540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9269" y="2387025"/>
            <a:ext cx="8948531" cy="1077218"/>
            <a:chOff x="119269" y="2387025"/>
            <a:chExt cx="8948531" cy="1077218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2387025"/>
              <a:ext cx="8610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</a:rPr>
                <a:t>1. </a:t>
              </a:r>
              <a:r>
                <a:rPr lang="en-US" sz="3200" b="1" dirty="0" err="1">
                  <a:solidFill>
                    <a:srgbClr val="0000CC"/>
                  </a:solidFill>
                </a:rPr>
                <a:t>Tự</a:t>
              </a:r>
              <a:r>
                <a:rPr lang="en-US" sz="3200" b="1" dirty="0">
                  <a:solidFill>
                    <a:srgbClr val="0000CC"/>
                  </a:solidFill>
                </a:rPr>
                <a:t> ý </a:t>
              </a:r>
              <a:r>
                <a:rPr lang="en-US" sz="3200" b="1" dirty="0" err="1">
                  <a:solidFill>
                    <a:srgbClr val="0000CC"/>
                  </a:solidFill>
                </a:rPr>
                <a:t>sử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dụng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thư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từ</a:t>
              </a:r>
              <a:r>
                <a:rPr lang="en-US" sz="3200" b="1" dirty="0">
                  <a:solidFill>
                    <a:srgbClr val="0000CC"/>
                  </a:solidFill>
                </a:rPr>
                <a:t>, </a:t>
              </a:r>
              <a:r>
                <a:rPr lang="en-US" sz="3200" b="1" dirty="0" err="1">
                  <a:solidFill>
                    <a:srgbClr val="0000CC"/>
                  </a:solidFill>
                </a:rPr>
                <a:t>sách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vở</a:t>
              </a:r>
              <a:r>
                <a:rPr lang="en-US" sz="3200" b="1" dirty="0">
                  <a:solidFill>
                    <a:srgbClr val="0000CC"/>
                  </a:solidFill>
                </a:rPr>
                <a:t>, </a:t>
              </a:r>
              <a:r>
                <a:rPr lang="en-US" sz="3200" b="1" dirty="0" err="1">
                  <a:solidFill>
                    <a:srgbClr val="0000CC"/>
                  </a:solidFill>
                </a:rPr>
                <a:t>đồ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dùng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của</a:t>
              </a:r>
              <a:endParaRPr lang="en-US" sz="3200" b="1" dirty="0">
                <a:solidFill>
                  <a:srgbClr val="0000CC"/>
                </a:solidFill>
              </a:endParaRPr>
            </a:p>
            <a:p>
              <a:r>
                <a:rPr lang="en-US" sz="3200" b="1" dirty="0" err="1">
                  <a:solidFill>
                    <a:srgbClr val="0000CC"/>
                  </a:solidFill>
                </a:rPr>
                <a:t>người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khác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khi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chưa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được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phép</a:t>
              </a:r>
              <a:r>
                <a:rPr lang="en-US" sz="3200" b="1" dirty="0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9269" y="2511504"/>
              <a:ext cx="381000" cy="369332"/>
            </a:xfrm>
            <a:prstGeom prst="rect">
              <a:avLst/>
            </a:prstGeom>
            <a:noFill/>
            <a:ln w="2540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138" y="3342382"/>
            <a:ext cx="9134062" cy="1077218"/>
            <a:chOff x="86138" y="3342382"/>
            <a:chExt cx="9134062" cy="1077218"/>
          </a:xfrm>
        </p:grpSpPr>
        <p:sp>
          <p:nvSpPr>
            <p:cNvPr id="7" name="TextBox 6"/>
            <p:cNvSpPr txBox="1"/>
            <p:nvPr/>
          </p:nvSpPr>
          <p:spPr>
            <a:xfrm>
              <a:off x="460513" y="3342382"/>
              <a:ext cx="87596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</a:rPr>
                <a:t>2. </a:t>
              </a:r>
              <a:r>
                <a:rPr lang="en-US" sz="3200" b="1" dirty="0" err="1">
                  <a:solidFill>
                    <a:srgbClr val="0000CC"/>
                  </a:solidFill>
                </a:rPr>
                <a:t>Giữ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gìn</a:t>
              </a:r>
              <a:r>
                <a:rPr lang="en-US" sz="3200" b="1" dirty="0">
                  <a:solidFill>
                    <a:srgbClr val="0000CC"/>
                  </a:solidFill>
                </a:rPr>
                <a:t>, </a:t>
              </a:r>
              <a:r>
                <a:rPr lang="en-US" sz="3200" b="1" dirty="0" err="1">
                  <a:solidFill>
                    <a:srgbClr val="0000CC"/>
                  </a:solidFill>
                </a:rPr>
                <a:t>bảo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quản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cẩn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thận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khi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mượn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sách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vở</a:t>
              </a:r>
              <a:r>
                <a:rPr lang="en-US" sz="3200" b="1" dirty="0">
                  <a:solidFill>
                    <a:srgbClr val="0000CC"/>
                  </a:solidFill>
                </a:rPr>
                <a:t>, </a:t>
              </a:r>
              <a:r>
                <a:rPr lang="en-US" sz="3200" b="1" dirty="0" err="1">
                  <a:solidFill>
                    <a:srgbClr val="0000CC"/>
                  </a:solidFill>
                </a:rPr>
                <a:t>đồ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dùng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của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người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khác</a:t>
              </a:r>
              <a:r>
                <a:rPr lang="en-US" sz="3200" b="1" dirty="0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138" y="3503521"/>
              <a:ext cx="381000" cy="369332"/>
            </a:xfrm>
            <a:prstGeom prst="rect">
              <a:avLst/>
            </a:prstGeom>
            <a:noFill/>
            <a:ln w="2540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9513" y="4332982"/>
            <a:ext cx="8531087" cy="1077218"/>
            <a:chOff x="79513" y="4332982"/>
            <a:chExt cx="8531087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457200" y="4332982"/>
              <a:ext cx="8153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</a:rPr>
                <a:t>3. </a:t>
              </a:r>
              <a:r>
                <a:rPr lang="en-US" sz="3200" b="1" dirty="0" err="1">
                  <a:solidFill>
                    <a:srgbClr val="0000CC"/>
                  </a:solidFill>
                </a:rPr>
                <a:t>Xin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phép</a:t>
              </a:r>
              <a:r>
                <a:rPr lang="en-US" sz="3200" b="1" dirty="0">
                  <a:solidFill>
                    <a:srgbClr val="0000CC"/>
                  </a:solidFill>
                </a:rPr>
                <a:t>, </a:t>
              </a:r>
              <a:r>
                <a:rPr lang="en-US" sz="3200" b="1" dirty="0" err="1">
                  <a:solidFill>
                    <a:srgbClr val="0000CC"/>
                  </a:solidFill>
                </a:rPr>
                <a:t>hỏi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mượn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khi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muốn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sử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dụng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</a:p>
            <a:p>
              <a:r>
                <a:rPr lang="en-US" sz="3200" b="1" dirty="0" err="1">
                  <a:solidFill>
                    <a:srgbClr val="0000CC"/>
                  </a:solidFill>
                </a:rPr>
                <a:t>sách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vở</a:t>
              </a:r>
              <a:r>
                <a:rPr lang="en-US" sz="3200" b="1" dirty="0">
                  <a:solidFill>
                    <a:srgbClr val="0000CC"/>
                  </a:solidFill>
                </a:rPr>
                <a:t>, </a:t>
              </a:r>
              <a:r>
                <a:rPr lang="en-US" sz="3200" b="1" dirty="0" err="1">
                  <a:solidFill>
                    <a:srgbClr val="0000CC"/>
                  </a:solidFill>
                </a:rPr>
                <a:t>đồ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dùng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của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người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khác</a:t>
              </a:r>
              <a:r>
                <a:rPr lang="en-US" sz="3200" b="1" dirty="0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513" y="4419600"/>
              <a:ext cx="381000" cy="369332"/>
            </a:xfrm>
            <a:prstGeom prst="rect">
              <a:avLst/>
            </a:prstGeom>
            <a:noFill/>
            <a:ln w="2540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9452" y="5358825"/>
            <a:ext cx="7911548" cy="584775"/>
            <a:chOff x="89452" y="5358825"/>
            <a:chExt cx="7911548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460512" y="5358825"/>
              <a:ext cx="7540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</a:rPr>
                <a:t>4. </a:t>
              </a:r>
              <a:r>
                <a:rPr lang="en-US" sz="3200" b="1" dirty="0" err="1">
                  <a:solidFill>
                    <a:srgbClr val="0000CC"/>
                  </a:solidFill>
                </a:rPr>
                <a:t>Xem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trộm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nhật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kí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của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người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khác</a:t>
              </a:r>
              <a:r>
                <a:rPr lang="en-US" sz="3200" b="1" dirty="0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452" y="5498068"/>
              <a:ext cx="381000" cy="369332"/>
            </a:xfrm>
            <a:prstGeom prst="rect">
              <a:avLst/>
            </a:prstGeom>
            <a:noFill/>
            <a:ln w="2540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138" y="5892225"/>
            <a:ext cx="8603974" cy="584775"/>
            <a:chOff x="86138" y="5892225"/>
            <a:chExt cx="8603974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460512" y="5892225"/>
              <a:ext cx="822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</a:rPr>
                <a:t>5. </a:t>
              </a:r>
              <a:r>
                <a:rPr lang="en-US" sz="3200" b="1" dirty="0" err="1">
                  <a:solidFill>
                    <a:srgbClr val="0000CC"/>
                  </a:solidFill>
                </a:rPr>
                <a:t>Nhận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giùm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thư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khi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hàng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xóm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đi</a:t>
              </a:r>
              <a:r>
                <a:rPr 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</a:rPr>
                <a:t>vắng</a:t>
              </a:r>
              <a:r>
                <a:rPr lang="en-US" sz="3200" b="1" dirty="0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138" y="5999946"/>
              <a:ext cx="381000" cy="369332"/>
            </a:xfrm>
            <a:prstGeom prst="rect">
              <a:avLst/>
            </a:prstGeom>
            <a:noFill/>
            <a:ln w="25400"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4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620"/>
    </mc:Choice>
    <mc:Fallback xmlns="">
      <p:transition spd="slow" advClick="0" advTm="37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98797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6. </a:t>
            </a:r>
            <a:r>
              <a:rPr lang="en-US" sz="3200" b="1" dirty="0" err="1">
                <a:solidFill>
                  <a:srgbClr val="0000CC"/>
                </a:solidFill>
              </a:rPr>
              <a:t>Tự</a:t>
            </a:r>
            <a:r>
              <a:rPr lang="en-US" sz="3200" b="1" dirty="0">
                <a:solidFill>
                  <a:srgbClr val="0000CC"/>
                </a:solidFill>
              </a:rPr>
              <a:t> ý </a:t>
            </a:r>
            <a:r>
              <a:rPr lang="en-US" sz="3200" b="1" dirty="0" err="1">
                <a:solidFill>
                  <a:srgbClr val="0000CC"/>
                </a:solidFill>
              </a:rPr>
              <a:t>lấy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để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dùng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705302"/>
            <a:ext cx="929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7. </a:t>
            </a:r>
            <a:r>
              <a:rPr lang="en-US" sz="3200" b="1" dirty="0" err="1">
                <a:solidFill>
                  <a:srgbClr val="0000CC"/>
                </a:solidFill>
              </a:rPr>
              <a:t>Sử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dụng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xong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rồi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mới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00CC"/>
                </a:solidFill>
              </a:rPr>
              <a:t>hỏi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mượn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807989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8. </a:t>
            </a:r>
            <a:r>
              <a:rPr lang="en-US" sz="3200" b="1" dirty="0" err="1">
                <a:solidFill>
                  <a:srgbClr val="0000CC"/>
                </a:solidFill>
              </a:rPr>
              <a:t>Làm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hỏng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chơi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mà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không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00CC"/>
                </a:solidFill>
              </a:rPr>
              <a:t>xin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lỗi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837821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9. </a:t>
            </a:r>
            <a:r>
              <a:rPr lang="en-US" sz="3200" b="1" dirty="0" err="1">
                <a:solidFill>
                  <a:srgbClr val="0000CC"/>
                </a:solidFill>
              </a:rPr>
              <a:t>Hái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trái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cây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trong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vườn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nhà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hàng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xóm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để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ăn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00CC"/>
                </a:solidFill>
              </a:rPr>
              <a:t>mà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không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hỏi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xin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chủ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nhà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875719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10. </a:t>
            </a:r>
            <a:r>
              <a:rPr lang="en-US" sz="3200" b="1" dirty="0" err="1">
                <a:solidFill>
                  <a:srgbClr val="0000CC"/>
                </a:solidFill>
              </a:rPr>
              <a:t>Lấy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sách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truyện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để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đọc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rồi</a:t>
            </a:r>
            <a:endParaRPr lang="en-US" sz="3200" b="1" dirty="0">
              <a:solidFill>
                <a:srgbClr val="0000CC"/>
              </a:solidFill>
            </a:endParaRPr>
          </a:p>
          <a:p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lại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cất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trả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vào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chỗ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cũ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095691"/>
            <a:ext cx="381000" cy="36933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832877"/>
            <a:ext cx="381000" cy="36933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8539" y="2857727"/>
            <a:ext cx="381000" cy="36933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942583"/>
            <a:ext cx="381000" cy="36933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8478" y="5047323"/>
            <a:ext cx="381000" cy="369332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3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522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85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1.Tự ý </a:t>
            </a:r>
            <a:r>
              <a:rPr lang="en-US" sz="3200" b="1" dirty="0" err="1">
                <a:solidFill>
                  <a:srgbClr val="0000CC"/>
                </a:solidFill>
              </a:rPr>
              <a:t>sử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dụng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thư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từ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sách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vở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dùng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chưa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được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phép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112" y="1676400"/>
            <a:ext cx="754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4. </a:t>
            </a:r>
            <a:r>
              <a:rPr lang="en-US" sz="3200" b="1" dirty="0" err="1">
                <a:solidFill>
                  <a:srgbClr val="0000CC"/>
                </a:solidFill>
              </a:rPr>
              <a:t>Xem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trộm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nhật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kí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20980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6. </a:t>
            </a:r>
            <a:r>
              <a:rPr lang="en-US" sz="3200" b="1" dirty="0" err="1">
                <a:solidFill>
                  <a:srgbClr val="0000CC"/>
                </a:solidFill>
              </a:rPr>
              <a:t>Tự</a:t>
            </a:r>
            <a:r>
              <a:rPr lang="en-US" sz="3200" b="1" dirty="0">
                <a:solidFill>
                  <a:srgbClr val="0000CC"/>
                </a:solidFill>
              </a:rPr>
              <a:t> ý </a:t>
            </a:r>
            <a:r>
              <a:rPr lang="en-US" sz="3200" b="1" dirty="0" err="1">
                <a:solidFill>
                  <a:srgbClr val="0000CC"/>
                </a:solidFill>
              </a:rPr>
              <a:t>lấy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để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dùng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7432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7. </a:t>
            </a:r>
            <a:r>
              <a:rPr lang="en-US" sz="3200" b="1" dirty="0" err="1">
                <a:solidFill>
                  <a:srgbClr val="0000CC"/>
                </a:solidFill>
              </a:rPr>
              <a:t>Sử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dụng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xong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err="1">
                <a:solidFill>
                  <a:srgbClr val="0000CC"/>
                </a:solidFill>
              </a:rPr>
              <a:t>rồi</a:t>
            </a:r>
            <a:r>
              <a:rPr lang="en-US" sz="3200" b="1">
                <a:solidFill>
                  <a:srgbClr val="0000CC"/>
                </a:solidFill>
              </a:rPr>
              <a:t> mới </a:t>
            </a:r>
          </a:p>
          <a:p>
            <a:r>
              <a:rPr lang="en-US" sz="3200" b="1">
                <a:solidFill>
                  <a:srgbClr val="0000CC"/>
                </a:solidFill>
              </a:rPr>
              <a:t>hỏi </a:t>
            </a:r>
            <a:r>
              <a:rPr lang="en-US" sz="3200" b="1" dirty="0" err="1">
                <a:solidFill>
                  <a:srgbClr val="0000CC"/>
                </a:solidFill>
              </a:rPr>
              <a:t>mượn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657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8. </a:t>
            </a:r>
            <a:r>
              <a:rPr lang="en-US" sz="3200" b="1" dirty="0" err="1">
                <a:solidFill>
                  <a:srgbClr val="0000CC"/>
                </a:solidFill>
              </a:rPr>
              <a:t>Làm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hỏng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chơi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mà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không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00CC"/>
                </a:solidFill>
              </a:rPr>
              <a:t>xin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lỗi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637782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9. </a:t>
            </a:r>
            <a:r>
              <a:rPr lang="en-US" sz="3200" b="1" dirty="0" err="1">
                <a:solidFill>
                  <a:srgbClr val="0000CC"/>
                </a:solidFill>
              </a:rPr>
              <a:t>Hái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trái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cây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trong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vườn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nhà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hàng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xóm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để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ăn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00CC"/>
                </a:solidFill>
              </a:rPr>
              <a:t>mà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không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hỏi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xin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chủ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nhà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552182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10. </a:t>
            </a:r>
            <a:r>
              <a:rPr lang="en-US" sz="3200" b="1" dirty="0" err="1">
                <a:solidFill>
                  <a:srgbClr val="0000CC"/>
                </a:solidFill>
              </a:rPr>
              <a:t>Lấy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sách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truyện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để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đọc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rồi</a:t>
            </a:r>
            <a:endParaRPr lang="en-US" sz="3200" b="1" dirty="0">
              <a:solidFill>
                <a:srgbClr val="0000CC"/>
              </a:solidFill>
            </a:endParaRPr>
          </a:p>
          <a:p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lại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cất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trả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vào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chỗ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cũ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55244" y="0"/>
            <a:ext cx="396935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Không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nên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60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4676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bac dua thu vui tinh da 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5688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3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85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1.</a:t>
            </a:r>
            <a:r>
              <a:rPr lang="en-US" sz="3200" b="1" dirty="0">
                <a:solidFill>
                  <a:srgbClr val="FF0000"/>
                </a:solidFill>
              </a:rPr>
              <a:t>Tự ý </a:t>
            </a:r>
            <a:r>
              <a:rPr lang="en-US" sz="3200" b="1" dirty="0" err="1">
                <a:solidFill>
                  <a:srgbClr val="0000CC"/>
                </a:solidFill>
              </a:rPr>
              <a:t>sử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dụng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thư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từ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sách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vở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dùng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chưa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phép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112" y="1676400"/>
            <a:ext cx="754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4. </a:t>
            </a:r>
            <a:r>
              <a:rPr lang="en-US" sz="3200" b="1" dirty="0" err="1">
                <a:solidFill>
                  <a:srgbClr val="FF0000"/>
                </a:solidFill>
              </a:rPr>
              <a:t>Xem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trộm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nhật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kí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20980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6. </a:t>
            </a:r>
            <a:r>
              <a:rPr lang="en-US" sz="3200" b="1" dirty="0" err="1">
                <a:solidFill>
                  <a:srgbClr val="FF0000"/>
                </a:solidFill>
              </a:rPr>
              <a:t>Tự</a:t>
            </a:r>
            <a:r>
              <a:rPr lang="en-US" sz="3200" b="1" dirty="0">
                <a:solidFill>
                  <a:srgbClr val="FF0000"/>
                </a:solidFill>
              </a:rPr>
              <a:t> ý </a:t>
            </a:r>
            <a:r>
              <a:rPr lang="en-US" sz="3200" b="1" dirty="0" err="1">
                <a:solidFill>
                  <a:srgbClr val="0000CC"/>
                </a:solidFill>
              </a:rPr>
              <a:t>lấy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để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dùng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7432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7. </a:t>
            </a:r>
            <a:r>
              <a:rPr lang="en-US" sz="3200" b="1" dirty="0" err="1">
                <a:solidFill>
                  <a:srgbClr val="FF0000"/>
                </a:solidFill>
              </a:rPr>
              <a:t>Sử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dụng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err="1">
                <a:solidFill>
                  <a:srgbClr val="FF0000"/>
                </a:solidFill>
              </a:rPr>
              <a:t>rồi</a:t>
            </a:r>
            <a:r>
              <a:rPr lang="en-US" sz="3200" b="1">
                <a:solidFill>
                  <a:srgbClr val="FF0000"/>
                </a:solidFill>
              </a:rPr>
              <a:t> mới </a:t>
            </a:r>
          </a:p>
          <a:p>
            <a:r>
              <a:rPr lang="en-US" sz="3200" b="1">
                <a:solidFill>
                  <a:srgbClr val="FF0000"/>
                </a:solidFill>
              </a:rPr>
              <a:t>hỏi </a:t>
            </a:r>
            <a:r>
              <a:rPr lang="en-US" sz="3200" b="1" dirty="0" err="1">
                <a:solidFill>
                  <a:srgbClr val="FF0000"/>
                </a:solidFill>
              </a:rPr>
              <a:t>mượn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657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8.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hỏng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chơi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xin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lỗi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637782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9.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trái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cây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trong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vườn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nhà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hàng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xóm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để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ăn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00CC"/>
                </a:solidFill>
              </a:rPr>
              <a:t>mà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hỏi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xin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nhà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552182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10. </a:t>
            </a:r>
            <a:r>
              <a:rPr lang="en-US" sz="3200" b="1" dirty="0" err="1">
                <a:solidFill>
                  <a:srgbClr val="FF0000"/>
                </a:solidFill>
              </a:rPr>
              <a:t>Lấy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sách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truyện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để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đọc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rồi</a:t>
            </a:r>
            <a:endParaRPr lang="en-US" sz="3200" b="1" dirty="0">
              <a:solidFill>
                <a:srgbClr val="0000CC"/>
              </a:solidFill>
            </a:endParaRPr>
          </a:p>
          <a:p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chỗ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cũ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55244" y="0"/>
            <a:ext cx="396935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Không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nên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529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827782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1.Tự ý </a:t>
            </a:r>
            <a:r>
              <a:rPr lang="en-US" sz="3200" b="1" dirty="0" err="1">
                <a:solidFill>
                  <a:srgbClr val="0000CC"/>
                </a:solidFill>
              </a:rPr>
              <a:t>sử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dụng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thư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từ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sách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vở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dùng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chưa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được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phép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112" y="1781217"/>
            <a:ext cx="754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4. </a:t>
            </a:r>
            <a:r>
              <a:rPr lang="en-US" sz="3200" b="1" dirty="0" err="1">
                <a:solidFill>
                  <a:srgbClr val="0000CC"/>
                </a:solidFill>
              </a:rPr>
              <a:t>Xem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trộm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nhật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kí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310825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6. </a:t>
            </a:r>
            <a:r>
              <a:rPr lang="en-US" sz="3200" b="1" dirty="0" err="1">
                <a:solidFill>
                  <a:srgbClr val="0000CC"/>
                </a:solidFill>
              </a:rPr>
              <a:t>Tự</a:t>
            </a:r>
            <a:r>
              <a:rPr lang="en-US" sz="3200" b="1" dirty="0">
                <a:solidFill>
                  <a:srgbClr val="0000CC"/>
                </a:solidFill>
              </a:rPr>
              <a:t> ý </a:t>
            </a:r>
            <a:r>
              <a:rPr lang="en-US" sz="3200" b="1" dirty="0" err="1">
                <a:solidFill>
                  <a:srgbClr val="0000CC"/>
                </a:solidFill>
              </a:rPr>
              <a:t>lấy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để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dùng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910007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7. </a:t>
            </a:r>
            <a:r>
              <a:rPr lang="en-US" sz="3200" b="1" dirty="0" err="1">
                <a:solidFill>
                  <a:srgbClr val="0000CC"/>
                </a:solidFill>
              </a:rPr>
              <a:t>Sử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dụng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xong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err="1">
                <a:solidFill>
                  <a:srgbClr val="0000CC"/>
                </a:solidFill>
              </a:rPr>
              <a:t>rồi</a:t>
            </a:r>
            <a:r>
              <a:rPr lang="en-US" sz="3200" b="1">
                <a:solidFill>
                  <a:srgbClr val="0000CC"/>
                </a:solidFill>
              </a:rPr>
              <a:t> mới </a:t>
            </a:r>
          </a:p>
          <a:p>
            <a:r>
              <a:rPr lang="en-US" sz="3200" b="1">
                <a:solidFill>
                  <a:srgbClr val="0000CC"/>
                </a:solidFill>
              </a:rPr>
              <a:t>hỏi </a:t>
            </a:r>
            <a:r>
              <a:rPr lang="en-US" sz="3200" b="1" dirty="0" err="1">
                <a:solidFill>
                  <a:srgbClr val="0000CC"/>
                </a:solidFill>
              </a:rPr>
              <a:t>mượn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875782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8. </a:t>
            </a:r>
            <a:r>
              <a:rPr lang="en-US" sz="3200" b="1" dirty="0" err="1">
                <a:solidFill>
                  <a:srgbClr val="0000CC"/>
                </a:solidFill>
              </a:rPr>
              <a:t>Làm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hỏng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chơi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mà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không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00CC"/>
                </a:solidFill>
              </a:rPr>
              <a:t>xin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lỗi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790182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9. </a:t>
            </a:r>
            <a:r>
              <a:rPr lang="en-US" sz="3200" b="1" dirty="0" err="1">
                <a:solidFill>
                  <a:srgbClr val="0000CC"/>
                </a:solidFill>
              </a:rPr>
              <a:t>Hái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trái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cây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trong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vườn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nhà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hàng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xóm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để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ăn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00CC"/>
                </a:solidFill>
              </a:rPr>
              <a:t>mà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không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hỏi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xin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chủ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nhà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704582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10. </a:t>
            </a:r>
            <a:r>
              <a:rPr lang="en-US" sz="3200" b="1" dirty="0" err="1">
                <a:solidFill>
                  <a:srgbClr val="0000CC"/>
                </a:solidFill>
              </a:rPr>
              <a:t>Lấy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sách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truyện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để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đọc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rồi</a:t>
            </a:r>
            <a:endParaRPr lang="en-US" sz="3200" b="1" dirty="0">
              <a:solidFill>
                <a:srgbClr val="0000CC"/>
              </a:solidFill>
            </a:endParaRPr>
          </a:p>
          <a:p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lại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cất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trả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vào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chỗ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cũ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55244" y="0"/>
            <a:ext cx="396935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Không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nên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704582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10. </a:t>
            </a:r>
            <a:r>
              <a:rPr lang="en-US" sz="3200" b="1" dirty="0" err="1">
                <a:solidFill>
                  <a:srgbClr val="FF0000"/>
                </a:solidFill>
              </a:rPr>
              <a:t>Lấy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sách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truyện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rồi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chỗ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cũ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3872552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8.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hỏng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xin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lỗi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093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914400"/>
            <a:ext cx="225093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Nên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645" y="1970782"/>
            <a:ext cx="8759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2. </a:t>
            </a:r>
            <a:r>
              <a:rPr lang="en-US" sz="3200" b="1" dirty="0" err="1">
                <a:solidFill>
                  <a:srgbClr val="0000CC"/>
                </a:solidFill>
              </a:rPr>
              <a:t>Giữ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gìn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bảo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quản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cẩn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thận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mượn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sách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vở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dùng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332" y="3024446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3. </a:t>
            </a:r>
            <a:r>
              <a:rPr lang="en-US" sz="3200" b="1" dirty="0" err="1">
                <a:solidFill>
                  <a:srgbClr val="0000CC"/>
                </a:solidFill>
              </a:rPr>
              <a:t>Xin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phép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hỏi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mượn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muốn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sử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dụng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00CC"/>
                </a:solidFill>
              </a:rPr>
              <a:t>sách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vở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dùng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644" y="416065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5. </a:t>
            </a:r>
            <a:r>
              <a:rPr lang="en-US" sz="3200" b="1" dirty="0" err="1">
                <a:solidFill>
                  <a:srgbClr val="0000CC"/>
                </a:solidFill>
              </a:rPr>
              <a:t>Nhận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giùm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thư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hàng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xóm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vắng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7" name="Picture 2" descr="C:\Users\Administrator\Desktop\khung hinh\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58"/>
            <a:ext cx="9406827" cy="74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38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khung hinh\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58"/>
            <a:ext cx="9406827" cy="74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1800" y="914400"/>
            <a:ext cx="225093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Nên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645" y="1970782"/>
            <a:ext cx="8759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2. </a:t>
            </a:r>
            <a:r>
              <a:rPr lang="en-US" sz="3200" b="1" dirty="0" err="1">
                <a:solidFill>
                  <a:srgbClr val="0000CC"/>
                </a:solidFill>
              </a:rPr>
              <a:t>Giữ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gìn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bảo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quản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cẩn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thận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mượn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sách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vở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dùng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332" y="3024446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3. </a:t>
            </a:r>
            <a:r>
              <a:rPr lang="en-US" sz="3200" b="1" dirty="0" err="1">
                <a:solidFill>
                  <a:srgbClr val="0000CC"/>
                </a:solidFill>
              </a:rPr>
              <a:t>Xin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phép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hỏi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mượn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muốn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sử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dụng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00CC"/>
                </a:solidFill>
              </a:rPr>
              <a:t>sách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vở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đồ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dùng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người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khác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644" y="416065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5. </a:t>
            </a:r>
            <a:r>
              <a:rPr lang="en-US" sz="3200" b="1" dirty="0" err="1">
                <a:solidFill>
                  <a:srgbClr val="0000CC"/>
                </a:solidFill>
              </a:rPr>
              <a:t>Nhận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giùm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thư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hàng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xóm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vắng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744" y="4155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5. </a:t>
            </a:r>
            <a:r>
              <a:rPr lang="en-US" sz="3200" b="1" dirty="0" err="1">
                <a:solidFill>
                  <a:srgbClr val="FF0000"/>
                </a:solidFill>
              </a:rPr>
              <a:t>Nhận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giùm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xóm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vắng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493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363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khung hinh\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2" y="34158"/>
            <a:ext cx="9406827" cy="74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26158" y="2133600"/>
            <a:ext cx="4267200" cy="2286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</a:rPr>
              <a:t>Tôn trọng thư từ, tài sản của người khác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1066800"/>
            <a:ext cx="3962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</a:rPr>
              <a:t>Hỏi mượn khi cần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6300" y="2133600"/>
            <a:ext cx="3733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</a:rPr>
              <a:t>Chỉ sử dụng khi được phép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3733800"/>
            <a:ext cx="3962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</a:rPr>
              <a:t>Giữ gìn, bảo quản khi sử dụng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352800" y="1389965"/>
            <a:ext cx="1219200" cy="74363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8" idx="1"/>
          </p:cNvCxnSpPr>
          <p:nvPr/>
        </p:nvCxnSpPr>
        <p:spPr>
          <a:xfrm flipV="1">
            <a:off x="3962400" y="2733765"/>
            <a:ext cx="723900" cy="23803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76146" y="3962400"/>
            <a:ext cx="1028700" cy="3715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869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339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khung hinh\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2" y="34158"/>
            <a:ext cx="9406827" cy="74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51792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800080"/>
                </a:solidFill>
              </a:rPr>
              <a:t>Bài</a:t>
            </a:r>
            <a:r>
              <a:rPr lang="en-US" sz="4000" b="1" u="sng" dirty="0">
                <a:solidFill>
                  <a:srgbClr val="800080"/>
                </a:solidFill>
              </a:rPr>
              <a:t> </a:t>
            </a:r>
            <a:r>
              <a:rPr lang="en-US" sz="4000" b="1" u="sng" dirty="0" err="1">
                <a:solidFill>
                  <a:srgbClr val="800080"/>
                </a:solidFill>
              </a:rPr>
              <a:t>tập</a:t>
            </a:r>
            <a:r>
              <a:rPr lang="en-US" sz="4000" b="1" u="sng" dirty="0">
                <a:solidFill>
                  <a:srgbClr val="800080"/>
                </a:solidFill>
              </a:rPr>
              <a:t> 3: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</a:rPr>
              <a:t>Tự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liên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hệ</a:t>
            </a:r>
            <a:r>
              <a:rPr lang="en-US" sz="4000" b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</a:rPr>
              <a:t>1. </a:t>
            </a:r>
            <a:r>
              <a:rPr lang="en-US" sz="4000" b="1" dirty="0" err="1">
                <a:solidFill>
                  <a:srgbClr val="0000CC"/>
                </a:solidFill>
              </a:rPr>
              <a:t>Em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đã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biết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tôn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trọng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thư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từ</a:t>
            </a:r>
            <a:r>
              <a:rPr lang="en-US" sz="4000" b="1" dirty="0">
                <a:solidFill>
                  <a:srgbClr val="0000CC"/>
                </a:solidFill>
              </a:rPr>
              <a:t>, </a:t>
            </a:r>
            <a:r>
              <a:rPr lang="en-US" sz="4000" b="1" dirty="0" err="1">
                <a:solidFill>
                  <a:srgbClr val="0000CC"/>
                </a:solidFill>
              </a:rPr>
              <a:t>tài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sản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của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người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khác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chưa</a:t>
            </a:r>
            <a:r>
              <a:rPr lang="en-US" sz="4000" b="1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122" y="2923639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</a:rPr>
              <a:t>2. Kể 1 việc cụ thể mà em đã làm:</a:t>
            </a:r>
          </a:p>
          <a:p>
            <a:r>
              <a:rPr lang="en-US" sz="4000" b="1">
                <a:solidFill>
                  <a:srgbClr val="0000CC"/>
                </a:solidFill>
              </a:rPr>
              <a:t>- Đó là việc gì? </a:t>
            </a:r>
          </a:p>
          <a:p>
            <a:r>
              <a:rPr lang="en-US" sz="4000" b="1">
                <a:solidFill>
                  <a:srgbClr val="0000CC"/>
                </a:solidFill>
              </a:rPr>
              <a:t>- Việc </a:t>
            </a:r>
            <a:r>
              <a:rPr lang="en-US" sz="4000" b="1" dirty="0" err="1">
                <a:solidFill>
                  <a:srgbClr val="0000CC"/>
                </a:solidFill>
              </a:rPr>
              <a:t>đó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xảy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ra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như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thế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err="1">
                <a:solidFill>
                  <a:srgbClr val="0000CC"/>
                </a:solidFill>
              </a:rPr>
              <a:t>nào</a:t>
            </a:r>
            <a:r>
              <a:rPr lang="en-US" sz="4000" b="1">
                <a:solidFill>
                  <a:srgbClr val="0000CC"/>
                </a:solidFill>
              </a:rPr>
              <a:t>?</a:t>
            </a:r>
          </a:p>
          <a:p>
            <a:r>
              <a:rPr lang="en-US" sz="4000" b="1">
                <a:solidFill>
                  <a:srgbClr val="0000CC"/>
                </a:solidFill>
              </a:rPr>
              <a:t>- Nêu cảm nhận của em về việc mình đã làm.</a:t>
            </a:r>
            <a:endParaRPr lang="en-US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52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59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khung hinh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7" b="24461"/>
          <a:stretch/>
        </p:blipFill>
        <p:spPr bwMode="auto">
          <a:xfrm>
            <a:off x="-173422" y="-228600"/>
            <a:ext cx="962222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4643" y="13495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7030A0"/>
                </a:solidFill>
              </a:rPr>
              <a:t>Bài</a:t>
            </a:r>
            <a:r>
              <a:rPr lang="en-US" sz="4000" b="1" u="sng" dirty="0">
                <a:solidFill>
                  <a:srgbClr val="7030A0"/>
                </a:solidFill>
              </a:rPr>
              <a:t> </a:t>
            </a:r>
            <a:r>
              <a:rPr lang="en-US" sz="4000" b="1" u="sng" dirty="0" err="1">
                <a:solidFill>
                  <a:srgbClr val="7030A0"/>
                </a:solidFill>
              </a:rPr>
              <a:t>tập</a:t>
            </a:r>
            <a:r>
              <a:rPr lang="en-US" sz="4000" b="1" u="sng" dirty="0">
                <a:solidFill>
                  <a:srgbClr val="7030A0"/>
                </a:solidFill>
              </a:rPr>
              <a:t> 1: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286000"/>
            <a:ext cx="7543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</a:rPr>
              <a:t>Hãy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cùng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bạn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đóng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vai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err="1">
                <a:solidFill>
                  <a:srgbClr val="0000CC"/>
                </a:solidFill>
              </a:rPr>
              <a:t>theo</a:t>
            </a:r>
            <a:r>
              <a:rPr lang="en-US" sz="4000" b="1">
                <a:solidFill>
                  <a:srgbClr val="0000CC"/>
                </a:solidFill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</a:rPr>
              <a:t>tình </a:t>
            </a:r>
            <a:r>
              <a:rPr lang="en-US" sz="4000" b="1" dirty="0" err="1">
                <a:solidFill>
                  <a:srgbClr val="0000CC"/>
                </a:solidFill>
              </a:rPr>
              <a:t>huống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sau</a:t>
            </a:r>
            <a:r>
              <a:rPr lang="en-US" sz="4000" b="1" dirty="0">
                <a:solidFill>
                  <a:srgbClr val="0000CC"/>
                </a:solidFill>
              </a:rPr>
              <a:t>:</a:t>
            </a:r>
          </a:p>
        </p:txBody>
      </p:sp>
      <p:pic>
        <p:nvPicPr>
          <p:cNvPr id="6" name="bai tap 1 dao du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4346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00"/>
    </mc:Choice>
    <mc:Fallback xmlns="">
      <p:transition spd="slow" advClick="0" advTm="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" y="0"/>
            <a:ext cx="9144000" cy="6858000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3242616284"/>
      </p:ext>
    </p:extLst>
  </p:cSld>
  <p:clrMapOvr>
    <a:masterClrMapping/>
  </p:clrMapOvr>
  <p:transition spd="slow" advClick="0" advTm="323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1966613761"/>
      </p:ext>
    </p:extLst>
  </p:cSld>
  <p:clrMapOvr>
    <a:masterClrMapping/>
  </p:clrMapOvr>
  <p:transition spd="slow" advClick="0" advTm="558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112144940"/>
      </p:ext>
    </p:extLst>
  </p:cSld>
  <p:clrMapOvr>
    <a:masterClrMapping/>
  </p:clrMapOvr>
  <p:transition spd="slow" advTm="8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876800" y="4332982"/>
            <a:ext cx="403860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</a:rPr>
              <a:t>Nếu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là</a:t>
            </a:r>
            <a:r>
              <a:rPr lang="en-US" sz="3200" b="1" dirty="0">
                <a:solidFill>
                  <a:srgbClr val="0000CC"/>
                </a:solidFill>
              </a:rPr>
              <a:t> Minh, </a:t>
            </a:r>
            <a:r>
              <a:rPr lang="en-US" sz="3200" b="1" err="1">
                <a:solidFill>
                  <a:srgbClr val="0000CC"/>
                </a:solidFill>
              </a:rPr>
              <a:t>em</a:t>
            </a:r>
            <a:r>
              <a:rPr lang="en-US" sz="3200" b="1">
                <a:solidFill>
                  <a:srgbClr val="0000CC"/>
                </a:solidFill>
              </a:rPr>
              <a:t> sẽ</a:t>
            </a:r>
          </a:p>
          <a:p>
            <a:r>
              <a:rPr lang="en-US" sz="3200" b="1">
                <a:solidFill>
                  <a:srgbClr val="0000CC"/>
                </a:solidFill>
              </a:rPr>
              <a:t>làm </a:t>
            </a:r>
            <a:r>
              <a:rPr lang="en-US" sz="3200" b="1" dirty="0" err="1">
                <a:solidFill>
                  <a:srgbClr val="0000CC"/>
                </a:solidFill>
              </a:rPr>
              <a:t>gì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khi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đó</a:t>
            </a:r>
            <a:r>
              <a:rPr lang="en-US" sz="3200" b="1" dirty="0">
                <a:solidFill>
                  <a:srgbClr val="0000CC"/>
                </a:solidFill>
              </a:rPr>
              <a:t>? </a:t>
            </a:r>
            <a:r>
              <a:rPr lang="en-US" sz="3200" b="1" dirty="0" err="1">
                <a:solidFill>
                  <a:srgbClr val="0000CC"/>
                </a:solidFill>
              </a:rPr>
              <a:t>Vì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sao</a:t>
            </a:r>
            <a:r>
              <a:rPr lang="en-US" sz="3200" b="1" dirty="0">
                <a:solidFill>
                  <a:srgbClr val="0000CC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196"/>
            <a:ext cx="4572000" cy="3484003"/>
          </a:xfrm>
          <a:prstGeom prst="rect">
            <a:avLst/>
          </a:prstGeom>
          <a:ln w="28575">
            <a:solidFill>
              <a:srgbClr val="0000CC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33131"/>
            <a:ext cx="4572000" cy="3472069"/>
          </a:xfrm>
          <a:prstGeom prst="rect">
            <a:avLst/>
          </a:prstGeom>
          <a:ln w="28575">
            <a:solidFill>
              <a:srgbClr val="0000CC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" y="3505200"/>
            <a:ext cx="4567896" cy="3360759"/>
          </a:xfrm>
          <a:prstGeom prst="rect">
            <a:avLst/>
          </a:prstGeom>
          <a:ln w="28575">
            <a:solidFill>
              <a:srgbClr val="0000CC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72000" y="3505197"/>
            <a:ext cx="4572000" cy="336076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15633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547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1026</Words>
  <Application>Microsoft Office PowerPoint</Application>
  <PresentationFormat>On-screen Show (4:3)</PresentationFormat>
  <Paragraphs>102</Paragraphs>
  <Slides>29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OanhTu</cp:lastModifiedBy>
  <cp:revision>143</cp:revision>
  <dcterms:created xsi:type="dcterms:W3CDTF">2006-08-16T00:00:00Z</dcterms:created>
  <dcterms:modified xsi:type="dcterms:W3CDTF">2021-03-22T12:50:04Z</dcterms:modified>
</cp:coreProperties>
</file>