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78" r:id="rId7"/>
    <p:sldId id="274" r:id="rId8"/>
    <p:sldId id="273" r:id="rId9"/>
    <p:sldId id="276" r:id="rId10"/>
    <p:sldId id="266" r:id="rId11"/>
    <p:sldId id="271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78"/>
            <p14:sldId id="274"/>
            <p14:sldId id="273"/>
            <p14:sldId id="276"/>
          </p14:sldIdLst>
        </p14:section>
        <p14:section name="Tiết 2" id="{296681D4-24D5-4E6B-BA02-9A1D8E4D5F1E}">
          <p14:sldIdLst>
            <p14:sldId id="266"/>
            <p14:sldId id="271"/>
            <p14:sldId id="26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2789"/>
    <a:srgbClr val="00FFFF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-912" y="-9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r>
              <a:rPr lang="en-US" altLang="zh-CN" sz="8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spc="300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spc="300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endParaRPr lang="zh-CN" altLang="en-US" sz="2400" b="1" spc="300" dirty="0">
              <a:solidFill>
                <a:srgbClr val="0070C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69</a:t>
            </a:r>
            <a:endParaRPr lang="zh-CN" altLang="en-US" sz="4400" b="1" u="sng" dirty="0">
              <a:solidFill>
                <a:srgbClr val="0070C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=""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133564" y="3014966"/>
            <a:ext cx="9010436" cy="20771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L¹c ®µ lµ con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vËt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Æc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biÖt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Nã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bướu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to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trªn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l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ư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Bướu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cña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l¹c ®µ lµ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n¬i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dù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rữ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chÊt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bÐo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Nhê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thÕ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nã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cã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thÓ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sèng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nhiÒu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ngµy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mµ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kh«ng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uèng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. L¹c ®µ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gióp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ă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nh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ững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vïng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sa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m¹c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kh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« </a:t>
            </a:r>
            <a:r>
              <a:rPr lang="en-US" sz="24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c»n</a:t>
            </a:r>
            <a:r>
              <a:rPr lang="en-US" sz="24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.</a:t>
            </a:r>
            <a:endParaRPr lang="vi-V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=""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160980" y="1274048"/>
            <a:ext cx="7229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7" y="66404"/>
            <a:ext cx="8355789" cy="2820976"/>
          </a:xfrm>
          <a:prstGeom prst="rect">
            <a:avLst/>
          </a:prstGeom>
        </p:spPr>
      </p:pic>
      <p:cxnSp>
        <p:nvCxnSpPr>
          <p:cNvPr id="16" name="Đường nối Thẳng 8">
            <a:extLst>
              <a:ext uri="{FF2B5EF4-FFF2-40B4-BE49-F238E27FC236}">
                <a16:creationId xmlns=""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5993604" y="3576028"/>
            <a:ext cx="7873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8">
            <a:extLst>
              <a:ext uri="{FF2B5EF4-FFF2-40B4-BE49-F238E27FC236}">
                <a16:creationId xmlns=""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354964" y="4033000"/>
            <a:ext cx="7849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Lạc đà là con vật đặc biệ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3626" y="1829382"/>
            <a:ext cx="609600" cy="609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271480" y="3142436"/>
            <a:ext cx="228600" cy="554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8">
            <a:extLst>
              <a:ext uri="{FF2B5EF4-FFF2-40B4-BE49-F238E27FC236}">
                <a16:creationId xmlns="" xmlns:a16="http://schemas.microsoft.com/office/drawing/2014/main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771086" y="4966236"/>
            <a:ext cx="78496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598426" y="3122508"/>
            <a:ext cx="228600" cy="554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211329" y="3666272"/>
            <a:ext cx="175944" cy="4145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49967" y="4053548"/>
            <a:ext cx="228600" cy="554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526508" y="4484116"/>
            <a:ext cx="228600" cy="5540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3">
            <a:extLst>
              <a:ext uri="{FF2B5EF4-FFF2-40B4-BE49-F238E27FC236}">
                <a16:creationId xmlns=""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1644" y="71918"/>
            <a:ext cx="9010436" cy="27582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L¹c ®µ lµ con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vËt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Æc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biÖt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Nã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bướu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to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trªn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ư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Bướu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cña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l¹c ®µ lµ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n¬i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dù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rữ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chÊt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bÐo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Nhê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thÕ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nã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cã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thÓ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sèng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nhiÒu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ngµy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mµ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kh«ng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uèng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. L¹c ®µ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gióp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b</a:t>
            </a:r>
            <a:r>
              <a:rPr lang="en-US" sz="32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ă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ng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nh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ữn</a:t>
            </a:r>
            <a:r>
              <a:rPr lang="en-US" sz="2800" b="1" dirty="0" err="1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g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vïng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sa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 m¹c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kh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« </a:t>
            </a:r>
            <a:r>
              <a:rPr lang="en-US" sz="2800" b="1" dirty="0" err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c»n</a:t>
            </a:r>
            <a:r>
              <a:rPr lang="en-US" sz="2800" b="1" dirty="0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Times New Roman" pitchFamily="18" charset="0"/>
              </a:rPr>
              <a:t>.</a:t>
            </a:r>
            <a:endParaRPr lang="vi-VN" sz="28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Rounded Rectangle 2"/>
          <p:cNvSpPr/>
          <p:nvPr/>
        </p:nvSpPr>
        <p:spPr>
          <a:xfrm flipH="1">
            <a:off x="1176378" y="3167882"/>
            <a:ext cx="6077165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Lạc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đà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đặc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?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phận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nằm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flipH="1">
            <a:off x="1328778" y="3196994"/>
            <a:ext cx="6077165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lạc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đà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uống</a:t>
            </a:r>
            <a:r>
              <a:rPr lang="en-US" sz="3200" b="1" dirty="0" smtClean="0">
                <a:solidFill>
                  <a:srgbClr val="0070C0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1419532" y="3167882"/>
            <a:ext cx="6563487" cy="972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Lạc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đà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lợi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ích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992789"/>
                </a:solidFill>
                <a:latin typeface="UTM Avo" panose="02040603050506020204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992789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3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609541"/>
            <a:ext cx="7736441" cy="41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30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588894"/>
            <a:ext cx="7647709" cy="3121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0800" y="3888632"/>
            <a:ext cx="682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Chim</a:t>
            </a:r>
            <a:r>
              <a:rPr lang="en-US" sz="3600" dirty="0" smtClean="0"/>
              <a:t> </a:t>
            </a:r>
            <a:r>
              <a:rPr lang="en-US" sz="3600" dirty="0" err="1" smtClean="0"/>
              <a:t>khướu</a:t>
            </a:r>
            <a:r>
              <a:rPr lang="en-US" sz="3600" dirty="0" smtClean="0"/>
              <a:t> </a:t>
            </a:r>
            <a:r>
              <a:rPr lang="en-US" sz="3600" dirty="0" err="1" smtClean="0"/>
              <a:t>bắt</a:t>
            </a:r>
            <a:r>
              <a:rPr lang="en-US" sz="3600" dirty="0" smtClean="0"/>
              <a:t> </a:t>
            </a:r>
            <a:r>
              <a:rPr lang="en-US" sz="3600" dirty="0" err="1" smtClean="0"/>
              <a:t>chước</a:t>
            </a:r>
            <a:r>
              <a:rPr lang="en-US" sz="3600" dirty="0" smtClean="0"/>
              <a:t> </a:t>
            </a:r>
            <a:r>
              <a:rPr lang="en-US" sz="3600" dirty="0" err="1" smtClean="0"/>
              <a:t>tiếng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cxnSp>
        <p:nvCxnSpPr>
          <p:cNvPr id="16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956948" y="4423488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6">
            <a:extLst>
              <a:ext uri="{FF2B5EF4-FFF2-40B4-BE49-F238E27FC236}">
                <a16:creationId xmlns=""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270330" y="4404284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29300" y="3888303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ướu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6442" y="3885524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ời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1. nhan biet">
            <a:hlinkClick r:id="" action="ppaction://media"/>
            <a:extLst>
              <a:ext uri="{FF2B5EF4-FFF2-40B4-BE49-F238E27FC236}">
                <a16:creationId xmlns="" xmlns:a16="http://schemas.microsoft.com/office/drawing/2014/main" id="{7A6D629E-A850-4F6A-B46A-15BFB7888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250381"/>
            <a:ext cx="609600" cy="609600"/>
          </a:xfrm>
          <a:prstGeom prst="rect">
            <a:avLst/>
          </a:prstGeom>
        </p:spPr>
      </p:pic>
      <p:pic>
        <p:nvPicPr>
          <p:cNvPr id="23" name="Chim khướu biết bắt chước tiếng ngư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73" y="3957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708727" y="660721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278910" y="1454747"/>
            <a:ext cx="2299927" cy="1564808"/>
            <a:chOff x="3278910" y="1620995"/>
            <a:chExt cx="2299927" cy="1564808"/>
          </a:xfrm>
        </p:grpSpPr>
        <p:sp>
          <p:nvSpPr>
            <p:cNvPr id="21" name="TextBox 20"/>
            <p:cNvSpPr txBox="1"/>
            <p:nvPr/>
          </p:nvSpPr>
          <p:spPr>
            <a:xfrm>
              <a:off x="3278910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endParaRPr lang="en-US" sz="4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48866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ươi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5236" y="2416362"/>
              <a:ext cx="1740544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ười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642664" y="662305"/>
            <a:ext cx="170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0111" y="3188984"/>
            <a:ext cx="5755834" cy="960905"/>
            <a:chOff x="1000111" y="3188984"/>
            <a:chExt cx="5755834" cy="960905"/>
          </a:xfrm>
        </p:grpSpPr>
        <p:sp>
          <p:nvSpPr>
            <p:cNvPr id="5" name="TextBox 4"/>
            <p:cNvSpPr txBox="1"/>
            <p:nvPr/>
          </p:nvSpPr>
          <p:spPr>
            <a:xfrm>
              <a:off x="1000111" y="3188984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</a:t>
              </a:r>
              <a:r>
                <a:rPr lang="en-US" sz="2800" b="1" dirty="0" err="1" smtClean="0"/>
                <a:t>ưởi</a:t>
              </a:r>
              <a:endParaRPr lang="en-US" sz="2800" b="1" dirty="0" smtClean="0"/>
            </a:p>
            <a:p>
              <a:r>
                <a:rPr lang="en-US" sz="2800" b="1" dirty="0" err="1" smtClean="0"/>
                <a:t>bướu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1955" y="3195781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mười</a:t>
              </a:r>
              <a:endParaRPr lang="en-US" sz="2800" b="1" dirty="0" smtClean="0"/>
            </a:p>
            <a:p>
              <a:r>
                <a:rPr lang="en-US" sz="2800" b="1" dirty="0" err="1" smtClean="0"/>
                <a:t>hươu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0570" y="3195780"/>
              <a:ext cx="1225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lưới</a:t>
              </a:r>
              <a:endParaRPr lang="en-US" sz="2800" b="1" dirty="0" smtClean="0"/>
            </a:p>
            <a:p>
              <a:r>
                <a:rPr lang="en-US" sz="2800" b="1" dirty="0" err="1" smtClean="0"/>
                <a:t>khướu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2664" y="3195782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mười</a:t>
              </a:r>
              <a:endParaRPr lang="en-US" sz="2800" b="1" dirty="0" smtClean="0"/>
            </a:p>
            <a:p>
              <a:r>
                <a:rPr lang="en-US" sz="2800" b="1" dirty="0" err="1" smtClean="0"/>
                <a:t>rượu</a:t>
              </a:r>
              <a:endParaRPr lang="en-US" sz="28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5663" y="3590874"/>
            <a:ext cx="5344301" cy="462553"/>
            <a:chOff x="1295663" y="3590874"/>
            <a:chExt cx="5344301" cy="462553"/>
          </a:xfrm>
        </p:grpSpPr>
        <p:cxnSp>
          <p:nvCxnSpPr>
            <p:cNvPr id="30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295663" y="4053427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836850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145" y="4039205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051702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408881" y="4034220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051411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22" y="4048440"/>
              <a:ext cx="6266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Đường nối Thẳng 15">
              <a:extLst>
                <a:ext uri="{FF2B5EF4-FFF2-40B4-BE49-F238E27FC236}">
                  <a16:creationId xmlns="" xmlns:a16="http://schemas.microsoft.com/office/drawing/2014/main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381260" y="3590874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3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990204" y="376723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344705" y="3232331"/>
            <a:ext cx="230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bưởi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6031257" y="3222057"/>
            <a:ext cx="211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1265382"/>
            <a:ext cx="2132771" cy="1972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05" y="1265383"/>
            <a:ext cx="2123222" cy="194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15" y="1224361"/>
            <a:ext cx="2237630" cy="1997770"/>
          </a:xfrm>
          <a:prstGeom prst="rect">
            <a:avLst/>
          </a:prstGeom>
        </p:spPr>
      </p:pic>
      <p:cxnSp>
        <p:nvCxnSpPr>
          <p:cNvPr id="1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608426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26">
            <a:extLst>
              <a:ext uri="{FF2B5EF4-FFF2-40B4-BE49-F238E27FC236}">
                <a16:creationId xmlns=""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140676" y="3763856"/>
            <a:ext cx="852619" cy="3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but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838200" y="453356"/>
            <a:ext cx="8001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en-US" sz="6000" dirty="0">
                <a:solidFill>
                  <a:srgbClr val="0000FF"/>
                </a:solidFill>
              </a:rPr>
              <a:t> </a:t>
            </a:r>
            <a:r>
              <a:rPr lang="en-US" altLang="en-US" sz="4800" u="sng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4800" u="sng" dirty="0" smtClean="0">
                <a:solidFill>
                  <a:srgbClr val="0000FF"/>
                </a:solidFill>
              </a:rPr>
              <a:t> 69: </a:t>
            </a:r>
            <a:endParaRPr lang="en-US" altLang="en-US" sz="2800" u="sng" dirty="0" smtClean="0">
              <a:solidFill>
                <a:srgbClr val="0000FF"/>
              </a:solidFill>
            </a:endParaRPr>
          </a:p>
          <a:p>
            <a:pPr algn="ctr"/>
            <a:endParaRPr lang="en-US" altLang="en-US" sz="2000" u="sng" dirty="0" smtClean="0">
              <a:solidFill>
                <a:srgbClr val="0000FF"/>
              </a:solidFill>
            </a:endParaRPr>
          </a:p>
          <a:p>
            <a:pPr algn="ctr"/>
            <a:r>
              <a:rPr lang="en-US" altLang="en-US" sz="6000" b="1" dirty="0" smtClean="0">
                <a:solidFill>
                  <a:srgbClr val="FF0000"/>
                </a:solidFill>
              </a:rPr>
              <a:t>   ƯƠI – ƯƠU</a:t>
            </a:r>
            <a:endParaRPr lang="en-US" altLang="en-US" sz="8000" b="1" dirty="0">
              <a:solidFill>
                <a:srgbClr val="FF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94708" y="2779438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vi-VN" altLang="en-US" sz="4400" b="1" dirty="0">
                <a:solidFill>
                  <a:srgbClr val="7030A0"/>
                </a:solidFill>
              </a:rPr>
              <a:t>     </a:t>
            </a:r>
            <a:r>
              <a:rPr lang="en-US" altLang="en-US" sz="4400" b="1" dirty="0" smtClean="0">
                <a:solidFill>
                  <a:srgbClr val="7030A0"/>
                </a:solidFill>
              </a:rPr>
              <a:t>(TIẾT 2)</a:t>
            </a:r>
            <a:endParaRPr lang="en-US" altLang="en-US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99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14301"/>
            <a:ext cx="2589944" cy="5143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  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viÕt</a:t>
            </a:r>
            <a:r>
              <a:rPr lang="en-US" sz="36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.VnAvant" pitchFamily="34" charset="0"/>
              </a:rPr>
              <a:t>vë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71451"/>
            <a:ext cx="838200" cy="4352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5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14301"/>
            <a:ext cx="3505200" cy="5143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71451"/>
            <a:ext cx="838200" cy="43522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54628"/>
            <a:ext cx="8406246" cy="42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156" y="1720405"/>
            <a:ext cx="50908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GIẢI LAO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4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228</Words>
  <Application>Microsoft Office PowerPoint</Application>
  <PresentationFormat>On-screen Show (16:9)</PresentationFormat>
  <Paragraphs>39</Paragraphs>
  <Slides>12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MTC</cp:lastModifiedBy>
  <cp:revision>389</cp:revision>
  <dcterms:created xsi:type="dcterms:W3CDTF">2017-07-29T07:38:32Z</dcterms:created>
  <dcterms:modified xsi:type="dcterms:W3CDTF">2020-12-15T05:16:51Z</dcterms:modified>
</cp:coreProperties>
</file>