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3" r:id="rId5"/>
    <p:sldMasterId id="2147483685" r:id="rId6"/>
    <p:sldMasterId id="2147483697" r:id="rId7"/>
  </p:sldMasterIdLst>
  <p:notesMasterIdLst>
    <p:notesMasterId r:id="rId9"/>
  </p:notesMasterIdLst>
  <p:sldIdLst>
    <p:sldId id="257" r:id="rId8"/>
    <p:sldId id="288" r:id="rId10"/>
    <p:sldId id="259" r:id="rId11"/>
    <p:sldId id="272" r:id="rId12"/>
    <p:sldId id="268" r:id="rId13"/>
    <p:sldId id="273" r:id="rId14"/>
    <p:sldId id="275" r:id="rId15"/>
    <p:sldId id="282" r:id="rId16"/>
    <p:sldId id="283" r:id="rId17"/>
    <p:sldId id="284" r:id="rId18"/>
    <p:sldId id="285" r:id="rId19"/>
    <p:sldId id="286" r:id="rId20"/>
    <p:sldId id="287" r:id="rId21"/>
    <p:sldId id="267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546" y="-102"/>
      </p:cViewPr>
      <p:guideLst>
        <p:guide orient="horz" pos="2208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F2D3974-915B-478C-839F-6DD939356FE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44D07A-22FA-4DC5-9036-91B45F9A58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8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9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0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25.xml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3.png"/><Relationship Id="rId3" Type="http://schemas.microsoft.com/office/2007/relationships/media" Target="file:///C:\Users\Administrator\Desktop\pptiengviet\Tieng%20viet%20%20(2)\Tieng%20viet%201\bai35\Th&#7887;%20v&#224;%20r&#249;a.mp3" TargetMode="External"/><Relationship Id="rId2" Type="http://schemas.openxmlformats.org/officeDocument/2006/relationships/audio" Target="file:///C:\Users\Administrator\Desktop\pptiengviet\Tieng%20viet%20%20(2)\Tieng%20viet%201\bai35\Th&#7887;%20v&#224;%20r&#249;a.mp3" TargetMode="External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image" Target="../media/image31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</a:t>
            </a:r>
            <a:r>
              <a:rPr kumimoji="0" lang="en-US" sz="1800" b="1" i="0" u="none" strike="noStrike" kern="1200" cap="none" spc="0" normalizeH="0" baseline="0" noProof="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35: Ôn tập và kể chuyện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2798" y="1446586"/>
            <a:ext cx="732155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dirty="0" smtClean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Chuyện gì xảy ra khiến gà nâu không thể</a:t>
            </a:r>
            <a:br>
              <a:rPr lang="vi-VN" sz="2800" dirty="0" smtClean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</a:br>
            <a:r>
              <a:rPr lang="vi-VN" sz="2800" dirty="0" smtClean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sang sông?</a:t>
            </a:r>
            <a:endParaRPr lang="en-US" sz="2800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0" y="-196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13" y="2604215"/>
            <a:ext cx="4716555" cy="315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" y="156649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7029" y="1685724"/>
            <a:ext cx="45935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Vịt đã làm gì để giúp gà?</a:t>
            </a:r>
            <a:endParaRPr lang="en-US" sz="2800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205" y="2527287"/>
            <a:ext cx="4857986" cy="315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5907" y="1695740"/>
            <a:ext cx="769493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Thương vịt vất vả, gà đã làm gì để giúp vịt?</a:t>
            </a:r>
            <a:endParaRPr lang="en-US" sz="2800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" y="100769"/>
            <a:ext cx="1390405" cy="4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92" y="2585244"/>
            <a:ext cx="4508990" cy="315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1528884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95" y="1986118"/>
            <a:ext cx="2984520" cy="1976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555" y="1765603"/>
            <a:ext cx="3136083" cy="209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191" y="3914591"/>
            <a:ext cx="3123992" cy="2028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864" y="3872344"/>
            <a:ext cx="2919774" cy="2042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358" y="1294775"/>
            <a:ext cx="31045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UTM Avo" panose="02040603050506020204" charset="0"/>
                <a:cs typeface="UTM Avo" panose="02040603050506020204" charset="0"/>
              </a:rPr>
              <a:t>Gà nâu và vịt xám</a:t>
            </a:r>
            <a:endParaRPr lang="en-US" sz="2400" b="1" dirty="0"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5106816" y="1712310"/>
            <a:ext cx="3194613" cy="66798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42711" y="1615255"/>
            <a:ext cx="3729289" cy="3729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83" y="1616690"/>
            <a:ext cx="3729289" cy="372928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41645" y="1616710"/>
            <a:ext cx="259143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CN" sz="3300" dirty="0">
                <a:solidFill>
                  <a:schemeClr val="bg1"/>
                </a:solidFill>
                <a:latin typeface="UTM Avo" panose="02040603050506020204" charset="0"/>
                <a:ea typeface="字魂17号-萌趣果冻体" panose="02000000000000000000" pitchFamily="2" charset="-122"/>
              </a:rPr>
              <a:t>quả cam</a:t>
            </a:r>
            <a:endParaRPr lang="en-US" altLang="zh-CN" sz="3300" dirty="0">
              <a:solidFill>
                <a:schemeClr val="bg1"/>
              </a:solidFill>
              <a:latin typeface="UTM Avo" panose="02040603050506020204" charset="0"/>
              <a:ea typeface="字魂17号-萌趣果冻体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5106670" y="2628265"/>
            <a:ext cx="2733040" cy="6680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5106670" y="3733165"/>
            <a:ext cx="3433445" cy="6680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5106676" y="4765533"/>
            <a:ext cx="3194613" cy="6679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870465">
            <a:off x="1588174" y="2138627"/>
            <a:ext cx="2849579" cy="140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 b="1" dirty="0" smtClean="0">
                <a:latin typeface="UTM Avo" panose="02040603050506020204" charset="0"/>
              </a:rPr>
              <a:t>KHỞI ĐỘNG</a:t>
            </a:r>
            <a:endParaRPr lang="en-US" sz="3600" b="1" dirty="0">
              <a:latin typeface="UTM Avo" panose="02040603050506020204" charset="0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5877109" y="2512652"/>
            <a:ext cx="1963258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chemeClr val="bg1"/>
                </a:solidFill>
                <a:latin typeface="UTM Avo" panose="02040603050506020204" charset="0"/>
                <a:ea typeface="字魂17号-萌趣果冻体" panose="02000000000000000000" pitchFamily="2" charset="-122"/>
              </a:rPr>
              <a:t>tăm tre</a:t>
            </a:r>
            <a:endParaRPr lang="en-US" sz="3300" dirty="0">
              <a:solidFill>
                <a:schemeClr val="bg1"/>
              </a:solidFill>
              <a:latin typeface="UTM Avo" panose="02040603050506020204" charset="0"/>
              <a:ea typeface="字魂17号-萌趣果冻体" panose="02000000000000000000" pitchFamily="2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5856054" y="3709798"/>
            <a:ext cx="1963258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chemeClr val="bg1"/>
                </a:solidFill>
                <a:latin typeface="UTM Avo" panose="02040603050506020204" charset="0"/>
                <a:ea typeface="字魂17号-萌趣果冻体" panose="02000000000000000000" pitchFamily="2" charset="-122"/>
              </a:rPr>
              <a:t>củ sâm</a:t>
            </a:r>
            <a:endParaRPr lang="en-US" sz="3300" dirty="0">
              <a:solidFill>
                <a:schemeClr val="bg1"/>
              </a:solidFill>
              <a:latin typeface="UTM Avo" panose="02040603050506020204" charset="0"/>
              <a:ea typeface="字魂17号-萌趣果冻体" panose="02000000000000000000" pitchFamily="2" charset="-122"/>
            </a:endParaRPr>
          </a:p>
        </p:txBody>
      </p:sp>
      <p:sp>
        <p:nvSpPr>
          <p:cNvPr id="21" name="文本框 3"/>
          <p:cNvSpPr txBox="1"/>
          <p:nvPr/>
        </p:nvSpPr>
        <p:spPr>
          <a:xfrm>
            <a:off x="5880118" y="4672325"/>
            <a:ext cx="2136648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chemeClr val="bg1"/>
                </a:solidFill>
                <a:latin typeface="UTM Avo" panose="02040603050506020204" charset="0"/>
                <a:ea typeface="字魂17号-萌趣果冻体" panose="02000000000000000000" pitchFamily="2" charset="-122"/>
              </a:rPr>
              <a:t>râm ran</a:t>
            </a:r>
            <a:endParaRPr lang="en-US" sz="3300" dirty="0">
              <a:solidFill>
                <a:schemeClr val="bg1"/>
              </a:solidFill>
              <a:latin typeface="UTM Avo" panose="02040603050506020204" charset="0"/>
              <a:ea typeface="字魂17号-萌趣果冻体" panose="02000000000000000000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6387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388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0" y="1397000"/>
          <a:ext cx="2743200" cy="2560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1978"/>
                <a:gridCol w="908222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n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m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a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aê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aâ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257800" y="1371600"/>
          <a:ext cx="2667000" cy="5121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n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o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oâ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ô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e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eâ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i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VNI-Avo" pitchFamily="2" charset="0"/>
                        </a:rPr>
                        <a:t>u</a:t>
                      </a:r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VNI-Avo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09800" y="2057400"/>
            <a:ext cx="2133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 an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2057400"/>
            <a:ext cx="182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am</a:t>
            </a:r>
            <a:endParaRPr sz="3600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743200"/>
            <a:ext cx="1676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aên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743200"/>
            <a:ext cx="182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aêm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3352800"/>
            <a:ext cx="1676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aân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4200" y="3352800"/>
            <a:ext cx="1752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aâm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2057400"/>
            <a:ext cx="121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on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2667000"/>
            <a:ext cx="121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oân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3276600"/>
            <a:ext cx="121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ôn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3886200"/>
            <a:ext cx="121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en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4572000"/>
            <a:ext cx="121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eân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5181600"/>
            <a:ext cx="121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in</a:t>
            </a:r>
            <a:endParaRPr sz="3600" dirty="0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5791200"/>
            <a:ext cx="1219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un</a:t>
            </a:r>
            <a:endParaRPr sz="3600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4004310"/>
            <a:ext cx="69045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357" y="129007"/>
            <a:ext cx="1073776" cy="457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01875">
            <a:off x="5769673" y="4536970"/>
            <a:ext cx="4741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  <a:endParaRPr lang="en-US" sz="3200" dirty="0">
              <a:solidFill>
                <a:schemeClr val="bg1"/>
              </a:solidFill>
              <a:latin typeface="Quicksand Medium" panose="000006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12218">
            <a:off x="1120071" y="4668068"/>
            <a:ext cx="4741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  <a:endParaRPr lang="en-US" sz="3200" dirty="0">
              <a:solidFill>
                <a:schemeClr val="bg1"/>
              </a:solidFill>
              <a:latin typeface="Quicksand Medium" panose="000006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1243811">
            <a:off x="2330475" y="4713286"/>
            <a:ext cx="4741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  <a:endParaRPr lang="en-US" sz="3200" dirty="0">
              <a:solidFill>
                <a:schemeClr val="bg1"/>
              </a:solidFill>
              <a:latin typeface="Quicksand Medium" panose="000006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21008566">
            <a:off x="3456865" y="4598266"/>
            <a:ext cx="44917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  <a:endParaRPr lang="en-US" sz="3200" dirty="0">
              <a:solidFill>
                <a:schemeClr val="bg1"/>
              </a:solidFill>
              <a:latin typeface="Quicksand Medium" panose="000006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94848" y="4514147"/>
            <a:ext cx="47414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  <a:endParaRPr lang="en-US" sz="3200" dirty="0">
              <a:solidFill>
                <a:schemeClr val="bg1"/>
              </a:solidFill>
              <a:latin typeface="Quicksand Medium" panose="00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84" y="1291425"/>
            <a:ext cx="5515667" cy="4396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93" y="3107972"/>
            <a:ext cx="1177536" cy="76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06" y="3947211"/>
            <a:ext cx="1296984" cy="891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62" y="4635911"/>
            <a:ext cx="1276935" cy="926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84" y="2840517"/>
            <a:ext cx="1195335" cy="86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48" y="3922913"/>
            <a:ext cx="1308457" cy="851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72" y="4669851"/>
            <a:ext cx="1501957" cy="1007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66" y="2672683"/>
            <a:ext cx="1120418" cy="876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81" y="3560251"/>
            <a:ext cx="1203583" cy="826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60" y="4495117"/>
            <a:ext cx="1353885" cy="1021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3" y="2420010"/>
            <a:ext cx="903214" cy="780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85" y="1291425"/>
            <a:ext cx="5515666" cy="43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endParaRPr dirty="0"/>
          </a:p>
        </p:txBody>
      </p:sp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p>
            <a:pPr algn="ctr"/>
            <a:endParaRPr sz="4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8436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7" name="Picture 7" descr="C:\Users\Administrator\Desktop\2020-2021\TAILIEU\TV1.1 bai 31-40 (FB Chip Fangora)-20200808T154132Z-001\TV1.1 bai 31-40 (FB Chip Fangora)\TV 35 - 2.png"/>
          <p:cNvPicPr>
            <a:picLocks noChangeAspect="1"/>
          </p:cNvPicPr>
          <p:nvPr/>
        </p:nvPicPr>
        <p:blipFill>
          <a:blip r:embed="rId1"/>
          <a:srcRect t="5093" b="73874"/>
          <a:stretch>
            <a:fillRect/>
          </a:stretch>
        </p:blipFill>
        <p:spPr>
          <a:xfrm>
            <a:off x="228600" y="914400"/>
            <a:ext cx="89154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Thỏ và rù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1066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48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973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6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 và 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8295" y="1822450"/>
            <a:ext cx="8665210" cy="1955800"/>
            <a:chOff x="0" y="1845334"/>
            <a:chExt cx="10467322" cy="4416920"/>
          </a:xfrm>
        </p:grpSpPr>
        <p:sp>
          <p:nvSpPr>
            <p:cNvPr id="4" name="Rectangle 3"/>
            <p:cNvSpPr/>
            <p:nvPr/>
          </p:nvSpPr>
          <p:spPr>
            <a:xfrm>
              <a:off x="660402" y="2493229"/>
              <a:ext cx="2629669" cy="255422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90072" y="2493228"/>
              <a:ext cx="2629668" cy="255238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>
            <a:xfrm>
              <a:off x="1975237" y="2493229"/>
              <a:ext cx="1" cy="2552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17821" y="2493228"/>
              <a:ext cx="0" cy="2552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632654" y="2493228"/>
              <a:ext cx="1" cy="2552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04905" y="2493230"/>
              <a:ext cx="1" cy="2552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947487" y="2493229"/>
              <a:ext cx="1" cy="2552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262321" y="2493229"/>
              <a:ext cx="1" cy="2552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" idx="1"/>
              <a:endCxn id="5" idx="1"/>
            </p:cNvCxnSpPr>
            <p:nvPr/>
          </p:nvCxnSpPr>
          <p:spPr>
            <a:xfrm flipV="1">
              <a:off x="660402" y="3769418"/>
              <a:ext cx="2629669" cy="9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60404" y="3131323"/>
              <a:ext cx="262966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60402" y="4407512"/>
              <a:ext cx="262966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290069" y="3769414"/>
              <a:ext cx="262966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290069" y="3131319"/>
              <a:ext cx="262966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290067" y="4407508"/>
              <a:ext cx="262966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317821" y="1866581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317821" y="5045608"/>
              <a:ext cx="0" cy="12027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975237" y="1845334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975236" y="5024361"/>
              <a:ext cx="1" cy="12049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944948" y="1889674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955109" y="5039510"/>
              <a:ext cx="0" cy="12088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602365" y="1868428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602365" y="5047455"/>
              <a:ext cx="0" cy="12009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630933" y="1875230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630933" y="5034532"/>
              <a:ext cx="0" cy="12138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88350" y="1853983"/>
              <a:ext cx="0" cy="639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4" idx="2"/>
            </p:cNvCxnSpPr>
            <p:nvPr/>
          </p:nvCxnSpPr>
          <p:spPr>
            <a:xfrm flipH="1" flipV="1">
              <a:off x="3288350" y="5033010"/>
              <a:ext cx="2579" cy="12153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259205" y="1866581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259205" y="5045608"/>
              <a:ext cx="0" cy="11837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916622" y="1845334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916622" y="5024360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60402" y="1866580"/>
              <a:ext cx="5261055" cy="438181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" y="2486071"/>
              <a:ext cx="0" cy="25523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" y="1859424"/>
              <a:ext cx="0" cy="63924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0" y="5038451"/>
              <a:ext cx="2" cy="12099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" y="1866581"/>
              <a:ext cx="6604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" y="2490628"/>
              <a:ext cx="6604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" y="6229350"/>
              <a:ext cx="6604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" y="3121833"/>
              <a:ext cx="6604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" y="3765367"/>
              <a:ext cx="6604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" y="4407512"/>
              <a:ext cx="6604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0" y="5047454"/>
              <a:ext cx="66040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5921457" y="1845335"/>
              <a:ext cx="2587726" cy="4403064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15144" y="2498434"/>
              <a:ext cx="2594039" cy="253978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567056" y="1889674"/>
              <a:ext cx="0" cy="43587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5" idx="2"/>
            </p:cNvCxnSpPr>
            <p:nvPr/>
          </p:nvCxnSpPr>
          <p:spPr>
            <a:xfrm>
              <a:off x="7215129" y="1875819"/>
              <a:ext cx="191" cy="43725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862455" y="1875819"/>
              <a:ext cx="0" cy="43725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886441" y="3131324"/>
              <a:ext cx="262966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879515" y="3762259"/>
              <a:ext cx="262966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04732" y="4407507"/>
              <a:ext cx="262966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0" y="5686700"/>
              <a:ext cx="8534400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9180166" y="1875819"/>
              <a:ext cx="3653" cy="43725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827491" y="1875819"/>
              <a:ext cx="0" cy="43725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8508138" y="1845334"/>
              <a:ext cx="1959184" cy="1275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8508138" y="2480473"/>
              <a:ext cx="1959184" cy="410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V="1">
              <a:off x="8508138" y="5024360"/>
              <a:ext cx="1959184" cy="1444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508138" y="6238728"/>
              <a:ext cx="1959184" cy="2352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8534400" y="3135609"/>
              <a:ext cx="193292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508138" y="3762259"/>
              <a:ext cx="1959184" cy="60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537274" y="4402724"/>
              <a:ext cx="19300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534400" y="5686700"/>
              <a:ext cx="1932922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10467322" y="1889674"/>
              <a:ext cx="0" cy="43725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48895" y="2212658"/>
            <a:ext cx="9265444" cy="25869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>
                <a:solidFill>
                  <a:srgbClr val="FF0000"/>
                </a:solidFill>
                <a:effectLst/>
                <a:latin typeface="HP001 4 hàng" panose="020B0603050302020204"/>
                <a:ea typeface="Times New Roman" panose="02020603050405020304"/>
              </a:rPr>
              <a:t> sen nở thắm hồ</a:t>
            </a:r>
            <a:endParaRPr lang="en-US" sz="9600" dirty="0">
              <a:effectLst/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" y="170619"/>
            <a:ext cx="1390405" cy="405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6" y="1971361"/>
            <a:ext cx="2871005" cy="1900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259" y="1774767"/>
            <a:ext cx="3136083" cy="2097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415" y="3872344"/>
            <a:ext cx="3232147" cy="2098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140" y="3872344"/>
            <a:ext cx="2919774" cy="2042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1358" y="1294775"/>
            <a:ext cx="31045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UTM Avo" panose="02040603050506020204" charset="0"/>
                <a:cs typeface="UTM Avo" panose="02040603050506020204" charset="0"/>
              </a:rPr>
              <a:t>Gà nâu và vịt xám</a:t>
            </a:r>
            <a:endParaRPr lang="en-US" sz="2400" b="1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5" name="Gà nâu và vịt xá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7932" y="51268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0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5345" y="2066925"/>
            <a:ext cx="8428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Hằng ngày gà nâu và vịt xám làm gì?</a:t>
            </a:r>
            <a:r>
              <a:rPr lang="en-US" sz="2800" dirty="0" smtClean="0">
                <a:latin typeface="UTM Avo" panose="02040603050506020204" charset="0"/>
                <a:ea typeface="Arial-Rounded" panose="020B0500000000000000" pitchFamily="34" charset="0"/>
                <a:cs typeface="UTM Avo" panose="02040603050506020204" charset="0"/>
              </a:rPr>
              <a:t> </a:t>
            </a:r>
            <a:endParaRPr lang="en-US" sz="2800" dirty="0">
              <a:latin typeface="UTM Avo" panose="02040603050506020204" charset="0"/>
              <a:ea typeface="Arial-Rounded" panose="020B0500000000000000" pitchFamily="34" charset="0"/>
              <a:cs typeface="UTM Avo" panose="02040603050506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" y="112199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39" y="2696202"/>
            <a:ext cx="4759911" cy="315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Presentation</Application>
  <PresentationFormat>On-screen Show (4:3)</PresentationFormat>
  <Paragraphs>107</Paragraphs>
  <Slides>14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44" baseType="lpstr">
      <vt:lpstr>Arial</vt:lpstr>
      <vt:lpstr>SimSun</vt:lpstr>
      <vt:lpstr>Wingdings</vt:lpstr>
      <vt:lpstr>Calibri</vt:lpstr>
      <vt:lpstr>.VnTime</vt:lpstr>
      <vt:lpstr>Times New Roman</vt:lpstr>
      <vt:lpstr>VNI-Avo</vt:lpstr>
      <vt:lpstr>Arial Black</vt:lpstr>
      <vt:lpstr>Verdana</vt:lpstr>
      <vt:lpstr>VNI-Brush</vt:lpstr>
      <vt:lpstr>Microsoft YaHei</vt:lpstr>
      <vt:lpstr>Arial Unicode MS</vt:lpstr>
      <vt:lpstr>Segoe Print</vt:lpstr>
      <vt:lpstr>Arial</vt:lpstr>
      <vt:lpstr>Lato</vt:lpstr>
      <vt:lpstr>Quicksand Medium</vt:lpstr>
      <vt:lpstr>Calibri</vt:lpstr>
      <vt:lpstr>HP001 4 hàng</vt:lpstr>
      <vt:lpstr>Times New Roman</vt:lpstr>
      <vt:lpstr>Quicksand Medium</vt:lpstr>
      <vt:lpstr>Arial-Rounded</vt:lpstr>
      <vt:lpstr>UTM Avo</vt:lpstr>
      <vt:lpstr>Vrinda</vt:lpstr>
      <vt:lpstr>字魂17号-萌趣果冻体</vt:lpstr>
      <vt:lpstr>Office Theme</vt:lpstr>
      <vt:lpstr>3_Default Design</vt:lpstr>
      <vt:lpstr>Simple Light</vt:lpstr>
      <vt:lpstr>1_Office Theme</vt:lpstr>
      <vt:lpstr>1_Default Design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toanbh</cp:lastModifiedBy>
  <cp:revision>13</cp:revision>
  <dcterms:created xsi:type="dcterms:W3CDTF">2020-08-18T11:40:23Z</dcterms:created>
  <dcterms:modified xsi:type="dcterms:W3CDTF">2020-10-22T05:02:26Z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