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89" r:id="rId2"/>
    <p:sldId id="290" r:id="rId3"/>
    <p:sldId id="291" r:id="rId4"/>
    <p:sldId id="292" r:id="rId5"/>
    <p:sldId id="293" r:id="rId6"/>
    <p:sldId id="294" r:id="rId7"/>
    <p:sldId id="256" r:id="rId8"/>
    <p:sldId id="273" r:id="rId9"/>
    <p:sldId id="258" r:id="rId10"/>
    <p:sldId id="260" r:id="rId11"/>
    <p:sldId id="277" r:id="rId12"/>
    <p:sldId id="261" r:id="rId13"/>
    <p:sldId id="263" r:id="rId14"/>
    <p:sldId id="262" r:id="rId15"/>
    <p:sldId id="279" r:id="rId16"/>
    <p:sldId id="278" r:id="rId17"/>
    <p:sldId id="264" r:id="rId18"/>
    <p:sldId id="266" r:id="rId19"/>
    <p:sldId id="267" r:id="rId20"/>
    <p:sldId id="282" r:id="rId21"/>
    <p:sldId id="286" r:id="rId22"/>
    <p:sldId id="287" r:id="rId23"/>
    <p:sldId id="288" r:id="rId24"/>
    <p:sldId id="295" r:id="rId25"/>
    <p:sldId id="296" r:id="rId26"/>
    <p:sldId id="270" r:id="rId27"/>
    <p:sldId id="271" r:id="rId28"/>
    <p:sldId id="272" r:id="rId29"/>
  </p:sldIdLst>
  <p:sldSz cx="9144000" cy="5143500" type="screen16x9"/>
  <p:notesSz cx="6858000" cy="9144000"/>
  <p:defaultTextStyle>
    <a:defPPr>
      <a:defRPr lang="en-US"/>
    </a:defPPr>
    <a:lvl1pPr marL="0" algn="l" defTabSz="913056" rtl="0" eaLnBrk="1" latinLnBrk="0" hangingPunct="1">
      <a:defRPr sz="1800" kern="1200">
        <a:solidFill>
          <a:schemeClr val="tx1"/>
        </a:solidFill>
        <a:latin typeface="+mn-lt"/>
        <a:ea typeface="+mn-ea"/>
        <a:cs typeface="+mn-cs"/>
      </a:defRPr>
    </a:lvl1pPr>
    <a:lvl2pPr marL="456527" algn="l" defTabSz="913056" rtl="0" eaLnBrk="1" latinLnBrk="0" hangingPunct="1">
      <a:defRPr sz="1800" kern="1200">
        <a:solidFill>
          <a:schemeClr val="tx1"/>
        </a:solidFill>
        <a:latin typeface="+mn-lt"/>
        <a:ea typeface="+mn-ea"/>
        <a:cs typeface="+mn-cs"/>
      </a:defRPr>
    </a:lvl2pPr>
    <a:lvl3pPr marL="913056" algn="l" defTabSz="913056" rtl="0" eaLnBrk="1" latinLnBrk="0" hangingPunct="1">
      <a:defRPr sz="1800" kern="1200">
        <a:solidFill>
          <a:schemeClr val="tx1"/>
        </a:solidFill>
        <a:latin typeface="+mn-lt"/>
        <a:ea typeface="+mn-ea"/>
        <a:cs typeface="+mn-cs"/>
      </a:defRPr>
    </a:lvl3pPr>
    <a:lvl4pPr marL="1369583" algn="l" defTabSz="913056" rtl="0" eaLnBrk="1" latinLnBrk="0" hangingPunct="1">
      <a:defRPr sz="1800" kern="1200">
        <a:solidFill>
          <a:schemeClr val="tx1"/>
        </a:solidFill>
        <a:latin typeface="+mn-lt"/>
        <a:ea typeface="+mn-ea"/>
        <a:cs typeface="+mn-cs"/>
      </a:defRPr>
    </a:lvl4pPr>
    <a:lvl5pPr marL="1826111" algn="l" defTabSz="913056" rtl="0" eaLnBrk="1" latinLnBrk="0" hangingPunct="1">
      <a:defRPr sz="1800" kern="1200">
        <a:solidFill>
          <a:schemeClr val="tx1"/>
        </a:solidFill>
        <a:latin typeface="+mn-lt"/>
        <a:ea typeface="+mn-ea"/>
        <a:cs typeface="+mn-cs"/>
      </a:defRPr>
    </a:lvl5pPr>
    <a:lvl6pPr marL="2282638" algn="l" defTabSz="913056" rtl="0" eaLnBrk="1" latinLnBrk="0" hangingPunct="1">
      <a:defRPr sz="1800" kern="1200">
        <a:solidFill>
          <a:schemeClr val="tx1"/>
        </a:solidFill>
        <a:latin typeface="+mn-lt"/>
        <a:ea typeface="+mn-ea"/>
        <a:cs typeface="+mn-cs"/>
      </a:defRPr>
    </a:lvl6pPr>
    <a:lvl7pPr marL="2739166" algn="l" defTabSz="913056" rtl="0" eaLnBrk="1" latinLnBrk="0" hangingPunct="1">
      <a:defRPr sz="1800" kern="1200">
        <a:solidFill>
          <a:schemeClr val="tx1"/>
        </a:solidFill>
        <a:latin typeface="+mn-lt"/>
        <a:ea typeface="+mn-ea"/>
        <a:cs typeface="+mn-cs"/>
      </a:defRPr>
    </a:lvl7pPr>
    <a:lvl8pPr marL="3195694" algn="l" defTabSz="913056" rtl="0" eaLnBrk="1" latinLnBrk="0" hangingPunct="1">
      <a:defRPr sz="1800" kern="1200">
        <a:solidFill>
          <a:schemeClr val="tx1"/>
        </a:solidFill>
        <a:latin typeface="+mn-lt"/>
        <a:ea typeface="+mn-ea"/>
        <a:cs typeface="+mn-cs"/>
      </a:defRPr>
    </a:lvl8pPr>
    <a:lvl9pPr marL="3652221" algn="l" defTabSz="913056"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2980"/>
    <a:srgbClr val="FEDEF3"/>
    <a:srgbClr val="FE8ACC"/>
    <a:srgbClr val="FECEED"/>
    <a:srgbClr val="FD0B95"/>
    <a:srgbClr val="FDBBE5"/>
    <a:srgbClr val="FD49B0"/>
    <a:srgbClr val="FEA8D9"/>
    <a:srgbClr val="FD2BA3"/>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772" autoAdjust="0"/>
  </p:normalViewPr>
  <p:slideViewPr>
    <p:cSldViewPr>
      <p:cViewPr>
        <p:scale>
          <a:sx n="75" d="100"/>
          <a:sy n="75" d="100"/>
        </p:scale>
        <p:origin x="-1236" y="-28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31BC2AF-ECAD-4B64-9E5E-57F7F29CBAD2}" type="datetimeFigureOut">
              <a:rPr lang="en-US" smtClean="0"/>
              <a:t>3/21/2022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AFEA3F6-B450-4284-BB2C-4DA94784FDB0}" type="slidenum">
              <a:rPr lang="en-US" smtClean="0"/>
              <a:t>‹#›</a:t>
            </a:fld>
            <a:endParaRPr lang="en-US"/>
          </a:p>
        </p:txBody>
      </p:sp>
    </p:spTree>
    <p:extLst>
      <p:ext uri="{BB962C8B-B14F-4D97-AF65-F5344CB8AC3E}">
        <p14:creationId xmlns:p14="http://schemas.microsoft.com/office/powerpoint/2010/main" val="2254272202"/>
      </p:ext>
    </p:extLst>
  </p:cSld>
  <p:clrMap bg1="lt1" tx1="dk1" bg2="lt2" tx2="dk2" accent1="accent1" accent2="accent2" accent3="accent3" accent4="accent4" accent5="accent5" accent6="accent6" hlink="hlink" folHlink="folHlink"/>
  <p:notesStyle>
    <a:lvl1pPr marL="0" algn="l" defTabSz="913178" rtl="0" eaLnBrk="1" latinLnBrk="0" hangingPunct="1">
      <a:defRPr sz="1200" kern="1200">
        <a:solidFill>
          <a:schemeClr val="tx1"/>
        </a:solidFill>
        <a:latin typeface="+mn-lt"/>
        <a:ea typeface="+mn-ea"/>
        <a:cs typeface="+mn-cs"/>
      </a:defRPr>
    </a:lvl1pPr>
    <a:lvl2pPr marL="456589" algn="l" defTabSz="913178" rtl="0" eaLnBrk="1" latinLnBrk="0" hangingPunct="1">
      <a:defRPr sz="1200" kern="1200">
        <a:solidFill>
          <a:schemeClr val="tx1"/>
        </a:solidFill>
        <a:latin typeface="+mn-lt"/>
        <a:ea typeface="+mn-ea"/>
        <a:cs typeface="+mn-cs"/>
      </a:defRPr>
    </a:lvl2pPr>
    <a:lvl3pPr marL="913178" algn="l" defTabSz="913178" rtl="0" eaLnBrk="1" latinLnBrk="0" hangingPunct="1">
      <a:defRPr sz="1200" kern="1200">
        <a:solidFill>
          <a:schemeClr val="tx1"/>
        </a:solidFill>
        <a:latin typeface="+mn-lt"/>
        <a:ea typeface="+mn-ea"/>
        <a:cs typeface="+mn-cs"/>
      </a:defRPr>
    </a:lvl3pPr>
    <a:lvl4pPr marL="1369769" algn="l" defTabSz="913178" rtl="0" eaLnBrk="1" latinLnBrk="0" hangingPunct="1">
      <a:defRPr sz="1200" kern="1200">
        <a:solidFill>
          <a:schemeClr val="tx1"/>
        </a:solidFill>
        <a:latin typeface="+mn-lt"/>
        <a:ea typeface="+mn-ea"/>
        <a:cs typeface="+mn-cs"/>
      </a:defRPr>
    </a:lvl4pPr>
    <a:lvl5pPr marL="1826358" algn="l" defTabSz="913178" rtl="0" eaLnBrk="1" latinLnBrk="0" hangingPunct="1">
      <a:defRPr sz="1200" kern="1200">
        <a:solidFill>
          <a:schemeClr val="tx1"/>
        </a:solidFill>
        <a:latin typeface="+mn-lt"/>
        <a:ea typeface="+mn-ea"/>
        <a:cs typeface="+mn-cs"/>
      </a:defRPr>
    </a:lvl5pPr>
    <a:lvl6pPr marL="2282948" algn="l" defTabSz="913178" rtl="0" eaLnBrk="1" latinLnBrk="0" hangingPunct="1">
      <a:defRPr sz="1200" kern="1200">
        <a:solidFill>
          <a:schemeClr val="tx1"/>
        </a:solidFill>
        <a:latin typeface="+mn-lt"/>
        <a:ea typeface="+mn-ea"/>
        <a:cs typeface="+mn-cs"/>
      </a:defRPr>
    </a:lvl6pPr>
    <a:lvl7pPr marL="2739538" algn="l" defTabSz="913178" rtl="0" eaLnBrk="1" latinLnBrk="0" hangingPunct="1">
      <a:defRPr sz="1200" kern="1200">
        <a:solidFill>
          <a:schemeClr val="tx1"/>
        </a:solidFill>
        <a:latin typeface="+mn-lt"/>
        <a:ea typeface="+mn-ea"/>
        <a:cs typeface="+mn-cs"/>
      </a:defRPr>
    </a:lvl7pPr>
    <a:lvl8pPr marL="3196127" algn="l" defTabSz="913178" rtl="0" eaLnBrk="1" latinLnBrk="0" hangingPunct="1">
      <a:defRPr sz="1200" kern="1200">
        <a:solidFill>
          <a:schemeClr val="tx1"/>
        </a:solidFill>
        <a:latin typeface="+mn-lt"/>
        <a:ea typeface="+mn-ea"/>
        <a:cs typeface="+mn-cs"/>
      </a:defRPr>
    </a:lvl8pPr>
    <a:lvl9pPr marL="3652716" algn="l" defTabSz="913178"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Chơi</a:t>
            </a:r>
            <a:r>
              <a:rPr lang="en-US" baseline="0" smtClean="0"/>
              <a:t> xong, bấm vào mũi tên để đi tới bài mới</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2</a:t>
            </a:fld>
            <a:endParaRPr lang="en-US"/>
          </a:p>
        </p:txBody>
      </p:sp>
    </p:spTree>
    <p:extLst>
      <p:ext uri="{BB962C8B-B14F-4D97-AF65-F5344CB8AC3E}">
        <p14:creationId xmlns:p14="http://schemas.microsoft.com/office/powerpoint/2010/main" val="25965446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GV hướng</a:t>
            </a:r>
            <a:r>
              <a:rPr lang="en-US" baseline="0" smtClean="0"/>
              <a:t> dẫn hs đồ chữ hoa K. GV hỏi để khai thác cho HS hiểu kĩ thuật viết (chữ đầu câu viết hoa, cuối câu có dấu chấm, khoảng cách các chữ bằng 1 con chữ o…)</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26</a:t>
            </a:fld>
            <a:endParaRPr lang="en-US"/>
          </a:p>
        </p:txBody>
      </p:sp>
    </p:spTree>
    <p:extLst>
      <p:ext uri="{BB962C8B-B14F-4D97-AF65-F5344CB8AC3E}">
        <p14:creationId xmlns:p14="http://schemas.microsoft.com/office/powerpoint/2010/main" val="23654460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Click vào</a:t>
            </a:r>
            <a:r>
              <a:rPr lang="en-US" baseline="0" smtClean="0"/>
              <a:t> quả cam để quay về</a:t>
            </a:r>
          </a:p>
        </p:txBody>
      </p:sp>
      <p:sp>
        <p:nvSpPr>
          <p:cNvPr id="4" name="Slide Number Placeholder 3"/>
          <p:cNvSpPr>
            <a:spLocks noGrp="1"/>
          </p:cNvSpPr>
          <p:nvPr>
            <p:ph type="sldNum" sz="quarter" idx="10"/>
          </p:nvPr>
        </p:nvSpPr>
        <p:spPr/>
        <p:txBody>
          <a:bodyPr/>
          <a:lstStyle/>
          <a:p>
            <a:fld id="{7AFEA3F6-B450-4284-BB2C-4DA94784FDB0}" type="slidenum">
              <a:rPr lang="en-US" smtClean="0"/>
              <a:t>3</a:t>
            </a:fld>
            <a:endParaRPr lang="en-US"/>
          </a:p>
        </p:txBody>
      </p:sp>
    </p:spTree>
    <p:extLst>
      <p:ext uri="{BB962C8B-B14F-4D97-AF65-F5344CB8AC3E}">
        <p14:creationId xmlns:p14="http://schemas.microsoft.com/office/powerpoint/2010/main" val="33946513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3178" rtl="0" eaLnBrk="1" fontAlgn="auto" latinLnBrk="0" hangingPunct="1">
              <a:lnSpc>
                <a:spcPct val="100000"/>
              </a:lnSpc>
              <a:spcBef>
                <a:spcPts val="0"/>
              </a:spcBef>
              <a:spcAft>
                <a:spcPts val="0"/>
              </a:spcAft>
              <a:buClrTx/>
              <a:buSzTx/>
              <a:buFontTx/>
              <a:buNone/>
              <a:tabLst/>
              <a:defRPr/>
            </a:pPr>
            <a:r>
              <a:rPr lang="en-US" smtClean="0"/>
              <a:t>Click vào</a:t>
            </a:r>
            <a:r>
              <a:rPr lang="en-US" baseline="0" smtClean="0"/>
              <a:t> quả cam để quay về</a:t>
            </a:r>
          </a:p>
          <a:p>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4</a:t>
            </a:fld>
            <a:endParaRPr lang="en-US"/>
          </a:p>
        </p:txBody>
      </p:sp>
    </p:spTree>
    <p:extLst>
      <p:ext uri="{BB962C8B-B14F-4D97-AF65-F5344CB8AC3E}">
        <p14:creationId xmlns:p14="http://schemas.microsoft.com/office/powerpoint/2010/main" val="30414594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3178" rtl="0" eaLnBrk="1" fontAlgn="auto" latinLnBrk="0" hangingPunct="1">
              <a:lnSpc>
                <a:spcPct val="100000"/>
              </a:lnSpc>
              <a:spcBef>
                <a:spcPts val="0"/>
              </a:spcBef>
              <a:spcAft>
                <a:spcPts val="0"/>
              </a:spcAft>
              <a:buClrTx/>
              <a:buSzTx/>
              <a:buFontTx/>
              <a:buNone/>
              <a:tabLst/>
              <a:defRPr/>
            </a:pPr>
            <a:r>
              <a:rPr lang="en-US" smtClean="0"/>
              <a:t>Click vào</a:t>
            </a:r>
            <a:r>
              <a:rPr lang="en-US" baseline="0" smtClean="0"/>
              <a:t> quả cam để quay về</a:t>
            </a:r>
          </a:p>
          <a:p>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5</a:t>
            </a:fld>
            <a:endParaRPr lang="en-US"/>
          </a:p>
        </p:txBody>
      </p:sp>
    </p:spTree>
    <p:extLst>
      <p:ext uri="{BB962C8B-B14F-4D97-AF65-F5344CB8AC3E}">
        <p14:creationId xmlns:p14="http://schemas.microsoft.com/office/powerpoint/2010/main" val="39130458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3178" rtl="0" eaLnBrk="1" fontAlgn="auto" latinLnBrk="0" hangingPunct="1">
              <a:lnSpc>
                <a:spcPct val="100000"/>
              </a:lnSpc>
              <a:spcBef>
                <a:spcPts val="0"/>
              </a:spcBef>
              <a:spcAft>
                <a:spcPts val="0"/>
              </a:spcAft>
              <a:buClrTx/>
              <a:buSzTx/>
              <a:buFontTx/>
              <a:buNone/>
              <a:tabLst/>
              <a:defRPr/>
            </a:pPr>
            <a:r>
              <a:rPr lang="en-US" smtClean="0"/>
              <a:t>Click vào</a:t>
            </a:r>
            <a:r>
              <a:rPr lang="en-US" baseline="0" smtClean="0"/>
              <a:t> quả cam để quay về</a:t>
            </a:r>
          </a:p>
          <a:p>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6</a:t>
            </a:fld>
            <a:endParaRPr lang="en-US"/>
          </a:p>
        </p:txBody>
      </p:sp>
    </p:spTree>
    <p:extLst>
      <p:ext uri="{BB962C8B-B14F-4D97-AF65-F5344CB8AC3E}">
        <p14:creationId xmlns:p14="http://schemas.microsoft.com/office/powerpoint/2010/main" val="14105047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Giáo</a:t>
            </a:r>
            <a:r>
              <a:rPr lang="en-US" baseline="0" smtClean="0"/>
              <a:t> viên chủ động giải thích từ khó, cho hs luyện đọc từ. Từ khó có thể linh động theo vùng miền, không nhất thiết dạy theo giáo án soạn sẵn.</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10</a:t>
            </a:fld>
            <a:endParaRPr lang="en-US"/>
          </a:p>
        </p:txBody>
      </p:sp>
    </p:spTree>
    <p:extLst>
      <p:ext uri="{BB962C8B-B14F-4D97-AF65-F5344CB8AC3E}">
        <p14:creationId xmlns:p14="http://schemas.microsoft.com/office/powerpoint/2010/main" val="22058044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12</a:t>
            </a:fld>
            <a:endParaRPr lang="en-US"/>
          </a:p>
        </p:txBody>
      </p:sp>
    </p:spTree>
    <p:extLst>
      <p:ext uri="{BB962C8B-B14F-4D97-AF65-F5344CB8AC3E}">
        <p14:creationId xmlns:p14="http://schemas.microsoft.com/office/powerpoint/2010/main" val="38619717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GV đọc</a:t>
            </a:r>
            <a:r>
              <a:rPr lang="en-US" baseline="0" smtClean="0"/>
              <a:t> sách GV để nắm chắc phần này. Phần này k nên nói quá sâu vì kiến thức sinh học hơi phức tạp.</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15</a:t>
            </a:fld>
            <a:endParaRPr lang="en-US"/>
          </a:p>
        </p:txBody>
      </p:sp>
    </p:spTree>
    <p:extLst>
      <p:ext uri="{BB962C8B-B14F-4D97-AF65-F5344CB8AC3E}">
        <p14:creationId xmlns:p14="http://schemas.microsoft.com/office/powerpoint/2010/main" val="42418519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Gọi</a:t>
            </a:r>
            <a:r>
              <a:rPr lang="en-US" baseline="0" smtClean="0"/>
              <a:t> HS đọc lại bài</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18</a:t>
            </a:fld>
            <a:endParaRPr lang="en-US"/>
          </a:p>
        </p:txBody>
      </p:sp>
    </p:spTree>
    <p:extLst>
      <p:ext uri="{BB962C8B-B14F-4D97-AF65-F5344CB8AC3E}">
        <p14:creationId xmlns:p14="http://schemas.microsoft.com/office/powerpoint/2010/main" val="23454543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3"/>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6527" indent="0" algn="ctr">
              <a:buNone/>
              <a:defRPr>
                <a:solidFill>
                  <a:schemeClr val="tx1">
                    <a:tint val="75000"/>
                  </a:schemeClr>
                </a:solidFill>
              </a:defRPr>
            </a:lvl2pPr>
            <a:lvl3pPr marL="913056" indent="0" algn="ctr">
              <a:buNone/>
              <a:defRPr>
                <a:solidFill>
                  <a:schemeClr val="tx1">
                    <a:tint val="75000"/>
                  </a:schemeClr>
                </a:solidFill>
              </a:defRPr>
            </a:lvl3pPr>
            <a:lvl4pPr marL="1369583" indent="0" algn="ctr">
              <a:buNone/>
              <a:defRPr>
                <a:solidFill>
                  <a:schemeClr val="tx1">
                    <a:tint val="75000"/>
                  </a:schemeClr>
                </a:solidFill>
              </a:defRPr>
            </a:lvl4pPr>
            <a:lvl5pPr marL="1826111" indent="0" algn="ctr">
              <a:buNone/>
              <a:defRPr>
                <a:solidFill>
                  <a:schemeClr val="tx1">
                    <a:tint val="75000"/>
                  </a:schemeClr>
                </a:solidFill>
              </a:defRPr>
            </a:lvl5pPr>
            <a:lvl6pPr marL="2282638" indent="0" algn="ctr">
              <a:buNone/>
              <a:defRPr>
                <a:solidFill>
                  <a:schemeClr val="tx1">
                    <a:tint val="75000"/>
                  </a:schemeClr>
                </a:solidFill>
              </a:defRPr>
            </a:lvl6pPr>
            <a:lvl7pPr marL="2739166" indent="0" algn="ctr">
              <a:buNone/>
              <a:defRPr>
                <a:solidFill>
                  <a:schemeClr val="tx1">
                    <a:tint val="75000"/>
                  </a:schemeClr>
                </a:solidFill>
              </a:defRPr>
            </a:lvl7pPr>
            <a:lvl8pPr marL="3195694" indent="0" algn="ctr">
              <a:buNone/>
              <a:defRPr>
                <a:solidFill>
                  <a:schemeClr val="tx1">
                    <a:tint val="75000"/>
                  </a:schemeClr>
                </a:solidFill>
              </a:defRPr>
            </a:lvl8pPr>
            <a:lvl9pPr marL="3652221"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3/21/2022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26957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3/21/2022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508913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3/21/2022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066826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3/21/2022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82057391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6527" indent="0">
              <a:buNone/>
              <a:defRPr sz="1800">
                <a:solidFill>
                  <a:schemeClr val="tx1">
                    <a:tint val="75000"/>
                  </a:schemeClr>
                </a:solidFill>
              </a:defRPr>
            </a:lvl2pPr>
            <a:lvl3pPr marL="913056" indent="0">
              <a:buNone/>
              <a:defRPr sz="1600">
                <a:solidFill>
                  <a:schemeClr val="tx1">
                    <a:tint val="75000"/>
                  </a:schemeClr>
                </a:solidFill>
              </a:defRPr>
            </a:lvl3pPr>
            <a:lvl4pPr marL="1369583" indent="0">
              <a:buNone/>
              <a:defRPr sz="1400">
                <a:solidFill>
                  <a:schemeClr val="tx1">
                    <a:tint val="75000"/>
                  </a:schemeClr>
                </a:solidFill>
              </a:defRPr>
            </a:lvl4pPr>
            <a:lvl5pPr marL="1826111" indent="0">
              <a:buNone/>
              <a:defRPr sz="1400">
                <a:solidFill>
                  <a:schemeClr val="tx1">
                    <a:tint val="75000"/>
                  </a:schemeClr>
                </a:solidFill>
              </a:defRPr>
            </a:lvl5pPr>
            <a:lvl6pPr marL="2282638" indent="0">
              <a:buNone/>
              <a:defRPr sz="1400">
                <a:solidFill>
                  <a:schemeClr val="tx1">
                    <a:tint val="75000"/>
                  </a:schemeClr>
                </a:solidFill>
              </a:defRPr>
            </a:lvl6pPr>
            <a:lvl7pPr marL="2739166" indent="0">
              <a:buNone/>
              <a:defRPr sz="1400">
                <a:solidFill>
                  <a:schemeClr val="tx1">
                    <a:tint val="75000"/>
                  </a:schemeClr>
                </a:solidFill>
              </a:defRPr>
            </a:lvl7pPr>
            <a:lvl8pPr marL="3195694" indent="0">
              <a:buNone/>
              <a:defRPr sz="1400">
                <a:solidFill>
                  <a:schemeClr val="tx1">
                    <a:tint val="75000"/>
                  </a:schemeClr>
                </a:solidFill>
              </a:defRPr>
            </a:lvl8pPr>
            <a:lvl9pPr marL="3652221"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CEF851F-4C9B-4ED8-A706-7687066F5A2C}" type="datetimeFigureOut">
              <a:rPr lang="en-US" smtClean="0"/>
              <a:t>3/21/2022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5601705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CEF851F-4C9B-4ED8-A706-7687066F5A2C}" type="datetimeFigureOut">
              <a:rPr lang="en-US" smtClean="0"/>
              <a:t>3/21/2022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8802069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6527" indent="0">
              <a:buNone/>
              <a:defRPr sz="2000" b="1"/>
            </a:lvl2pPr>
            <a:lvl3pPr marL="913056" indent="0">
              <a:buNone/>
              <a:defRPr sz="1800" b="1"/>
            </a:lvl3pPr>
            <a:lvl4pPr marL="1369583" indent="0">
              <a:buNone/>
              <a:defRPr sz="1600" b="1"/>
            </a:lvl4pPr>
            <a:lvl5pPr marL="1826111" indent="0">
              <a:buNone/>
              <a:defRPr sz="1600" b="1"/>
            </a:lvl5pPr>
            <a:lvl6pPr marL="2282638" indent="0">
              <a:buNone/>
              <a:defRPr sz="1600" b="1"/>
            </a:lvl6pPr>
            <a:lvl7pPr marL="2739166" indent="0">
              <a:buNone/>
              <a:defRPr sz="1600" b="1"/>
            </a:lvl7pPr>
            <a:lvl8pPr marL="3195694" indent="0">
              <a:buNone/>
              <a:defRPr sz="1600" b="1"/>
            </a:lvl8pPr>
            <a:lvl9pPr marL="365222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0" y="1151335"/>
            <a:ext cx="4041775" cy="479822"/>
          </a:xfrm>
        </p:spPr>
        <p:txBody>
          <a:bodyPr anchor="b"/>
          <a:lstStyle>
            <a:lvl1pPr marL="0" indent="0">
              <a:buNone/>
              <a:defRPr sz="2400" b="1"/>
            </a:lvl1pPr>
            <a:lvl2pPr marL="456527" indent="0">
              <a:buNone/>
              <a:defRPr sz="2000" b="1"/>
            </a:lvl2pPr>
            <a:lvl3pPr marL="913056" indent="0">
              <a:buNone/>
              <a:defRPr sz="1800" b="1"/>
            </a:lvl3pPr>
            <a:lvl4pPr marL="1369583" indent="0">
              <a:buNone/>
              <a:defRPr sz="1600" b="1"/>
            </a:lvl4pPr>
            <a:lvl5pPr marL="1826111" indent="0">
              <a:buNone/>
              <a:defRPr sz="1600" b="1"/>
            </a:lvl5pPr>
            <a:lvl6pPr marL="2282638" indent="0">
              <a:buNone/>
              <a:defRPr sz="1600" b="1"/>
            </a:lvl6pPr>
            <a:lvl7pPr marL="2739166" indent="0">
              <a:buNone/>
              <a:defRPr sz="1600" b="1"/>
            </a:lvl7pPr>
            <a:lvl8pPr marL="3195694" indent="0">
              <a:buNone/>
              <a:defRPr sz="1600" b="1"/>
            </a:lvl8pPr>
            <a:lvl9pPr marL="365222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0"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CEF851F-4C9B-4ED8-A706-7687066F5A2C}" type="datetimeFigureOut">
              <a:rPr lang="en-US" smtClean="0"/>
              <a:t>3/21/2022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8206995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CEF851F-4C9B-4ED8-A706-7687066F5A2C}" type="datetimeFigureOut">
              <a:rPr lang="en-US" smtClean="0"/>
              <a:t>3/21/2022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7571970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EF851F-4C9B-4ED8-A706-7687066F5A2C}" type="datetimeFigureOut">
              <a:rPr lang="en-US" smtClean="0"/>
              <a:t>3/21/2022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5887494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076329"/>
            <a:ext cx="3008313" cy="3518297"/>
          </a:xfrm>
        </p:spPr>
        <p:txBody>
          <a:bodyPr/>
          <a:lstStyle>
            <a:lvl1pPr marL="0" indent="0">
              <a:buNone/>
              <a:defRPr sz="1400"/>
            </a:lvl1pPr>
            <a:lvl2pPr marL="456527" indent="0">
              <a:buNone/>
              <a:defRPr sz="1200"/>
            </a:lvl2pPr>
            <a:lvl3pPr marL="913056" indent="0">
              <a:buNone/>
              <a:defRPr sz="1000"/>
            </a:lvl3pPr>
            <a:lvl4pPr marL="1369583" indent="0">
              <a:buNone/>
              <a:defRPr sz="900"/>
            </a:lvl4pPr>
            <a:lvl5pPr marL="1826111" indent="0">
              <a:buNone/>
              <a:defRPr sz="900"/>
            </a:lvl5pPr>
            <a:lvl6pPr marL="2282638" indent="0">
              <a:buNone/>
              <a:defRPr sz="900"/>
            </a:lvl6pPr>
            <a:lvl7pPr marL="2739166" indent="0">
              <a:buNone/>
              <a:defRPr sz="900"/>
            </a:lvl7pPr>
            <a:lvl8pPr marL="3195694" indent="0">
              <a:buNone/>
              <a:defRPr sz="900"/>
            </a:lvl8pPr>
            <a:lvl9pPr marL="3652221"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3/21/2022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3228783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6527" indent="0">
              <a:buNone/>
              <a:defRPr sz="2800"/>
            </a:lvl2pPr>
            <a:lvl3pPr marL="913056" indent="0">
              <a:buNone/>
              <a:defRPr sz="2400"/>
            </a:lvl3pPr>
            <a:lvl4pPr marL="1369583" indent="0">
              <a:buNone/>
              <a:defRPr sz="2000"/>
            </a:lvl4pPr>
            <a:lvl5pPr marL="1826111" indent="0">
              <a:buNone/>
              <a:defRPr sz="2000"/>
            </a:lvl5pPr>
            <a:lvl6pPr marL="2282638" indent="0">
              <a:buNone/>
              <a:defRPr sz="2000"/>
            </a:lvl6pPr>
            <a:lvl7pPr marL="2739166" indent="0">
              <a:buNone/>
              <a:defRPr sz="2000"/>
            </a:lvl7pPr>
            <a:lvl8pPr marL="3195694" indent="0">
              <a:buNone/>
              <a:defRPr sz="2000"/>
            </a:lvl8pPr>
            <a:lvl9pPr marL="3652221" indent="0">
              <a:buNone/>
              <a:defRPr sz="2000"/>
            </a:lvl9pPr>
          </a:lstStyle>
          <a:p>
            <a:endParaRPr lang="en-US"/>
          </a:p>
        </p:txBody>
      </p:sp>
      <p:sp>
        <p:nvSpPr>
          <p:cNvPr id="4" name="Text Placeholder 3"/>
          <p:cNvSpPr>
            <a:spLocks noGrp="1"/>
          </p:cNvSpPr>
          <p:nvPr>
            <p:ph type="body" sz="half" idx="2"/>
          </p:nvPr>
        </p:nvSpPr>
        <p:spPr>
          <a:xfrm>
            <a:off x="1792288" y="4025507"/>
            <a:ext cx="5486400" cy="603647"/>
          </a:xfrm>
        </p:spPr>
        <p:txBody>
          <a:bodyPr/>
          <a:lstStyle>
            <a:lvl1pPr marL="0" indent="0">
              <a:buNone/>
              <a:defRPr sz="1400"/>
            </a:lvl1pPr>
            <a:lvl2pPr marL="456527" indent="0">
              <a:buNone/>
              <a:defRPr sz="1200"/>
            </a:lvl2pPr>
            <a:lvl3pPr marL="913056" indent="0">
              <a:buNone/>
              <a:defRPr sz="1000"/>
            </a:lvl3pPr>
            <a:lvl4pPr marL="1369583" indent="0">
              <a:buNone/>
              <a:defRPr sz="900"/>
            </a:lvl4pPr>
            <a:lvl5pPr marL="1826111" indent="0">
              <a:buNone/>
              <a:defRPr sz="900"/>
            </a:lvl5pPr>
            <a:lvl6pPr marL="2282638" indent="0">
              <a:buNone/>
              <a:defRPr sz="900"/>
            </a:lvl6pPr>
            <a:lvl7pPr marL="2739166" indent="0">
              <a:buNone/>
              <a:defRPr sz="900"/>
            </a:lvl7pPr>
            <a:lvl8pPr marL="3195694" indent="0">
              <a:buNone/>
              <a:defRPr sz="900"/>
            </a:lvl8pPr>
            <a:lvl9pPr marL="3652221"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3/21/2022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2324270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305" tIns="45654" rIns="91305" bIns="45654"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305" tIns="45654" rIns="91305" bIns="45654"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305" tIns="45654" rIns="91305" bIns="45654" rtlCol="0" anchor="ctr"/>
          <a:lstStyle>
            <a:lvl1pPr algn="l">
              <a:defRPr sz="1200">
                <a:solidFill>
                  <a:schemeClr val="tx1">
                    <a:tint val="75000"/>
                  </a:schemeClr>
                </a:solidFill>
              </a:defRPr>
            </a:lvl1pPr>
          </a:lstStyle>
          <a:p>
            <a:fld id="{4CEF851F-4C9B-4ED8-A706-7687066F5A2C}" type="datetimeFigureOut">
              <a:rPr lang="en-US" smtClean="0"/>
              <a:t>3/21/2022</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305" tIns="45654" rIns="91305" bIns="45654"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305" tIns="45654" rIns="91305" bIns="45654" rtlCol="0" anchor="ctr"/>
          <a:lstStyle>
            <a:lvl1pPr algn="r">
              <a:defRPr sz="1200">
                <a:solidFill>
                  <a:schemeClr val="tx1">
                    <a:tint val="75000"/>
                  </a:schemeClr>
                </a:solidFill>
              </a:defRPr>
            </a:lvl1pPr>
          </a:lstStyle>
          <a:p>
            <a:fld id="{46F2045C-80A1-433A-B3B9-3018D210B466}" type="slidenum">
              <a:rPr lang="en-US" smtClean="0"/>
              <a:t>‹#›</a:t>
            </a:fld>
            <a:endParaRPr lang="en-US"/>
          </a:p>
        </p:txBody>
      </p:sp>
    </p:spTree>
    <p:extLst>
      <p:ext uri="{BB962C8B-B14F-4D97-AF65-F5344CB8AC3E}">
        <p14:creationId xmlns:p14="http://schemas.microsoft.com/office/powerpoint/2010/main" val="12181778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3056" rtl="0" eaLnBrk="1" latinLnBrk="0" hangingPunct="1">
        <a:spcBef>
          <a:spcPct val="0"/>
        </a:spcBef>
        <a:buNone/>
        <a:defRPr sz="4400" kern="1200">
          <a:solidFill>
            <a:schemeClr val="tx1"/>
          </a:solidFill>
          <a:latin typeface="+mj-lt"/>
          <a:ea typeface="+mj-ea"/>
          <a:cs typeface="+mj-cs"/>
        </a:defRPr>
      </a:lvl1pPr>
    </p:titleStyle>
    <p:bodyStyle>
      <a:lvl1pPr marL="342395" indent="-342395" algn="l" defTabSz="913056"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1857" indent="-285330" algn="l" defTabSz="913056"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1319" indent="-228265" algn="l" defTabSz="913056"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7847" indent="-228265" algn="l" defTabSz="913056"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4375" indent="-228265" algn="l" defTabSz="913056"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0902" indent="-228265" algn="l" defTabSz="91305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429" indent="-228265" algn="l" defTabSz="91305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958" indent="-228265" algn="l" defTabSz="91305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0485" indent="-228265" algn="l" defTabSz="91305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056" rtl="0" eaLnBrk="1" latinLnBrk="0" hangingPunct="1">
        <a:defRPr sz="1800" kern="1200">
          <a:solidFill>
            <a:schemeClr val="tx1"/>
          </a:solidFill>
          <a:latin typeface="+mn-lt"/>
          <a:ea typeface="+mn-ea"/>
          <a:cs typeface="+mn-cs"/>
        </a:defRPr>
      </a:lvl1pPr>
      <a:lvl2pPr marL="456527" algn="l" defTabSz="913056" rtl="0" eaLnBrk="1" latinLnBrk="0" hangingPunct="1">
        <a:defRPr sz="1800" kern="1200">
          <a:solidFill>
            <a:schemeClr val="tx1"/>
          </a:solidFill>
          <a:latin typeface="+mn-lt"/>
          <a:ea typeface="+mn-ea"/>
          <a:cs typeface="+mn-cs"/>
        </a:defRPr>
      </a:lvl2pPr>
      <a:lvl3pPr marL="913056" algn="l" defTabSz="913056" rtl="0" eaLnBrk="1" latinLnBrk="0" hangingPunct="1">
        <a:defRPr sz="1800" kern="1200">
          <a:solidFill>
            <a:schemeClr val="tx1"/>
          </a:solidFill>
          <a:latin typeface="+mn-lt"/>
          <a:ea typeface="+mn-ea"/>
          <a:cs typeface="+mn-cs"/>
        </a:defRPr>
      </a:lvl3pPr>
      <a:lvl4pPr marL="1369583" algn="l" defTabSz="913056" rtl="0" eaLnBrk="1" latinLnBrk="0" hangingPunct="1">
        <a:defRPr sz="1800" kern="1200">
          <a:solidFill>
            <a:schemeClr val="tx1"/>
          </a:solidFill>
          <a:latin typeface="+mn-lt"/>
          <a:ea typeface="+mn-ea"/>
          <a:cs typeface="+mn-cs"/>
        </a:defRPr>
      </a:lvl4pPr>
      <a:lvl5pPr marL="1826111" algn="l" defTabSz="913056" rtl="0" eaLnBrk="1" latinLnBrk="0" hangingPunct="1">
        <a:defRPr sz="1800" kern="1200">
          <a:solidFill>
            <a:schemeClr val="tx1"/>
          </a:solidFill>
          <a:latin typeface="+mn-lt"/>
          <a:ea typeface="+mn-ea"/>
          <a:cs typeface="+mn-cs"/>
        </a:defRPr>
      </a:lvl5pPr>
      <a:lvl6pPr marL="2282638" algn="l" defTabSz="913056" rtl="0" eaLnBrk="1" latinLnBrk="0" hangingPunct="1">
        <a:defRPr sz="1800" kern="1200">
          <a:solidFill>
            <a:schemeClr val="tx1"/>
          </a:solidFill>
          <a:latin typeface="+mn-lt"/>
          <a:ea typeface="+mn-ea"/>
          <a:cs typeface="+mn-cs"/>
        </a:defRPr>
      </a:lvl6pPr>
      <a:lvl7pPr marL="2739166" algn="l" defTabSz="913056" rtl="0" eaLnBrk="1" latinLnBrk="0" hangingPunct="1">
        <a:defRPr sz="1800" kern="1200">
          <a:solidFill>
            <a:schemeClr val="tx1"/>
          </a:solidFill>
          <a:latin typeface="+mn-lt"/>
          <a:ea typeface="+mn-ea"/>
          <a:cs typeface="+mn-cs"/>
        </a:defRPr>
      </a:lvl7pPr>
      <a:lvl8pPr marL="3195694" algn="l" defTabSz="913056" rtl="0" eaLnBrk="1" latinLnBrk="0" hangingPunct="1">
        <a:defRPr sz="1800" kern="1200">
          <a:solidFill>
            <a:schemeClr val="tx1"/>
          </a:solidFill>
          <a:latin typeface="+mn-lt"/>
          <a:ea typeface="+mn-ea"/>
          <a:cs typeface="+mn-cs"/>
        </a:defRPr>
      </a:lvl8pPr>
      <a:lvl9pPr marL="3652221" algn="l" defTabSz="91305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slide" Target="slide5.xml"/><Relationship Id="rId3" Type="http://schemas.openxmlformats.org/officeDocument/2006/relationships/audio" Target="../media/audio1.wav"/><Relationship Id="rId7" Type="http://schemas.openxmlformats.org/officeDocument/2006/relationships/image" Target="../media/image6.png"/><Relationship Id="rId12" Type="http://schemas.openxmlformats.org/officeDocument/2006/relationships/image" Target="../media/image9.png"/><Relationship Id="rId17" Type="http://schemas.openxmlformats.org/officeDocument/2006/relationships/image" Target="../media/image11.png"/><Relationship Id="rId2" Type="http://schemas.openxmlformats.org/officeDocument/2006/relationships/notesSlide" Target="../notesSlides/notesSlide1.xml"/><Relationship Id="rId16" Type="http://schemas.openxmlformats.org/officeDocument/2006/relationships/slide" Target="slide7.xml"/><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slide" Target="slide4.xml"/><Relationship Id="rId5" Type="http://schemas.openxmlformats.org/officeDocument/2006/relationships/image" Target="../media/image4.png"/><Relationship Id="rId15" Type="http://schemas.openxmlformats.org/officeDocument/2006/relationships/slide" Target="slide6.xml"/><Relationship Id="rId10" Type="http://schemas.openxmlformats.org/officeDocument/2006/relationships/image" Target="../media/image8.png"/><Relationship Id="rId4" Type="http://schemas.openxmlformats.org/officeDocument/2006/relationships/image" Target="../media/image3.jpg"/><Relationship Id="rId9" Type="http://schemas.openxmlformats.org/officeDocument/2006/relationships/slide" Target="slide3.xml"/><Relationship Id="rId14" Type="http://schemas.openxmlformats.org/officeDocument/2006/relationships/image" Target="../media/image1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microsoft.com/office/2007/relationships/media" Target="../media/media2.mp4"/><Relationship Id="rId7" Type="http://schemas.openxmlformats.org/officeDocument/2006/relationships/image" Target="../media/image3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1.png"/><Relationship Id="rId5" Type="http://schemas.openxmlformats.org/officeDocument/2006/relationships/slideLayout" Target="../slideLayouts/slideLayout6.xml"/><Relationship Id="rId4" Type="http://schemas.openxmlformats.org/officeDocument/2006/relationships/video" Target="../media/media2.mp4"/></Relationships>
</file>

<file path=ppt/slides/_rels/slide25.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2.jpe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4.jpe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5.jpe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jpeg"/><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504949"/>
            <a:ext cx="7772400" cy="192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2663750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nvSpPr>
        <p:spPr>
          <a:xfrm>
            <a:off x="62346" y="465937"/>
            <a:ext cx="8991600" cy="4293350"/>
          </a:xfrm>
          <a:prstGeom prst="rect">
            <a:avLst/>
          </a:prstGeom>
          <a:noFill/>
        </p:spPr>
        <p:txBody>
          <a:bodyPr wrap="square" lIns="91305" tIns="45654" rIns="91305" bIns="45654" rtlCol="0">
            <a:spAutoFit/>
          </a:bodyPr>
          <a:lstStyle/>
          <a:p>
            <a:pPr algn="just"/>
            <a:r>
              <a:rPr lang="en-US" sz="2100" smtClean="0">
                <a:latin typeface="Arial" pitchFamily="34" charset="0"/>
                <a:ea typeface="Arial-Rounded" pitchFamily="34" charset="0"/>
                <a:cs typeface="Arial" pitchFamily="34" charset="0"/>
              </a:rPr>
              <a:t>	Một con kiến không may bị rơi xuống nước. Nó vùng vẫy và la lên:</a:t>
            </a:r>
          </a:p>
          <a:p>
            <a:pPr algn="just"/>
            <a:r>
              <a:rPr lang="en-US" sz="2100" smtClean="0">
                <a:latin typeface="Arial" pitchFamily="34" charset="0"/>
                <a:ea typeface="Arial-Rounded" pitchFamily="34" charset="0"/>
                <a:cs typeface="Arial" pitchFamily="34" charset="0"/>
              </a:rPr>
              <a:t>	</a:t>
            </a:r>
            <a:r>
              <a:rPr lang="en-US" sz="2100">
                <a:latin typeface="Arial" pitchFamily="34" charset="0"/>
                <a:cs typeface="Arial" pitchFamily="34" charset="0"/>
              </a:rPr>
              <a:t> –</a:t>
            </a:r>
            <a:r>
              <a:rPr lang="en-US" sz="2100" smtClean="0">
                <a:latin typeface="Arial" pitchFamily="34" charset="0"/>
                <a:ea typeface="Arial-Rounded" pitchFamily="34" charset="0"/>
                <a:cs typeface="Arial" pitchFamily="34" charset="0"/>
              </a:rPr>
              <a:t> Cứu tôi với, cứu tôi với!</a:t>
            </a:r>
          </a:p>
          <a:p>
            <a:pPr algn="just"/>
            <a:r>
              <a:rPr lang="en-US" sz="2100">
                <a:latin typeface="Arial" pitchFamily="34" charset="0"/>
                <a:ea typeface="Arial-Rounded" pitchFamily="34" charset="0"/>
                <a:cs typeface="Arial" pitchFamily="34" charset="0"/>
              </a:rPr>
              <a:t>	</a:t>
            </a:r>
            <a:r>
              <a:rPr lang="en-US" sz="2100" smtClean="0">
                <a:latin typeface="Arial" pitchFamily="34" charset="0"/>
                <a:ea typeface="Arial-Rounded" pitchFamily="34" charset="0"/>
                <a:cs typeface="Arial" pitchFamily="34" charset="0"/>
              </a:rPr>
              <a:t>Nghe tiếng kêu cứu của kiến, bồ câu nhanh trí nhặt một chiếc lá thả xuống nước. Kiến bám vào chiếc lá và leo được lên bờ.</a:t>
            </a:r>
          </a:p>
          <a:p>
            <a:pPr algn="just"/>
            <a:r>
              <a:rPr lang="en-US" sz="2100">
                <a:latin typeface="Arial" pitchFamily="34" charset="0"/>
                <a:ea typeface="Arial-Rounded" pitchFamily="34" charset="0"/>
                <a:cs typeface="Arial" pitchFamily="34" charset="0"/>
              </a:rPr>
              <a:t>	</a:t>
            </a:r>
            <a:r>
              <a:rPr lang="en-US" sz="2100" smtClean="0">
                <a:latin typeface="Arial" pitchFamily="34" charset="0"/>
                <a:ea typeface="Arial-Rounded" pitchFamily="34" charset="0"/>
                <a:cs typeface="Arial" pitchFamily="34" charset="0"/>
              </a:rPr>
              <a:t>Một hôm, kiến thấy người thợ săn đang ngắm bắn bồ câu. Ngay lập tức, nó bò đến, cắn vào chân anh ta. Người thợ săn giật mình. Bồ câu thấy động liền bay đi.</a:t>
            </a:r>
          </a:p>
          <a:p>
            <a:pPr algn="just"/>
            <a:r>
              <a:rPr lang="en-US" sz="2100" smtClean="0">
                <a:latin typeface="Arial" pitchFamily="34" charset="0"/>
                <a:ea typeface="Arial-Rounded" pitchFamily="34" charset="0"/>
                <a:cs typeface="Arial" pitchFamily="34" charset="0"/>
              </a:rPr>
              <a:t>	Bồ câu tìm đến chỗ kiến, cảm động nói:</a:t>
            </a:r>
          </a:p>
          <a:p>
            <a:pPr algn="just"/>
            <a:r>
              <a:rPr lang="en-US" sz="2100">
                <a:latin typeface="Arial" pitchFamily="34" charset="0"/>
                <a:ea typeface="Arial-Rounded" pitchFamily="34" charset="0"/>
                <a:cs typeface="Arial" pitchFamily="34" charset="0"/>
              </a:rPr>
              <a:t>	</a:t>
            </a:r>
            <a:r>
              <a:rPr lang="en-US" sz="2100">
                <a:latin typeface="Arial" pitchFamily="34" charset="0"/>
                <a:cs typeface="Arial" pitchFamily="34" charset="0"/>
              </a:rPr>
              <a:t> –</a:t>
            </a:r>
            <a:r>
              <a:rPr lang="en-US" sz="2100" smtClean="0">
                <a:latin typeface="Arial" pitchFamily="34" charset="0"/>
                <a:ea typeface="Arial-Rounded" pitchFamily="34" charset="0"/>
                <a:cs typeface="Arial" pitchFamily="34" charset="0"/>
              </a:rPr>
              <a:t> Cảm ơn cậu đã cứu tớ.</a:t>
            </a:r>
          </a:p>
          <a:p>
            <a:pPr algn="just"/>
            <a:r>
              <a:rPr lang="en-US" sz="2100">
                <a:latin typeface="Arial" pitchFamily="34" charset="0"/>
                <a:ea typeface="Arial-Rounded" pitchFamily="34" charset="0"/>
                <a:cs typeface="Arial" pitchFamily="34" charset="0"/>
              </a:rPr>
              <a:t>	</a:t>
            </a:r>
            <a:r>
              <a:rPr lang="en-US" sz="2100" smtClean="0">
                <a:latin typeface="Arial" pitchFamily="34" charset="0"/>
                <a:ea typeface="Arial-Rounded" pitchFamily="34" charset="0"/>
                <a:cs typeface="Arial" pitchFamily="34" charset="0"/>
              </a:rPr>
              <a:t>Kiến đáp:</a:t>
            </a:r>
          </a:p>
          <a:p>
            <a:pPr algn="just"/>
            <a:r>
              <a:rPr lang="en-US" sz="2100">
                <a:latin typeface="Arial" pitchFamily="34" charset="0"/>
                <a:ea typeface="Arial-Rounded" pitchFamily="34" charset="0"/>
                <a:cs typeface="Arial" pitchFamily="34" charset="0"/>
              </a:rPr>
              <a:t>	</a:t>
            </a:r>
            <a:r>
              <a:rPr lang="en-US" sz="2100">
                <a:latin typeface="Arial" pitchFamily="34" charset="0"/>
                <a:cs typeface="Arial" pitchFamily="34" charset="0"/>
              </a:rPr>
              <a:t> –</a:t>
            </a:r>
            <a:r>
              <a:rPr lang="en-US" sz="2100" smtClean="0">
                <a:latin typeface="Arial" pitchFamily="34" charset="0"/>
                <a:ea typeface="Arial-Rounded" pitchFamily="34" charset="0"/>
                <a:cs typeface="Arial" pitchFamily="34" charset="0"/>
              </a:rPr>
              <a:t> Cậu cũng giúp tớ thoát chết mà.</a:t>
            </a:r>
          </a:p>
          <a:p>
            <a:pPr algn="just"/>
            <a:r>
              <a:rPr lang="en-US" sz="2100">
                <a:latin typeface="Arial" pitchFamily="34" charset="0"/>
                <a:ea typeface="Arial-Rounded" pitchFamily="34" charset="0"/>
                <a:cs typeface="Arial" pitchFamily="34" charset="0"/>
              </a:rPr>
              <a:t>	</a:t>
            </a:r>
            <a:r>
              <a:rPr lang="en-US" sz="2100" smtClean="0">
                <a:latin typeface="Arial" pitchFamily="34" charset="0"/>
                <a:ea typeface="Arial-Rounded" pitchFamily="34" charset="0"/>
                <a:cs typeface="Arial" pitchFamily="34" charset="0"/>
              </a:rPr>
              <a:t>Cả hai đều rất vui vì đã giúp nhau.</a:t>
            </a:r>
          </a:p>
          <a:p>
            <a:pPr algn="r"/>
            <a:r>
              <a:rPr lang="en-US" sz="2100" smtClean="0">
                <a:latin typeface="Arial" pitchFamily="34" charset="0"/>
                <a:ea typeface="Arial-Rounded" pitchFamily="34" charset="0"/>
                <a:cs typeface="Arial" pitchFamily="34" charset="0"/>
              </a:rPr>
              <a:t>(</a:t>
            </a:r>
            <a:r>
              <a:rPr lang="en-US" sz="2100" i="1" smtClean="0">
                <a:latin typeface="Arial" pitchFamily="34" charset="0"/>
                <a:ea typeface="Arial-Rounded" pitchFamily="34" charset="0"/>
                <a:cs typeface="Arial" pitchFamily="34" charset="0"/>
              </a:rPr>
              <a:t>Theo</a:t>
            </a:r>
            <a:r>
              <a:rPr lang="en-US" sz="2100" smtClean="0">
                <a:latin typeface="Arial" pitchFamily="34" charset="0"/>
                <a:ea typeface="Arial-Rounded" pitchFamily="34" charset="0"/>
                <a:cs typeface="Arial" pitchFamily="34" charset="0"/>
              </a:rPr>
              <a:t> Ê-dốp)</a:t>
            </a:r>
            <a:endParaRPr lang="en-US" sz="2100">
              <a:latin typeface="Arial" pitchFamily="34" charset="0"/>
              <a:ea typeface="Arial-Rounded" pitchFamily="34" charset="0"/>
              <a:cs typeface="Arial" pitchFamily="34" charset="0"/>
            </a:endParaRPr>
          </a:p>
        </p:txBody>
      </p:sp>
      <p:sp>
        <p:nvSpPr>
          <p:cNvPr id="4" name="TextBox 3"/>
          <p:cNvSpPr txBox="1"/>
          <p:nvPr/>
        </p:nvSpPr>
        <p:spPr>
          <a:xfrm>
            <a:off x="1174877" y="4503504"/>
            <a:ext cx="5117841" cy="461544"/>
          </a:xfrm>
          <a:prstGeom prst="rect">
            <a:avLst/>
          </a:prstGeom>
          <a:solidFill>
            <a:srgbClr val="FEDEF3"/>
          </a:solidFill>
        </p:spPr>
        <p:txBody>
          <a:bodyPr wrap="square" lIns="91318" tIns="45660" rIns="91318" bIns="45660" rtlCol="0">
            <a:spAutoFit/>
          </a:bodyPr>
          <a:lstStyle/>
          <a:p>
            <a:pPr algn="ctr"/>
            <a:r>
              <a:rPr lang="en-US" sz="2400">
                <a:latin typeface="Arial" pitchFamily="34" charset="0"/>
                <a:ea typeface="Arial-Rounded" pitchFamily="34" charset="0"/>
                <a:cs typeface="Arial" pitchFamily="34" charset="0"/>
              </a:rPr>
              <a:t>Em hãy tìm từ khó trong bài.</a:t>
            </a:r>
          </a:p>
        </p:txBody>
      </p:sp>
      <p:cxnSp>
        <p:nvCxnSpPr>
          <p:cNvPr id="5" name="Straight Connector 4"/>
          <p:cNvCxnSpPr/>
          <p:nvPr/>
        </p:nvCxnSpPr>
        <p:spPr>
          <a:xfrm flipH="1">
            <a:off x="6679052" y="819150"/>
            <a:ext cx="109334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5727704" y="1454150"/>
            <a:ext cx="105409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3250133" y="3384550"/>
            <a:ext cx="48366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6965706" y="7012132"/>
            <a:ext cx="4191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6934448" y="2419350"/>
            <a:ext cx="106655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4273980" y="2114550"/>
            <a:ext cx="100423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4664695" y="7349837"/>
            <a:ext cx="87976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6061695" y="7718137"/>
            <a:ext cx="57496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1584614" y="-19050"/>
            <a:ext cx="5947064" cy="523087"/>
          </a:xfrm>
          <a:prstGeom prst="rect">
            <a:avLst/>
          </a:prstGeom>
          <a:noFill/>
        </p:spPr>
        <p:txBody>
          <a:bodyPr wrap="square" lIns="91305" tIns="45654" rIns="91305" bIns="45654" rtlCol="0">
            <a:spAutoFit/>
          </a:bodyPr>
          <a:lstStyle/>
          <a:p>
            <a:pPr algn="ctr"/>
            <a:r>
              <a:rPr lang="en-US" sz="2800" b="1" smtClean="0">
                <a:latin typeface="Arial" pitchFamily="34" charset="0"/>
                <a:ea typeface="Arial-Rounded" pitchFamily="34" charset="0"/>
                <a:cs typeface="Arial" pitchFamily="34" charset="0"/>
              </a:rPr>
              <a:t>Kiến và chim bồ câu</a:t>
            </a:r>
            <a:endParaRPr lang="en-US" sz="2800" b="1">
              <a:latin typeface="Arial" pitchFamily="34" charset="0"/>
              <a:ea typeface="Arial-Rounded" pitchFamily="34" charset="0"/>
              <a:cs typeface="Arial" pitchFamily="34" charset="0"/>
            </a:endParaRPr>
          </a:p>
        </p:txBody>
      </p:sp>
    </p:spTree>
    <p:extLst>
      <p:ext uri="{BB962C8B-B14F-4D97-AF65-F5344CB8AC3E}">
        <p14:creationId xmlns:p14="http://schemas.microsoft.com/office/powerpoint/2010/main" val="2313969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1+#ppt_w/2"/>
                                          </p:val>
                                        </p:tav>
                                        <p:tav tm="100000">
                                          <p:val>
                                            <p:strVal val="#ppt_x"/>
                                          </p:val>
                                        </p:tav>
                                      </p:tavLst>
                                    </p:anim>
                                    <p:anim calcmode="lin" valueType="num">
                                      <p:cBhvr additive="base">
                                        <p:cTn id="8" dur="2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5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500"/>
                                        <p:tgtEl>
                                          <p:spTgt spid="13"/>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0" y="1352550"/>
            <a:ext cx="4800600" cy="3352800"/>
          </a:xfrm>
        </p:spPr>
        <p:txBody>
          <a:bodyPr>
            <a:normAutofit/>
          </a:bodyPr>
          <a:lstStyle/>
          <a:p>
            <a:pPr algn="l"/>
            <a:r>
              <a:rPr lang="en-US" smtClean="0">
                <a:latin typeface="Arial" pitchFamily="34" charset="0"/>
                <a:cs typeface="Arial" pitchFamily="34" charset="0"/>
              </a:rPr>
              <a:t>vùng vẫy			</a:t>
            </a:r>
            <a:br>
              <a:rPr lang="en-US" smtClean="0">
                <a:latin typeface="Arial" pitchFamily="34" charset="0"/>
                <a:cs typeface="Arial" pitchFamily="34" charset="0"/>
              </a:rPr>
            </a:br>
            <a:r>
              <a:rPr lang="en-US" smtClean="0">
                <a:latin typeface="Arial" pitchFamily="34" charset="0"/>
                <a:cs typeface="Arial" pitchFamily="34" charset="0"/>
              </a:rPr>
              <a:t>nhanh trí		</a:t>
            </a:r>
            <a:br>
              <a:rPr lang="en-US" smtClean="0">
                <a:latin typeface="Arial" pitchFamily="34" charset="0"/>
                <a:cs typeface="Arial" pitchFamily="34" charset="0"/>
              </a:rPr>
            </a:br>
            <a:r>
              <a:rPr lang="en-US" smtClean="0">
                <a:latin typeface="Arial" pitchFamily="34" charset="0"/>
                <a:cs typeface="Arial" pitchFamily="34" charset="0"/>
              </a:rPr>
              <a:t>thợ săn</a:t>
            </a:r>
            <a:br>
              <a:rPr lang="en-US" smtClean="0">
                <a:latin typeface="Arial" pitchFamily="34" charset="0"/>
                <a:cs typeface="Arial" pitchFamily="34" charset="0"/>
              </a:rPr>
            </a:br>
            <a:r>
              <a:rPr lang="en-US" smtClean="0">
                <a:latin typeface="Arial" pitchFamily="34" charset="0"/>
                <a:cs typeface="Arial" pitchFamily="34" charset="0"/>
              </a:rPr>
              <a:t>giật mình		</a:t>
            </a:r>
            <a:endParaRPr lang="en-US">
              <a:latin typeface="Arial" pitchFamily="34" charset="0"/>
              <a:cs typeface="Arial" pitchFamily="34" charset="0"/>
            </a:endParaRPr>
          </a:p>
        </p:txBody>
      </p:sp>
      <p:sp>
        <p:nvSpPr>
          <p:cNvPr id="3" name="Title 1"/>
          <p:cNvSpPr txBox="1">
            <a:spLocks/>
          </p:cNvSpPr>
          <p:nvPr/>
        </p:nvSpPr>
        <p:spPr>
          <a:xfrm>
            <a:off x="2021114" y="0"/>
            <a:ext cx="4419600" cy="1676400"/>
          </a:xfrm>
          <a:prstGeom prst="rect">
            <a:avLst/>
          </a:prstGeom>
        </p:spPr>
        <p:txBody>
          <a:bodyPr vert="horz" lIns="91305" tIns="45654" rIns="91305" bIns="45654" rtlCol="0" anchor="ctr">
            <a:normAutofit/>
          </a:bodyPr>
          <a:lstStyle>
            <a:lvl1pPr algn="ctr" defTabSz="913180" rtl="0" eaLnBrk="1" latinLnBrk="0" hangingPunct="1">
              <a:spcBef>
                <a:spcPct val="0"/>
              </a:spcBef>
              <a:buNone/>
              <a:defRPr sz="4400" kern="1200">
                <a:solidFill>
                  <a:schemeClr val="tx1"/>
                </a:solidFill>
                <a:latin typeface="+mj-lt"/>
                <a:ea typeface="+mj-ea"/>
                <a:cs typeface="+mj-cs"/>
              </a:defRPr>
            </a:lvl1pPr>
          </a:lstStyle>
          <a:p>
            <a:r>
              <a:rPr lang="en-US" b="1" smtClean="0">
                <a:latin typeface="Arial" pitchFamily="34" charset="0"/>
                <a:cs typeface="Arial" pitchFamily="34" charset="0"/>
              </a:rPr>
              <a:t>Luyện đọc</a:t>
            </a:r>
            <a:endParaRPr lang="en-US" b="1">
              <a:latin typeface="Arial" pitchFamily="34" charset="0"/>
              <a:cs typeface="Arial" pitchFamily="34" charset="0"/>
            </a:endParaRPr>
          </a:p>
        </p:txBody>
      </p:sp>
    </p:spTree>
    <p:extLst>
      <p:ext uri="{BB962C8B-B14F-4D97-AF65-F5344CB8AC3E}">
        <p14:creationId xmlns:p14="http://schemas.microsoft.com/office/powerpoint/2010/main" val="403824577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62346" y="465937"/>
            <a:ext cx="8991600" cy="4293350"/>
          </a:xfrm>
          <a:prstGeom prst="rect">
            <a:avLst/>
          </a:prstGeom>
          <a:noFill/>
        </p:spPr>
        <p:txBody>
          <a:bodyPr wrap="square" lIns="91305" tIns="45654" rIns="91305" bIns="45654" rtlCol="0">
            <a:spAutoFit/>
          </a:bodyPr>
          <a:lstStyle/>
          <a:p>
            <a:pPr algn="just"/>
            <a:r>
              <a:rPr lang="en-US" sz="2100" smtClean="0">
                <a:latin typeface="Arial" pitchFamily="34" charset="0"/>
                <a:ea typeface="Arial-Rounded" pitchFamily="34" charset="0"/>
                <a:cs typeface="Arial" pitchFamily="34" charset="0"/>
              </a:rPr>
              <a:t>	Một con kiến không may bị rơi xuống nước. Nó vùng vẫy và la lên:</a:t>
            </a:r>
          </a:p>
          <a:p>
            <a:pPr algn="just"/>
            <a:r>
              <a:rPr lang="en-US" sz="2100" smtClean="0">
                <a:latin typeface="Arial" pitchFamily="34" charset="0"/>
                <a:ea typeface="Arial-Rounded" pitchFamily="34" charset="0"/>
                <a:cs typeface="Arial" pitchFamily="34" charset="0"/>
              </a:rPr>
              <a:t>	- Cứu tôi với, cứu tôi với!</a:t>
            </a:r>
          </a:p>
          <a:p>
            <a:pPr algn="just"/>
            <a:r>
              <a:rPr lang="en-US" sz="2100">
                <a:latin typeface="Arial" pitchFamily="34" charset="0"/>
                <a:ea typeface="Arial-Rounded" pitchFamily="34" charset="0"/>
                <a:cs typeface="Arial" pitchFamily="34" charset="0"/>
              </a:rPr>
              <a:t>	</a:t>
            </a:r>
            <a:r>
              <a:rPr lang="en-US" sz="2100" smtClean="0">
                <a:latin typeface="Arial" pitchFamily="34" charset="0"/>
                <a:ea typeface="Arial-Rounded" pitchFamily="34" charset="0"/>
                <a:cs typeface="Arial" pitchFamily="34" charset="0"/>
              </a:rPr>
              <a:t>Nghe tiếng kêu cứu của kiến, bồ câu nhanh trí nhặt một chiếc lá thả xuống nước. Kiến bám vào chiếc lá và leo được lên bờ.</a:t>
            </a:r>
          </a:p>
          <a:p>
            <a:pPr algn="just"/>
            <a:r>
              <a:rPr lang="en-US" sz="2100">
                <a:latin typeface="Arial" pitchFamily="34" charset="0"/>
                <a:ea typeface="Arial-Rounded" pitchFamily="34" charset="0"/>
                <a:cs typeface="Arial" pitchFamily="34" charset="0"/>
              </a:rPr>
              <a:t>	</a:t>
            </a:r>
            <a:r>
              <a:rPr lang="en-US" sz="2100" smtClean="0">
                <a:latin typeface="Arial" pitchFamily="34" charset="0"/>
                <a:ea typeface="Arial-Rounded" pitchFamily="34" charset="0"/>
                <a:cs typeface="Arial" pitchFamily="34" charset="0"/>
              </a:rPr>
              <a:t>Một hôm, kiến thấy người thợ săn đang ngắm bắn bồ câu. Ngay lập tức, nó bò đến, cắn vào chân anh ta. Người thợ săn giật mình. Bồ câu thấy động liền bay đi.</a:t>
            </a:r>
          </a:p>
          <a:p>
            <a:pPr algn="just"/>
            <a:r>
              <a:rPr lang="en-US" sz="2100" smtClean="0">
                <a:latin typeface="Arial" pitchFamily="34" charset="0"/>
                <a:ea typeface="Arial-Rounded" pitchFamily="34" charset="0"/>
                <a:cs typeface="Arial" pitchFamily="34" charset="0"/>
              </a:rPr>
              <a:t>	Bồ câu tìm đến chỗ kiến, cảm động nói:</a:t>
            </a:r>
          </a:p>
          <a:p>
            <a:pPr algn="just"/>
            <a:r>
              <a:rPr lang="en-US" sz="2100">
                <a:latin typeface="Arial" pitchFamily="34" charset="0"/>
                <a:ea typeface="Arial-Rounded" pitchFamily="34" charset="0"/>
                <a:cs typeface="Arial" pitchFamily="34" charset="0"/>
              </a:rPr>
              <a:t>	</a:t>
            </a:r>
            <a:r>
              <a:rPr lang="en-US" sz="2100" smtClean="0">
                <a:latin typeface="Arial" pitchFamily="34" charset="0"/>
                <a:ea typeface="Arial-Rounded" pitchFamily="34" charset="0"/>
                <a:cs typeface="Arial" pitchFamily="34" charset="0"/>
              </a:rPr>
              <a:t>- Cảm ơn cậu đã cứu tớ.</a:t>
            </a:r>
          </a:p>
          <a:p>
            <a:pPr algn="just"/>
            <a:r>
              <a:rPr lang="en-US" sz="2100">
                <a:latin typeface="Arial" pitchFamily="34" charset="0"/>
                <a:ea typeface="Arial-Rounded" pitchFamily="34" charset="0"/>
                <a:cs typeface="Arial" pitchFamily="34" charset="0"/>
              </a:rPr>
              <a:t>	</a:t>
            </a:r>
            <a:r>
              <a:rPr lang="en-US" sz="2100" smtClean="0">
                <a:latin typeface="Arial" pitchFamily="34" charset="0"/>
                <a:ea typeface="Arial-Rounded" pitchFamily="34" charset="0"/>
                <a:cs typeface="Arial" pitchFamily="34" charset="0"/>
              </a:rPr>
              <a:t>Kiến đáp:</a:t>
            </a:r>
          </a:p>
          <a:p>
            <a:pPr algn="just"/>
            <a:r>
              <a:rPr lang="en-US" sz="2100">
                <a:latin typeface="Arial" pitchFamily="34" charset="0"/>
                <a:ea typeface="Arial-Rounded" pitchFamily="34" charset="0"/>
                <a:cs typeface="Arial" pitchFamily="34" charset="0"/>
              </a:rPr>
              <a:t>	</a:t>
            </a:r>
            <a:r>
              <a:rPr lang="en-US" sz="2100" smtClean="0">
                <a:latin typeface="Arial" pitchFamily="34" charset="0"/>
                <a:ea typeface="Arial-Rounded" pitchFamily="34" charset="0"/>
                <a:cs typeface="Arial" pitchFamily="34" charset="0"/>
              </a:rPr>
              <a:t>- Cậu cũng giúp tớ thoát chết mà.</a:t>
            </a:r>
          </a:p>
          <a:p>
            <a:pPr algn="just"/>
            <a:r>
              <a:rPr lang="en-US" sz="2100">
                <a:latin typeface="Arial" pitchFamily="34" charset="0"/>
                <a:ea typeface="Arial-Rounded" pitchFamily="34" charset="0"/>
                <a:cs typeface="Arial" pitchFamily="34" charset="0"/>
              </a:rPr>
              <a:t>	</a:t>
            </a:r>
            <a:r>
              <a:rPr lang="en-US" sz="2100" smtClean="0">
                <a:latin typeface="Arial" pitchFamily="34" charset="0"/>
                <a:ea typeface="Arial-Rounded" pitchFamily="34" charset="0"/>
                <a:cs typeface="Arial" pitchFamily="34" charset="0"/>
              </a:rPr>
              <a:t>Cả hai đều rất vui vì đã giúp nhau.</a:t>
            </a:r>
          </a:p>
          <a:p>
            <a:pPr algn="r"/>
            <a:r>
              <a:rPr lang="en-US" sz="2100" smtClean="0">
                <a:latin typeface="Arial" pitchFamily="34" charset="0"/>
                <a:ea typeface="Arial-Rounded" pitchFamily="34" charset="0"/>
                <a:cs typeface="Arial" pitchFamily="34" charset="0"/>
              </a:rPr>
              <a:t>(</a:t>
            </a:r>
            <a:r>
              <a:rPr lang="en-US" sz="2100" i="1" smtClean="0">
                <a:latin typeface="Arial" pitchFamily="34" charset="0"/>
                <a:ea typeface="Arial-Rounded" pitchFamily="34" charset="0"/>
                <a:cs typeface="Arial" pitchFamily="34" charset="0"/>
              </a:rPr>
              <a:t>Theo</a:t>
            </a:r>
            <a:r>
              <a:rPr lang="en-US" sz="2100" smtClean="0">
                <a:latin typeface="Arial" pitchFamily="34" charset="0"/>
                <a:ea typeface="Arial-Rounded" pitchFamily="34" charset="0"/>
                <a:cs typeface="Arial" pitchFamily="34" charset="0"/>
              </a:rPr>
              <a:t> Ê-dốp)</a:t>
            </a:r>
            <a:endParaRPr lang="en-US" sz="2100">
              <a:latin typeface="Arial" pitchFamily="34" charset="0"/>
              <a:ea typeface="Arial-Rounded" pitchFamily="34" charset="0"/>
              <a:cs typeface="Arial" pitchFamily="34" charset="0"/>
            </a:endParaRPr>
          </a:p>
        </p:txBody>
      </p:sp>
      <p:sp>
        <p:nvSpPr>
          <p:cNvPr id="11" name="TextBox 10"/>
          <p:cNvSpPr txBox="1"/>
          <p:nvPr/>
        </p:nvSpPr>
        <p:spPr>
          <a:xfrm>
            <a:off x="1584614" y="-19050"/>
            <a:ext cx="5947064" cy="523087"/>
          </a:xfrm>
          <a:prstGeom prst="rect">
            <a:avLst/>
          </a:prstGeom>
          <a:noFill/>
        </p:spPr>
        <p:txBody>
          <a:bodyPr wrap="square" lIns="91305" tIns="45654" rIns="91305" bIns="45654" rtlCol="0">
            <a:spAutoFit/>
          </a:bodyPr>
          <a:lstStyle/>
          <a:p>
            <a:pPr algn="ctr"/>
            <a:r>
              <a:rPr lang="en-US" sz="2800" b="1" smtClean="0">
                <a:latin typeface="Arial" pitchFamily="34" charset="0"/>
                <a:ea typeface="Arial-Rounded" pitchFamily="34" charset="0"/>
                <a:cs typeface="Arial" pitchFamily="34" charset="0"/>
              </a:rPr>
              <a:t>Kiến và chim bồ câu</a:t>
            </a:r>
            <a:endParaRPr lang="en-US" sz="2800" b="1">
              <a:latin typeface="Arial" pitchFamily="34" charset="0"/>
              <a:ea typeface="Arial-Rounded" pitchFamily="34" charset="0"/>
              <a:cs typeface="Arial" pitchFamily="34" charset="0"/>
            </a:endParaRPr>
          </a:p>
        </p:txBody>
      </p:sp>
      <p:sp>
        <p:nvSpPr>
          <p:cNvPr id="12" name="TextBox 11"/>
          <p:cNvSpPr txBox="1"/>
          <p:nvPr/>
        </p:nvSpPr>
        <p:spPr>
          <a:xfrm>
            <a:off x="76200" y="361950"/>
            <a:ext cx="8991600" cy="4616515"/>
          </a:xfrm>
          <a:prstGeom prst="rect">
            <a:avLst/>
          </a:prstGeom>
          <a:solidFill>
            <a:schemeClr val="bg1"/>
          </a:solidFill>
        </p:spPr>
        <p:txBody>
          <a:bodyPr wrap="square" lIns="91305" tIns="45654" rIns="91305" bIns="45654" rtlCol="0">
            <a:spAutoFit/>
          </a:bodyPr>
          <a:lstStyle/>
          <a:p>
            <a:pPr algn="just"/>
            <a:r>
              <a:rPr lang="en-US" sz="2100" smtClean="0">
                <a:latin typeface="Arial" pitchFamily="34" charset="0"/>
                <a:ea typeface="Arial-Rounded" pitchFamily="34" charset="0"/>
                <a:cs typeface="Arial" pitchFamily="34" charset="0"/>
              </a:rPr>
              <a:t>	Một con kiến không may bị rơi xuống nước. </a:t>
            </a:r>
            <a:r>
              <a:rPr lang="en-US" sz="2100" smtClean="0">
                <a:solidFill>
                  <a:srgbClr val="FD0B95"/>
                </a:solidFill>
                <a:latin typeface="Arial" pitchFamily="34" charset="0"/>
                <a:ea typeface="Arial-Rounded" pitchFamily="34" charset="0"/>
                <a:cs typeface="Arial" pitchFamily="34" charset="0"/>
              </a:rPr>
              <a:t>//</a:t>
            </a:r>
            <a:r>
              <a:rPr lang="en-US" sz="2100" smtClean="0">
                <a:latin typeface="Arial" pitchFamily="34" charset="0"/>
                <a:ea typeface="Arial-Rounded" pitchFamily="34" charset="0"/>
                <a:cs typeface="Arial" pitchFamily="34" charset="0"/>
              </a:rPr>
              <a:t> Nó vùng vẫy và la lên:</a:t>
            </a:r>
          </a:p>
          <a:p>
            <a:pPr algn="just"/>
            <a:r>
              <a:rPr lang="en-US" sz="2100" smtClean="0">
                <a:latin typeface="Arial" pitchFamily="34" charset="0"/>
                <a:ea typeface="Arial-Rounded" pitchFamily="34" charset="0"/>
                <a:cs typeface="Arial" pitchFamily="34" charset="0"/>
              </a:rPr>
              <a:t>	</a:t>
            </a:r>
            <a:r>
              <a:rPr lang="en-US" sz="2100">
                <a:latin typeface="Arial" pitchFamily="34" charset="0"/>
                <a:cs typeface="Arial" pitchFamily="34" charset="0"/>
              </a:rPr>
              <a:t> –</a:t>
            </a:r>
            <a:r>
              <a:rPr lang="en-US" sz="2100" smtClean="0">
                <a:latin typeface="Arial" pitchFamily="34" charset="0"/>
                <a:ea typeface="Arial-Rounded" pitchFamily="34" charset="0"/>
                <a:cs typeface="Arial" pitchFamily="34" charset="0"/>
              </a:rPr>
              <a:t> Cứu tôi với, cứu tôi với! </a:t>
            </a:r>
            <a:r>
              <a:rPr lang="en-US" sz="2100" smtClean="0">
                <a:solidFill>
                  <a:srgbClr val="FD0B95"/>
                </a:solidFill>
                <a:latin typeface="Arial" pitchFamily="34" charset="0"/>
                <a:ea typeface="Arial-Rounded" pitchFamily="34" charset="0"/>
                <a:cs typeface="Arial" pitchFamily="34" charset="0"/>
              </a:rPr>
              <a:t>//</a:t>
            </a:r>
          </a:p>
          <a:p>
            <a:pPr algn="just"/>
            <a:r>
              <a:rPr lang="en-US" sz="2100">
                <a:latin typeface="Arial" pitchFamily="34" charset="0"/>
                <a:ea typeface="Arial-Rounded" pitchFamily="34" charset="0"/>
                <a:cs typeface="Arial" pitchFamily="34" charset="0"/>
              </a:rPr>
              <a:t>	</a:t>
            </a:r>
            <a:r>
              <a:rPr lang="en-US" sz="2100" smtClean="0">
                <a:latin typeface="Arial" pitchFamily="34" charset="0"/>
                <a:ea typeface="Arial-Rounded" pitchFamily="34" charset="0"/>
                <a:cs typeface="Arial" pitchFamily="34" charset="0"/>
              </a:rPr>
              <a:t>Nghe tiếng kêu cứu của kiến, bồ câu nhanh trí nhặt một chiếc lá thả xuống nước. </a:t>
            </a:r>
            <a:r>
              <a:rPr lang="en-US" sz="2100">
                <a:solidFill>
                  <a:srgbClr val="FD0B95"/>
                </a:solidFill>
                <a:latin typeface="Arial" pitchFamily="34" charset="0"/>
                <a:ea typeface="Arial-Rounded" pitchFamily="34" charset="0"/>
                <a:cs typeface="Arial" pitchFamily="34" charset="0"/>
              </a:rPr>
              <a:t>//</a:t>
            </a:r>
            <a:r>
              <a:rPr lang="en-US" sz="2100" smtClean="0">
                <a:latin typeface="Arial" pitchFamily="34" charset="0"/>
                <a:ea typeface="Arial-Rounded" pitchFamily="34" charset="0"/>
                <a:cs typeface="Arial" pitchFamily="34" charset="0"/>
              </a:rPr>
              <a:t> Kiến bám vào chiếc lá và leo được lên bờ.</a:t>
            </a:r>
            <a:r>
              <a:rPr lang="en-US" sz="2100">
                <a:solidFill>
                  <a:srgbClr val="FD0B95"/>
                </a:solidFill>
                <a:latin typeface="Arial" pitchFamily="34" charset="0"/>
                <a:ea typeface="Arial-Rounded" pitchFamily="34" charset="0"/>
                <a:cs typeface="Arial" pitchFamily="34" charset="0"/>
              </a:rPr>
              <a:t> </a:t>
            </a:r>
            <a:r>
              <a:rPr lang="en-US" sz="2100" smtClean="0">
                <a:solidFill>
                  <a:srgbClr val="FD0B95"/>
                </a:solidFill>
                <a:latin typeface="Arial" pitchFamily="34" charset="0"/>
                <a:ea typeface="Arial-Rounded" pitchFamily="34" charset="0"/>
                <a:cs typeface="Arial" pitchFamily="34" charset="0"/>
              </a:rPr>
              <a:t>//</a:t>
            </a:r>
            <a:endParaRPr lang="en-US" sz="2100" smtClean="0">
              <a:latin typeface="Arial" pitchFamily="34" charset="0"/>
              <a:ea typeface="Arial-Rounded" pitchFamily="34" charset="0"/>
              <a:cs typeface="Arial" pitchFamily="34" charset="0"/>
            </a:endParaRPr>
          </a:p>
          <a:p>
            <a:pPr algn="just"/>
            <a:r>
              <a:rPr lang="en-US" sz="2100">
                <a:latin typeface="Arial" pitchFamily="34" charset="0"/>
                <a:ea typeface="Arial-Rounded" pitchFamily="34" charset="0"/>
                <a:cs typeface="Arial" pitchFamily="34" charset="0"/>
              </a:rPr>
              <a:t>	</a:t>
            </a:r>
            <a:r>
              <a:rPr lang="en-US" sz="2100" smtClean="0">
                <a:latin typeface="Arial" pitchFamily="34" charset="0"/>
                <a:ea typeface="Arial-Rounded" pitchFamily="34" charset="0"/>
                <a:cs typeface="Arial" pitchFamily="34" charset="0"/>
              </a:rPr>
              <a:t>Một hôm, kiến thấy người thợ săn đang ngắm bắn bồ câu. </a:t>
            </a:r>
            <a:r>
              <a:rPr lang="en-US" sz="2100">
                <a:solidFill>
                  <a:srgbClr val="FD0B95"/>
                </a:solidFill>
                <a:latin typeface="Arial" pitchFamily="34" charset="0"/>
                <a:ea typeface="Arial-Rounded" pitchFamily="34" charset="0"/>
                <a:cs typeface="Arial" pitchFamily="34" charset="0"/>
              </a:rPr>
              <a:t>//</a:t>
            </a:r>
            <a:r>
              <a:rPr lang="en-US" sz="2100" smtClean="0">
                <a:latin typeface="Arial" pitchFamily="34" charset="0"/>
                <a:ea typeface="Arial-Rounded" pitchFamily="34" charset="0"/>
                <a:cs typeface="Arial" pitchFamily="34" charset="0"/>
              </a:rPr>
              <a:t> Ngay lập tức, nó bò đến, cắn vào chân anh ta. </a:t>
            </a:r>
            <a:r>
              <a:rPr lang="en-US" sz="2100">
                <a:solidFill>
                  <a:srgbClr val="FD0B95"/>
                </a:solidFill>
                <a:latin typeface="Arial" pitchFamily="34" charset="0"/>
                <a:ea typeface="Arial-Rounded" pitchFamily="34" charset="0"/>
                <a:cs typeface="Arial" pitchFamily="34" charset="0"/>
              </a:rPr>
              <a:t>//</a:t>
            </a:r>
            <a:r>
              <a:rPr lang="en-US" sz="2100" smtClean="0">
                <a:latin typeface="Arial" pitchFamily="34" charset="0"/>
                <a:ea typeface="Arial-Rounded" pitchFamily="34" charset="0"/>
                <a:cs typeface="Arial" pitchFamily="34" charset="0"/>
              </a:rPr>
              <a:t> Người thợ săn giật mình. </a:t>
            </a:r>
            <a:r>
              <a:rPr lang="en-US" sz="2100">
                <a:solidFill>
                  <a:srgbClr val="FD0B95"/>
                </a:solidFill>
                <a:latin typeface="Arial" pitchFamily="34" charset="0"/>
                <a:ea typeface="Arial-Rounded" pitchFamily="34" charset="0"/>
                <a:cs typeface="Arial" pitchFamily="34" charset="0"/>
              </a:rPr>
              <a:t>//</a:t>
            </a:r>
            <a:r>
              <a:rPr lang="en-US" sz="2100" smtClean="0">
                <a:latin typeface="Arial" pitchFamily="34" charset="0"/>
                <a:ea typeface="Arial-Rounded" pitchFamily="34" charset="0"/>
                <a:cs typeface="Arial" pitchFamily="34" charset="0"/>
              </a:rPr>
              <a:t> Bồ câu thấy động liền bay đi. </a:t>
            </a:r>
            <a:r>
              <a:rPr lang="en-US" sz="2100">
                <a:solidFill>
                  <a:srgbClr val="FD0B95"/>
                </a:solidFill>
                <a:latin typeface="Arial" pitchFamily="34" charset="0"/>
                <a:ea typeface="Arial-Rounded" pitchFamily="34" charset="0"/>
                <a:cs typeface="Arial" pitchFamily="34" charset="0"/>
              </a:rPr>
              <a:t>//</a:t>
            </a:r>
            <a:endParaRPr lang="en-US" sz="2100" smtClean="0">
              <a:latin typeface="Arial" pitchFamily="34" charset="0"/>
              <a:ea typeface="Arial-Rounded" pitchFamily="34" charset="0"/>
              <a:cs typeface="Arial" pitchFamily="34" charset="0"/>
            </a:endParaRPr>
          </a:p>
          <a:p>
            <a:pPr algn="just"/>
            <a:r>
              <a:rPr lang="en-US" sz="2100" smtClean="0">
                <a:latin typeface="Arial" pitchFamily="34" charset="0"/>
                <a:ea typeface="Arial-Rounded" pitchFamily="34" charset="0"/>
                <a:cs typeface="Arial" pitchFamily="34" charset="0"/>
              </a:rPr>
              <a:t>	Bồ câu tìm đến chỗ kiến, cảm động nói:</a:t>
            </a:r>
          </a:p>
          <a:p>
            <a:pPr algn="just"/>
            <a:r>
              <a:rPr lang="en-US" sz="2100">
                <a:latin typeface="Arial" pitchFamily="34" charset="0"/>
                <a:ea typeface="Arial-Rounded" pitchFamily="34" charset="0"/>
                <a:cs typeface="Arial" pitchFamily="34" charset="0"/>
              </a:rPr>
              <a:t>	</a:t>
            </a:r>
            <a:r>
              <a:rPr lang="en-US" sz="2100">
                <a:latin typeface="Arial" pitchFamily="34" charset="0"/>
                <a:cs typeface="Arial" pitchFamily="34" charset="0"/>
              </a:rPr>
              <a:t> –</a:t>
            </a:r>
            <a:r>
              <a:rPr lang="en-US" sz="2100" smtClean="0">
                <a:latin typeface="Arial" pitchFamily="34" charset="0"/>
                <a:ea typeface="Arial-Rounded" pitchFamily="34" charset="0"/>
                <a:cs typeface="Arial" pitchFamily="34" charset="0"/>
              </a:rPr>
              <a:t> Cảm ơn cậu đã cứu tớ. </a:t>
            </a:r>
            <a:r>
              <a:rPr lang="en-US" sz="2100" smtClean="0">
                <a:solidFill>
                  <a:srgbClr val="FD0B95"/>
                </a:solidFill>
                <a:latin typeface="Arial" pitchFamily="34" charset="0"/>
                <a:ea typeface="Arial-Rounded" pitchFamily="34" charset="0"/>
                <a:cs typeface="Arial" pitchFamily="34" charset="0"/>
              </a:rPr>
              <a:t>//</a:t>
            </a:r>
            <a:endParaRPr lang="en-US" sz="2100" smtClean="0">
              <a:latin typeface="Arial" pitchFamily="34" charset="0"/>
              <a:ea typeface="Arial-Rounded" pitchFamily="34" charset="0"/>
              <a:cs typeface="Arial" pitchFamily="34" charset="0"/>
            </a:endParaRPr>
          </a:p>
          <a:p>
            <a:pPr algn="just"/>
            <a:r>
              <a:rPr lang="en-US" sz="2100">
                <a:latin typeface="Arial" pitchFamily="34" charset="0"/>
                <a:ea typeface="Arial-Rounded" pitchFamily="34" charset="0"/>
                <a:cs typeface="Arial" pitchFamily="34" charset="0"/>
              </a:rPr>
              <a:t>	</a:t>
            </a:r>
            <a:r>
              <a:rPr lang="en-US" sz="2100" smtClean="0">
                <a:latin typeface="Arial" pitchFamily="34" charset="0"/>
                <a:ea typeface="Arial-Rounded" pitchFamily="34" charset="0"/>
                <a:cs typeface="Arial" pitchFamily="34" charset="0"/>
              </a:rPr>
              <a:t>Kiến đáp:</a:t>
            </a:r>
          </a:p>
          <a:p>
            <a:pPr algn="just"/>
            <a:r>
              <a:rPr lang="en-US" sz="2100">
                <a:latin typeface="Arial" pitchFamily="34" charset="0"/>
                <a:ea typeface="Arial-Rounded" pitchFamily="34" charset="0"/>
                <a:cs typeface="Arial" pitchFamily="34" charset="0"/>
              </a:rPr>
              <a:t>	</a:t>
            </a:r>
            <a:r>
              <a:rPr lang="en-US" sz="2100">
                <a:latin typeface="Arial" pitchFamily="34" charset="0"/>
                <a:cs typeface="Arial" pitchFamily="34" charset="0"/>
              </a:rPr>
              <a:t> –</a:t>
            </a:r>
            <a:r>
              <a:rPr lang="en-US" sz="2100" smtClean="0">
                <a:latin typeface="Arial" pitchFamily="34" charset="0"/>
                <a:ea typeface="Arial-Rounded" pitchFamily="34" charset="0"/>
                <a:cs typeface="Arial" pitchFamily="34" charset="0"/>
              </a:rPr>
              <a:t> Cậu cũng giúp tớ thoát chết mà. </a:t>
            </a:r>
            <a:r>
              <a:rPr lang="en-US" sz="2100">
                <a:solidFill>
                  <a:srgbClr val="FD0B95"/>
                </a:solidFill>
                <a:latin typeface="Arial" pitchFamily="34" charset="0"/>
                <a:ea typeface="Arial-Rounded" pitchFamily="34" charset="0"/>
                <a:cs typeface="Arial" pitchFamily="34" charset="0"/>
              </a:rPr>
              <a:t>//</a:t>
            </a:r>
            <a:endParaRPr lang="en-US" sz="2100" smtClean="0">
              <a:latin typeface="Arial" pitchFamily="34" charset="0"/>
              <a:ea typeface="Arial-Rounded" pitchFamily="34" charset="0"/>
              <a:cs typeface="Arial" pitchFamily="34" charset="0"/>
            </a:endParaRPr>
          </a:p>
          <a:p>
            <a:pPr algn="just"/>
            <a:r>
              <a:rPr lang="en-US" sz="2100">
                <a:latin typeface="Arial" pitchFamily="34" charset="0"/>
                <a:ea typeface="Arial-Rounded" pitchFamily="34" charset="0"/>
                <a:cs typeface="Arial" pitchFamily="34" charset="0"/>
              </a:rPr>
              <a:t>	</a:t>
            </a:r>
            <a:r>
              <a:rPr lang="en-US" sz="2100" smtClean="0">
                <a:latin typeface="Arial" pitchFamily="34" charset="0"/>
                <a:ea typeface="Arial-Rounded" pitchFamily="34" charset="0"/>
                <a:cs typeface="Arial" pitchFamily="34" charset="0"/>
              </a:rPr>
              <a:t>Cả hai đều rất vui vì đã giúp nhau. </a:t>
            </a:r>
            <a:r>
              <a:rPr lang="en-US" sz="2100">
                <a:solidFill>
                  <a:srgbClr val="FD0B95"/>
                </a:solidFill>
                <a:latin typeface="Arial" pitchFamily="34" charset="0"/>
                <a:ea typeface="Arial-Rounded" pitchFamily="34" charset="0"/>
                <a:cs typeface="Arial" pitchFamily="34" charset="0"/>
              </a:rPr>
              <a:t>//</a:t>
            </a:r>
            <a:endParaRPr lang="en-US" sz="2100" smtClean="0">
              <a:latin typeface="Arial" pitchFamily="34" charset="0"/>
              <a:ea typeface="Arial-Rounded" pitchFamily="34" charset="0"/>
              <a:cs typeface="Arial" pitchFamily="34" charset="0"/>
            </a:endParaRPr>
          </a:p>
          <a:p>
            <a:pPr algn="r"/>
            <a:r>
              <a:rPr lang="en-US" sz="2100" smtClean="0">
                <a:latin typeface="Arial" pitchFamily="34" charset="0"/>
                <a:ea typeface="Arial-Rounded" pitchFamily="34" charset="0"/>
                <a:cs typeface="Arial" pitchFamily="34" charset="0"/>
              </a:rPr>
              <a:t>(</a:t>
            </a:r>
            <a:r>
              <a:rPr lang="en-US" sz="2100" i="1" smtClean="0">
                <a:latin typeface="Arial" pitchFamily="34" charset="0"/>
                <a:ea typeface="Arial-Rounded" pitchFamily="34" charset="0"/>
                <a:cs typeface="Arial" pitchFamily="34" charset="0"/>
              </a:rPr>
              <a:t>Theo</a:t>
            </a:r>
            <a:r>
              <a:rPr lang="en-US" sz="2100" smtClean="0">
                <a:latin typeface="Arial" pitchFamily="34" charset="0"/>
                <a:ea typeface="Arial-Rounded" pitchFamily="34" charset="0"/>
                <a:cs typeface="Arial" pitchFamily="34" charset="0"/>
              </a:rPr>
              <a:t> Ê-dốp)</a:t>
            </a:r>
            <a:endParaRPr lang="en-US" sz="2100">
              <a:latin typeface="Arial" pitchFamily="34" charset="0"/>
              <a:ea typeface="Arial-Rounded" pitchFamily="34" charset="0"/>
              <a:cs typeface="Arial" pitchFamily="34" charset="0"/>
            </a:endParaRPr>
          </a:p>
        </p:txBody>
      </p:sp>
      <p:sp>
        <p:nvSpPr>
          <p:cNvPr id="6" name="TextBox 5"/>
          <p:cNvSpPr txBox="1"/>
          <p:nvPr/>
        </p:nvSpPr>
        <p:spPr>
          <a:xfrm>
            <a:off x="2104347" y="4662906"/>
            <a:ext cx="4907598" cy="461544"/>
          </a:xfrm>
          <a:prstGeom prst="rect">
            <a:avLst/>
          </a:prstGeom>
          <a:solidFill>
            <a:srgbClr val="FEDEF3"/>
          </a:solidFill>
        </p:spPr>
        <p:txBody>
          <a:bodyPr wrap="square" lIns="91318" tIns="45660" rIns="91318" bIns="45660" rtlCol="0">
            <a:spAutoFit/>
          </a:bodyPr>
          <a:lstStyle/>
          <a:p>
            <a:pPr algn="ctr"/>
            <a:r>
              <a:rPr lang="en-US" sz="2400">
                <a:latin typeface="Arial" pitchFamily="34" charset="0"/>
                <a:ea typeface="Arial-Rounded" pitchFamily="34" charset="0"/>
                <a:cs typeface="Arial" pitchFamily="34" charset="0"/>
              </a:rPr>
              <a:t>Em hãy tự ngắt câu vào </a:t>
            </a:r>
            <a:r>
              <a:rPr lang="en-US" sz="2400" smtClean="0">
                <a:latin typeface="Arial" pitchFamily="34" charset="0"/>
                <a:ea typeface="Arial-Rounded" pitchFamily="34" charset="0"/>
                <a:cs typeface="Arial" pitchFamily="34" charset="0"/>
              </a:rPr>
              <a:t>SGK</a:t>
            </a:r>
            <a:endParaRPr lang="en-US" sz="2400">
              <a:latin typeface="Arial" pitchFamily="34" charset="0"/>
              <a:ea typeface="Arial-Rounded" pitchFamily="34" charset="0"/>
              <a:cs typeface="Arial" pitchFamily="34" charset="0"/>
            </a:endParaRPr>
          </a:p>
        </p:txBody>
      </p:sp>
      <p:sp>
        <p:nvSpPr>
          <p:cNvPr id="7" name="TextBox 6"/>
          <p:cNvSpPr txBox="1"/>
          <p:nvPr/>
        </p:nvSpPr>
        <p:spPr>
          <a:xfrm>
            <a:off x="2100682" y="4662906"/>
            <a:ext cx="4914929" cy="461544"/>
          </a:xfrm>
          <a:prstGeom prst="rect">
            <a:avLst/>
          </a:prstGeom>
          <a:solidFill>
            <a:srgbClr val="FEDEF3"/>
          </a:solidFill>
        </p:spPr>
        <p:txBody>
          <a:bodyPr wrap="square" lIns="91318" tIns="45660" rIns="91318" bIns="45660" rtlCol="0">
            <a:spAutoFit/>
          </a:bodyPr>
          <a:lstStyle/>
          <a:p>
            <a:pPr algn="ctr"/>
            <a:r>
              <a:rPr lang="en-US" sz="2400">
                <a:latin typeface="Arial" pitchFamily="34" charset="0"/>
                <a:ea typeface="Arial-Rounded" pitchFamily="34" charset="0"/>
                <a:cs typeface="Arial" pitchFamily="34" charset="0"/>
              </a:rPr>
              <a:t>Đọc nối tiếp câu</a:t>
            </a:r>
          </a:p>
        </p:txBody>
      </p:sp>
    </p:spTree>
    <p:extLst>
      <p:ext uri="{BB962C8B-B14F-4D97-AF65-F5344CB8AC3E}">
        <p14:creationId xmlns:p14="http://schemas.microsoft.com/office/powerpoint/2010/main" val="299078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1+#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1000" fill="hold"/>
                                        <p:tgtEl>
                                          <p:spTgt spid="7"/>
                                        </p:tgtEl>
                                        <p:attrNameLst>
                                          <p:attrName>ppt_x</p:attrName>
                                        </p:attrNameLst>
                                      </p:cBhvr>
                                      <p:tavLst>
                                        <p:tav tm="0">
                                          <p:val>
                                            <p:strVal val="1+#ppt_w/2"/>
                                          </p:val>
                                        </p:tav>
                                        <p:tav tm="100000">
                                          <p:val>
                                            <p:strVal val="#ppt_x"/>
                                          </p:val>
                                        </p:tav>
                                      </p:tavLst>
                                    </p:anim>
                                    <p:anim calcmode="lin" valueType="num">
                                      <p:cBhvr additive="base">
                                        <p:cTn id="19"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6"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09800" y="466150"/>
            <a:ext cx="4419600" cy="584654"/>
          </a:xfrm>
          <a:prstGeom prst="rect">
            <a:avLst/>
          </a:prstGeom>
          <a:solidFill>
            <a:srgbClr val="FEDEF3"/>
          </a:solidFill>
        </p:spPr>
        <p:txBody>
          <a:bodyPr wrap="square" lIns="91318" tIns="45660" rIns="91318" bIns="45660" rtlCol="0">
            <a:spAutoFit/>
          </a:bodyPr>
          <a:lstStyle/>
          <a:p>
            <a:pPr algn="ctr"/>
            <a:r>
              <a:rPr lang="en-US" sz="3200" b="1">
                <a:latin typeface="Arial" pitchFamily="34" charset="0"/>
                <a:ea typeface="Arial-Rounded" pitchFamily="34" charset="0"/>
                <a:cs typeface="Arial" pitchFamily="34" charset="0"/>
              </a:rPr>
              <a:t>Luyện đọc câu dài:</a:t>
            </a:r>
          </a:p>
        </p:txBody>
      </p:sp>
      <p:sp>
        <p:nvSpPr>
          <p:cNvPr id="4" name="TextBox 3"/>
          <p:cNvSpPr txBox="1"/>
          <p:nvPr/>
        </p:nvSpPr>
        <p:spPr>
          <a:xfrm>
            <a:off x="431740" y="1733552"/>
            <a:ext cx="8407461" cy="1077097"/>
          </a:xfrm>
          <a:prstGeom prst="rect">
            <a:avLst/>
          </a:prstGeom>
          <a:noFill/>
        </p:spPr>
        <p:txBody>
          <a:bodyPr wrap="square" lIns="91318" tIns="45660" rIns="91318" bIns="45660" rtlCol="0">
            <a:spAutoFit/>
          </a:bodyPr>
          <a:lstStyle/>
          <a:p>
            <a:pPr algn="just"/>
            <a:r>
              <a:rPr lang="en-US" sz="3200" smtClean="0">
                <a:latin typeface="Arial" pitchFamily="34" charset="0"/>
                <a:ea typeface="Arial-Rounded" pitchFamily="34" charset="0"/>
                <a:cs typeface="Arial" pitchFamily="34" charset="0"/>
              </a:rPr>
              <a:t>Nghe tiếng kêu cứu của kiến, bồ câu nhanh trí nhặt một chiếc lá thả xuống nước. </a:t>
            </a:r>
            <a:endParaRPr lang="en-US" sz="3200">
              <a:latin typeface="Arial" pitchFamily="34" charset="0"/>
              <a:ea typeface="Arial-Rounded" pitchFamily="34" charset="0"/>
              <a:cs typeface="Arial" pitchFamily="34" charset="0"/>
            </a:endParaRPr>
          </a:p>
        </p:txBody>
      </p:sp>
      <p:cxnSp>
        <p:nvCxnSpPr>
          <p:cNvPr id="5" name="Straight Connector 4"/>
          <p:cNvCxnSpPr/>
          <p:nvPr/>
        </p:nvCxnSpPr>
        <p:spPr>
          <a:xfrm flipH="1">
            <a:off x="6096000" y="1846875"/>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31739" y="3130013"/>
            <a:ext cx="8382000" cy="1077097"/>
          </a:xfrm>
          <a:prstGeom prst="rect">
            <a:avLst/>
          </a:prstGeom>
          <a:noFill/>
        </p:spPr>
        <p:txBody>
          <a:bodyPr wrap="square" lIns="91318" tIns="45660" rIns="91318" bIns="45660" rtlCol="0">
            <a:spAutoFit/>
          </a:bodyPr>
          <a:lstStyle/>
          <a:p>
            <a:pPr algn="just"/>
            <a:r>
              <a:rPr lang="en-US" sz="3200" smtClean="0">
                <a:latin typeface="Arial" pitchFamily="34" charset="0"/>
                <a:ea typeface="Arial-Rounded" pitchFamily="34" charset="0"/>
                <a:cs typeface="Arial" pitchFamily="34" charset="0"/>
              </a:rPr>
              <a:t>Ngay lập tức, nó bò đến, cắn vào chân anh ta.</a:t>
            </a:r>
            <a:endParaRPr lang="en-US" sz="3200">
              <a:latin typeface="Arial-Rounded" pitchFamily="34" charset="0"/>
              <a:ea typeface="Arial-Rounded" pitchFamily="34" charset="0"/>
              <a:cs typeface="Arial-Rounded" pitchFamily="34" charset="0"/>
            </a:endParaRPr>
          </a:p>
        </p:txBody>
      </p:sp>
      <p:cxnSp>
        <p:nvCxnSpPr>
          <p:cNvPr id="10" name="Straight Connector 9"/>
          <p:cNvCxnSpPr/>
          <p:nvPr/>
        </p:nvCxnSpPr>
        <p:spPr>
          <a:xfrm flipH="1">
            <a:off x="3048000" y="3236058"/>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5257800" y="317774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6" name="Group 5"/>
          <p:cNvGrpSpPr/>
          <p:nvPr/>
        </p:nvGrpSpPr>
        <p:grpSpPr>
          <a:xfrm>
            <a:off x="1066800" y="3690410"/>
            <a:ext cx="107372" cy="429295"/>
            <a:chOff x="5029200" y="3423349"/>
            <a:chExt cx="107372" cy="429295"/>
          </a:xfrm>
        </p:grpSpPr>
        <p:cxnSp>
          <p:nvCxnSpPr>
            <p:cNvPr id="12" name="Straight Connector 11"/>
            <p:cNvCxnSpPr/>
            <p:nvPr/>
          </p:nvCxnSpPr>
          <p:spPr>
            <a:xfrm flipH="1">
              <a:off x="5029200" y="342334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5098472" y="342741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 name="Group 1"/>
          <p:cNvGrpSpPr/>
          <p:nvPr/>
        </p:nvGrpSpPr>
        <p:grpSpPr>
          <a:xfrm>
            <a:off x="7239000" y="2265750"/>
            <a:ext cx="98712" cy="435617"/>
            <a:chOff x="2590800" y="2272159"/>
            <a:chExt cx="98712" cy="435617"/>
          </a:xfrm>
        </p:grpSpPr>
        <p:cxnSp>
          <p:nvCxnSpPr>
            <p:cNvPr id="8" name="Straight Connector 7"/>
            <p:cNvCxnSpPr/>
            <p:nvPr/>
          </p:nvCxnSpPr>
          <p:spPr>
            <a:xfrm flipH="1">
              <a:off x="2590800" y="227215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2651412" y="228255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5" name="Straight Connector 14"/>
          <p:cNvCxnSpPr/>
          <p:nvPr/>
        </p:nvCxnSpPr>
        <p:spPr>
          <a:xfrm flipH="1">
            <a:off x="914400" y="2330208"/>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4114800" y="2276142"/>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2642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par>
                                <p:cTn id="17" presetID="10"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par>
                                <p:cTn id="20" presetID="10" presetClass="entr" presetSubtype="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1000" fill="hold"/>
                                        <p:tgtEl>
                                          <p:spTgt spid="9"/>
                                        </p:tgtEl>
                                        <p:attrNameLst>
                                          <p:attrName>ppt_x</p:attrName>
                                        </p:attrNameLst>
                                      </p:cBhvr>
                                      <p:tavLst>
                                        <p:tav tm="0">
                                          <p:val>
                                            <p:strVal val="1+#ppt_w/2"/>
                                          </p:val>
                                        </p:tav>
                                        <p:tav tm="100000">
                                          <p:val>
                                            <p:strVal val="#ppt_x"/>
                                          </p:val>
                                        </p:tav>
                                      </p:tavLst>
                                    </p:anim>
                                    <p:anim calcmode="lin" valueType="num">
                                      <p:cBhvr additive="base">
                                        <p:cTn id="28"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par>
                                <p:cTn id="34" presetID="10" presetClass="entr" presetSubtype="0" fill="hold"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500"/>
                                        <p:tgtEl>
                                          <p:spTgt spid="11"/>
                                        </p:tgtEl>
                                      </p:cBhvr>
                                    </p:animEffect>
                                  </p:childTnLst>
                                </p:cTn>
                              </p:par>
                              <p:par>
                                <p:cTn id="37" presetID="10" presetClass="entr" presetSubtype="0" fill="hold" nodeType="with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457200" y="380935"/>
            <a:ext cx="8686800" cy="4770403"/>
          </a:xfrm>
          <a:prstGeom prst="rect">
            <a:avLst/>
          </a:prstGeom>
          <a:noFill/>
        </p:spPr>
        <p:txBody>
          <a:bodyPr wrap="square" lIns="91305" tIns="45654" rIns="91305" bIns="45654" rtlCol="0">
            <a:spAutoFit/>
          </a:bodyPr>
          <a:lstStyle/>
          <a:p>
            <a:pPr algn="just"/>
            <a:r>
              <a:rPr lang="en-US" sz="2100" smtClean="0">
                <a:latin typeface="Arial" pitchFamily="34" charset="0"/>
                <a:ea typeface="Arial-Rounded" pitchFamily="34" charset="0"/>
                <a:cs typeface="Arial" pitchFamily="34" charset="0"/>
              </a:rPr>
              <a:t>	Một con kiến không may bị rơi xuống nước. Nó vùng vẫy và la lên:</a:t>
            </a:r>
          </a:p>
          <a:p>
            <a:pPr algn="just"/>
            <a:r>
              <a:rPr lang="en-US" sz="2100" smtClean="0">
                <a:latin typeface="Arial" pitchFamily="34" charset="0"/>
                <a:ea typeface="Arial-Rounded" pitchFamily="34" charset="0"/>
                <a:cs typeface="Arial" pitchFamily="34" charset="0"/>
              </a:rPr>
              <a:t>	</a:t>
            </a:r>
            <a:r>
              <a:rPr lang="en-US" sz="2100">
                <a:latin typeface="Arial" pitchFamily="34" charset="0"/>
                <a:cs typeface="Arial" pitchFamily="34" charset="0"/>
              </a:rPr>
              <a:t> –</a:t>
            </a:r>
            <a:r>
              <a:rPr lang="en-US" sz="2100" smtClean="0">
                <a:latin typeface="Arial" pitchFamily="34" charset="0"/>
                <a:ea typeface="Arial-Rounded" pitchFamily="34" charset="0"/>
                <a:cs typeface="Arial" pitchFamily="34" charset="0"/>
              </a:rPr>
              <a:t> Cứu tôi với, cứu tôi với!</a:t>
            </a:r>
          </a:p>
          <a:p>
            <a:pPr algn="just">
              <a:spcAft>
                <a:spcPts val="600"/>
              </a:spcAft>
            </a:pPr>
            <a:r>
              <a:rPr lang="en-US" sz="2100">
                <a:latin typeface="Arial" pitchFamily="34" charset="0"/>
                <a:ea typeface="Arial-Rounded" pitchFamily="34" charset="0"/>
                <a:cs typeface="Arial" pitchFamily="34" charset="0"/>
              </a:rPr>
              <a:t>	</a:t>
            </a:r>
            <a:r>
              <a:rPr lang="en-US" sz="2100" smtClean="0">
                <a:latin typeface="Arial" pitchFamily="34" charset="0"/>
                <a:ea typeface="Arial-Rounded" pitchFamily="34" charset="0"/>
                <a:cs typeface="Arial" pitchFamily="34" charset="0"/>
              </a:rPr>
              <a:t>Nghe tiếng kêu cứu của kiến, bồ câu nhanh trí nhặt một chiếc lá thả xuống nước. Kiến bám vào chiếc lá và leo được lên bờ.</a:t>
            </a:r>
          </a:p>
          <a:p>
            <a:pPr algn="just">
              <a:spcAft>
                <a:spcPts val="600"/>
              </a:spcAft>
            </a:pPr>
            <a:r>
              <a:rPr lang="en-US" sz="2100">
                <a:latin typeface="Arial" pitchFamily="34" charset="0"/>
                <a:ea typeface="Arial-Rounded" pitchFamily="34" charset="0"/>
                <a:cs typeface="Arial" pitchFamily="34" charset="0"/>
              </a:rPr>
              <a:t>	</a:t>
            </a:r>
            <a:r>
              <a:rPr lang="en-US" sz="2100" smtClean="0">
                <a:latin typeface="Arial" pitchFamily="34" charset="0"/>
                <a:ea typeface="Arial-Rounded" pitchFamily="34" charset="0"/>
                <a:cs typeface="Arial" pitchFamily="34" charset="0"/>
              </a:rPr>
              <a:t>Một hôm, kiến thấy người thợ săn đang ngắm bắn bồ câu. Ngay lập tức, nó bò đến, cắn vào chân anh ta. Người thợ săn giật mình. Bồ câu thấy động liền bay đi.</a:t>
            </a:r>
          </a:p>
          <a:p>
            <a:pPr algn="just"/>
            <a:r>
              <a:rPr lang="en-US" sz="2100" smtClean="0">
                <a:latin typeface="Arial" pitchFamily="34" charset="0"/>
                <a:ea typeface="Arial-Rounded" pitchFamily="34" charset="0"/>
                <a:cs typeface="Arial" pitchFamily="34" charset="0"/>
              </a:rPr>
              <a:t>	Bồ câu tìm đến chỗ kiến, cảm động nói:</a:t>
            </a:r>
          </a:p>
          <a:p>
            <a:pPr algn="just"/>
            <a:r>
              <a:rPr lang="en-US" sz="2100">
                <a:latin typeface="Arial" pitchFamily="34" charset="0"/>
                <a:ea typeface="Arial-Rounded" pitchFamily="34" charset="0"/>
                <a:cs typeface="Arial" pitchFamily="34" charset="0"/>
              </a:rPr>
              <a:t>	</a:t>
            </a:r>
            <a:r>
              <a:rPr lang="en-US" sz="2100">
                <a:latin typeface="Arial" pitchFamily="34" charset="0"/>
                <a:cs typeface="Arial" pitchFamily="34" charset="0"/>
              </a:rPr>
              <a:t> –</a:t>
            </a:r>
            <a:r>
              <a:rPr lang="en-US" sz="2100" smtClean="0">
                <a:latin typeface="Arial" pitchFamily="34" charset="0"/>
                <a:ea typeface="Arial-Rounded" pitchFamily="34" charset="0"/>
                <a:cs typeface="Arial" pitchFamily="34" charset="0"/>
              </a:rPr>
              <a:t> Cảm ơn cậu đã cứu tớ.</a:t>
            </a:r>
          </a:p>
          <a:p>
            <a:pPr algn="just"/>
            <a:r>
              <a:rPr lang="en-US" sz="2100">
                <a:latin typeface="Arial" pitchFamily="34" charset="0"/>
                <a:ea typeface="Arial-Rounded" pitchFamily="34" charset="0"/>
                <a:cs typeface="Arial" pitchFamily="34" charset="0"/>
              </a:rPr>
              <a:t>	</a:t>
            </a:r>
            <a:r>
              <a:rPr lang="en-US" sz="2100" smtClean="0">
                <a:latin typeface="Arial" pitchFamily="34" charset="0"/>
                <a:ea typeface="Arial-Rounded" pitchFamily="34" charset="0"/>
                <a:cs typeface="Arial" pitchFamily="34" charset="0"/>
              </a:rPr>
              <a:t>Kiến đáp:</a:t>
            </a:r>
          </a:p>
          <a:p>
            <a:pPr algn="just"/>
            <a:r>
              <a:rPr lang="en-US" sz="2100">
                <a:latin typeface="Arial" pitchFamily="34" charset="0"/>
                <a:ea typeface="Arial-Rounded" pitchFamily="34" charset="0"/>
                <a:cs typeface="Arial" pitchFamily="34" charset="0"/>
              </a:rPr>
              <a:t>	</a:t>
            </a:r>
            <a:r>
              <a:rPr lang="en-US" sz="2100">
                <a:latin typeface="Arial" pitchFamily="34" charset="0"/>
                <a:cs typeface="Arial" pitchFamily="34" charset="0"/>
              </a:rPr>
              <a:t> –</a:t>
            </a:r>
            <a:r>
              <a:rPr lang="en-US" sz="2100" smtClean="0">
                <a:latin typeface="Arial" pitchFamily="34" charset="0"/>
                <a:ea typeface="Arial-Rounded" pitchFamily="34" charset="0"/>
                <a:cs typeface="Arial" pitchFamily="34" charset="0"/>
              </a:rPr>
              <a:t> Cậu cũng giúp tớ thoát chết mà.</a:t>
            </a:r>
          </a:p>
          <a:p>
            <a:pPr algn="just"/>
            <a:r>
              <a:rPr lang="en-US" sz="2100">
                <a:latin typeface="Arial" pitchFamily="34" charset="0"/>
                <a:ea typeface="Arial-Rounded" pitchFamily="34" charset="0"/>
                <a:cs typeface="Arial" pitchFamily="34" charset="0"/>
              </a:rPr>
              <a:t>	</a:t>
            </a:r>
            <a:r>
              <a:rPr lang="en-US" sz="2100" smtClean="0">
                <a:latin typeface="Arial" pitchFamily="34" charset="0"/>
                <a:ea typeface="Arial-Rounded" pitchFamily="34" charset="0"/>
                <a:cs typeface="Arial" pitchFamily="34" charset="0"/>
              </a:rPr>
              <a:t>Cả hai đều rất vui vì đã giúp nhau.</a:t>
            </a:r>
          </a:p>
          <a:p>
            <a:pPr algn="r"/>
            <a:r>
              <a:rPr lang="en-US" sz="2100" smtClean="0">
                <a:latin typeface="Arial" pitchFamily="34" charset="0"/>
                <a:ea typeface="Arial-Rounded" pitchFamily="34" charset="0"/>
                <a:cs typeface="Arial" pitchFamily="34" charset="0"/>
              </a:rPr>
              <a:t>(</a:t>
            </a:r>
            <a:r>
              <a:rPr lang="en-US" sz="2100" i="1" smtClean="0">
                <a:latin typeface="Arial" pitchFamily="34" charset="0"/>
                <a:ea typeface="Arial-Rounded" pitchFamily="34" charset="0"/>
                <a:cs typeface="Arial" pitchFamily="34" charset="0"/>
              </a:rPr>
              <a:t>Theo</a:t>
            </a:r>
            <a:r>
              <a:rPr lang="en-US" sz="2100" smtClean="0">
                <a:latin typeface="Arial" pitchFamily="34" charset="0"/>
                <a:ea typeface="Arial-Rounded" pitchFamily="34" charset="0"/>
                <a:cs typeface="Arial" pitchFamily="34" charset="0"/>
              </a:rPr>
              <a:t> Ê-dốp)</a:t>
            </a:r>
            <a:endParaRPr lang="en-US" sz="2100">
              <a:latin typeface="Arial" pitchFamily="34" charset="0"/>
              <a:ea typeface="Arial-Rounded" pitchFamily="34" charset="0"/>
              <a:cs typeface="Arial" pitchFamily="34" charset="0"/>
            </a:endParaRPr>
          </a:p>
        </p:txBody>
      </p:sp>
      <p:sp>
        <p:nvSpPr>
          <p:cNvPr id="12" name="TextBox 11"/>
          <p:cNvSpPr txBox="1"/>
          <p:nvPr/>
        </p:nvSpPr>
        <p:spPr>
          <a:xfrm>
            <a:off x="1600200" y="4781550"/>
            <a:ext cx="4000202" cy="330568"/>
          </a:xfrm>
          <a:prstGeom prst="rect">
            <a:avLst/>
          </a:prstGeom>
          <a:solidFill>
            <a:srgbClr val="FEDEF3"/>
          </a:solidFill>
        </p:spPr>
        <p:txBody>
          <a:bodyPr wrap="square" lIns="91318" tIns="45660" rIns="91318" bIns="45660" rtlCol="0">
            <a:spAutoFit/>
          </a:bodyPr>
          <a:lstStyle/>
          <a:p>
            <a:pPr algn="ctr"/>
            <a:r>
              <a:rPr lang="en-US" sz="2000">
                <a:latin typeface="Arial" pitchFamily="34" charset="0"/>
                <a:ea typeface="Arial-Rounded" pitchFamily="34" charset="0"/>
                <a:cs typeface="Arial" pitchFamily="34" charset="0"/>
              </a:rPr>
              <a:t>Bài đọc có mấy đoạn?</a:t>
            </a:r>
          </a:p>
        </p:txBody>
      </p:sp>
      <p:sp>
        <p:nvSpPr>
          <p:cNvPr id="8" name="TextBox 7"/>
          <p:cNvSpPr txBox="1"/>
          <p:nvPr/>
        </p:nvSpPr>
        <p:spPr>
          <a:xfrm>
            <a:off x="1879785" y="4781550"/>
            <a:ext cx="3441033" cy="330568"/>
          </a:xfrm>
          <a:prstGeom prst="rect">
            <a:avLst/>
          </a:prstGeom>
          <a:solidFill>
            <a:srgbClr val="FEDEF3"/>
          </a:solidFill>
        </p:spPr>
        <p:txBody>
          <a:bodyPr wrap="square" lIns="91318" tIns="45660" rIns="91318" bIns="45660" rtlCol="0">
            <a:spAutoFit/>
          </a:bodyPr>
          <a:lstStyle/>
          <a:p>
            <a:pPr algn="ctr"/>
            <a:r>
              <a:rPr lang="en-US" sz="2000">
                <a:latin typeface="Arial" pitchFamily="34" charset="0"/>
                <a:ea typeface="Arial-Rounded" pitchFamily="34" charset="0"/>
                <a:cs typeface="Arial" pitchFamily="34" charset="0"/>
              </a:rPr>
              <a:t>Đọc nối tiếp đoạn</a:t>
            </a:r>
          </a:p>
        </p:txBody>
      </p:sp>
      <p:pic>
        <p:nvPicPr>
          <p:cNvPr id="1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8750" y="44450"/>
            <a:ext cx="52705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8750" y="1949450"/>
            <a:ext cx="52705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1979468" y="-31750"/>
            <a:ext cx="5745469" cy="523087"/>
          </a:xfrm>
          <a:prstGeom prst="rect">
            <a:avLst/>
          </a:prstGeom>
          <a:noFill/>
        </p:spPr>
        <p:txBody>
          <a:bodyPr wrap="square" lIns="91305" tIns="45654" rIns="91305" bIns="45654" rtlCol="0">
            <a:spAutoFit/>
          </a:bodyPr>
          <a:lstStyle/>
          <a:p>
            <a:pPr algn="ctr"/>
            <a:r>
              <a:rPr lang="en-US" sz="2800" b="1" smtClean="0">
                <a:latin typeface="Arial" pitchFamily="34" charset="0"/>
                <a:ea typeface="Arial-Rounded" pitchFamily="34" charset="0"/>
                <a:cs typeface="Arial" pitchFamily="34" charset="0"/>
              </a:rPr>
              <a:t>Kiến và chim bồ câu</a:t>
            </a:r>
            <a:endParaRPr lang="en-US" sz="2800" b="1">
              <a:latin typeface="Arial" pitchFamily="34" charset="0"/>
              <a:ea typeface="Arial-Rounded" pitchFamily="34" charset="0"/>
              <a:cs typeface="Arial" pitchFamily="34" charset="0"/>
            </a:endParaRPr>
          </a:p>
        </p:txBody>
      </p:sp>
      <p:pic>
        <p:nvPicPr>
          <p:cNvPr id="1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8750" y="2940050"/>
            <a:ext cx="527050"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5400" y="1074343"/>
            <a:ext cx="381000" cy="400110"/>
          </a:xfrm>
          <a:prstGeom prst="rect">
            <a:avLst/>
          </a:prstGeom>
          <a:noFill/>
        </p:spPr>
        <p:txBody>
          <a:bodyPr wrap="square" rtlCol="0">
            <a:spAutoFit/>
          </a:bodyPr>
          <a:lstStyle/>
          <a:p>
            <a:pPr algn="ctr"/>
            <a:r>
              <a:rPr lang="en-US" sz="2000" b="1" smtClean="0">
                <a:latin typeface="Arial" pitchFamily="34" charset="0"/>
                <a:cs typeface="Arial" pitchFamily="34" charset="0"/>
              </a:rPr>
              <a:t>1</a:t>
            </a:r>
            <a:endParaRPr lang="en-US" sz="2000" b="1">
              <a:latin typeface="Arial" pitchFamily="34" charset="0"/>
              <a:cs typeface="Arial" pitchFamily="34" charset="0"/>
            </a:endParaRPr>
          </a:p>
        </p:txBody>
      </p:sp>
      <p:sp>
        <p:nvSpPr>
          <p:cNvPr id="14" name="TextBox 13"/>
          <p:cNvSpPr txBox="1"/>
          <p:nvPr/>
        </p:nvSpPr>
        <p:spPr>
          <a:xfrm>
            <a:off x="57150" y="2432050"/>
            <a:ext cx="381000" cy="400110"/>
          </a:xfrm>
          <a:prstGeom prst="rect">
            <a:avLst/>
          </a:prstGeom>
          <a:noFill/>
        </p:spPr>
        <p:txBody>
          <a:bodyPr wrap="square" rtlCol="0">
            <a:spAutoFit/>
          </a:bodyPr>
          <a:lstStyle/>
          <a:p>
            <a:pPr algn="ctr"/>
            <a:r>
              <a:rPr lang="en-US" sz="2000" b="1" smtClean="0">
                <a:latin typeface="Arial" pitchFamily="34" charset="0"/>
                <a:cs typeface="Arial" pitchFamily="34" charset="0"/>
              </a:rPr>
              <a:t>2</a:t>
            </a:r>
            <a:endParaRPr lang="en-US" sz="2000" b="1">
              <a:latin typeface="Arial" pitchFamily="34" charset="0"/>
              <a:cs typeface="Arial" pitchFamily="34" charset="0"/>
            </a:endParaRPr>
          </a:p>
        </p:txBody>
      </p:sp>
      <p:sp>
        <p:nvSpPr>
          <p:cNvPr id="15" name="TextBox 14"/>
          <p:cNvSpPr txBox="1"/>
          <p:nvPr/>
        </p:nvSpPr>
        <p:spPr>
          <a:xfrm>
            <a:off x="44450" y="3790950"/>
            <a:ext cx="381000" cy="400110"/>
          </a:xfrm>
          <a:prstGeom prst="rect">
            <a:avLst/>
          </a:prstGeom>
          <a:noFill/>
        </p:spPr>
        <p:txBody>
          <a:bodyPr wrap="square" rtlCol="0">
            <a:spAutoFit/>
          </a:bodyPr>
          <a:lstStyle/>
          <a:p>
            <a:pPr algn="ctr"/>
            <a:r>
              <a:rPr lang="en-US" sz="2000" b="1" smtClean="0">
                <a:latin typeface="Arial" pitchFamily="34" charset="0"/>
                <a:cs typeface="Arial" pitchFamily="34" charset="0"/>
              </a:rPr>
              <a:t>3</a:t>
            </a:r>
            <a:endParaRPr lang="en-US" sz="2000" b="1">
              <a:latin typeface="Arial" pitchFamily="34" charset="0"/>
              <a:cs typeface="Arial" pitchFamily="34" charset="0"/>
            </a:endParaRPr>
          </a:p>
        </p:txBody>
      </p:sp>
    </p:spTree>
    <p:extLst>
      <p:ext uri="{BB962C8B-B14F-4D97-AF65-F5344CB8AC3E}">
        <p14:creationId xmlns:p14="http://schemas.microsoft.com/office/powerpoint/2010/main" val="26165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1+#ppt_w/2"/>
                                          </p:val>
                                        </p:tav>
                                        <p:tav tm="100000">
                                          <p:val>
                                            <p:strVal val="#ppt_x"/>
                                          </p:val>
                                        </p:tav>
                                      </p:tavLst>
                                    </p:anim>
                                    <p:anim calcmode="lin" valueType="num">
                                      <p:cBhvr additive="base">
                                        <p:cTn id="8" dur="1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2000" fill="hold"/>
                                        <p:tgtEl>
                                          <p:spTgt spid="8"/>
                                        </p:tgtEl>
                                        <p:attrNameLst>
                                          <p:attrName>ppt_x</p:attrName>
                                        </p:attrNameLst>
                                      </p:cBhvr>
                                      <p:tavLst>
                                        <p:tav tm="0">
                                          <p:val>
                                            <p:strVal val="1+#ppt_w/2"/>
                                          </p:val>
                                        </p:tav>
                                        <p:tav tm="100000">
                                          <p:val>
                                            <p:strVal val="#ppt_x"/>
                                          </p:val>
                                        </p:tav>
                                      </p:tavLst>
                                    </p:anim>
                                    <p:anim calcmode="lin" valueType="num">
                                      <p:cBhvr additive="base">
                                        <p:cTn id="38" dur="2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8" grpId="0" animBg="1"/>
      <p:bldP spid="2" grpId="0"/>
      <p:bldP spid="14"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4381"/>
            <a:ext cx="8229600" cy="857250"/>
          </a:xfrm>
        </p:spPr>
        <p:txBody>
          <a:bodyPr>
            <a:normAutofit/>
          </a:bodyPr>
          <a:lstStyle/>
          <a:p>
            <a:r>
              <a:rPr lang="en-US" sz="4000">
                <a:latin typeface="Arial" pitchFamily="34" charset="0"/>
                <a:cs typeface="Arial" pitchFamily="34" charset="0"/>
              </a:rPr>
              <a:t>Giải nghĩa từ khó:</a:t>
            </a:r>
          </a:p>
        </p:txBody>
      </p:sp>
      <p:sp>
        <p:nvSpPr>
          <p:cNvPr id="3" name="Title 1"/>
          <p:cNvSpPr txBox="1">
            <a:spLocks/>
          </p:cNvSpPr>
          <p:nvPr/>
        </p:nvSpPr>
        <p:spPr>
          <a:xfrm>
            <a:off x="228600" y="971550"/>
            <a:ext cx="9144000" cy="857250"/>
          </a:xfrm>
          <a:prstGeom prst="rect">
            <a:avLst/>
          </a:prstGeom>
        </p:spPr>
        <p:txBody>
          <a:bodyPr vert="horz" lIns="91305" tIns="45654" rIns="91305" bIns="45654" rtlCol="0" anchor="ctr">
            <a:noAutofit/>
          </a:bodyPr>
          <a:lstStyle>
            <a:lvl1pPr algn="ctr" defTabSz="913180" rtl="0" eaLnBrk="1" latinLnBrk="0" hangingPunct="1">
              <a:spcBef>
                <a:spcPct val="0"/>
              </a:spcBef>
              <a:buNone/>
              <a:defRPr sz="4400" kern="1200">
                <a:solidFill>
                  <a:schemeClr val="tx1"/>
                </a:solidFill>
                <a:latin typeface="+mj-lt"/>
                <a:ea typeface="+mj-ea"/>
                <a:cs typeface="+mj-cs"/>
              </a:defRPr>
            </a:lvl1pPr>
          </a:lstStyle>
          <a:p>
            <a:pPr algn="l"/>
            <a:r>
              <a:rPr lang="en-US" sz="3400" b="1" smtClean="0">
                <a:solidFill>
                  <a:srgbClr val="FF0000"/>
                </a:solidFill>
                <a:latin typeface="Arial" pitchFamily="34" charset="0"/>
                <a:cs typeface="Arial" pitchFamily="34" charset="0"/>
              </a:rPr>
              <a:t>Vùng vẫy</a:t>
            </a:r>
            <a:r>
              <a:rPr lang="en-US" sz="3400" b="1" smtClean="0">
                <a:latin typeface="Arial" pitchFamily="34" charset="0"/>
                <a:cs typeface="Arial" pitchFamily="34" charset="0"/>
              </a:rPr>
              <a:t>:</a:t>
            </a:r>
            <a:r>
              <a:rPr lang="en-US" sz="3400" b="1" smtClean="0">
                <a:solidFill>
                  <a:srgbClr val="FF0000"/>
                </a:solidFill>
                <a:latin typeface="Arial" pitchFamily="34" charset="0"/>
                <a:cs typeface="Arial" pitchFamily="34" charset="0"/>
              </a:rPr>
              <a:t> </a:t>
            </a:r>
            <a:r>
              <a:rPr lang="en-US" sz="3400" smtClean="0">
                <a:latin typeface="Arial" pitchFamily="34" charset="0"/>
                <a:cs typeface="Arial" pitchFamily="34" charset="0"/>
              </a:rPr>
              <a:t>hoạt động liên tiếp để thoát khỏi một tình trạng nào đó.</a:t>
            </a:r>
            <a:endParaRPr lang="en-US" sz="3400">
              <a:latin typeface="Arial" pitchFamily="34" charset="0"/>
              <a:cs typeface="Arial" pitchFamily="34" charset="0"/>
            </a:endParaRPr>
          </a:p>
        </p:txBody>
      </p:sp>
      <p:sp>
        <p:nvSpPr>
          <p:cNvPr id="6" name="Title 1"/>
          <p:cNvSpPr txBox="1">
            <a:spLocks/>
          </p:cNvSpPr>
          <p:nvPr/>
        </p:nvSpPr>
        <p:spPr>
          <a:xfrm>
            <a:off x="228600" y="1981200"/>
            <a:ext cx="9144000" cy="857250"/>
          </a:xfrm>
          <a:prstGeom prst="rect">
            <a:avLst/>
          </a:prstGeom>
        </p:spPr>
        <p:txBody>
          <a:bodyPr vert="horz" lIns="91305" tIns="45654" rIns="91305" bIns="45654" rtlCol="0" anchor="ctr">
            <a:normAutofit/>
          </a:bodyPr>
          <a:lstStyle>
            <a:lvl1pPr algn="ctr" defTabSz="913180" rtl="0" eaLnBrk="1" latinLnBrk="0" hangingPunct="1">
              <a:spcBef>
                <a:spcPct val="0"/>
              </a:spcBef>
              <a:buNone/>
              <a:defRPr sz="4400" kern="1200">
                <a:solidFill>
                  <a:schemeClr val="tx1"/>
                </a:solidFill>
                <a:latin typeface="+mj-lt"/>
                <a:ea typeface="+mj-ea"/>
                <a:cs typeface="+mj-cs"/>
              </a:defRPr>
            </a:lvl1pPr>
          </a:lstStyle>
          <a:p>
            <a:pPr algn="l"/>
            <a:r>
              <a:rPr lang="en-US" sz="3400" b="1" smtClean="0">
                <a:solidFill>
                  <a:srgbClr val="FF0000"/>
                </a:solidFill>
                <a:latin typeface="Arial" pitchFamily="34" charset="0"/>
                <a:cs typeface="Arial" pitchFamily="34" charset="0"/>
              </a:rPr>
              <a:t>Nhanh trí</a:t>
            </a:r>
            <a:r>
              <a:rPr lang="en-US" sz="3400" b="1" smtClean="0">
                <a:latin typeface="Arial" pitchFamily="34" charset="0"/>
                <a:cs typeface="Arial" pitchFamily="34" charset="0"/>
              </a:rPr>
              <a:t>:</a:t>
            </a:r>
            <a:r>
              <a:rPr lang="en-US" sz="3400" b="1" smtClean="0">
                <a:solidFill>
                  <a:srgbClr val="FF0000"/>
                </a:solidFill>
                <a:latin typeface="Arial" pitchFamily="34" charset="0"/>
                <a:cs typeface="Arial" pitchFamily="34" charset="0"/>
              </a:rPr>
              <a:t> </a:t>
            </a:r>
            <a:r>
              <a:rPr lang="en-US" sz="3400" smtClean="0">
                <a:latin typeface="Arial" pitchFamily="34" charset="0"/>
                <a:cs typeface="Arial" pitchFamily="34" charset="0"/>
              </a:rPr>
              <a:t>suy nghĩ nhanh, ứng phó nhanh.</a:t>
            </a:r>
            <a:endParaRPr lang="en-US" sz="3400">
              <a:latin typeface="Arial" pitchFamily="34" charset="0"/>
              <a:cs typeface="Arial" pitchFamily="34" charset="0"/>
            </a:endParaRPr>
          </a:p>
        </p:txBody>
      </p:sp>
      <p:sp>
        <p:nvSpPr>
          <p:cNvPr id="7" name="Title 1"/>
          <p:cNvSpPr txBox="1">
            <a:spLocks/>
          </p:cNvSpPr>
          <p:nvPr/>
        </p:nvSpPr>
        <p:spPr>
          <a:xfrm>
            <a:off x="215900" y="2990850"/>
            <a:ext cx="9144000" cy="857250"/>
          </a:xfrm>
          <a:prstGeom prst="rect">
            <a:avLst/>
          </a:prstGeom>
        </p:spPr>
        <p:txBody>
          <a:bodyPr vert="horz" lIns="91305" tIns="45654" rIns="91305" bIns="45654" rtlCol="0" anchor="ctr">
            <a:noAutofit/>
          </a:bodyPr>
          <a:lstStyle>
            <a:lvl1pPr algn="ctr" defTabSz="913180" rtl="0" eaLnBrk="1" latinLnBrk="0" hangingPunct="1">
              <a:spcBef>
                <a:spcPct val="0"/>
              </a:spcBef>
              <a:buNone/>
              <a:defRPr sz="4400" kern="1200">
                <a:solidFill>
                  <a:schemeClr val="tx1"/>
                </a:solidFill>
                <a:latin typeface="+mj-lt"/>
                <a:ea typeface="+mj-ea"/>
                <a:cs typeface="+mj-cs"/>
              </a:defRPr>
            </a:lvl1pPr>
          </a:lstStyle>
          <a:p>
            <a:pPr algn="l"/>
            <a:r>
              <a:rPr lang="en-US" sz="3400" b="1" smtClean="0">
                <a:solidFill>
                  <a:srgbClr val="FF0000"/>
                </a:solidFill>
                <a:latin typeface="Arial" pitchFamily="34" charset="0"/>
                <a:cs typeface="Arial" pitchFamily="34" charset="0"/>
              </a:rPr>
              <a:t>Thợ săn</a:t>
            </a:r>
            <a:r>
              <a:rPr lang="en-US" sz="3400" b="1" smtClean="0">
                <a:latin typeface="Arial" pitchFamily="34" charset="0"/>
                <a:cs typeface="Arial" pitchFamily="34" charset="0"/>
              </a:rPr>
              <a:t>:</a:t>
            </a:r>
            <a:r>
              <a:rPr lang="en-US" sz="3400" b="1" smtClean="0">
                <a:solidFill>
                  <a:srgbClr val="FF0000"/>
                </a:solidFill>
                <a:latin typeface="Arial" pitchFamily="34" charset="0"/>
                <a:cs typeface="Arial" pitchFamily="34" charset="0"/>
              </a:rPr>
              <a:t> </a:t>
            </a:r>
            <a:r>
              <a:rPr lang="en-US" sz="3400" smtClean="0">
                <a:latin typeface="Arial" pitchFamily="34" charset="0"/>
                <a:cs typeface="Arial" pitchFamily="34" charset="0"/>
              </a:rPr>
              <a:t>người chuyên làm nghề săn bắt thú rừng và chim.</a:t>
            </a:r>
            <a:endParaRPr lang="en-US" sz="3400">
              <a:latin typeface="Arial" pitchFamily="34" charset="0"/>
              <a:cs typeface="Arial" pitchFamily="34" charset="0"/>
            </a:endParaRPr>
          </a:p>
        </p:txBody>
      </p:sp>
    </p:spTree>
    <p:extLst>
      <p:ext uri="{BB962C8B-B14F-4D97-AF65-F5344CB8AC3E}">
        <p14:creationId xmlns:p14="http://schemas.microsoft.com/office/powerpoint/2010/main" val="50238483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52400" y="562912"/>
            <a:ext cx="8991600" cy="4447238"/>
          </a:xfrm>
          <a:prstGeom prst="rect">
            <a:avLst/>
          </a:prstGeom>
          <a:noFill/>
        </p:spPr>
        <p:txBody>
          <a:bodyPr wrap="square" lIns="91305" tIns="45654" rIns="91305" bIns="45654" rtlCol="0">
            <a:spAutoFit/>
          </a:bodyPr>
          <a:lstStyle/>
          <a:p>
            <a:pPr algn="just"/>
            <a:r>
              <a:rPr lang="en-US" sz="2100" smtClean="0">
                <a:latin typeface="Arial" pitchFamily="34" charset="0"/>
                <a:ea typeface="Arial-Rounded" pitchFamily="34" charset="0"/>
                <a:cs typeface="Arial" pitchFamily="34" charset="0"/>
              </a:rPr>
              <a:t>	Một con kiến không may bị rơi xuống nước. Nó vùng vẫy và la lên:</a:t>
            </a:r>
          </a:p>
          <a:p>
            <a:pPr algn="just"/>
            <a:r>
              <a:rPr lang="en-US" sz="2100" smtClean="0">
                <a:latin typeface="Arial" pitchFamily="34" charset="0"/>
                <a:ea typeface="Arial-Rounded" pitchFamily="34" charset="0"/>
                <a:cs typeface="Arial" pitchFamily="34" charset="0"/>
              </a:rPr>
              <a:t>	</a:t>
            </a:r>
            <a:r>
              <a:rPr lang="en-US" sz="2100">
                <a:latin typeface="Arial" pitchFamily="34" charset="0"/>
                <a:cs typeface="Arial" pitchFamily="34" charset="0"/>
              </a:rPr>
              <a:t> –</a:t>
            </a:r>
            <a:r>
              <a:rPr lang="en-US" sz="2100" smtClean="0">
                <a:latin typeface="Arial" pitchFamily="34" charset="0"/>
                <a:ea typeface="Arial-Rounded" pitchFamily="34" charset="0"/>
                <a:cs typeface="Arial" pitchFamily="34" charset="0"/>
              </a:rPr>
              <a:t> Cứu tôi với, cứu tôi với!</a:t>
            </a:r>
          </a:p>
          <a:p>
            <a:pPr algn="just">
              <a:spcAft>
                <a:spcPts val="600"/>
              </a:spcAft>
            </a:pPr>
            <a:r>
              <a:rPr lang="en-US" sz="2100">
                <a:latin typeface="Arial" pitchFamily="34" charset="0"/>
                <a:ea typeface="Arial-Rounded" pitchFamily="34" charset="0"/>
                <a:cs typeface="Arial" pitchFamily="34" charset="0"/>
              </a:rPr>
              <a:t>	</a:t>
            </a:r>
            <a:r>
              <a:rPr lang="en-US" sz="2100" smtClean="0">
                <a:latin typeface="Arial" pitchFamily="34" charset="0"/>
                <a:ea typeface="Arial-Rounded" pitchFamily="34" charset="0"/>
                <a:cs typeface="Arial" pitchFamily="34" charset="0"/>
              </a:rPr>
              <a:t>Nghe tiếng kêu cứu của kiến, bồ câu nhanh trí nhặt một chiếc lá thả xuống nước. Kiến bám vào chiếc lá và leo được lên bờ.</a:t>
            </a:r>
          </a:p>
          <a:p>
            <a:pPr algn="just">
              <a:spcAft>
                <a:spcPts val="600"/>
              </a:spcAft>
            </a:pPr>
            <a:r>
              <a:rPr lang="en-US" sz="2100">
                <a:latin typeface="Arial" pitchFamily="34" charset="0"/>
                <a:ea typeface="Arial-Rounded" pitchFamily="34" charset="0"/>
                <a:cs typeface="Arial" pitchFamily="34" charset="0"/>
              </a:rPr>
              <a:t>	</a:t>
            </a:r>
            <a:r>
              <a:rPr lang="en-US" sz="2100" smtClean="0">
                <a:latin typeface="Arial" pitchFamily="34" charset="0"/>
                <a:ea typeface="Arial-Rounded" pitchFamily="34" charset="0"/>
                <a:cs typeface="Arial" pitchFamily="34" charset="0"/>
              </a:rPr>
              <a:t>Một hôm, kiến thấy người thợ săn đang ngắm bắn bồ câu. Ngay lập tức, nó bò đến, cắn vào chân anh ta. Người thợ săn giật mình. Bồ câu thấy động liền bay đi.</a:t>
            </a:r>
          </a:p>
          <a:p>
            <a:pPr algn="just"/>
            <a:r>
              <a:rPr lang="en-US" sz="2100" smtClean="0">
                <a:latin typeface="Arial" pitchFamily="34" charset="0"/>
                <a:ea typeface="Arial-Rounded" pitchFamily="34" charset="0"/>
                <a:cs typeface="Arial" pitchFamily="34" charset="0"/>
              </a:rPr>
              <a:t>	Bồ câu tìm đến chỗ kiến, cảm động nói:</a:t>
            </a:r>
          </a:p>
          <a:p>
            <a:pPr algn="just"/>
            <a:r>
              <a:rPr lang="en-US" sz="2100">
                <a:latin typeface="Arial" pitchFamily="34" charset="0"/>
                <a:ea typeface="Arial-Rounded" pitchFamily="34" charset="0"/>
                <a:cs typeface="Arial" pitchFamily="34" charset="0"/>
              </a:rPr>
              <a:t>	</a:t>
            </a:r>
            <a:r>
              <a:rPr lang="en-US" sz="2100">
                <a:latin typeface="Arial" pitchFamily="34" charset="0"/>
                <a:cs typeface="Arial" pitchFamily="34" charset="0"/>
              </a:rPr>
              <a:t> –</a:t>
            </a:r>
            <a:r>
              <a:rPr lang="en-US" sz="2100" smtClean="0">
                <a:latin typeface="Arial" pitchFamily="34" charset="0"/>
                <a:ea typeface="Arial-Rounded" pitchFamily="34" charset="0"/>
                <a:cs typeface="Arial" pitchFamily="34" charset="0"/>
              </a:rPr>
              <a:t> Cảm ơn cậu đã cứu tớ.</a:t>
            </a:r>
          </a:p>
          <a:p>
            <a:pPr algn="just"/>
            <a:r>
              <a:rPr lang="en-US" sz="2100">
                <a:latin typeface="Arial" pitchFamily="34" charset="0"/>
                <a:ea typeface="Arial-Rounded" pitchFamily="34" charset="0"/>
                <a:cs typeface="Arial" pitchFamily="34" charset="0"/>
              </a:rPr>
              <a:t>	</a:t>
            </a:r>
            <a:r>
              <a:rPr lang="en-US" sz="2100" smtClean="0">
                <a:latin typeface="Arial" pitchFamily="34" charset="0"/>
                <a:ea typeface="Arial-Rounded" pitchFamily="34" charset="0"/>
                <a:cs typeface="Arial" pitchFamily="34" charset="0"/>
              </a:rPr>
              <a:t>Kiến đáp:</a:t>
            </a:r>
          </a:p>
          <a:p>
            <a:pPr algn="just"/>
            <a:r>
              <a:rPr lang="en-US" sz="2100">
                <a:latin typeface="Arial" pitchFamily="34" charset="0"/>
                <a:ea typeface="Arial-Rounded" pitchFamily="34" charset="0"/>
                <a:cs typeface="Arial" pitchFamily="34" charset="0"/>
              </a:rPr>
              <a:t>	</a:t>
            </a:r>
            <a:r>
              <a:rPr lang="en-US" sz="2100">
                <a:latin typeface="Arial" pitchFamily="34" charset="0"/>
                <a:cs typeface="Arial" pitchFamily="34" charset="0"/>
              </a:rPr>
              <a:t> –</a:t>
            </a:r>
            <a:r>
              <a:rPr lang="en-US" sz="2100" smtClean="0">
                <a:latin typeface="Arial" pitchFamily="34" charset="0"/>
                <a:ea typeface="Arial-Rounded" pitchFamily="34" charset="0"/>
                <a:cs typeface="Arial" pitchFamily="34" charset="0"/>
              </a:rPr>
              <a:t> Cậu cũng giúp tớ thoát chết mà.</a:t>
            </a:r>
          </a:p>
          <a:p>
            <a:pPr algn="just"/>
            <a:r>
              <a:rPr lang="en-US" sz="2100">
                <a:latin typeface="Arial" pitchFamily="34" charset="0"/>
                <a:ea typeface="Arial-Rounded" pitchFamily="34" charset="0"/>
                <a:cs typeface="Arial" pitchFamily="34" charset="0"/>
              </a:rPr>
              <a:t>	</a:t>
            </a:r>
            <a:r>
              <a:rPr lang="en-US" sz="2100" smtClean="0">
                <a:latin typeface="Arial" pitchFamily="34" charset="0"/>
                <a:ea typeface="Arial-Rounded" pitchFamily="34" charset="0"/>
                <a:cs typeface="Arial" pitchFamily="34" charset="0"/>
              </a:rPr>
              <a:t>Cả hai đều rất vui vì đã giúp nhau.</a:t>
            </a:r>
          </a:p>
          <a:p>
            <a:pPr algn="r"/>
            <a:r>
              <a:rPr lang="en-US" sz="2100" smtClean="0">
                <a:latin typeface="Arial" pitchFamily="34" charset="0"/>
                <a:ea typeface="Arial-Rounded" pitchFamily="34" charset="0"/>
                <a:cs typeface="Arial" pitchFamily="34" charset="0"/>
              </a:rPr>
              <a:t>(</a:t>
            </a:r>
            <a:r>
              <a:rPr lang="en-US" sz="2100" i="1" smtClean="0">
                <a:latin typeface="Arial" pitchFamily="34" charset="0"/>
                <a:ea typeface="Arial-Rounded" pitchFamily="34" charset="0"/>
                <a:cs typeface="Arial" pitchFamily="34" charset="0"/>
              </a:rPr>
              <a:t>Theo</a:t>
            </a:r>
            <a:r>
              <a:rPr lang="en-US" sz="2100" smtClean="0">
                <a:latin typeface="Arial" pitchFamily="34" charset="0"/>
                <a:ea typeface="Arial-Rounded" pitchFamily="34" charset="0"/>
                <a:cs typeface="Arial" pitchFamily="34" charset="0"/>
              </a:rPr>
              <a:t> Ê-dốp)</a:t>
            </a:r>
            <a:endParaRPr lang="en-US" sz="2100">
              <a:latin typeface="Arial" pitchFamily="34" charset="0"/>
              <a:ea typeface="Arial-Rounded" pitchFamily="34" charset="0"/>
              <a:cs typeface="Arial" pitchFamily="34" charset="0"/>
            </a:endParaRPr>
          </a:p>
        </p:txBody>
      </p:sp>
      <p:sp>
        <p:nvSpPr>
          <p:cNvPr id="9" name="TextBox 8"/>
          <p:cNvSpPr txBox="1"/>
          <p:nvPr/>
        </p:nvSpPr>
        <p:spPr>
          <a:xfrm>
            <a:off x="1600200" y="4770288"/>
            <a:ext cx="3441033" cy="381441"/>
          </a:xfrm>
          <a:prstGeom prst="rect">
            <a:avLst/>
          </a:prstGeom>
          <a:solidFill>
            <a:srgbClr val="FEDEF3"/>
          </a:solidFill>
        </p:spPr>
        <p:txBody>
          <a:bodyPr wrap="square" lIns="91318" tIns="45660" rIns="91318" bIns="45660" rtlCol="0">
            <a:spAutoFit/>
          </a:bodyPr>
          <a:lstStyle/>
          <a:p>
            <a:pPr algn="ctr"/>
            <a:r>
              <a:rPr lang="en-US" sz="2400">
                <a:latin typeface="Arial" pitchFamily="34" charset="0"/>
                <a:ea typeface="Arial-Rounded" pitchFamily="34" charset="0"/>
                <a:cs typeface="Arial" pitchFamily="34" charset="0"/>
              </a:rPr>
              <a:t>Đọc theo nhóm</a:t>
            </a:r>
          </a:p>
        </p:txBody>
      </p:sp>
      <p:sp>
        <p:nvSpPr>
          <p:cNvPr id="10" name="TextBox 9"/>
          <p:cNvSpPr txBox="1"/>
          <p:nvPr/>
        </p:nvSpPr>
        <p:spPr>
          <a:xfrm>
            <a:off x="1600200" y="4770288"/>
            <a:ext cx="3441033" cy="381441"/>
          </a:xfrm>
          <a:prstGeom prst="rect">
            <a:avLst/>
          </a:prstGeom>
          <a:solidFill>
            <a:srgbClr val="FEDEF3"/>
          </a:solidFill>
        </p:spPr>
        <p:txBody>
          <a:bodyPr wrap="square" lIns="91318" tIns="45660" rIns="91318" bIns="45660" rtlCol="0">
            <a:spAutoFit/>
          </a:bodyPr>
          <a:lstStyle/>
          <a:p>
            <a:pPr algn="ctr"/>
            <a:r>
              <a:rPr lang="en-US" sz="2400">
                <a:latin typeface="Arial" pitchFamily="34" charset="0"/>
                <a:ea typeface="Arial-Rounded" pitchFamily="34" charset="0"/>
                <a:cs typeface="Arial" pitchFamily="34" charset="0"/>
              </a:rPr>
              <a:t>Đọc toàn bài</a:t>
            </a:r>
          </a:p>
        </p:txBody>
      </p:sp>
      <p:sp>
        <p:nvSpPr>
          <p:cNvPr id="8" name="TextBox 7"/>
          <p:cNvSpPr txBox="1"/>
          <p:nvPr/>
        </p:nvSpPr>
        <p:spPr>
          <a:xfrm>
            <a:off x="1979468" y="150227"/>
            <a:ext cx="5745469" cy="523087"/>
          </a:xfrm>
          <a:prstGeom prst="rect">
            <a:avLst/>
          </a:prstGeom>
          <a:noFill/>
        </p:spPr>
        <p:txBody>
          <a:bodyPr wrap="square" lIns="91305" tIns="45654" rIns="91305" bIns="45654" rtlCol="0">
            <a:spAutoFit/>
          </a:bodyPr>
          <a:lstStyle/>
          <a:p>
            <a:pPr algn="ctr"/>
            <a:r>
              <a:rPr lang="en-US" sz="2800" b="1" smtClean="0">
                <a:latin typeface="Arial" pitchFamily="34" charset="0"/>
                <a:ea typeface="Arial-Rounded" pitchFamily="34" charset="0"/>
                <a:cs typeface="Arial" pitchFamily="34" charset="0"/>
              </a:rPr>
              <a:t>Kiến và chim bồ câu</a:t>
            </a:r>
            <a:endParaRPr lang="en-US" sz="2800" b="1">
              <a:latin typeface="Arial" pitchFamily="34" charset="0"/>
              <a:ea typeface="Arial-Rounded" pitchFamily="34" charset="0"/>
              <a:cs typeface="Arial" pitchFamily="34" charset="0"/>
            </a:endParaRPr>
          </a:p>
        </p:txBody>
      </p:sp>
    </p:spTree>
    <p:extLst>
      <p:ext uri="{BB962C8B-B14F-4D97-AF65-F5344CB8AC3E}">
        <p14:creationId xmlns:p14="http://schemas.microsoft.com/office/powerpoint/2010/main" val="3480743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000" fill="hold"/>
                                        <p:tgtEl>
                                          <p:spTgt spid="9"/>
                                        </p:tgtEl>
                                        <p:attrNameLst>
                                          <p:attrName>ppt_x</p:attrName>
                                        </p:attrNameLst>
                                      </p:cBhvr>
                                      <p:tavLst>
                                        <p:tav tm="0">
                                          <p:val>
                                            <p:strVal val="1+#ppt_w/2"/>
                                          </p:val>
                                        </p:tav>
                                        <p:tav tm="100000">
                                          <p:val>
                                            <p:strVal val="#ppt_x"/>
                                          </p:val>
                                        </p:tav>
                                      </p:tavLst>
                                    </p:anim>
                                    <p:anim calcmode="lin" valueType="num">
                                      <p:cBhvr additive="base">
                                        <p:cTn id="8" dur="2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2000" fill="hold"/>
                                        <p:tgtEl>
                                          <p:spTgt spid="10"/>
                                        </p:tgtEl>
                                        <p:attrNameLst>
                                          <p:attrName>ppt_x</p:attrName>
                                        </p:attrNameLst>
                                      </p:cBhvr>
                                      <p:tavLst>
                                        <p:tav tm="0">
                                          <p:val>
                                            <p:strVal val="1+#ppt_w/2"/>
                                          </p:val>
                                        </p:tav>
                                        <p:tav tm="100000">
                                          <p:val>
                                            <p:strVal val="#ppt_x"/>
                                          </p:val>
                                        </p:tav>
                                      </p:tavLst>
                                    </p:anim>
                                    <p:anim calcmode="lin" valueType="num">
                                      <p:cBhvr additive="base">
                                        <p:cTn id="14" dur="20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52400" y="438150"/>
            <a:ext cx="8991600" cy="4447238"/>
          </a:xfrm>
          <a:prstGeom prst="rect">
            <a:avLst/>
          </a:prstGeom>
          <a:noFill/>
        </p:spPr>
        <p:txBody>
          <a:bodyPr wrap="square" lIns="91305" tIns="45654" rIns="91305" bIns="45654" rtlCol="0">
            <a:spAutoFit/>
          </a:bodyPr>
          <a:lstStyle/>
          <a:p>
            <a:pPr algn="just"/>
            <a:r>
              <a:rPr lang="en-US" sz="2100" smtClean="0">
                <a:latin typeface="Arial" pitchFamily="34" charset="0"/>
                <a:ea typeface="Arial-Rounded" pitchFamily="34" charset="0"/>
                <a:cs typeface="Arial" pitchFamily="34" charset="0"/>
              </a:rPr>
              <a:t>	Một con kiến không may bị rơi xuống nước. Nó vùng vẫy và la lên:</a:t>
            </a:r>
          </a:p>
          <a:p>
            <a:pPr algn="just"/>
            <a:r>
              <a:rPr lang="en-US" sz="2100" smtClean="0">
                <a:latin typeface="Arial" pitchFamily="34" charset="0"/>
                <a:ea typeface="Arial-Rounded" pitchFamily="34" charset="0"/>
                <a:cs typeface="Arial" pitchFamily="34" charset="0"/>
              </a:rPr>
              <a:t>	</a:t>
            </a:r>
            <a:r>
              <a:rPr lang="en-US" sz="2100">
                <a:latin typeface="Arial" pitchFamily="34" charset="0"/>
                <a:cs typeface="Arial" pitchFamily="34" charset="0"/>
              </a:rPr>
              <a:t> –</a:t>
            </a:r>
            <a:r>
              <a:rPr lang="en-US" sz="2100" smtClean="0">
                <a:latin typeface="Arial" pitchFamily="34" charset="0"/>
                <a:ea typeface="Arial-Rounded" pitchFamily="34" charset="0"/>
                <a:cs typeface="Arial" pitchFamily="34" charset="0"/>
              </a:rPr>
              <a:t> Cứu tôi với, cứu tôi với!</a:t>
            </a:r>
          </a:p>
          <a:p>
            <a:pPr algn="just">
              <a:spcAft>
                <a:spcPts val="600"/>
              </a:spcAft>
            </a:pPr>
            <a:r>
              <a:rPr lang="en-US" sz="2100">
                <a:latin typeface="Arial" pitchFamily="34" charset="0"/>
                <a:ea typeface="Arial-Rounded" pitchFamily="34" charset="0"/>
                <a:cs typeface="Arial" pitchFamily="34" charset="0"/>
              </a:rPr>
              <a:t>	</a:t>
            </a:r>
            <a:r>
              <a:rPr lang="en-US" sz="2100" smtClean="0">
                <a:latin typeface="Arial" pitchFamily="34" charset="0"/>
                <a:ea typeface="Arial-Rounded" pitchFamily="34" charset="0"/>
                <a:cs typeface="Arial" pitchFamily="34" charset="0"/>
              </a:rPr>
              <a:t>Nghe tiếng kêu cứu của kiến, bồ câu nhanh trí nhặt một chiếc lá thả xuống nước. Kiến bám vào chiếc lá và leo được lên bờ.</a:t>
            </a:r>
          </a:p>
          <a:p>
            <a:pPr algn="just">
              <a:spcAft>
                <a:spcPts val="600"/>
              </a:spcAft>
            </a:pPr>
            <a:r>
              <a:rPr lang="en-US" sz="2100">
                <a:latin typeface="Arial" pitchFamily="34" charset="0"/>
                <a:ea typeface="Arial-Rounded" pitchFamily="34" charset="0"/>
                <a:cs typeface="Arial" pitchFamily="34" charset="0"/>
              </a:rPr>
              <a:t>	</a:t>
            </a:r>
            <a:r>
              <a:rPr lang="en-US" sz="2100" smtClean="0">
                <a:latin typeface="Arial" pitchFamily="34" charset="0"/>
                <a:ea typeface="Arial-Rounded" pitchFamily="34" charset="0"/>
                <a:cs typeface="Arial" pitchFamily="34" charset="0"/>
              </a:rPr>
              <a:t>Một hôm, kiến thấy người thợ săn đang ngắm bắn bồ câu. Ngay lập tức, nó bò đến, cắn vào chân anh ta. Người thợ săn giật mình. Bồ câu thấy động liền bay đi.</a:t>
            </a:r>
          </a:p>
          <a:p>
            <a:pPr algn="just"/>
            <a:r>
              <a:rPr lang="en-US" sz="2100" smtClean="0">
                <a:latin typeface="Arial" pitchFamily="34" charset="0"/>
                <a:ea typeface="Arial-Rounded" pitchFamily="34" charset="0"/>
                <a:cs typeface="Arial" pitchFamily="34" charset="0"/>
              </a:rPr>
              <a:t>	Bồ câu tìm đến chỗ kiến, cảm động nói:</a:t>
            </a:r>
          </a:p>
          <a:p>
            <a:pPr algn="just"/>
            <a:r>
              <a:rPr lang="en-US" sz="2100">
                <a:latin typeface="Arial" pitchFamily="34" charset="0"/>
                <a:ea typeface="Arial-Rounded" pitchFamily="34" charset="0"/>
                <a:cs typeface="Arial" pitchFamily="34" charset="0"/>
              </a:rPr>
              <a:t>	</a:t>
            </a:r>
            <a:r>
              <a:rPr lang="en-US" sz="2100">
                <a:latin typeface="Arial" pitchFamily="34" charset="0"/>
                <a:cs typeface="Arial" pitchFamily="34" charset="0"/>
              </a:rPr>
              <a:t> –</a:t>
            </a:r>
            <a:r>
              <a:rPr lang="en-US" sz="2100" smtClean="0">
                <a:latin typeface="Arial" pitchFamily="34" charset="0"/>
                <a:ea typeface="Arial-Rounded" pitchFamily="34" charset="0"/>
                <a:cs typeface="Arial" pitchFamily="34" charset="0"/>
              </a:rPr>
              <a:t> Cảm ơn cậu đã cứu tớ.</a:t>
            </a:r>
          </a:p>
          <a:p>
            <a:pPr algn="just"/>
            <a:r>
              <a:rPr lang="en-US" sz="2100">
                <a:latin typeface="Arial" pitchFamily="34" charset="0"/>
                <a:ea typeface="Arial-Rounded" pitchFamily="34" charset="0"/>
                <a:cs typeface="Arial" pitchFamily="34" charset="0"/>
              </a:rPr>
              <a:t>	</a:t>
            </a:r>
            <a:r>
              <a:rPr lang="en-US" sz="2100" smtClean="0">
                <a:latin typeface="Arial" pitchFamily="34" charset="0"/>
                <a:ea typeface="Arial-Rounded" pitchFamily="34" charset="0"/>
                <a:cs typeface="Arial" pitchFamily="34" charset="0"/>
              </a:rPr>
              <a:t>Kiến đáp:</a:t>
            </a:r>
          </a:p>
          <a:p>
            <a:pPr algn="just"/>
            <a:r>
              <a:rPr lang="en-US" sz="2100">
                <a:latin typeface="Arial" pitchFamily="34" charset="0"/>
                <a:ea typeface="Arial-Rounded" pitchFamily="34" charset="0"/>
                <a:cs typeface="Arial" pitchFamily="34" charset="0"/>
              </a:rPr>
              <a:t>	</a:t>
            </a:r>
            <a:r>
              <a:rPr lang="en-US" sz="2100">
                <a:latin typeface="Arial" pitchFamily="34" charset="0"/>
                <a:cs typeface="Arial" pitchFamily="34" charset="0"/>
              </a:rPr>
              <a:t> –</a:t>
            </a:r>
            <a:r>
              <a:rPr lang="en-US" sz="2100" smtClean="0">
                <a:latin typeface="Arial" pitchFamily="34" charset="0"/>
                <a:ea typeface="Arial-Rounded" pitchFamily="34" charset="0"/>
                <a:cs typeface="Arial" pitchFamily="34" charset="0"/>
              </a:rPr>
              <a:t> Cậu cũng giúp tớ thoát chết mà.</a:t>
            </a:r>
          </a:p>
          <a:p>
            <a:pPr algn="just"/>
            <a:r>
              <a:rPr lang="en-US" sz="2100">
                <a:latin typeface="Arial" pitchFamily="34" charset="0"/>
                <a:ea typeface="Arial-Rounded" pitchFamily="34" charset="0"/>
                <a:cs typeface="Arial" pitchFamily="34" charset="0"/>
              </a:rPr>
              <a:t>	</a:t>
            </a:r>
            <a:r>
              <a:rPr lang="en-US" sz="2100" smtClean="0">
                <a:latin typeface="Arial" pitchFamily="34" charset="0"/>
                <a:ea typeface="Arial-Rounded" pitchFamily="34" charset="0"/>
                <a:cs typeface="Arial" pitchFamily="34" charset="0"/>
              </a:rPr>
              <a:t>Cả hai đều rất vui vì đã giúp nhau.</a:t>
            </a:r>
          </a:p>
          <a:p>
            <a:pPr algn="r"/>
            <a:r>
              <a:rPr lang="en-US" sz="2100" smtClean="0">
                <a:latin typeface="Arial" pitchFamily="34" charset="0"/>
                <a:ea typeface="Arial-Rounded" pitchFamily="34" charset="0"/>
                <a:cs typeface="Arial" pitchFamily="34" charset="0"/>
              </a:rPr>
              <a:t>(</a:t>
            </a:r>
            <a:r>
              <a:rPr lang="en-US" sz="2100" i="1" smtClean="0">
                <a:latin typeface="Arial" pitchFamily="34" charset="0"/>
                <a:ea typeface="Arial-Rounded" pitchFamily="34" charset="0"/>
                <a:cs typeface="Arial" pitchFamily="34" charset="0"/>
              </a:rPr>
              <a:t>Theo</a:t>
            </a:r>
            <a:r>
              <a:rPr lang="en-US" sz="2100" smtClean="0">
                <a:latin typeface="Arial" pitchFamily="34" charset="0"/>
                <a:ea typeface="Arial-Rounded" pitchFamily="34" charset="0"/>
                <a:cs typeface="Arial" pitchFamily="34" charset="0"/>
              </a:rPr>
              <a:t> Ê-dốp)</a:t>
            </a:r>
            <a:endParaRPr lang="en-US" sz="2100">
              <a:latin typeface="Arial" pitchFamily="34" charset="0"/>
              <a:ea typeface="Arial-Rounded" pitchFamily="34" charset="0"/>
              <a:cs typeface="Arial" pitchFamily="34" charset="0"/>
            </a:endParaRP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20182" b="30348"/>
          <a:stretch/>
        </p:blipFill>
        <p:spPr>
          <a:xfrm>
            <a:off x="3640623" y="4710301"/>
            <a:ext cx="1143000" cy="441037"/>
          </a:xfrm>
          <a:prstGeom prst="rect">
            <a:avLst/>
          </a:prstGeom>
        </p:spPr>
      </p:pic>
      <p:sp>
        <p:nvSpPr>
          <p:cNvPr id="4" name="TextBox 3"/>
          <p:cNvSpPr txBox="1"/>
          <p:nvPr/>
        </p:nvSpPr>
        <p:spPr>
          <a:xfrm>
            <a:off x="4796323" y="4781109"/>
            <a:ext cx="2736687" cy="381441"/>
          </a:xfrm>
          <a:prstGeom prst="rect">
            <a:avLst/>
          </a:prstGeom>
          <a:solidFill>
            <a:srgbClr val="FEDEF3"/>
          </a:solidFill>
        </p:spPr>
        <p:txBody>
          <a:bodyPr wrap="square" lIns="91318" tIns="45660" rIns="91318" bIns="45660" rtlCol="0">
            <a:spAutoFit/>
          </a:bodyPr>
          <a:lstStyle/>
          <a:p>
            <a:pPr algn="ctr"/>
            <a:r>
              <a:rPr lang="en-US" sz="2400">
                <a:latin typeface="Arial" pitchFamily="34" charset="0"/>
                <a:ea typeface="Arial-Rounded" pitchFamily="34" charset="0"/>
                <a:cs typeface="Arial" pitchFamily="34" charset="0"/>
              </a:rPr>
              <a:t>Thi đua</a:t>
            </a:r>
          </a:p>
        </p:txBody>
      </p:sp>
      <p:sp>
        <p:nvSpPr>
          <p:cNvPr id="9" name="TextBox 8"/>
          <p:cNvSpPr txBox="1"/>
          <p:nvPr/>
        </p:nvSpPr>
        <p:spPr>
          <a:xfrm>
            <a:off x="1979468" y="67463"/>
            <a:ext cx="5745469" cy="523087"/>
          </a:xfrm>
          <a:prstGeom prst="rect">
            <a:avLst/>
          </a:prstGeom>
          <a:noFill/>
        </p:spPr>
        <p:txBody>
          <a:bodyPr wrap="square" lIns="91305" tIns="45654" rIns="91305" bIns="45654" rtlCol="0">
            <a:spAutoFit/>
          </a:bodyPr>
          <a:lstStyle/>
          <a:p>
            <a:pPr algn="ctr"/>
            <a:r>
              <a:rPr lang="en-US" sz="2800" b="1" smtClean="0">
                <a:latin typeface="Arial" pitchFamily="34" charset="0"/>
                <a:ea typeface="Arial-Rounded" pitchFamily="34" charset="0"/>
                <a:cs typeface="Arial" pitchFamily="34" charset="0"/>
              </a:rPr>
              <a:t>Kiến và chim bồ câu</a:t>
            </a:r>
            <a:endParaRPr lang="en-US" sz="2800" b="1">
              <a:latin typeface="Arial" pitchFamily="34" charset="0"/>
              <a:ea typeface="Arial-Rounded" pitchFamily="34" charset="0"/>
              <a:cs typeface="Arial" pitchFamily="34" charset="0"/>
            </a:endParaRPr>
          </a:p>
        </p:txBody>
      </p:sp>
    </p:spTree>
    <p:extLst>
      <p:ext uri="{BB962C8B-B14F-4D97-AF65-F5344CB8AC3E}">
        <p14:creationId xmlns:p14="http://schemas.microsoft.com/office/powerpoint/2010/main" val="4213727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16530" y="93050"/>
            <a:ext cx="3193470" cy="461532"/>
          </a:xfrm>
          <a:prstGeom prst="rect">
            <a:avLst/>
          </a:prstGeom>
          <a:noFill/>
        </p:spPr>
        <p:txBody>
          <a:bodyPr wrap="square" lIns="91305" tIns="45654" rIns="91305" bIns="45654" rtlCol="0">
            <a:spAutoFit/>
          </a:bodyPr>
          <a:lstStyle/>
          <a:p>
            <a:pPr algn="just"/>
            <a:r>
              <a:rPr lang="en-US" sz="2400" b="1">
                <a:latin typeface="Arial" pitchFamily="34" charset="0"/>
                <a:ea typeface="Arial-Rounded" pitchFamily="34" charset="0"/>
                <a:cs typeface="Arial" pitchFamily="34" charset="0"/>
              </a:rPr>
              <a:t>Trả lời câu hỏi</a:t>
            </a:r>
          </a:p>
        </p:txBody>
      </p:sp>
      <p:sp>
        <p:nvSpPr>
          <p:cNvPr id="2" name="Cloud 1"/>
          <p:cNvSpPr/>
          <p:nvPr/>
        </p:nvSpPr>
        <p:spPr>
          <a:xfrm>
            <a:off x="7010400" y="0"/>
            <a:ext cx="2209800" cy="543435"/>
          </a:xfrm>
          <a:prstGeom prst="cloud">
            <a:avLst/>
          </a:prstGeom>
          <a:solidFill>
            <a:srgbClr val="FEDEF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18" tIns="45660" rIns="91318" bIns="45660" rtlCol="0" anchor="ctr"/>
          <a:lstStyle/>
          <a:p>
            <a:pPr algn="ctr"/>
            <a:r>
              <a:rPr lang="en-US" sz="1600">
                <a:solidFill>
                  <a:schemeClr val="tx1"/>
                </a:solidFill>
                <a:latin typeface="Arial" pitchFamily="34" charset="0"/>
                <a:ea typeface="Arial-Rounded" pitchFamily="34" charset="0"/>
                <a:cs typeface="Arial" pitchFamily="34" charset="0"/>
              </a:rPr>
              <a:t>Đọc toàn bài</a:t>
            </a:r>
          </a:p>
        </p:txBody>
      </p:sp>
      <p:sp>
        <p:nvSpPr>
          <p:cNvPr id="8" name="Oval 7"/>
          <p:cNvSpPr/>
          <p:nvPr/>
        </p:nvSpPr>
        <p:spPr>
          <a:xfrm>
            <a:off x="-1219200" y="238635"/>
            <a:ext cx="609600" cy="609600"/>
          </a:xfrm>
          <a:prstGeom prst="ellipse">
            <a:avLst/>
          </a:prstGeom>
          <a:solidFill>
            <a:srgbClr val="FE8ACC"/>
          </a:solidFill>
          <a:ln>
            <a:noFill/>
          </a:ln>
        </p:spPr>
        <p:style>
          <a:lnRef idx="2">
            <a:schemeClr val="accent1">
              <a:shade val="50000"/>
            </a:schemeClr>
          </a:lnRef>
          <a:fillRef idx="1">
            <a:schemeClr val="accent1"/>
          </a:fillRef>
          <a:effectRef idx="0">
            <a:schemeClr val="accent1"/>
          </a:effectRef>
          <a:fontRef idx="minor">
            <a:schemeClr val="lt1"/>
          </a:fontRef>
        </p:style>
        <p:txBody>
          <a:bodyPr lIns="91318" tIns="45660" rIns="91318" bIns="45660" rtlCol="0" anchor="ctr"/>
          <a:lstStyle/>
          <a:p>
            <a:pPr algn="ctr"/>
            <a:r>
              <a:rPr lang="en-US" sz="2800" b="1">
                <a:solidFill>
                  <a:schemeClr val="bg1"/>
                </a:solidFill>
                <a:latin typeface="Arial-Rounded" pitchFamily="34" charset="0"/>
                <a:ea typeface="Arial-Rounded" pitchFamily="34" charset="0"/>
                <a:cs typeface="Arial-Rounded" pitchFamily="34" charset="0"/>
              </a:rPr>
              <a:t>3</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80" y="-19050"/>
            <a:ext cx="628650"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0" y="715312"/>
            <a:ext cx="9144000" cy="4447238"/>
          </a:xfrm>
          <a:prstGeom prst="rect">
            <a:avLst/>
          </a:prstGeom>
          <a:noFill/>
        </p:spPr>
        <p:txBody>
          <a:bodyPr wrap="square" lIns="91305" tIns="45654" rIns="91305" bIns="45654" rtlCol="0">
            <a:spAutoFit/>
          </a:bodyPr>
          <a:lstStyle/>
          <a:p>
            <a:pPr algn="just"/>
            <a:r>
              <a:rPr lang="en-US" sz="2100" smtClean="0">
                <a:latin typeface="Arial" pitchFamily="34" charset="0"/>
                <a:ea typeface="Arial-Rounded" pitchFamily="34" charset="0"/>
                <a:cs typeface="Arial" pitchFamily="34" charset="0"/>
              </a:rPr>
              <a:t>	Một con kiến không may bị rơi xuống nước. Nó vùng vẫy và la lên:</a:t>
            </a:r>
          </a:p>
          <a:p>
            <a:pPr algn="just"/>
            <a:r>
              <a:rPr lang="en-US" sz="2100" smtClean="0">
                <a:latin typeface="Arial" pitchFamily="34" charset="0"/>
                <a:ea typeface="Arial-Rounded" pitchFamily="34" charset="0"/>
                <a:cs typeface="Arial" pitchFamily="34" charset="0"/>
              </a:rPr>
              <a:t>	</a:t>
            </a:r>
            <a:r>
              <a:rPr lang="en-US" sz="2100">
                <a:latin typeface="Arial" pitchFamily="34" charset="0"/>
                <a:cs typeface="Arial" pitchFamily="34" charset="0"/>
              </a:rPr>
              <a:t> –</a:t>
            </a:r>
            <a:r>
              <a:rPr lang="en-US" sz="2100" smtClean="0">
                <a:latin typeface="Arial" pitchFamily="34" charset="0"/>
                <a:ea typeface="Arial-Rounded" pitchFamily="34" charset="0"/>
                <a:cs typeface="Arial" pitchFamily="34" charset="0"/>
              </a:rPr>
              <a:t> Cứu tôi với, cứu tôi với!</a:t>
            </a:r>
          </a:p>
          <a:p>
            <a:pPr algn="just">
              <a:spcAft>
                <a:spcPts val="600"/>
              </a:spcAft>
            </a:pPr>
            <a:r>
              <a:rPr lang="en-US" sz="2100">
                <a:latin typeface="Arial" pitchFamily="34" charset="0"/>
                <a:ea typeface="Arial-Rounded" pitchFamily="34" charset="0"/>
                <a:cs typeface="Arial" pitchFamily="34" charset="0"/>
              </a:rPr>
              <a:t>	</a:t>
            </a:r>
            <a:r>
              <a:rPr lang="en-US" sz="2100" smtClean="0">
                <a:latin typeface="Arial" pitchFamily="34" charset="0"/>
                <a:ea typeface="Arial-Rounded" pitchFamily="34" charset="0"/>
                <a:cs typeface="Arial" pitchFamily="34" charset="0"/>
              </a:rPr>
              <a:t>Nghe tiếng kêu cứu của kiến, bồ câu nhanh trí nhặt một chiếc lá thả xuống nước. Kiến bám vào chiếc lá và leo được lên bờ.</a:t>
            </a:r>
          </a:p>
          <a:p>
            <a:pPr algn="just">
              <a:spcAft>
                <a:spcPts val="600"/>
              </a:spcAft>
            </a:pPr>
            <a:r>
              <a:rPr lang="en-US" sz="2100">
                <a:latin typeface="Arial" pitchFamily="34" charset="0"/>
                <a:ea typeface="Arial-Rounded" pitchFamily="34" charset="0"/>
                <a:cs typeface="Arial" pitchFamily="34" charset="0"/>
              </a:rPr>
              <a:t>	</a:t>
            </a:r>
            <a:r>
              <a:rPr lang="en-US" sz="2100" smtClean="0">
                <a:latin typeface="Arial" pitchFamily="34" charset="0"/>
                <a:ea typeface="Arial-Rounded" pitchFamily="34" charset="0"/>
                <a:cs typeface="Arial" pitchFamily="34" charset="0"/>
              </a:rPr>
              <a:t>Một hôm, kiến thấy người thợ săn đang ngắm bắn bồ câu. Ngay lập tức, nó bò đến, cắn vào chân anh ta. Người thợ săn giật mình. Bồ câu thấy động liền bay đi.</a:t>
            </a:r>
          </a:p>
          <a:p>
            <a:pPr algn="just"/>
            <a:r>
              <a:rPr lang="en-US" sz="2100" smtClean="0">
                <a:latin typeface="Arial" pitchFamily="34" charset="0"/>
                <a:ea typeface="Arial-Rounded" pitchFamily="34" charset="0"/>
                <a:cs typeface="Arial" pitchFamily="34" charset="0"/>
              </a:rPr>
              <a:t>	Bồ câu tìm đến chỗ kiến, cảm động nói:</a:t>
            </a:r>
          </a:p>
          <a:p>
            <a:pPr algn="just"/>
            <a:r>
              <a:rPr lang="en-US" sz="2100">
                <a:latin typeface="Arial" pitchFamily="34" charset="0"/>
                <a:ea typeface="Arial-Rounded" pitchFamily="34" charset="0"/>
                <a:cs typeface="Arial" pitchFamily="34" charset="0"/>
              </a:rPr>
              <a:t>	</a:t>
            </a:r>
            <a:r>
              <a:rPr lang="en-US" sz="2100">
                <a:latin typeface="Arial" pitchFamily="34" charset="0"/>
                <a:cs typeface="Arial" pitchFamily="34" charset="0"/>
              </a:rPr>
              <a:t> –</a:t>
            </a:r>
            <a:r>
              <a:rPr lang="en-US" sz="2100" smtClean="0">
                <a:latin typeface="Arial" pitchFamily="34" charset="0"/>
                <a:ea typeface="Arial-Rounded" pitchFamily="34" charset="0"/>
                <a:cs typeface="Arial" pitchFamily="34" charset="0"/>
              </a:rPr>
              <a:t> Cảm ơn cậu đã cứu tớ.</a:t>
            </a:r>
          </a:p>
          <a:p>
            <a:pPr algn="just"/>
            <a:r>
              <a:rPr lang="en-US" sz="2100">
                <a:latin typeface="Arial" pitchFamily="34" charset="0"/>
                <a:ea typeface="Arial-Rounded" pitchFamily="34" charset="0"/>
                <a:cs typeface="Arial" pitchFamily="34" charset="0"/>
              </a:rPr>
              <a:t>	</a:t>
            </a:r>
            <a:r>
              <a:rPr lang="en-US" sz="2100" smtClean="0">
                <a:latin typeface="Arial" pitchFamily="34" charset="0"/>
                <a:ea typeface="Arial-Rounded" pitchFamily="34" charset="0"/>
                <a:cs typeface="Arial" pitchFamily="34" charset="0"/>
              </a:rPr>
              <a:t>Kiến đáp:</a:t>
            </a:r>
          </a:p>
          <a:p>
            <a:pPr algn="just"/>
            <a:r>
              <a:rPr lang="en-US" sz="2100">
                <a:latin typeface="Arial" pitchFamily="34" charset="0"/>
                <a:ea typeface="Arial-Rounded" pitchFamily="34" charset="0"/>
                <a:cs typeface="Arial" pitchFamily="34" charset="0"/>
              </a:rPr>
              <a:t>	</a:t>
            </a:r>
            <a:r>
              <a:rPr lang="en-US" sz="2100">
                <a:latin typeface="Arial" pitchFamily="34" charset="0"/>
                <a:cs typeface="Arial" pitchFamily="34" charset="0"/>
              </a:rPr>
              <a:t> –</a:t>
            </a:r>
            <a:r>
              <a:rPr lang="en-US" sz="2100" smtClean="0">
                <a:latin typeface="Arial" pitchFamily="34" charset="0"/>
                <a:ea typeface="Arial-Rounded" pitchFamily="34" charset="0"/>
                <a:cs typeface="Arial" pitchFamily="34" charset="0"/>
              </a:rPr>
              <a:t> Cậu cũng giúp tớ thoát chết mà.</a:t>
            </a:r>
          </a:p>
          <a:p>
            <a:pPr algn="just"/>
            <a:r>
              <a:rPr lang="en-US" sz="2100">
                <a:latin typeface="Arial" pitchFamily="34" charset="0"/>
                <a:ea typeface="Arial-Rounded" pitchFamily="34" charset="0"/>
                <a:cs typeface="Arial" pitchFamily="34" charset="0"/>
              </a:rPr>
              <a:t>	</a:t>
            </a:r>
            <a:r>
              <a:rPr lang="en-US" sz="2100" smtClean="0">
                <a:latin typeface="Arial" pitchFamily="34" charset="0"/>
                <a:ea typeface="Arial-Rounded" pitchFamily="34" charset="0"/>
                <a:cs typeface="Arial" pitchFamily="34" charset="0"/>
              </a:rPr>
              <a:t>Cả hai đều rất vui vì đã giúp nhau.</a:t>
            </a:r>
          </a:p>
          <a:p>
            <a:pPr algn="r"/>
            <a:r>
              <a:rPr lang="en-US" sz="2100" smtClean="0">
                <a:latin typeface="Arial" pitchFamily="34" charset="0"/>
                <a:ea typeface="Arial-Rounded" pitchFamily="34" charset="0"/>
                <a:cs typeface="Arial" pitchFamily="34" charset="0"/>
              </a:rPr>
              <a:t>(</a:t>
            </a:r>
            <a:r>
              <a:rPr lang="en-US" sz="2100" i="1" smtClean="0">
                <a:latin typeface="Arial" pitchFamily="34" charset="0"/>
                <a:ea typeface="Arial-Rounded" pitchFamily="34" charset="0"/>
                <a:cs typeface="Arial" pitchFamily="34" charset="0"/>
              </a:rPr>
              <a:t>Theo</a:t>
            </a:r>
            <a:r>
              <a:rPr lang="en-US" sz="2100" smtClean="0">
                <a:latin typeface="Arial" pitchFamily="34" charset="0"/>
                <a:ea typeface="Arial-Rounded" pitchFamily="34" charset="0"/>
                <a:cs typeface="Arial" pitchFamily="34" charset="0"/>
              </a:rPr>
              <a:t> Ê-dốp)</a:t>
            </a:r>
            <a:endParaRPr lang="en-US" sz="2100">
              <a:latin typeface="Arial" pitchFamily="34" charset="0"/>
              <a:ea typeface="Arial-Rounded" pitchFamily="34" charset="0"/>
              <a:cs typeface="Arial" pitchFamily="34" charset="0"/>
            </a:endParaRPr>
          </a:p>
        </p:txBody>
      </p:sp>
      <p:sp>
        <p:nvSpPr>
          <p:cNvPr id="12" name="TextBox 11"/>
          <p:cNvSpPr txBox="1"/>
          <p:nvPr/>
        </p:nvSpPr>
        <p:spPr>
          <a:xfrm>
            <a:off x="1954068" y="219863"/>
            <a:ext cx="5745469" cy="523087"/>
          </a:xfrm>
          <a:prstGeom prst="rect">
            <a:avLst/>
          </a:prstGeom>
          <a:noFill/>
        </p:spPr>
        <p:txBody>
          <a:bodyPr wrap="square" lIns="91305" tIns="45654" rIns="91305" bIns="45654" rtlCol="0">
            <a:spAutoFit/>
          </a:bodyPr>
          <a:lstStyle/>
          <a:p>
            <a:pPr algn="ctr"/>
            <a:r>
              <a:rPr lang="en-US" sz="2800" b="1" smtClean="0">
                <a:latin typeface="Arial" pitchFamily="34" charset="0"/>
                <a:ea typeface="Arial-Rounded" pitchFamily="34" charset="0"/>
                <a:cs typeface="Arial" pitchFamily="34" charset="0"/>
              </a:rPr>
              <a:t>Kiến và chim bồ câu</a:t>
            </a:r>
            <a:endParaRPr lang="en-US" sz="2800" b="1">
              <a:latin typeface="Arial" pitchFamily="34" charset="0"/>
              <a:ea typeface="Arial-Rounded" pitchFamily="34" charset="0"/>
              <a:cs typeface="Arial" pitchFamily="34" charset="0"/>
            </a:endParaRPr>
          </a:p>
        </p:txBody>
      </p:sp>
    </p:spTree>
    <p:extLst>
      <p:ext uri="{BB962C8B-B14F-4D97-AF65-F5344CB8AC3E}">
        <p14:creationId xmlns:p14="http://schemas.microsoft.com/office/powerpoint/2010/main" val="218274094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1" y="1123950"/>
            <a:ext cx="8762999" cy="3046867"/>
          </a:xfrm>
          <a:prstGeom prst="rect">
            <a:avLst/>
          </a:prstGeom>
        </p:spPr>
        <p:txBody>
          <a:bodyPr wrap="square" lIns="91318" tIns="45660" rIns="91318" bIns="45660">
            <a:spAutoFit/>
          </a:bodyPr>
          <a:lstStyle/>
          <a:p>
            <a:pPr algn="just"/>
            <a:r>
              <a:rPr lang="en-US" sz="3200">
                <a:latin typeface="Arial" pitchFamily="34" charset="0"/>
                <a:ea typeface="Arial-Rounded" pitchFamily="34" charset="0"/>
                <a:cs typeface="Arial" pitchFamily="34" charset="0"/>
              </a:rPr>
              <a:t>	</a:t>
            </a:r>
            <a:r>
              <a:rPr lang="en-US" sz="3200" smtClean="0">
                <a:latin typeface="Arial" pitchFamily="34" charset="0"/>
                <a:ea typeface="Arial-Rounded" pitchFamily="34" charset="0"/>
                <a:cs typeface="Arial" pitchFamily="34" charset="0"/>
              </a:rPr>
              <a:t>Một </a:t>
            </a:r>
            <a:r>
              <a:rPr lang="en-US" sz="3200">
                <a:latin typeface="Arial" pitchFamily="34" charset="0"/>
                <a:ea typeface="Arial-Rounded" pitchFamily="34" charset="0"/>
                <a:cs typeface="Arial" pitchFamily="34" charset="0"/>
              </a:rPr>
              <a:t>con kiến không may bị rơi xuống nước. Nó vùng vẫy và la lên:</a:t>
            </a:r>
          </a:p>
          <a:p>
            <a:pPr algn="just"/>
            <a:r>
              <a:rPr lang="en-US" sz="3200">
                <a:latin typeface="Arial" pitchFamily="34" charset="0"/>
                <a:ea typeface="Arial-Rounded" pitchFamily="34" charset="0"/>
                <a:cs typeface="Arial" pitchFamily="34" charset="0"/>
              </a:rPr>
              <a:t>	</a:t>
            </a:r>
            <a:r>
              <a:rPr lang="en-US" sz="3200">
                <a:latin typeface="Arial" pitchFamily="34" charset="0"/>
                <a:cs typeface="Arial" pitchFamily="34" charset="0"/>
              </a:rPr>
              <a:t> –</a:t>
            </a:r>
            <a:r>
              <a:rPr lang="en-US" sz="3200" smtClean="0">
                <a:latin typeface="Arial" pitchFamily="34" charset="0"/>
                <a:ea typeface="Arial-Rounded" pitchFamily="34" charset="0"/>
                <a:cs typeface="Arial" pitchFamily="34" charset="0"/>
              </a:rPr>
              <a:t> </a:t>
            </a:r>
            <a:r>
              <a:rPr lang="en-US" sz="3200">
                <a:latin typeface="Arial" pitchFamily="34" charset="0"/>
                <a:ea typeface="Arial-Rounded" pitchFamily="34" charset="0"/>
                <a:cs typeface="Arial" pitchFamily="34" charset="0"/>
              </a:rPr>
              <a:t>Cứu tôi với, cứu tôi với!</a:t>
            </a:r>
          </a:p>
          <a:p>
            <a:pPr algn="just">
              <a:spcAft>
                <a:spcPts val="600"/>
              </a:spcAft>
            </a:pPr>
            <a:r>
              <a:rPr lang="en-US" sz="3200">
                <a:latin typeface="Arial" pitchFamily="34" charset="0"/>
                <a:ea typeface="Arial-Rounded" pitchFamily="34" charset="0"/>
                <a:cs typeface="Arial" pitchFamily="34" charset="0"/>
              </a:rPr>
              <a:t>	Nghe tiếng kêu cứu của kiến, bồ câu nhanh trí nhặt một chiếc lá thả xuống nước. Kiến bám vào chiếc lá và leo được lên bờ.</a:t>
            </a:r>
          </a:p>
        </p:txBody>
      </p:sp>
      <p:sp>
        <p:nvSpPr>
          <p:cNvPr id="5" name="TextBox 4"/>
          <p:cNvSpPr txBox="1"/>
          <p:nvPr/>
        </p:nvSpPr>
        <p:spPr>
          <a:xfrm>
            <a:off x="2895601" y="285750"/>
            <a:ext cx="3642531" cy="584654"/>
          </a:xfrm>
          <a:prstGeom prst="rect">
            <a:avLst/>
          </a:prstGeom>
          <a:solidFill>
            <a:srgbClr val="FEDEF3"/>
          </a:solidFill>
        </p:spPr>
        <p:txBody>
          <a:bodyPr wrap="square" lIns="91318" tIns="45660" rIns="91318" bIns="45660" rtlCol="0">
            <a:spAutoFit/>
          </a:bodyPr>
          <a:lstStyle/>
          <a:p>
            <a:pPr algn="ctr"/>
            <a:r>
              <a:rPr lang="en-US" sz="3200" b="1">
                <a:latin typeface="Arial" pitchFamily="34" charset="0"/>
                <a:ea typeface="Arial-Rounded" pitchFamily="34" charset="0"/>
                <a:cs typeface="Arial" pitchFamily="34" charset="0"/>
              </a:rPr>
              <a:t>Đọc đoạn 1:</a:t>
            </a:r>
          </a:p>
        </p:txBody>
      </p:sp>
      <p:sp>
        <p:nvSpPr>
          <p:cNvPr id="6" name="TextBox 5"/>
          <p:cNvSpPr txBox="1"/>
          <p:nvPr/>
        </p:nvSpPr>
        <p:spPr>
          <a:xfrm>
            <a:off x="-19050" y="4253801"/>
            <a:ext cx="9144000" cy="584654"/>
          </a:xfrm>
          <a:prstGeom prst="rect">
            <a:avLst/>
          </a:prstGeom>
          <a:solidFill>
            <a:srgbClr val="FEDEF3"/>
          </a:solidFill>
        </p:spPr>
        <p:txBody>
          <a:bodyPr wrap="square" lIns="91318" tIns="45660" rIns="91318" bIns="45660" rtlCol="0">
            <a:spAutoFit/>
          </a:bodyPr>
          <a:lstStyle/>
          <a:p>
            <a:pPr algn="ctr"/>
            <a:r>
              <a:rPr lang="en-US" sz="3200" smtClean="0">
                <a:latin typeface="Arial" pitchFamily="34" charset="0"/>
                <a:ea typeface="Arial-Rounded" pitchFamily="34" charset="0"/>
                <a:cs typeface="Arial" pitchFamily="34" charset="0"/>
              </a:rPr>
              <a:t>Con vật nào gặp nạn?</a:t>
            </a:r>
            <a:endParaRPr lang="en-US" sz="3200">
              <a:latin typeface="Arial" pitchFamily="34" charset="0"/>
              <a:ea typeface="Arial-Rounded" pitchFamily="34" charset="0"/>
              <a:cs typeface="Arial" pitchFamily="34" charset="0"/>
            </a:endParaRPr>
          </a:p>
        </p:txBody>
      </p:sp>
      <p:sp>
        <p:nvSpPr>
          <p:cNvPr id="7" name="TextBox 6"/>
          <p:cNvSpPr txBox="1"/>
          <p:nvPr/>
        </p:nvSpPr>
        <p:spPr>
          <a:xfrm>
            <a:off x="-19050" y="4253801"/>
            <a:ext cx="9144000" cy="584654"/>
          </a:xfrm>
          <a:prstGeom prst="rect">
            <a:avLst/>
          </a:prstGeom>
          <a:solidFill>
            <a:srgbClr val="FEDEF3"/>
          </a:solidFill>
        </p:spPr>
        <p:txBody>
          <a:bodyPr wrap="square" lIns="91318" tIns="45660" rIns="91318" bIns="45660" rtlCol="0">
            <a:spAutoFit/>
          </a:bodyPr>
          <a:lstStyle/>
          <a:p>
            <a:pPr algn="ctr"/>
            <a:r>
              <a:rPr lang="en-US" sz="3200" smtClean="0">
                <a:latin typeface="Arial" pitchFamily="34" charset="0"/>
                <a:ea typeface="Arial-Rounded" pitchFamily="34" charset="0"/>
                <a:cs typeface="Arial" pitchFamily="34" charset="0"/>
              </a:rPr>
              <a:t>Bồ câu đã làm gì để cứu kiến?</a:t>
            </a:r>
            <a:endParaRPr lang="en-US" sz="3200">
              <a:latin typeface="Arial" pitchFamily="34" charset="0"/>
              <a:ea typeface="Arial-Rounded" pitchFamily="34" charset="0"/>
              <a:cs typeface="Arial" pitchFamily="34" charset="0"/>
            </a:endParaRPr>
          </a:p>
        </p:txBody>
      </p:sp>
      <p:sp>
        <p:nvSpPr>
          <p:cNvPr id="8" name="TextBox 7"/>
          <p:cNvSpPr txBox="1"/>
          <p:nvPr/>
        </p:nvSpPr>
        <p:spPr>
          <a:xfrm>
            <a:off x="-19050" y="4253801"/>
            <a:ext cx="9144000" cy="584654"/>
          </a:xfrm>
          <a:prstGeom prst="rect">
            <a:avLst/>
          </a:prstGeom>
          <a:solidFill>
            <a:srgbClr val="FEDEF3"/>
          </a:solidFill>
        </p:spPr>
        <p:txBody>
          <a:bodyPr wrap="square" lIns="91318" tIns="45660" rIns="91318" bIns="45660" rtlCol="0">
            <a:spAutoFit/>
          </a:bodyPr>
          <a:lstStyle/>
          <a:p>
            <a:pPr algn="ctr"/>
            <a:r>
              <a:rPr lang="en-US" sz="3200" smtClean="0">
                <a:latin typeface="Arial" pitchFamily="34" charset="0"/>
                <a:ea typeface="Arial-Rounded" pitchFamily="34" charset="0"/>
                <a:cs typeface="Arial" pitchFamily="34" charset="0"/>
              </a:rPr>
              <a:t>Em nhận xét gì về hành động của bồ câu?</a:t>
            </a:r>
            <a:endParaRPr lang="en-US" sz="3200">
              <a:latin typeface="Arial" pitchFamily="34" charset="0"/>
              <a:ea typeface="Arial-Rounded" pitchFamily="34" charset="0"/>
              <a:cs typeface="Arial" pitchFamily="34" charset="0"/>
            </a:endParaRPr>
          </a:p>
        </p:txBody>
      </p:sp>
    </p:spTree>
    <p:extLst>
      <p:ext uri="{BB962C8B-B14F-4D97-AF65-F5344CB8AC3E}">
        <p14:creationId xmlns:p14="http://schemas.microsoft.com/office/powerpoint/2010/main" val="519086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2250" fill="hold"/>
                                        <p:tgtEl>
                                          <p:spTgt spid="6"/>
                                        </p:tgtEl>
                                        <p:attrNameLst>
                                          <p:attrName>ppt_x</p:attrName>
                                        </p:attrNameLst>
                                      </p:cBhvr>
                                      <p:tavLst>
                                        <p:tav tm="0">
                                          <p:val>
                                            <p:strVal val="1+#ppt_w/2"/>
                                          </p:val>
                                        </p:tav>
                                        <p:tav tm="100000">
                                          <p:val>
                                            <p:strVal val="#ppt_x"/>
                                          </p:val>
                                        </p:tav>
                                      </p:tavLst>
                                    </p:anim>
                                    <p:anim calcmode="lin" valueType="num">
                                      <p:cBhvr additive="base">
                                        <p:cTn id="14" dur="225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2000" fill="hold"/>
                                        <p:tgtEl>
                                          <p:spTgt spid="7"/>
                                        </p:tgtEl>
                                        <p:attrNameLst>
                                          <p:attrName>ppt_x</p:attrName>
                                        </p:attrNameLst>
                                      </p:cBhvr>
                                      <p:tavLst>
                                        <p:tav tm="0">
                                          <p:val>
                                            <p:strVal val="1+#ppt_w/2"/>
                                          </p:val>
                                        </p:tav>
                                        <p:tav tm="100000">
                                          <p:val>
                                            <p:strVal val="#ppt_x"/>
                                          </p:val>
                                        </p:tav>
                                      </p:tavLst>
                                    </p:anim>
                                    <p:anim calcmode="lin" valueType="num">
                                      <p:cBhvr additive="base">
                                        <p:cTn id="20" dur="2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2000" fill="hold"/>
                                        <p:tgtEl>
                                          <p:spTgt spid="8"/>
                                        </p:tgtEl>
                                        <p:attrNameLst>
                                          <p:attrName>ppt_x</p:attrName>
                                        </p:attrNameLst>
                                      </p:cBhvr>
                                      <p:tavLst>
                                        <p:tav tm="0">
                                          <p:val>
                                            <p:strVal val="1+#ppt_w/2"/>
                                          </p:val>
                                        </p:tav>
                                        <p:tav tm="100000">
                                          <p:val>
                                            <p:strVal val="#ppt_x"/>
                                          </p:val>
                                        </p:tav>
                                      </p:tavLst>
                                    </p:anim>
                                    <p:anim calcmode="lin" valueType="num">
                                      <p:cBhvr additive="base">
                                        <p:cTn id="26" dur="2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P spid="7"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3000" b="-17000"/>
          </a:stretch>
        </a:blip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02107" y="-100302"/>
            <a:ext cx="4630186" cy="501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5" name="Picture 1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77200" y="4003691"/>
            <a:ext cx="1192902" cy="1238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6" name="Picture 1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62800" y="4138433"/>
            <a:ext cx="1099188" cy="124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50345" y="606425"/>
            <a:ext cx="907455" cy="974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7">
            <a:hlinkClick r:id="rId9"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50345" y="606425"/>
            <a:ext cx="907455" cy="974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115821" y="1655689"/>
            <a:ext cx="1049337" cy="1127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8">
            <a:hlinkClick r:id="rId11" action="ppaction://hlinksldjump"/>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115821" y="1655689"/>
            <a:ext cx="1049337" cy="1127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796416" y="522214"/>
            <a:ext cx="1049337" cy="1127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9">
            <a:hlinkClick r:id="rId13" action="ppaction://hlinksldjump"/>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796415" y="522213"/>
            <a:ext cx="1049337" cy="1127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10"/>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747079" y="1306512"/>
            <a:ext cx="1049337" cy="1127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0">
            <a:hlinkClick r:id="rId15" action="ppaction://hlinksldjump"/>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747079" y="1309545"/>
            <a:ext cx="1049337" cy="1127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ight Arrow 1">
            <a:hlinkClick r:id="rId16" action="ppaction://hlinksldjump"/>
          </p:cNvPr>
          <p:cNvSpPr/>
          <p:nvPr/>
        </p:nvSpPr>
        <p:spPr>
          <a:xfrm>
            <a:off x="7532671" y="0"/>
            <a:ext cx="1458633" cy="47146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smtClean="0"/>
              <a:t>Đi tới bài mới</a:t>
            </a:r>
            <a:endParaRPr lang="en-US" sz="1400"/>
          </a:p>
        </p:txBody>
      </p:sp>
      <p:pic>
        <p:nvPicPr>
          <p:cNvPr id="3" name="Picture 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6200" y="2619200"/>
            <a:ext cx="2857626" cy="30384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79474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
                                        <p:tgtEl>
                                          <p:spTgt spid="17"/>
                                        </p:tgtEl>
                                      </p:cBhvr>
                                    </p:animEffect>
                                    <p:set>
                                      <p:cBhvr>
                                        <p:cTn id="7" dur="1" fill="hold">
                                          <p:stCondLst>
                                            <p:cond delay="9"/>
                                          </p:stCondLst>
                                        </p:cTn>
                                        <p:tgtEl>
                                          <p:spTgt spid="17"/>
                                        </p:tgtEl>
                                        <p:attrNameLst>
                                          <p:attrName>style.visibility</p:attrName>
                                        </p:attrNameLst>
                                      </p:cBhvr>
                                      <p:to>
                                        <p:strVal val="hidden"/>
                                      </p:to>
                                    </p:set>
                                  </p:childTnLst>
                                </p:cTn>
                              </p:par>
                            </p:childTnLst>
                          </p:cTn>
                        </p:par>
                        <p:par>
                          <p:cTn id="8" fill="hold">
                            <p:stCondLst>
                              <p:cond delay="10"/>
                            </p:stCondLst>
                            <p:childTnLst>
                              <p:par>
                                <p:cTn id="9" presetID="42" presetClass="path" presetSubtype="0" accel="50000" decel="50000" fill="hold" nodeType="afterEffect">
                                  <p:stCondLst>
                                    <p:cond delay="0"/>
                                  </p:stCondLst>
                                  <p:childTnLst>
                                    <p:animMotion origin="layout" path="M 2.77778E-6 -4.32099E-6 L -0.40035 0.64291 " pathEditMode="relative" rAng="0" ptsTypes="AA">
                                      <p:cBhvr>
                                        <p:cTn id="10" dur="2500" fill="hold"/>
                                        <p:tgtEl>
                                          <p:spTgt spid="1031"/>
                                        </p:tgtEl>
                                        <p:attrNameLst>
                                          <p:attrName>ppt_x</p:attrName>
                                          <p:attrName>ppt_y</p:attrName>
                                        </p:attrNameLst>
                                      </p:cBhvr>
                                      <p:rCtr x="-20017" y="32130"/>
                                    </p:animMotion>
                                  </p:childTnLst>
                                  <p:subTnLst>
                                    <p:audio>
                                      <p:cMediaNode>
                                        <p:cTn display="0" masterRel="sameClick">
                                          <p:stCondLst>
                                            <p:cond evt="begin" delay="0">
                                              <p:tn val="9"/>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7"/>
                  </p:tgtEl>
                </p:cond>
              </p:nextCondLst>
            </p:seq>
            <p:seq concurrent="1" nextAc="seek">
              <p:cTn id="11" restart="whenNotActive" fill="hold" evtFilter="cancelBubble" nodeType="interactiveSeq">
                <p:stCondLst>
                  <p:cond evt="onClick" delay="0">
                    <p:tgtEl>
                      <p:spTgt spid="18"/>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10"/>
                                        <p:tgtEl>
                                          <p:spTgt spid="18"/>
                                        </p:tgtEl>
                                      </p:cBhvr>
                                    </p:animEffect>
                                    <p:set>
                                      <p:cBhvr>
                                        <p:cTn id="16" dur="1" fill="hold">
                                          <p:stCondLst>
                                            <p:cond delay="9"/>
                                          </p:stCondLst>
                                        </p:cTn>
                                        <p:tgtEl>
                                          <p:spTgt spid="18"/>
                                        </p:tgtEl>
                                        <p:attrNameLst>
                                          <p:attrName>style.visibility</p:attrName>
                                        </p:attrNameLst>
                                      </p:cBhvr>
                                      <p:to>
                                        <p:strVal val="hidden"/>
                                      </p:to>
                                    </p:set>
                                  </p:childTnLst>
                                </p:cTn>
                              </p:par>
                            </p:childTnLst>
                          </p:cTn>
                        </p:par>
                        <p:par>
                          <p:cTn id="17" fill="hold">
                            <p:stCondLst>
                              <p:cond delay="10"/>
                            </p:stCondLst>
                            <p:childTnLst>
                              <p:par>
                                <p:cTn id="18" presetID="42" presetClass="path" presetSubtype="0" accel="50000" decel="50000" fill="hold" nodeType="afterEffect">
                                  <p:stCondLst>
                                    <p:cond delay="0"/>
                                  </p:stCondLst>
                                  <p:childTnLst>
                                    <p:animMotion origin="layout" path="M -2.77778E-7 -1.48148E-6 L -0.18976 0.40926 " pathEditMode="relative" rAng="0" ptsTypes="AA">
                                      <p:cBhvr>
                                        <p:cTn id="19" dur="2250" fill="hold"/>
                                        <p:tgtEl>
                                          <p:spTgt spid="1032"/>
                                        </p:tgtEl>
                                        <p:attrNameLst>
                                          <p:attrName>ppt_x</p:attrName>
                                          <p:attrName>ppt_y</p:attrName>
                                        </p:attrNameLst>
                                      </p:cBhvr>
                                      <p:rCtr x="-9497" y="20463"/>
                                    </p:animMotion>
                                  </p:childTnLst>
                                  <p:subTnLst>
                                    <p:audio>
                                      <p:cMediaNode>
                                        <p:cTn display="0" masterRel="sameClick">
                                          <p:stCondLst>
                                            <p:cond evt="begin" delay="0">
                                              <p:tn val="18"/>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8"/>
                  </p:tgtEl>
                </p:cond>
              </p:nextCondLst>
            </p:seq>
            <p:seq concurrent="1" nextAc="seek">
              <p:cTn id="20" restart="whenNotActive" fill="hold" evtFilter="cancelBubble" nodeType="interactiveSeq">
                <p:stCondLst>
                  <p:cond evt="onClick" delay="0">
                    <p:tgtEl>
                      <p:spTgt spid="19"/>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10"/>
                                        <p:tgtEl>
                                          <p:spTgt spid="19"/>
                                        </p:tgtEl>
                                      </p:cBhvr>
                                    </p:animEffect>
                                    <p:set>
                                      <p:cBhvr>
                                        <p:cTn id="25" dur="1" fill="hold">
                                          <p:stCondLst>
                                            <p:cond delay="9"/>
                                          </p:stCondLst>
                                        </p:cTn>
                                        <p:tgtEl>
                                          <p:spTgt spid="19"/>
                                        </p:tgtEl>
                                        <p:attrNameLst>
                                          <p:attrName>style.visibility</p:attrName>
                                        </p:attrNameLst>
                                      </p:cBhvr>
                                      <p:to>
                                        <p:strVal val="hidden"/>
                                      </p:to>
                                    </p:set>
                                  </p:childTnLst>
                                </p:cTn>
                              </p:par>
                            </p:childTnLst>
                          </p:cTn>
                        </p:par>
                        <p:par>
                          <p:cTn id="26" fill="hold">
                            <p:stCondLst>
                              <p:cond delay="10"/>
                            </p:stCondLst>
                            <p:childTnLst>
                              <p:par>
                                <p:cTn id="27" presetID="42" presetClass="path" presetSubtype="0" accel="50000" decel="50000" fill="hold" nodeType="afterEffect">
                                  <p:stCondLst>
                                    <p:cond delay="0"/>
                                  </p:stCondLst>
                                  <p:childTnLst>
                                    <p:animMotion origin="layout" path="M 4.16667E-6 -1.11111E-6 L -0.62448 0.64445 " pathEditMode="relative" rAng="0" ptsTypes="AA">
                                      <p:cBhvr>
                                        <p:cTn id="28" dur="2000" fill="hold"/>
                                        <p:tgtEl>
                                          <p:spTgt spid="1033"/>
                                        </p:tgtEl>
                                        <p:attrNameLst>
                                          <p:attrName>ppt_x</p:attrName>
                                          <p:attrName>ppt_y</p:attrName>
                                        </p:attrNameLst>
                                      </p:cBhvr>
                                      <p:rCtr x="-31233" y="32222"/>
                                    </p:animMotion>
                                  </p:childTnLst>
                                  <p:subTnLst>
                                    <p:audio>
                                      <p:cMediaNode>
                                        <p:cTn display="0" masterRel="sameClick">
                                          <p:stCondLst>
                                            <p:cond evt="begin" delay="0">
                                              <p:tn val="2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9"/>
                  </p:tgtEl>
                </p:cond>
              </p:nextCondLst>
            </p:seq>
            <p:seq concurrent="1" nextAc="seek">
              <p:cTn id="29" restart="whenNotActive" fill="hold" evtFilter="cancelBubble" nodeType="interactiveSeq">
                <p:stCondLst>
                  <p:cond evt="onClick" delay="0">
                    <p:tgtEl>
                      <p:spTgt spid="20"/>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10"/>
                                        <p:tgtEl>
                                          <p:spTgt spid="20"/>
                                        </p:tgtEl>
                                      </p:cBhvr>
                                    </p:animEffect>
                                    <p:set>
                                      <p:cBhvr>
                                        <p:cTn id="34" dur="1" fill="hold">
                                          <p:stCondLst>
                                            <p:cond delay="9"/>
                                          </p:stCondLst>
                                        </p:cTn>
                                        <p:tgtEl>
                                          <p:spTgt spid="20"/>
                                        </p:tgtEl>
                                        <p:attrNameLst>
                                          <p:attrName>style.visibility</p:attrName>
                                        </p:attrNameLst>
                                      </p:cBhvr>
                                      <p:to>
                                        <p:strVal val="hidden"/>
                                      </p:to>
                                    </p:set>
                                  </p:childTnLst>
                                </p:cTn>
                              </p:par>
                            </p:childTnLst>
                          </p:cTn>
                        </p:par>
                        <p:par>
                          <p:cTn id="35" fill="hold">
                            <p:stCondLst>
                              <p:cond delay="10"/>
                            </p:stCondLst>
                            <p:childTnLst>
                              <p:par>
                                <p:cTn id="36" presetID="42" presetClass="path" presetSubtype="0" accel="50000" decel="50000" fill="hold" nodeType="afterEffect">
                                  <p:stCondLst>
                                    <p:cond delay="0"/>
                                  </p:stCondLst>
                                  <p:childTnLst>
                                    <p:animMotion origin="layout" path="M 1.11111E-6 -2.46914E-7 L -0.41806 0.49198 " pathEditMode="relative" rAng="0" ptsTypes="AA">
                                      <p:cBhvr>
                                        <p:cTn id="37" dur="2000" fill="hold"/>
                                        <p:tgtEl>
                                          <p:spTgt spid="27"/>
                                        </p:tgtEl>
                                        <p:attrNameLst>
                                          <p:attrName>ppt_x</p:attrName>
                                          <p:attrName>ppt_y</p:attrName>
                                        </p:attrNameLst>
                                      </p:cBhvr>
                                      <p:rCtr x="-20903" y="24599"/>
                                    </p:animMotion>
                                  </p:childTnLst>
                                  <p:subTnLst>
                                    <p:audio>
                                      <p:cMediaNode>
                                        <p:cTn display="0" masterRel="sameClick">
                                          <p:stCondLst>
                                            <p:cond evt="begin" delay="0">
                                              <p:tn val="36"/>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0"/>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57200" y="1200150"/>
            <a:ext cx="8382000" cy="3416308"/>
          </a:xfrm>
          <a:prstGeom prst="rect">
            <a:avLst/>
          </a:prstGeom>
        </p:spPr>
        <p:txBody>
          <a:bodyPr wrap="square" lIns="91428" tIns="45714" rIns="91428" bIns="45714">
            <a:spAutoFit/>
          </a:bodyPr>
          <a:lstStyle/>
          <a:p>
            <a:pPr algn="just"/>
            <a:r>
              <a:rPr lang="en-US" sz="3600">
                <a:latin typeface="Arial" pitchFamily="34" charset="0"/>
                <a:ea typeface="Arial-Rounded" pitchFamily="34" charset="0"/>
                <a:cs typeface="Arial" pitchFamily="34" charset="0"/>
              </a:rPr>
              <a:t>	Một hôm, kiến thấy người thợ săn đang ngắm bắn bồ câu. Ngay lập tức, nó bò đến, cắn vào chân anh ta. Người thợ săn giật mình. Bồ câu thấy động liền bay đi.</a:t>
            </a:r>
          </a:p>
          <a:p>
            <a:pPr algn="just"/>
            <a:endParaRPr lang="en-US" sz="3600"/>
          </a:p>
        </p:txBody>
      </p:sp>
      <p:sp>
        <p:nvSpPr>
          <p:cNvPr id="4" name="TextBox 3"/>
          <p:cNvSpPr txBox="1"/>
          <p:nvPr/>
        </p:nvSpPr>
        <p:spPr>
          <a:xfrm>
            <a:off x="-1185" y="4253801"/>
            <a:ext cx="9144000" cy="584654"/>
          </a:xfrm>
          <a:prstGeom prst="rect">
            <a:avLst/>
          </a:prstGeom>
          <a:solidFill>
            <a:srgbClr val="FEDEF3"/>
          </a:solidFill>
        </p:spPr>
        <p:txBody>
          <a:bodyPr wrap="square" lIns="91318" tIns="45660" rIns="91318" bIns="45660" rtlCol="0">
            <a:spAutoFit/>
          </a:bodyPr>
          <a:lstStyle/>
          <a:p>
            <a:pPr algn="ctr"/>
            <a:r>
              <a:rPr lang="en-US" sz="3200" smtClean="0">
                <a:latin typeface="Arial" pitchFamily="34" charset="0"/>
                <a:ea typeface="Arial-Rounded" pitchFamily="34" charset="0"/>
                <a:cs typeface="Arial" pitchFamily="34" charset="0"/>
              </a:rPr>
              <a:t>Bồ câu gặp chuyện nguy hiểm gì?</a:t>
            </a:r>
            <a:endParaRPr lang="en-US" sz="3200">
              <a:latin typeface="Arial" pitchFamily="34" charset="0"/>
              <a:ea typeface="Arial-Rounded" pitchFamily="34" charset="0"/>
              <a:cs typeface="Arial" pitchFamily="34" charset="0"/>
            </a:endParaRPr>
          </a:p>
        </p:txBody>
      </p:sp>
      <p:sp>
        <p:nvSpPr>
          <p:cNvPr id="5" name="TextBox 4"/>
          <p:cNvSpPr txBox="1"/>
          <p:nvPr/>
        </p:nvSpPr>
        <p:spPr>
          <a:xfrm>
            <a:off x="-1185" y="4253801"/>
            <a:ext cx="9144000" cy="584654"/>
          </a:xfrm>
          <a:prstGeom prst="rect">
            <a:avLst/>
          </a:prstGeom>
          <a:solidFill>
            <a:srgbClr val="FEDEF3"/>
          </a:solidFill>
        </p:spPr>
        <p:txBody>
          <a:bodyPr wrap="square" lIns="91318" tIns="45660" rIns="91318" bIns="45660" rtlCol="0">
            <a:spAutoFit/>
          </a:bodyPr>
          <a:lstStyle/>
          <a:p>
            <a:pPr algn="ctr"/>
            <a:r>
              <a:rPr lang="en-US" sz="3200" smtClean="0">
                <a:latin typeface="Arial" pitchFamily="34" charset="0"/>
                <a:ea typeface="Arial-Rounded" pitchFamily="34" charset="0"/>
                <a:cs typeface="Arial" pitchFamily="34" charset="0"/>
              </a:rPr>
              <a:t>Kiến đã làm gì để cứu bồ câu?</a:t>
            </a:r>
            <a:endParaRPr lang="en-US" sz="3200">
              <a:latin typeface="Arial" pitchFamily="34" charset="0"/>
              <a:ea typeface="Arial-Rounded" pitchFamily="34" charset="0"/>
              <a:cs typeface="Arial" pitchFamily="34" charset="0"/>
            </a:endParaRPr>
          </a:p>
        </p:txBody>
      </p:sp>
      <p:sp>
        <p:nvSpPr>
          <p:cNvPr id="6" name="TextBox 5"/>
          <p:cNvSpPr txBox="1"/>
          <p:nvPr/>
        </p:nvSpPr>
        <p:spPr>
          <a:xfrm>
            <a:off x="2895601" y="466148"/>
            <a:ext cx="3642531" cy="584654"/>
          </a:xfrm>
          <a:prstGeom prst="rect">
            <a:avLst/>
          </a:prstGeom>
          <a:solidFill>
            <a:srgbClr val="FEDEF3"/>
          </a:solidFill>
        </p:spPr>
        <p:txBody>
          <a:bodyPr wrap="square" lIns="91318" tIns="45660" rIns="91318" bIns="45660" rtlCol="0">
            <a:spAutoFit/>
          </a:bodyPr>
          <a:lstStyle/>
          <a:p>
            <a:pPr algn="ctr"/>
            <a:r>
              <a:rPr lang="en-US" sz="3200" b="1">
                <a:latin typeface="Arial" pitchFamily="34" charset="0"/>
                <a:ea typeface="Arial-Rounded" pitchFamily="34" charset="0"/>
                <a:cs typeface="Arial" pitchFamily="34" charset="0"/>
              </a:rPr>
              <a:t>Đọc đoạn 2:</a:t>
            </a:r>
          </a:p>
        </p:txBody>
      </p:sp>
    </p:spTree>
    <p:extLst>
      <p:ext uri="{BB962C8B-B14F-4D97-AF65-F5344CB8AC3E}">
        <p14:creationId xmlns:p14="http://schemas.microsoft.com/office/powerpoint/2010/main" val="1964992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1+#ppt_w/2"/>
                                          </p:val>
                                        </p:tav>
                                        <p:tav tm="100000">
                                          <p:val>
                                            <p:strVal val="#ppt_x"/>
                                          </p:val>
                                        </p:tav>
                                      </p:tavLst>
                                    </p:anim>
                                    <p:anim calcmode="lin" valueType="num">
                                      <p:cBhvr additive="base">
                                        <p:cTn id="8" dur="2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2000" fill="hold"/>
                                        <p:tgtEl>
                                          <p:spTgt spid="5"/>
                                        </p:tgtEl>
                                        <p:attrNameLst>
                                          <p:attrName>ppt_x</p:attrName>
                                        </p:attrNameLst>
                                      </p:cBhvr>
                                      <p:tavLst>
                                        <p:tav tm="0">
                                          <p:val>
                                            <p:strVal val="1+#ppt_w/2"/>
                                          </p:val>
                                        </p:tav>
                                        <p:tav tm="100000">
                                          <p:val>
                                            <p:strVal val="#ppt_x"/>
                                          </p:val>
                                        </p:tav>
                                      </p:tavLst>
                                    </p:anim>
                                    <p:anim calcmode="lin" valueType="num">
                                      <p:cBhvr additive="base">
                                        <p:cTn id="14" dur="2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1" y="1123950"/>
            <a:ext cx="8762999" cy="2554424"/>
          </a:xfrm>
          <a:prstGeom prst="rect">
            <a:avLst/>
          </a:prstGeom>
        </p:spPr>
        <p:txBody>
          <a:bodyPr wrap="square" lIns="91318" tIns="45660" rIns="91318" bIns="45660">
            <a:spAutoFit/>
          </a:bodyPr>
          <a:lstStyle/>
          <a:p>
            <a:pPr algn="just"/>
            <a:r>
              <a:rPr lang="en-US" sz="3200" smtClean="0">
                <a:latin typeface="Arial" pitchFamily="34" charset="0"/>
                <a:ea typeface="Arial-Rounded" pitchFamily="34" charset="0"/>
                <a:cs typeface="Arial" pitchFamily="34" charset="0"/>
              </a:rPr>
              <a:t>	Bồ </a:t>
            </a:r>
            <a:r>
              <a:rPr lang="en-US" sz="3200">
                <a:latin typeface="Arial" pitchFamily="34" charset="0"/>
                <a:ea typeface="Arial-Rounded" pitchFamily="34" charset="0"/>
                <a:cs typeface="Arial" pitchFamily="34" charset="0"/>
              </a:rPr>
              <a:t>câu tìm đến chỗ kiến, cảm động nói:</a:t>
            </a:r>
          </a:p>
          <a:p>
            <a:pPr algn="just"/>
            <a:r>
              <a:rPr lang="en-US" sz="3200">
                <a:latin typeface="Arial" pitchFamily="34" charset="0"/>
                <a:ea typeface="Arial-Rounded" pitchFamily="34" charset="0"/>
                <a:cs typeface="Arial" pitchFamily="34" charset="0"/>
              </a:rPr>
              <a:t>	</a:t>
            </a:r>
            <a:r>
              <a:rPr lang="en-US" sz="3200">
                <a:latin typeface="Arial" pitchFamily="34" charset="0"/>
                <a:cs typeface="Arial" pitchFamily="34" charset="0"/>
              </a:rPr>
              <a:t> –</a:t>
            </a:r>
            <a:r>
              <a:rPr lang="en-US" sz="3200" smtClean="0">
                <a:latin typeface="Arial" pitchFamily="34" charset="0"/>
                <a:ea typeface="Arial-Rounded" pitchFamily="34" charset="0"/>
                <a:cs typeface="Arial" pitchFamily="34" charset="0"/>
              </a:rPr>
              <a:t> </a:t>
            </a:r>
            <a:r>
              <a:rPr lang="en-US" sz="3200">
                <a:latin typeface="Arial" pitchFamily="34" charset="0"/>
                <a:ea typeface="Arial-Rounded" pitchFamily="34" charset="0"/>
                <a:cs typeface="Arial" pitchFamily="34" charset="0"/>
              </a:rPr>
              <a:t>Cảm ơn cậu đã cứu tớ.</a:t>
            </a:r>
          </a:p>
          <a:p>
            <a:pPr algn="just"/>
            <a:r>
              <a:rPr lang="en-US" sz="3200">
                <a:latin typeface="Arial" pitchFamily="34" charset="0"/>
                <a:ea typeface="Arial-Rounded" pitchFamily="34" charset="0"/>
                <a:cs typeface="Arial" pitchFamily="34" charset="0"/>
              </a:rPr>
              <a:t>	Kiến đáp:</a:t>
            </a:r>
          </a:p>
          <a:p>
            <a:pPr algn="just"/>
            <a:r>
              <a:rPr lang="en-US" sz="3200">
                <a:latin typeface="Arial" pitchFamily="34" charset="0"/>
                <a:ea typeface="Arial-Rounded" pitchFamily="34" charset="0"/>
                <a:cs typeface="Arial" pitchFamily="34" charset="0"/>
              </a:rPr>
              <a:t>	</a:t>
            </a:r>
            <a:r>
              <a:rPr lang="en-US" sz="3200">
                <a:latin typeface="Arial" pitchFamily="34" charset="0"/>
                <a:cs typeface="Arial" pitchFamily="34" charset="0"/>
              </a:rPr>
              <a:t> –</a:t>
            </a:r>
            <a:r>
              <a:rPr lang="en-US" sz="3200" smtClean="0">
                <a:latin typeface="Arial" pitchFamily="34" charset="0"/>
                <a:ea typeface="Arial-Rounded" pitchFamily="34" charset="0"/>
                <a:cs typeface="Arial" pitchFamily="34" charset="0"/>
              </a:rPr>
              <a:t> </a:t>
            </a:r>
            <a:r>
              <a:rPr lang="en-US" sz="3200">
                <a:latin typeface="Arial" pitchFamily="34" charset="0"/>
                <a:ea typeface="Arial-Rounded" pitchFamily="34" charset="0"/>
                <a:cs typeface="Arial" pitchFamily="34" charset="0"/>
              </a:rPr>
              <a:t>Cậu cũng giúp tớ thoát chết mà.</a:t>
            </a:r>
          </a:p>
          <a:p>
            <a:pPr algn="just"/>
            <a:r>
              <a:rPr lang="en-US" sz="3200">
                <a:latin typeface="Arial" pitchFamily="34" charset="0"/>
                <a:ea typeface="Arial-Rounded" pitchFamily="34" charset="0"/>
                <a:cs typeface="Arial" pitchFamily="34" charset="0"/>
              </a:rPr>
              <a:t>	Cả hai đều rất vui vì đã giúp nhau.</a:t>
            </a:r>
          </a:p>
        </p:txBody>
      </p:sp>
      <p:sp>
        <p:nvSpPr>
          <p:cNvPr id="5" name="TextBox 4"/>
          <p:cNvSpPr txBox="1"/>
          <p:nvPr/>
        </p:nvSpPr>
        <p:spPr>
          <a:xfrm>
            <a:off x="2895601" y="285750"/>
            <a:ext cx="3642531" cy="584654"/>
          </a:xfrm>
          <a:prstGeom prst="rect">
            <a:avLst/>
          </a:prstGeom>
          <a:solidFill>
            <a:srgbClr val="FEDEF3"/>
          </a:solidFill>
        </p:spPr>
        <p:txBody>
          <a:bodyPr wrap="square" lIns="91318" tIns="45660" rIns="91318" bIns="45660" rtlCol="0">
            <a:spAutoFit/>
          </a:bodyPr>
          <a:lstStyle/>
          <a:p>
            <a:pPr algn="ctr"/>
            <a:r>
              <a:rPr lang="en-US" sz="3200" b="1">
                <a:latin typeface="Arial" pitchFamily="34" charset="0"/>
                <a:ea typeface="Arial-Rounded" pitchFamily="34" charset="0"/>
                <a:cs typeface="Arial" pitchFamily="34" charset="0"/>
              </a:rPr>
              <a:t>Đọc đoạn </a:t>
            </a:r>
            <a:r>
              <a:rPr lang="en-US" sz="3200" b="1" smtClean="0">
                <a:latin typeface="Arial" pitchFamily="34" charset="0"/>
                <a:ea typeface="Arial-Rounded" pitchFamily="34" charset="0"/>
                <a:cs typeface="Arial" pitchFamily="34" charset="0"/>
              </a:rPr>
              <a:t>3:</a:t>
            </a:r>
            <a:endParaRPr lang="en-US" sz="3200" b="1">
              <a:latin typeface="Arial" pitchFamily="34" charset="0"/>
              <a:ea typeface="Arial-Rounded" pitchFamily="34" charset="0"/>
              <a:cs typeface="Arial" pitchFamily="34" charset="0"/>
            </a:endParaRPr>
          </a:p>
        </p:txBody>
      </p:sp>
      <p:sp>
        <p:nvSpPr>
          <p:cNvPr id="6" name="TextBox 5"/>
          <p:cNvSpPr txBox="1"/>
          <p:nvPr/>
        </p:nvSpPr>
        <p:spPr>
          <a:xfrm>
            <a:off x="-19050" y="4253801"/>
            <a:ext cx="9144000" cy="523099"/>
          </a:xfrm>
          <a:prstGeom prst="rect">
            <a:avLst/>
          </a:prstGeom>
          <a:solidFill>
            <a:srgbClr val="FEDEF3"/>
          </a:solidFill>
        </p:spPr>
        <p:txBody>
          <a:bodyPr wrap="square" lIns="91318" tIns="45660" rIns="91318" bIns="45660" rtlCol="0">
            <a:spAutoFit/>
          </a:bodyPr>
          <a:lstStyle/>
          <a:p>
            <a:pPr algn="ctr"/>
            <a:r>
              <a:rPr lang="en-US" sz="2800" smtClean="0">
                <a:latin typeface="Arial" pitchFamily="34" charset="0"/>
                <a:ea typeface="Arial-Rounded" pitchFamily="34" charset="0"/>
                <a:cs typeface="Arial" pitchFamily="34" charset="0"/>
              </a:rPr>
              <a:t>Bồ câu đã làm gì sau khi được kiến cứu?</a:t>
            </a:r>
            <a:endParaRPr lang="en-US" sz="2800">
              <a:latin typeface="Arial" pitchFamily="34" charset="0"/>
              <a:ea typeface="Arial-Rounded" pitchFamily="34" charset="0"/>
              <a:cs typeface="Arial" pitchFamily="34" charset="0"/>
            </a:endParaRPr>
          </a:p>
        </p:txBody>
      </p:sp>
      <p:sp>
        <p:nvSpPr>
          <p:cNvPr id="7" name="TextBox 6"/>
          <p:cNvSpPr txBox="1"/>
          <p:nvPr/>
        </p:nvSpPr>
        <p:spPr>
          <a:xfrm>
            <a:off x="0" y="4253801"/>
            <a:ext cx="9144000" cy="523099"/>
          </a:xfrm>
          <a:prstGeom prst="rect">
            <a:avLst/>
          </a:prstGeom>
          <a:solidFill>
            <a:srgbClr val="FEDEF3"/>
          </a:solidFill>
        </p:spPr>
        <p:txBody>
          <a:bodyPr wrap="square" lIns="91318" tIns="45660" rIns="91318" bIns="45660" rtlCol="0">
            <a:spAutoFit/>
          </a:bodyPr>
          <a:lstStyle/>
          <a:p>
            <a:pPr algn="ctr"/>
            <a:r>
              <a:rPr lang="en-US" sz="2800" smtClean="0">
                <a:latin typeface="Arial" pitchFamily="34" charset="0"/>
                <a:ea typeface="Arial-Rounded" pitchFamily="34" charset="0"/>
                <a:cs typeface="Arial" pitchFamily="34" charset="0"/>
              </a:rPr>
              <a:t>Cảm xúc của kiến và bồ câu lúc này như thế nào?</a:t>
            </a:r>
            <a:endParaRPr lang="en-US" sz="2800">
              <a:latin typeface="Arial" pitchFamily="34" charset="0"/>
              <a:ea typeface="Arial-Rounded" pitchFamily="34" charset="0"/>
              <a:cs typeface="Arial" pitchFamily="34" charset="0"/>
            </a:endParaRPr>
          </a:p>
        </p:txBody>
      </p:sp>
    </p:spTree>
    <p:extLst>
      <p:ext uri="{BB962C8B-B14F-4D97-AF65-F5344CB8AC3E}">
        <p14:creationId xmlns:p14="http://schemas.microsoft.com/office/powerpoint/2010/main" val="3141981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2250" fill="hold"/>
                                        <p:tgtEl>
                                          <p:spTgt spid="6"/>
                                        </p:tgtEl>
                                        <p:attrNameLst>
                                          <p:attrName>ppt_x</p:attrName>
                                        </p:attrNameLst>
                                      </p:cBhvr>
                                      <p:tavLst>
                                        <p:tav tm="0">
                                          <p:val>
                                            <p:strVal val="1+#ppt_w/2"/>
                                          </p:val>
                                        </p:tav>
                                        <p:tav tm="100000">
                                          <p:val>
                                            <p:strVal val="#ppt_x"/>
                                          </p:val>
                                        </p:tav>
                                      </p:tavLst>
                                    </p:anim>
                                    <p:anim calcmode="lin" valueType="num">
                                      <p:cBhvr additive="base">
                                        <p:cTn id="14" dur="225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2000" fill="hold"/>
                                        <p:tgtEl>
                                          <p:spTgt spid="7"/>
                                        </p:tgtEl>
                                        <p:attrNameLst>
                                          <p:attrName>ppt_x</p:attrName>
                                        </p:attrNameLst>
                                      </p:cBhvr>
                                      <p:tavLst>
                                        <p:tav tm="0">
                                          <p:val>
                                            <p:strVal val="1+#ppt_w/2"/>
                                          </p:val>
                                        </p:tav>
                                        <p:tav tm="100000">
                                          <p:val>
                                            <p:strVal val="#ppt_x"/>
                                          </p:val>
                                        </p:tav>
                                      </p:tavLst>
                                    </p:anim>
                                    <p:anim calcmode="lin" valueType="num">
                                      <p:cBhvr additive="base">
                                        <p:cTn id="20" dur="2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1750" y="4095750"/>
            <a:ext cx="9144000" cy="523099"/>
          </a:xfrm>
          <a:prstGeom prst="rect">
            <a:avLst/>
          </a:prstGeom>
          <a:solidFill>
            <a:srgbClr val="FEDEF3"/>
          </a:solidFill>
        </p:spPr>
        <p:txBody>
          <a:bodyPr wrap="square" lIns="91318" tIns="45660" rIns="91318" bIns="45660" rtlCol="0">
            <a:spAutoFit/>
          </a:bodyPr>
          <a:lstStyle/>
          <a:p>
            <a:pPr algn="ctr"/>
            <a:r>
              <a:rPr lang="en-US" sz="2800" smtClean="0">
                <a:latin typeface="Arial" pitchFamily="34" charset="0"/>
                <a:ea typeface="Arial-Rounded" pitchFamily="34" charset="0"/>
                <a:cs typeface="Arial" pitchFamily="34" charset="0"/>
              </a:rPr>
              <a:t>Em học được điều gì từ câu chuyện này?</a:t>
            </a:r>
            <a:endParaRPr lang="en-US" sz="2800">
              <a:latin typeface="Arial" pitchFamily="34" charset="0"/>
              <a:ea typeface="Arial-Rounded" pitchFamily="34" charset="0"/>
              <a:cs typeface="Arial" pitchFamily="34" charset="0"/>
            </a:endParaRPr>
          </a:p>
        </p:txBody>
      </p:sp>
      <p:pic>
        <p:nvPicPr>
          <p:cNvPr id="5123" name="Picture 3"/>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745431" y="584199"/>
            <a:ext cx="7589637" cy="3355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72359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2250" fill="hold"/>
                                        <p:tgtEl>
                                          <p:spTgt spid="6"/>
                                        </p:tgtEl>
                                        <p:attrNameLst>
                                          <p:attrName>ppt_x</p:attrName>
                                        </p:attrNameLst>
                                      </p:cBhvr>
                                      <p:tavLst>
                                        <p:tav tm="0">
                                          <p:val>
                                            <p:strVal val="1+#ppt_w/2"/>
                                          </p:val>
                                        </p:tav>
                                        <p:tav tm="100000">
                                          <p:val>
                                            <p:strVal val="#ppt_x"/>
                                          </p:val>
                                        </p:tav>
                                      </p:tavLst>
                                    </p:anim>
                                    <p:anim calcmode="lin" valueType="num">
                                      <p:cBhvr additive="base">
                                        <p:cTn id="8" dur="22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b="7407"/>
          <a:stretch/>
        </p:blipFill>
        <p:spPr>
          <a:xfrm flipH="1">
            <a:off x="76200" y="2724150"/>
            <a:ext cx="794547" cy="1059395"/>
          </a:xfrm>
          <a:prstGeom prst="rect">
            <a:avLst/>
          </a:prstGeom>
        </p:spPr>
      </p:pic>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b="7407"/>
          <a:stretch/>
        </p:blipFill>
        <p:spPr>
          <a:xfrm flipH="1">
            <a:off x="0" y="209550"/>
            <a:ext cx="794547" cy="1059395"/>
          </a:xfrm>
          <a:prstGeom prst="rect">
            <a:avLst/>
          </a:prstGeom>
        </p:spPr>
      </p:pic>
      <p:sp>
        <p:nvSpPr>
          <p:cNvPr id="2" name="Title 1"/>
          <p:cNvSpPr>
            <a:spLocks noGrp="1"/>
          </p:cNvSpPr>
          <p:nvPr>
            <p:ph type="title"/>
          </p:nvPr>
        </p:nvSpPr>
        <p:spPr>
          <a:xfrm>
            <a:off x="609600" y="209550"/>
            <a:ext cx="8229600" cy="2457450"/>
          </a:xfrm>
        </p:spPr>
        <p:txBody>
          <a:bodyPr>
            <a:normAutofit/>
          </a:bodyPr>
          <a:lstStyle/>
          <a:p>
            <a:pPr algn="just"/>
            <a:r>
              <a:rPr lang="en-US" smtClean="0">
                <a:latin typeface="Arial" pitchFamily="34" charset="0"/>
                <a:cs typeface="Arial" pitchFamily="34" charset="0"/>
              </a:rPr>
              <a:t>	Trong cuộc sống cần giúp đỡ nhau, nhất là khi người khác gặp hoạn nạn. </a:t>
            </a:r>
            <a:endParaRPr lang="en-US">
              <a:latin typeface="Arial" pitchFamily="34" charset="0"/>
              <a:cs typeface="Arial" pitchFamily="34" charset="0"/>
            </a:endParaRPr>
          </a:p>
        </p:txBody>
      </p:sp>
      <p:sp>
        <p:nvSpPr>
          <p:cNvPr id="3" name="Title 1"/>
          <p:cNvSpPr txBox="1">
            <a:spLocks/>
          </p:cNvSpPr>
          <p:nvPr/>
        </p:nvSpPr>
        <p:spPr>
          <a:xfrm>
            <a:off x="609600" y="2705100"/>
            <a:ext cx="8229600" cy="2457450"/>
          </a:xfrm>
          <a:prstGeom prst="rect">
            <a:avLst/>
          </a:prstGeom>
        </p:spPr>
        <p:txBody>
          <a:bodyPr vert="horz" lIns="91305" tIns="45654" rIns="91305" bIns="45654" rtlCol="0" anchor="ctr">
            <a:normAutofit/>
          </a:bodyPr>
          <a:lstStyle>
            <a:lvl1pPr algn="ctr" defTabSz="913056" rtl="0" eaLnBrk="1" latinLnBrk="0" hangingPunct="1">
              <a:spcBef>
                <a:spcPct val="0"/>
              </a:spcBef>
              <a:buNone/>
              <a:defRPr sz="4400" kern="1200">
                <a:solidFill>
                  <a:schemeClr val="tx1"/>
                </a:solidFill>
                <a:latin typeface="+mj-lt"/>
                <a:ea typeface="+mj-ea"/>
                <a:cs typeface="+mj-cs"/>
              </a:defRPr>
            </a:lvl1pPr>
          </a:lstStyle>
          <a:p>
            <a:pPr algn="just"/>
            <a:r>
              <a:rPr lang="en-US" smtClean="0">
                <a:latin typeface="Arial" pitchFamily="34" charset="0"/>
                <a:cs typeface="Arial" pitchFamily="34" charset="0"/>
              </a:rPr>
              <a:t>	Nên </a:t>
            </a:r>
            <a:r>
              <a:rPr lang="en-US">
                <a:latin typeface="Arial" pitchFamily="34" charset="0"/>
                <a:cs typeface="Arial" pitchFamily="34" charset="0"/>
              </a:rPr>
              <a:t>nói lời cảm </a:t>
            </a:r>
            <a:r>
              <a:rPr lang="en-US" smtClean="0">
                <a:latin typeface="Arial" pitchFamily="34" charset="0"/>
                <a:cs typeface="Arial" pitchFamily="34" charset="0"/>
              </a:rPr>
              <a:t>ơn, bày tỏ lòng biết ơn </a:t>
            </a:r>
            <a:r>
              <a:rPr lang="en-US">
                <a:latin typeface="Arial" pitchFamily="34" charset="0"/>
                <a:cs typeface="Arial" pitchFamily="34" charset="0"/>
              </a:rPr>
              <a:t>khi nhận được sự giúp đỡ</a:t>
            </a:r>
            <a:r>
              <a:rPr lang="en-US" smtClean="0">
                <a:latin typeface="Arial" pitchFamily="34" charset="0"/>
                <a:cs typeface="Arial" pitchFamily="34" charset="0"/>
              </a:rPr>
              <a:t>.</a:t>
            </a:r>
            <a:endParaRPr lang="en-US">
              <a:latin typeface="Arial" pitchFamily="34" charset="0"/>
              <a:cs typeface="Arial" pitchFamily="34" charset="0"/>
            </a:endParaRPr>
          </a:p>
        </p:txBody>
      </p:sp>
    </p:spTree>
    <p:extLst>
      <p:ext uri="{BB962C8B-B14F-4D97-AF65-F5344CB8AC3E}">
        <p14:creationId xmlns:p14="http://schemas.microsoft.com/office/powerpoint/2010/main" val="304084298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hu O.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28600" y="433388"/>
            <a:ext cx="4195762" cy="4195762"/>
          </a:xfrm>
          <a:prstGeom prst="rect">
            <a:avLst/>
          </a:prstGeom>
        </p:spPr>
      </p:pic>
      <p:pic>
        <p:nvPicPr>
          <p:cNvPr id="4" name="chu OO.mp4">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4572000" y="438150"/>
            <a:ext cx="4343400" cy="4343400"/>
          </a:xfrm>
          <a:prstGeom prst="rect">
            <a:avLst/>
          </a:prstGeom>
        </p:spPr>
      </p:pic>
    </p:spTree>
    <p:extLst>
      <p:ext uri="{BB962C8B-B14F-4D97-AF65-F5344CB8AC3E}">
        <p14:creationId xmlns:p14="http://schemas.microsoft.com/office/powerpoint/2010/main" val="24821052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video>
              <p:cMediaNode vol="80000">
                <p:cTn id="13" fill="hold" display="0">
                  <p:stCondLst>
                    <p:cond delay="indefinite"/>
                  </p:stCondLst>
                </p:cTn>
                <p:tgtEl>
                  <p:spTgt spid="4"/>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48000" y="133350"/>
            <a:ext cx="3276600" cy="461544"/>
          </a:xfrm>
          <a:prstGeom prst="rect">
            <a:avLst/>
          </a:prstGeom>
          <a:solidFill>
            <a:srgbClr val="B9EDFF"/>
          </a:solidFill>
        </p:spPr>
        <p:txBody>
          <a:bodyPr wrap="square" lIns="91318" tIns="45660" rIns="91318" bIns="45660" rtlCol="0">
            <a:spAutoFit/>
          </a:bodyPr>
          <a:lstStyle/>
          <a:p>
            <a:pPr algn="ctr"/>
            <a:r>
              <a:rPr lang="en-US" sz="2400" dirty="0" err="1" smtClean="0">
                <a:latin typeface="Arial" pitchFamily="34" charset="0"/>
                <a:ea typeface="Arial-Rounded" pitchFamily="34" charset="0"/>
                <a:cs typeface="Arial" pitchFamily="34" charset="0"/>
              </a:rPr>
              <a:t>Luyện</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viết</a:t>
            </a:r>
            <a:r>
              <a:rPr lang="en-US" sz="2400" dirty="0" smtClean="0">
                <a:latin typeface="Arial" pitchFamily="34" charset="0"/>
                <a:ea typeface="Arial-Rounded" pitchFamily="34" charset="0"/>
                <a:cs typeface="Arial" pitchFamily="34" charset="0"/>
              </a:rPr>
              <a:t> </a:t>
            </a:r>
            <a:r>
              <a:rPr lang="en-US" sz="2400" dirty="0" err="1" smtClean="0">
                <a:latin typeface="Arial" pitchFamily="34" charset="0"/>
                <a:ea typeface="Arial-Rounded" pitchFamily="34" charset="0"/>
                <a:cs typeface="Arial" pitchFamily="34" charset="0"/>
              </a:rPr>
              <a:t>từ</a:t>
            </a:r>
            <a:endParaRPr lang="en-US" sz="2400" dirty="0">
              <a:latin typeface="Arial" pitchFamily="34" charset="0"/>
              <a:ea typeface="Arial-Rounded" pitchFamily="34" charset="0"/>
              <a:cs typeface="Arial"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17937"/>
            <a:ext cx="9144000" cy="3787413"/>
          </a:xfrm>
          <a:prstGeom prst="rect">
            <a:avLst/>
          </a:prstGeom>
        </p:spPr>
      </p:pic>
    </p:spTree>
    <p:extLst>
      <p:ext uri="{BB962C8B-B14F-4D97-AF65-F5344CB8AC3E}">
        <p14:creationId xmlns:p14="http://schemas.microsoft.com/office/powerpoint/2010/main" val="2609768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138546" y="2117609"/>
            <a:ext cx="8795354" cy="2147323"/>
            <a:chOff x="103910" y="3503807"/>
            <a:chExt cx="8795354" cy="2147323"/>
          </a:xfrm>
        </p:grpSpPr>
        <p:pic>
          <p:nvPicPr>
            <p:cNvPr id="1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5314" y="3503807"/>
              <a:ext cx="8743950" cy="2147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Rectangle 18"/>
            <p:cNvSpPr/>
            <p:nvPr/>
          </p:nvSpPr>
          <p:spPr>
            <a:xfrm>
              <a:off x="751611" y="3971178"/>
              <a:ext cx="8014946" cy="584775"/>
            </a:xfrm>
            <a:prstGeom prst="rect">
              <a:avLst/>
            </a:prstGeom>
          </p:spPr>
          <p:txBody>
            <a:bodyPr wrap="square">
              <a:spAutoFit/>
            </a:bodyPr>
            <a:lstStyle/>
            <a:p>
              <a:pPr algn="just"/>
              <a:r>
                <a:rPr lang="vi-VN" sz="3200" b="1">
                  <a:solidFill>
                    <a:srgbClr val="7030A0"/>
                  </a:solidFill>
                  <a:latin typeface="HP001 4 hàng" pitchFamily="34" charset="0"/>
                  <a:ea typeface="Arial-Rounded" pitchFamily="34" charset="0"/>
                  <a:cs typeface="Arial-Rounded" pitchFamily="34" charset="0"/>
                </a:rPr>
                <a:t>K</a:t>
              </a:r>
              <a:r>
                <a:rPr lang="el-GR" sz="3200" b="1">
                  <a:solidFill>
                    <a:srgbClr val="7030A0"/>
                  </a:solidFill>
                  <a:latin typeface="HP001 4 hàng" pitchFamily="34" charset="0"/>
                  <a:ea typeface="Arial-Rounded" pitchFamily="34" charset="0"/>
                  <a:cs typeface="Arial-Rounded" pitchFamily="34" charset="0"/>
                </a:rPr>
                <a:t>Η</a:t>
              </a:r>
              <a:r>
                <a:rPr lang="vi-VN" sz="3200" b="1">
                  <a:solidFill>
                    <a:srgbClr val="7030A0"/>
                  </a:solidFill>
                  <a:latin typeface="HP001 4 hàng" pitchFamily="34" charset="0"/>
                  <a:ea typeface="Arial-Rounded" pitchFamily="34" charset="0"/>
                  <a:cs typeface="Arial-Rounded" pitchFamily="34" charset="0"/>
                </a:rPr>
                <a:t>Ğn bò </a:t>
              </a:r>
              <a:r>
                <a:rPr lang="el-GR" sz="3200" b="1">
                  <a:solidFill>
                    <a:srgbClr val="7030A0"/>
                  </a:solidFill>
                  <a:latin typeface="HP001 4 hàng" pitchFamily="34" charset="0"/>
                  <a:ea typeface="Arial-Rounded" pitchFamily="34" charset="0"/>
                  <a:cs typeface="Arial-Rounded" pitchFamily="34" charset="0"/>
                </a:rPr>
                <a:t>Α</a:t>
              </a:r>
              <a:r>
                <a:rPr lang="vi-VN" sz="3200" b="1">
                  <a:solidFill>
                    <a:srgbClr val="7030A0"/>
                  </a:solidFill>
                  <a:latin typeface="HP001 4 hàng" pitchFamily="34" charset="0"/>
                  <a:ea typeface="Arial-Rounded" pitchFamily="34" charset="0"/>
                  <a:cs typeface="Arial-Rounded" pitchFamily="34" charset="0"/>
                </a:rPr>
                <a:t>Ğn </a:t>
              </a:r>
              <a:r>
                <a:rPr lang="el-GR" sz="3200" b="1">
                  <a:solidFill>
                    <a:srgbClr val="7030A0"/>
                  </a:solidFill>
                  <a:latin typeface="HP001 4 hàng" pitchFamily="34" charset="0"/>
                  <a:ea typeface="Arial-Rounded" pitchFamily="34" charset="0"/>
                  <a:cs typeface="Arial-Rounded" pitchFamily="34" charset="0"/>
                </a:rPr>
                <a:t>ε</a:t>
              </a:r>
              <a:r>
                <a:rPr lang="vi-VN" sz="3200" b="1">
                  <a:solidFill>
                    <a:srgbClr val="7030A0"/>
                  </a:solidFill>
                  <a:latin typeface="HP001 4 hàng" pitchFamily="34" charset="0"/>
                  <a:ea typeface="Arial-Rounded" pitchFamily="34" charset="0"/>
                  <a:cs typeface="Arial-Rounded" pitchFamily="34" charset="0"/>
                </a:rPr>
                <a:t>ỗ wgưƟ </a:t>
              </a:r>
              <a:r>
                <a:rPr lang="el-GR" sz="3200" b="1">
                  <a:solidFill>
                    <a:srgbClr val="7030A0"/>
                  </a:solidFill>
                  <a:latin typeface="HP001 4 hàng" pitchFamily="34" charset="0"/>
                  <a:ea typeface="Arial-Rounded" pitchFamily="34" charset="0"/>
                  <a:cs typeface="Arial-Rounded" pitchFamily="34" charset="0"/>
                </a:rPr>
                <a:t>κ</a:t>
              </a:r>
              <a:r>
                <a:rPr lang="vi-VN" sz="3200" b="1">
                  <a:solidFill>
                    <a:srgbClr val="7030A0"/>
                  </a:solidFill>
                  <a:latin typeface="HP001 4 hàng" pitchFamily="34" charset="0"/>
                  <a:ea typeface="Arial-Rounded" pitchFamily="34" charset="0"/>
                  <a:cs typeface="Arial-Rounded" pitchFamily="34" charset="0"/>
                </a:rPr>
                <a:t>ợ săn và </a:t>
              </a:r>
              <a:r>
                <a:rPr lang="vi-VN" sz="3200" b="1" smtClean="0">
                  <a:solidFill>
                    <a:srgbClr val="7030A0"/>
                  </a:solidFill>
                  <a:latin typeface="HP001 4 hàng" pitchFamily="34" charset="0"/>
                  <a:ea typeface="Arial-Rounded" pitchFamily="34" charset="0"/>
                  <a:cs typeface="Arial-Rounded" pitchFamily="34" charset="0"/>
                </a:rPr>
                <a:t>cắn</a:t>
              </a:r>
              <a:r>
                <a:rPr lang="en-US" sz="3200" b="1">
                  <a:solidFill>
                    <a:srgbClr val="7030A0"/>
                  </a:solidFill>
                  <a:latin typeface="HP001 4 hàng" pitchFamily="34" charset="0"/>
                  <a:ea typeface="Arial-Rounded" pitchFamily="34" charset="0"/>
                  <a:cs typeface="Arial-Rounded" pitchFamily="34" charset="0"/>
                </a:rPr>
                <a:t> </a:t>
              </a:r>
              <a:r>
                <a:rPr lang="en-US" sz="3200" b="1" smtClean="0">
                  <a:solidFill>
                    <a:srgbClr val="7030A0"/>
                  </a:solidFill>
                  <a:latin typeface="HP001 4 hàng" pitchFamily="34" charset="0"/>
                  <a:ea typeface="Arial-Rounded" pitchFamily="34" charset="0"/>
                  <a:cs typeface="Arial-Rounded" pitchFamily="34" charset="0"/>
                </a:rPr>
                <a:t>vào</a:t>
              </a:r>
              <a:endParaRPr lang="en-US" sz="3200" b="1">
                <a:solidFill>
                  <a:srgbClr val="7030A0"/>
                </a:solidFill>
                <a:latin typeface="HP001 4 hàng" pitchFamily="34" charset="0"/>
                <a:ea typeface="Arial-Rounded" pitchFamily="34" charset="0"/>
                <a:cs typeface="Arial-Rounded" pitchFamily="34" charset="0"/>
              </a:endParaRPr>
            </a:p>
          </p:txBody>
        </p:sp>
        <p:sp>
          <p:nvSpPr>
            <p:cNvPr id="20" name="Rectangle 19"/>
            <p:cNvSpPr/>
            <p:nvPr/>
          </p:nvSpPr>
          <p:spPr>
            <a:xfrm>
              <a:off x="103910" y="4643749"/>
              <a:ext cx="8649947" cy="584775"/>
            </a:xfrm>
            <a:prstGeom prst="rect">
              <a:avLst/>
            </a:prstGeom>
          </p:spPr>
          <p:txBody>
            <a:bodyPr wrap="square">
              <a:spAutoFit/>
            </a:bodyPr>
            <a:lstStyle/>
            <a:p>
              <a:pPr algn="just"/>
              <a:r>
                <a:rPr lang="el-GR" sz="3200" b="1">
                  <a:solidFill>
                    <a:srgbClr val="7030A0"/>
                  </a:solidFill>
                  <a:latin typeface="HP001 4 hàng" pitchFamily="34" charset="0"/>
                  <a:ea typeface="Arial-Rounded" pitchFamily="34" charset="0"/>
                  <a:cs typeface="Arial-Rounded" pitchFamily="34" charset="0"/>
                </a:rPr>
                <a:t>ε</a:t>
              </a:r>
              <a:r>
                <a:rPr lang="en-US" sz="3200" b="1">
                  <a:solidFill>
                    <a:srgbClr val="7030A0"/>
                  </a:solidFill>
                  <a:latin typeface="HP001 4 hàng" pitchFamily="34" charset="0"/>
                  <a:ea typeface="Arial-Rounded" pitchFamily="34" charset="0"/>
                  <a:cs typeface="Arial-Rounded" pitchFamily="34" charset="0"/>
                </a:rPr>
                <a:t>ân a</a:t>
              </a:r>
              <a:r>
                <a:rPr lang="el-GR" sz="3200" b="1">
                  <a:solidFill>
                    <a:srgbClr val="7030A0"/>
                  </a:solidFill>
                  <a:latin typeface="HP001 4 hàng" pitchFamily="34" charset="0"/>
                  <a:ea typeface="Arial-Rounded" pitchFamily="34" charset="0"/>
                  <a:cs typeface="Arial-Rounded" pitchFamily="34" charset="0"/>
                </a:rPr>
                <a:t>ζ </a:t>
              </a:r>
              <a:r>
                <a:rPr lang="en-US" sz="3200" b="1" smtClean="0">
                  <a:solidFill>
                    <a:srgbClr val="7030A0"/>
                  </a:solidFill>
                  <a:latin typeface="HP001 4 hàng" pitchFamily="34" charset="0"/>
                  <a:ea typeface="Arial-Rounded" pitchFamily="34" charset="0"/>
                  <a:cs typeface="Arial-Rounded" pitchFamily="34" charset="0"/>
                </a:rPr>
                <a:t>Ǉa.</a:t>
              </a:r>
              <a:endParaRPr lang="en-US" sz="3200" b="1">
                <a:solidFill>
                  <a:srgbClr val="7030A0"/>
                </a:solidFill>
                <a:latin typeface="HP001 4 hàng" pitchFamily="34" charset="0"/>
                <a:ea typeface="Arial-Rounded" pitchFamily="34" charset="0"/>
                <a:cs typeface="Arial-Rounded" pitchFamily="34" charset="0"/>
              </a:endParaRPr>
            </a:p>
          </p:txBody>
        </p:sp>
      </p:grpSp>
      <p:sp>
        <p:nvSpPr>
          <p:cNvPr id="3" name="Oval 2"/>
          <p:cNvSpPr/>
          <p:nvPr/>
        </p:nvSpPr>
        <p:spPr>
          <a:xfrm>
            <a:off x="-914400" y="445960"/>
            <a:ext cx="609600" cy="609600"/>
          </a:xfrm>
          <a:prstGeom prst="ellipse">
            <a:avLst/>
          </a:prstGeom>
          <a:solidFill>
            <a:srgbClr val="FF2980"/>
          </a:solidFill>
          <a:ln>
            <a:noFill/>
          </a:ln>
        </p:spPr>
        <p:style>
          <a:lnRef idx="2">
            <a:schemeClr val="accent1">
              <a:shade val="50000"/>
            </a:schemeClr>
          </a:lnRef>
          <a:fillRef idx="1">
            <a:schemeClr val="accent1"/>
          </a:fillRef>
          <a:effectRef idx="0">
            <a:schemeClr val="accent1"/>
          </a:effectRef>
          <a:fontRef idx="minor">
            <a:schemeClr val="lt1"/>
          </a:fontRef>
        </p:style>
        <p:txBody>
          <a:bodyPr lIns="91318" tIns="45660" rIns="91318" bIns="45660" rtlCol="0" anchor="ctr"/>
          <a:lstStyle/>
          <a:p>
            <a:pPr algn="ctr"/>
            <a:r>
              <a:rPr lang="en-US" sz="2800" b="1">
                <a:solidFill>
                  <a:schemeClr val="bg1"/>
                </a:solidFill>
                <a:latin typeface="Arial" pitchFamily="34" charset="0"/>
                <a:cs typeface="Arial" pitchFamily="34" charset="0"/>
              </a:rPr>
              <a:t>4</a:t>
            </a:r>
          </a:p>
        </p:txBody>
      </p:sp>
      <p:sp>
        <p:nvSpPr>
          <p:cNvPr id="4" name="TextBox 3"/>
          <p:cNvSpPr txBox="1"/>
          <p:nvPr/>
        </p:nvSpPr>
        <p:spPr>
          <a:xfrm>
            <a:off x="692730" y="445960"/>
            <a:ext cx="7308270" cy="461532"/>
          </a:xfrm>
          <a:prstGeom prst="rect">
            <a:avLst/>
          </a:prstGeom>
          <a:noFill/>
        </p:spPr>
        <p:txBody>
          <a:bodyPr wrap="square" lIns="91305" tIns="45654" rIns="91305" bIns="45654" rtlCol="0">
            <a:spAutoFit/>
          </a:bodyPr>
          <a:lstStyle/>
          <a:p>
            <a:pPr algn="just"/>
            <a:r>
              <a:rPr lang="en-US" sz="2400" b="1">
                <a:latin typeface="Arial" pitchFamily="34" charset="0"/>
                <a:ea typeface="Arial-Rounded" pitchFamily="34" charset="0"/>
                <a:cs typeface="Arial" pitchFamily="34" charset="0"/>
              </a:rPr>
              <a:t>Viết vào vở câu trả lời cho câu hỏi b ở mục 3</a:t>
            </a:r>
          </a:p>
        </p:txBody>
      </p:sp>
      <p:sp>
        <p:nvSpPr>
          <p:cNvPr id="5" name="Rectangle 4"/>
          <p:cNvSpPr/>
          <p:nvPr/>
        </p:nvSpPr>
        <p:spPr>
          <a:xfrm>
            <a:off x="340110" y="1170811"/>
            <a:ext cx="6832073" cy="523099"/>
          </a:xfrm>
          <a:prstGeom prst="rect">
            <a:avLst/>
          </a:prstGeom>
        </p:spPr>
        <p:txBody>
          <a:bodyPr wrap="none" lIns="91318" tIns="45660" rIns="91318" bIns="45660">
            <a:spAutoFit/>
          </a:bodyPr>
          <a:lstStyle/>
          <a:p>
            <a:pPr algn="ctr"/>
            <a:r>
              <a:rPr lang="en-US" sz="2800" smtClean="0">
                <a:latin typeface="Arial" pitchFamily="34" charset="0"/>
                <a:ea typeface="Arial-Rounded" pitchFamily="34" charset="0"/>
                <a:cs typeface="Arial" pitchFamily="34" charset="0"/>
              </a:rPr>
              <a:t>b. Kiến bò đến chỗ người thợ săn và (…).</a:t>
            </a:r>
            <a:endParaRPr lang="en-US" sz="2800">
              <a:latin typeface="Arial" pitchFamily="34" charset="0"/>
              <a:ea typeface="Arial-Rounded" pitchFamily="34" charset="0"/>
              <a:cs typeface="Arial" pitchFamily="34" charset="0"/>
            </a:endParaRPr>
          </a:p>
        </p:txBody>
      </p:sp>
      <p:cxnSp>
        <p:nvCxnSpPr>
          <p:cNvPr id="11" name="Straight Arrow Connector 10"/>
          <p:cNvCxnSpPr/>
          <p:nvPr/>
        </p:nvCxnSpPr>
        <p:spPr>
          <a:xfrm>
            <a:off x="189950" y="2850920"/>
            <a:ext cx="648250" cy="2125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2514600" y="3149203"/>
            <a:ext cx="381000" cy="40073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80" y="297892"/>
            <a:ext cx="628650"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55454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80">
                                          <p:stCondLst>
                                            <p:cond delay="0"/>
                                          </p:stCondLst>
                                        </p:cTn>
                                        <p:tgtEl>
                                          <p:spTgt spid="11"/>
                                        </p:tgtEl>
                                      </p:cBhvr>
                                    </p:animEffect>
                                    <p:anim calcmode="lin" valueType="num">
                                      <p:cBhvr>
                                        <p:cTn id="1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23" dur="26">
                                          <p:stCondLst>
                                            <p:cond delay="650"/>
                                          </p:stCondLst>
                                        </p:cTn>
                                        <p:tgtEl>
                                          <p:spTgt spid="11"/>
                                        </p:tgtEl>
                                      </p:cBhvr>
                                      <p:to x="100000" y="60000"/>
                                    </p:animScale>
                                    <p:animScale>
                                      <p:cBhvr>
                                        <p:cTn id="24" dur="166" decel="50000">
                                          <p:stCondLst>
                                            <p:cond delay="676"/>
                                          </p:stCondLst>
                                        </p:cTn>
                                        <p:tgtEl>
                                          <p:spTgt spid="11"/>
                                        </p:tgtEl>
                                      </p:cBhvr>
                                      <p:to x="100000" y="100000"/>
                                    </p:animScale>
                                    <p:animScale>
                                      <p:cBhvr>
                                        <p:cTn id="25" dur="26">
                                          <p:stCondLst>
                                            <p:cond delay="1312"/>
                                          </p:stCondLst>
                                        </p:cTn>
                                        <p:tgtEl>
                                          <p:spTgt spid="11"/>
                                        </p:tgtEl>
                                      </p:cBhvr>
                                      <p:to x="100000" y="80000"/>
                                    </p:animScale>
                                    <p:animScale>
                                      <p:cBhvr>
                                        <p:cTn id="26" dur="166" decel="50000">
                                          <p:stCondLst>
                                            <p:cond delay="1338"/>
                                          </p:stCondLst>
                                        </p:cTn>
                                        <p:tgtEl>
                                          <p:spTgt spid="11"/>
                                        </p:tgtEl>
                                      </p:cBhvr>
                                      <p:to x="100000" y="100000"/>
                                    </p:animScale>
                                    <p:animScale>
                                      <p:cBhvr>
                                        <p:cTn id="27" dur="26">
                                          <p:stCondLst>
                                            <p:cond delay="1642"/>
                                          </p:stCondLst>
                                        </p:cTn>
                                        <p:tgtEl>
                                          <p:spTgt spid="11"/>
                                        </p:tgtEl>
                                      </p:cBhvr>
                                      <p:to x="100000" y="90000"/>
                                    </p:animScale>
                                    <p:animScale>
                                      <p:cBhvr>
                                        <p:cTn id="28" dur="166" decel="50000">
                                          <p:stCondLst>
                                            <p:cond delay="1668"/>
                                          </p:stCondLst>
                                        </p:cTn>
                                        <p:tgtEl>
                                          <p:spTgt spid="11"/>
                                        </p:tgtEl>
                                      </p:cBhvr>
                                      <p:to x="100000" y="100000"/>
                                    </p:animScale>
                                    <p:animScale>
                                      <p:cBhvr>
                                        <p:cTn id="29" dur="26">
                                          <p:stCondLst>
                                            <p:cond delay="1808"/>
                                          </p:stCondLst>
                                        </p:cTn>
                                        <p:tgtEl>
                                          <p:spTgt spid="11"/>
                                        </p:tgtEl>
                                      </p:cBhvr>
                                      <p:to x="100000" y="95000"/>
                                    </p:animScale>
                                    <p:animScale>
                                      <p:cBhvr>
                                        <p:cTn id="30" dur="166" decel="50000">
                                          <p:stCondLst>
                                            <p:cond delay="1834"/>
                                          </p:stCondLst>
                                        </p:cTn>
                                        <p:tgtEl>
                                          <p:spTgt spid="11"/>
                                        </p:tgtEl>
                                      </p:cBhvr>
                                      <p:to x="100000" y="100000"/>
                                    </p:animScale>
                                  </p:childTnLst>
                                </p:cTn>
                              </p:par>
                            </p:childTnLst>
                          </p:cTn>
                        </p:par>
                        <p:par>
                          <p:cTn id="31" fill="hold">
                            <p:stCondLst>
                              <p:cond delay="2000"/>
                            </p:stCondLst>
                            <p:childTnLst>
                              <p:par>
                                <p:cTn id="32" presetID="32" presetClass="emph" presetSubtype="0" fill="hold" nodeType="afterEffect">
                                  <p:stCondLst>
                                    <p:cond delay="0"/>
                                  </p:stCondLst>
                                  <p:childTnLst>
                                    <p:animRot by="120000">
                                      <p:cBhvr>
                                        <p:cTn id="33" dur="125" fill="hold">
                                          <p:stCondLst>
                                            <p:cond delay="0"/>
                                          </p:stCondLst>
                                        </p:cTn>
                                        <p:tgtEl>
                                          <p:spTgt spid="11"/>
                                        </p:tgtEl>
                                        <p:attrNameLst>
                                          <p:attrName>r</p:attrName>
                                        </p:attrNameLst>
                                      </p:cBhvr>
                                    </p:animRot>
                                    <p:animRot by="-240000">
                                      <p:cBhvr>
                                        <p:cTn id="34" dur="250" fill="hold">
                                          <p:stCondLst>
                                            <p:cond delay="250"/>
                                          </p:stCondLst>
                                        </p:cTn>
                                        <p:tgtEl>
                                          <p:spTgt spid="11"/>
                                        </p:tgtEl>
                                        <p:attrNameLst>
                                          <p:attrName>r</p:attrName>
                                        </p:attrNameLst>
                                      </p:cBhvr>
                                    </p:animRot>
                                    <p:animRot by="240000">
                                      <p:cBhvr>
                                        <p:cTn id="35" dur="250" fill="hold">
                                          <p:stCondLst>
                                            <p:cond delay="500"/>
                                          </p:stCondLst>
                                        </p:cTn>
                                        <p:tgtEl>
                                          <p:spTgt spid="11"/>
                                        </p:tgtEl>
                                        <p:attrNameLst>
                                          <p:attrName>r</p:attrName>
                                        </p:attrNameLst>
                                      </p:cBhvr>
                                    </p:animRot>
                                    <p:animRot by="-240000">
                                      <p:cBhvr>
                                        <p:cTn id="36" dur="250" fill="hold">
                                          <p:stCondLst>
                                            <p:cond delay="750"/>
                                          </p:stCondLst>
                                        </p:cTn>
                                        <p:tgtEl>
                                          <p:spTgt spid="11"/>
                                        </p:tgtEl>
                                        <p:attrNameLst>
                                          <p:attrName>r</p:attrName>
                                        </p:attrNameLst>
                                      </p:cBhvr>
                                    </p:animRot>
                                    <p:animRot by="120000">
                                      <p:cBhvr>
                                        <p:cTn id="37" dur="250" fill="hold">
                                          <p:stCondLst>
                                            <p:cond delay="1000"/>
                                          </p:stCondLst>
                                        </p:cTn>
                                        <p:tgtEl>
                                          <p:spTgt spid="11"/>
                                        </p:tgtEl>
                                        <p:attrNameLst>
                                          <p:attrName>r</p:attrName>
                                        </p:attrNameLst>
                                      </p:cBhvr>
                                    </p:animRot>
                                  </p:childTnLst>
                                </p:cTn>
                              </p:par>
                            </p:childTnLst>
                          </p:cTn>
                        </p:par>
                      </p:childTnLst>
                    </p:cTn>
                  </p:par>
                  <p:par>
                    <p:cTn id="38" fill="hold">
                      <p:stCondLst>
                        <p:cond delay="indefinite"/>
                      </p:stCondLst>
                      <p:childTnLst>
                        <p:par>
                          <p:cTn id="39" fill="hold">
                            <p:stCondLst>
                              <p:cond delay="0"/>
                            </p:stCondLst>
                            <p:childTnLst>
                              <p:par>
                                <p:cTn id="40" presetID="26" presetClass="entr" presetSubtype="0" fill="hold"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wipe(down)">
                                      <p:cBhvr>
                                        <p:cTn id="42" dur="580">
                                          <p:stCondLst>
                                            <p:cond delay="0"/>
                                          </p:stCondLst>
                                        </p:cTn>
                                        <p:tgtEl>
                                          <p:spTgt spid="13"/>
                                        </p:tgtEl>
                                      </p:cBhvr>
                                    </p:animEffect>
                                    <p:anim calcmode="lin" valueType="num">
                                      <p:cBhvr>
                                        <p:cTn id="43"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44"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45"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46"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47"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48" dur="26">
                                          <p:stCondLst>
                                            <p:cond delay="650"/>
                                          </p:stCondLst>
                                        </p:cTn>
                                        <p:tgtEl>
                                          <p:spTgt spid="13"/>
                                        </p:tgtEl>
                                      </p:cBhvr>
                                      <p:to x="100000" y="60000"/>
                                    </p:animScale>
                                    <p:animScale>
                                      <p:cBhvr>
                                        <p:cTn id="49" dur="166" decel="50000">
                                          <p:stCondLst>
                                            <p:cond delay="676"/>
                                          </p:stCondLst>
                                        </p:cTn>
                                        <p:tgtEl>
                                          <p:spTgt spid="13"/>
                                        </p:tgtEl>
                                      </p:cBhvr>
                                      <p:to x="100000" y="100000"/>
                                    </p:animScale>
                                    <p:animScale>
                                      <p:cBhvr>
                                        <p:cTn id="50" dur="26">
                                          <p:stCondLst>
                                            <p:cond delay="1312"/>
                                          </p:stCondLst>
                                        </p:cTn>
                                        <p:tgtEl>
                                          <p:spTgt spid="13"/>
                                        </p:tgtEl>
                                      </p:cBhvr>
                                      <p:to x="100000" y="80000"/>
                                    </p:animScale>
                                    <p:animScale>
                                      <p:cBhvr>
                                        <p:cTn id="51" dur="166" decel="50000">
                                          <p:stCondLst>
                                            <p:cond delay="1338"/>
                                          </p:stCondLst>
                                        </p:cTn>
                                        <p:tgtEl>
                                          <p:spTgt spid="13"/>
                                        </p:tgtEl>
                                      </p:cBhvr>
                                      <p:to x="100000" y="100000"/>
                                    </p:animScale>
                                    <p:animScale>
                                      <p:cBhvr>
                                        <p:cTn id="52" dur="26">
                                          <p:stCondLst>
                                            <p:cond delay="1642"/>
                                          </p:stCondLst>
                                        </p:cTn>
                                        <p:tgtEl>
                                          <p:spTgt spid="13"/>
                                        </p:tgtEl>
                                      </p:cBhvr>
                                      <p:to x="100000" y="90000"/>
                                    </p:animScale>
                                    <p:animScale>
                                      <p:cBhvr>
                                        <p:cTn id="53" dur="166" decel="50000">
                                          <p:stCondLst>
                                            <p:cond delay="1668"/>
                                          </p:stCondLst>
                                        </p:cTn>
                                        <p:tgtEl>
                                          <p:spTgt spid="13"/>
                                        </p:tgtEl>
                                      </p:cBhvr>
                                      <p:to x="100000" y="100000"/>
                                    </p:animScale>
                                    <p:animScale>
                                      <p:cBhvr>
                                        <p:cTn id="54" dur="26">
                                          <p:stCondLst>
                                            <p:cond delay="1808"/>
                                          </p:stCondLst>
                                        </p:cTn>
                                        <p:tgtEl>
                                          <p:spTgt spid="13"/>
                                        </p:tgtEl>
                                      </p:cBhvr>
                                      <p:to x="100000" y="95000"/>
                                    </p:animScale>
                                    <p:animScale>
                                      <p:cBhvr>
                                        <p:cTn id="55" dur="166" decel="50000">
                                          <p:stCondLst>
                                            <p:cond delay="1834"/>
                                          </p:stCondLst>
                                        </p:cTn>
                                        <p:tgtEl>
                                          <p:spTgt spid="13"/>
                                        </p:tgtEl>
                                      </p:cBhvr>
                                      <p:to x="100000" y="100000"/>
                                    </p:animScale>
                                  </p:childTnLst>
                                </p:cTn>
                              </p:par>
                            </p:childTnLst>
                          </p:cTn>
                        </p:par>
                        <p:par>
                          <p:cTn id="56" fill="hold">
                            <p:stCondLst>
                              <p:cond delay="2000"/>
                            </p:stCondLst>
                            <p:childTnLst>
                              <p:par>
                                <p:cTn id="57" presetID="32" presetClass="emph" presetSubtype="0" fill="hold" nodeType="afterEffect">
                                  <p:stCondLst>
                                    <p:cond delay="0"/>
                                  </p:stCondLst>
                                  <p:childTnLst>
                                    <p:animRot by="120000">
                                      <p:cBhvr>
                                        <p:cTn id="58" dur="125" fill="hold">
                                          <p:stCondLst>
                                            <p:cond delay="0"/>
                                          </p:stCondLst>
                                        </p:cTn>
                                        <p:tgtEl>
                                          <p:spTgt spid="13"/>
                                        </p:tgtEl>
                                        <p:attrNameLst>
                                          <p:attrName>r</p:attrName>
                                        </p:attrNameLst>
                                      </p:cBhvr>
                                    </p:animRot>
                                    <p:animRot by="-240000">
                                      <p:cBhvr>
                                        <p:cTn id="59" dur="250" fill="hold">
                                          <p:stCondLst>
                                            <p:cond delay="250"/>
                                          </p:stCondLst>
                                        </p:cTn>
                                        <p:tgtEl>
                                          <p:spTgt spid="13"/>
                                        </p:tgtEl>
                                        <p:attrNameLst>
                                          <p:attrName>r</p:attrName>
                                        </p:attrNameLst>
                                      </p:cBhvr>
                                    </p:animRot>
                                    <p:animRot by="240000">
                                      <p:cBhvr>
                                        <p:cTn id="60" dur="250" fill="hold">
                                          <p:stCondLst>
                                            <p:cond delay="500"/>
                                          </p:stCondLst>
                                        </p:cTn>
                                        <p:tgtEl>
                                          <p:spTgt spid="13"/>
                                        </p:tgtEl>
                                        <p:attrNameLst>
                                          <p:attrName>r</p:attrName>
                                        </p:attrNameLst>
                                      </p:cBhvr>
                                    </p:animRot>
                                    <p:animRot by="-240000">
                                      <p:cBhvr>
                                        <p:cTn id="61" dur="250" fill="hold">
                                          <p:stCondLst>
                                            <p:cond delay="750"/>
                                          </p:stCondLst>
                                        </p:cTn>
                                        <p:tgtEl>
                                          <p:spTgt spid="13"/>
                                        </p:tgtEl>
                                        <p:attrNameLst>
                                          <p:attrName>r</p:attrName>
                                        </p:attrNameLst>
                                      </p:cBhvr>
                                    </p:animRot>
                                    <p:animRot by="120000">
                                      <p:cBhvr>
                                        <p:cTn id="62" dur="250" fill="hold">
                                          <p:stCondLst>
                                            <p:cond delay="10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6215" y="355023"/>
            <a:ext cx="3511570" cy="1269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0" y="5010150"/>
            <a:ext cx="9144000" cy="13335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05" tIns="45654" rIns="91305" bIns="45654" spcCol="0" rtlCol="0" anchor="ctr"/>
          <a:lstStyle/>
          <a:p>
            <a:pPr algn="ctr"/>
            <a:endParaRPr lang="en-US"/>
          </a:p>
        </p:txBody>
      </p:sp>
      <p:sp>
        <p:nvSpPr>
          <p:cNvPr id="6" name="Rectangle 5"/>
          <p:cNvSpPr/>
          <p:nvPr/>
        </p:nvSpPr>
        <p:spPr>
          <a:xfrm>
            <a:off x="0" y="0"/>
            <a:ext cx="9144000" cy="13335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05" tIns="45654" rIns="91305" bIns="45654" spcCol="0" rtlCol="0" anchor="ctr"/>
          <a:lstStyle/>
          <a:p>
            <a:pPr algn="ctr"/>
            <a:endParaRPr lang="en-US"/>
          </a:p>
        </p:txBody>
      </p:sp>
      <p:sp>
        <p:nvSpPr>
          <p:cNvPr id="2" name="Content Placeholder 1"/>
          <p:cNvSpPr>
            <a:spLocks noGrp="1"/>
          </p:cNvSpPr>
          <p:nvPr>
            <p:ph idx="1"/>
          </p:nvPr>
        </p:nvSpPr>
        <p:spPr/>
        <p:txBody>
          <a:bodyPr/>
          <a:lstStyle/>
          <a:p>
            <a:endParaRPr lang="en-US"/>
          </a:p>
        </p:txBody>
      </p:sp>
    </p:spTree>
    <p:extLst>
      <p:ext uri="{BB962C8B-B14F-4D97-AF65-F5344CB8AC3E}">
        <p14:creationId xmlns:p14="http://schemas.microsoft.com/office/powerpoint/2010/main" val="225470079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loud 5"/>
          <p:cNvSpPr/>
          <p:nvPr/>
        </p:nvSpPr>
        <p:spPr>
          <a:xfrm>
            <a:off x="304800" y="285750"/>
            <a:ext cx="8662416" cy="4419600"/>
          </a:xfrm>
          <a:prstGeom prst="cloud">
            <a:avLst/>
          </a:prstGeom>
          <a:solidFill>
            <a:srgbClr val="B9ED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pPr algn="ctr"/>
            <a:r>
              <a:rPr lang="en-US" sz="3200" b="1">
                <a:solidFill>
                  <a:schemeClr val="tx1"/>
                </a:solidFill>
                <a:latin typeface="Arial" pitchFamily="34" charset="0"/>
                <a:cs typeface="Arial" pitchFamily="34" charset="0"/>
              </a:rPr>
              <a:t>Dặn dò:</a:t>
            </a:r>
          </a:p>
          <a:p>
            <a:pPr marL="457138" indent="-457138" algn="just">
              <a:buFontTx/>
              <a:buChar char="-"/>
            </a:pPr>
            <a:r>
              <a:rPr lang="en-US" sz="3200">
                <a:solidFill>
                  <a:schemeClr val="tx1"/>
                </a:solidFill>
                <a:latin typeface="Arial" pitchFamily="34" charset="0"/>
                <a:cs typeface="Arial" pitchFamily="34" charset="0"/>
              </a:rPr>
              <a:t>Đọc lại bài: </a:t>
            </a:r>
            <a:r>
              <a:rPr lang="en-US" sz="3200" i="1" smtClean="0">
                <a:solidFill>
                  <a:schemeClr val="tx1"/>
                </a:solidFill>
                <a:latin typeface="Arial" pitchFamily="34" charset="0"/>
                <a:cs typeface="Arial" pitchFamily="34" charset="0"/>
              </a:rPr>
              <a:t>Kiến và chim bồ câu</a:t>
            </a:r>
            <a:r>
              <a:rPr lang="en-US" sz="3200" smtClean="0">
                <a:solidFill>
                  <a:schemeClr val="tx1"/>
                </a:solidFill>
                <a:latin typeface="Arial" pitchFamily="34" charset="0"/>
                <a:cs typeface="Arial" pitchFamily="34" charset="0"/>
              </a:rPr>
              <a:t> </a:t>
            </a:r>
            <a:r>
              <a:rPr lang="en-US" sz="3200">
                <a:solidFill>
                  <a:schemeClr val="tx1"/>
                </a:solidFill>
                <a:latin typeface="Arial" pitchFamily="34" charset="0"/>
                <a:cs typeface="Arial" pitchFamily="34" charset="0"/>
              </a:rPr>
              <a:t>(trang </a:t>
            </a:r>
            <a:r>
              <a:rPr lang="en-US" sz="3200" smtClean="0">
                <a:solidFill>
                  <a:schemeClr val="tx1"/>
                </a:solidFill>
                <a:latin typeface="Arial" pitchFamily="34" charset="0"/>
                <a:cs typeface="Arial" pitchFamily="34" charset="0"/>
              </a:rPr>
              <a:t>84, 85</a:t>
            </a:r>
            <a:r>
              <a:rPr lang="en-US" sz="3200">
                <a:solidFill>
                  <a:schemeClr val="tx1"/>
                </a:solidFill>
                <a:latin typeface="Arial" pitchFamily="34" charset="0"/>
                <a:cs typeface="Arial" pitchFamily="34" charset="0"/>
              </a:rPr>
              <a:t>).</a:t>
            </a:r>
          </a:p>
          <a:p>
            <a:pPr marL="457138" indent="-457138" algn="just">
              <a:buFontTx/>
              <a:buChar char="-"/>
            </a:pPr>
            <a:r>
              <a:rPr lang="en-US" sz="3200">
                <a:solidFill>
                  <a:schemeClr val="tx1"/>
                </a:solidFill>
                <a:latin typeface="Arial" pitchFamily="34" charset="0"/>
                <a:cs typeface="Arial" pitchFamily="34" charset="0"/>
              </a:rPr>
              <a:t>Chuẩn bị bài mới (trang </a:t>
            </a:r>
            <a:r>
              <a:rPr lang="en-US" sz="3200" smtClean="0">
                <a:solidFill>
                  <a:schemeClr val="tx1"/>
                </a:solidFill>
                <a:latin typeface="Arial" pitchFamily="34" charset="0"/>
                <a:cs typeface="Arial" pitchFamily="34" charset="0"/>
              </a:rPr>
              <a:t>86</a:t>
            </a:r>
            <a:r>
              <a:rPr lang="en-US" sz="3200">
                <a:solidFill>
                  <a:schemeClr val="tx1"/>
                </a:solidFill>
                <a:latin typeface="Arial" pitchFamily="34" charset="0"/>
                <a:cs typeface="Arial" pitchFamily="34" charset="0"/>
              </a:rPr>
              <a:t>, </a:t>
            </a:r>
            <a:r>
              <a:rPr lang="en-US" sz="3200" smtClean="0">
                <a:solidFill>
                  <a:schemeClr val="tx1"/>
                </a:solidFill>
                <a:latin typeface="Arial" pitchFamily="34" charset="0"/>
                <a:cs typeface="Arial" pitchFamily="34" charset="0"/>
              </a:rPr>
              <a:t>87</a:t>
            </a:r>
            <a:r>
              <a:rPr lang="en-US" sz="3200">
                <a:solidFill>
                  <a:schemeClr val="tx1"/>
                </a:solidFill>
                <a:latin typeface="Arial" pitchFamily="34" charset="0"/>
                <a:cs typeface="Arial" pitchFamily="34" charset="0"/>
              </a:rPr>
              <a:t>).</a:t>
            </a:r>
          </a:p>
        </p:txBody>
      </p:sp>
    </p:spTree>
    <p:extLst>
      <p:ext uri="{BB962C8B-B14F-4D97-AF65-F5344CB8AC3E}">
        <p14:creationId xmlns:p14="http://schemas.microsoft.com/office/powerpoint/2010/main" val="338851143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77091" y="1149313"/>
            <a:ext cx="8589818" cy="1964527"/>
          </a:xfrm>
        </p:spPr>
        <p:txBody>
          <a:bodyPr>
            <a:noAutofit/>
          </a:bodyPr>
          <a:lstStyle/>
          <a:p>
            <a:r>
              <a:rPr lang="vi-VN" sz="3200">
                <a:latin typeface="+mn-lt"/>
              </a:rPr>
              <a:t>Con gì hai mắt trong veo</a:t>
            </a:r>
            <a:br>
              <a:rPr lang="vi-VN" sz="3200">
                <a:latin typeface="+mn-lt"/>
              </a:rPr>
            </a:br>
            <a:r>
              <a:rPr lang="vi-VN" sz="3200">
                <a:latin typeface="+mn-lt"/>
              </a:rPr>
              <a:t>Thích nằm sưởi nắng, thích trèo cây </a:t>
            </a:r>
            <a:r>
              <a:rPr lang="vi-VN" sz="3200" smtClean="0">
                <a:latin typeface="+mn-lt"/>
              </a:rPr>
              <a:t>cau</a:t>
            </a:r>
            <a:r>
              <a:rPr lang="en-US" sz="3200" smtClean="0">
                <a:latin typeface="Arial" pitchFamily="34" charset="0"/>
                <a:cs typeface="Arial" pitchFamily="34" charset="0"/>
              </a:rPr>
              <a:t>?</a:t>
            </a:r>
            <a:endParaRPr lang="vi-VN" sz="3200">
              <a:latin typeface="Arial" pitchFamily="34" charset="0"/>
              <a:cs typeface="Arial" pitchFamily="34" charset="0"/>
            </a:endParaRPr>
          </a:p>
        </p:txBody>
      </p:sp>
      <p:pic>
        <p:nvPicPr>
          <p:cNvPr id="4" name="Picture 7">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94663" y="0"/>
            <a:ext cx="1049337" cy="1127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2"/>
          <p:cNvSpPr txBox="1">
            <a:spLocks/>
          </p:cNvSpPr>
          <p:nvPr/>
        </p:nvSpPr>
        <p:spPr>
          <a:xfrm>
            <a:off x="1752600" y="3485145"/>
            <a:ext cx="3311747" cy="1008113"/>
          </a:xfrm>
          <a:prstGeom prst="rect">
            <a:avLst/>
          </a:prstGeom>
        </p:spPr>
        <p:txBody>
          <a:bodyPr vert="horz" lIns="91305" tIns="45654" rIns="91305" bIns="45654" rtlCol="0" anchor="ctr">
            <a:noAutofit/>
          </a:bodyPr>
          <a:lstStyle>
            <a:lvl1pPr algn="ctr" defTabSz="913056" rtl="0" eaLnBrk="1" latinLnBrk="0" hangingPunct="1">
              <a:spcBef>
                <a:spcPct val="0"/>
              </a:spcBef>
              <a:buNone/>
              <a:defRPr sz="4400" kern="1200">
                <a:solidFill>
                  <a:schemeClr val="tx1"/>
                </a:solidFill>
                <a:latin typeface="+mj-lt"/>
                <a:ea typeface="+mj-ea"/>
                <a:cs typeface="+mj-cs"/>
              </a:defRPr>
            </a:lvl1pPr>
          </a:lstStyle>
          <a:p>
            <a:r>
              <a:rPr lang="en-US" b="1" smtClean="0">
                <a:solidFill>
                  <a:srgbClr val="FF0000"/>
                </a:solidFill>
                <a:latin typeface="Arial" pitchFamily="34" charset="0"/>
                <a:cs typeface="Arial" pitchFamily="34" charset="0"/>
              </a:rPr>
              <a:t>Con mèo</a:t>
            </a:r>
            <a:endParaRPr lang="vi-VN" b="1">
              <a:solidFill>
                <a:srgbClr val="FF0000"/>
              </a:solidFill>
              <a:latin typeface="Arial" pitchFamily="34" charset="0"/>
              <a:cs typeface="Arial" pitchFamily="34" charset="0"/>
            </a:endParaRPr>
          </a:p>
        </p:txBody>
      </p:sp>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b="9647"/>
          <a:stretch/>
        </p:blipFill>
        <p:spPr>
          <a:xfrm>
            <a:off x="4631337" y="3170576"/>
            <a:ext cx="1894797" cy="1610997"/>
          </a:xfrm>
          <a:prstGeom prst="rect">
            <a:avLst/>
          </a:prstGeom>
        </p:spPr>
      </p:pic>
    </p:spTree>
    <p:extLst>
      <p:ext uri="{BB962C8B-B14F-4D97-AF65-F5344CB8AC3E}">
        <p14:creationId xmlns:p14="http://schemas.microsoft.com/office/powerpoint/2010/main" val="395951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11331" y="1732"/>
            <a:ext cx="1049337" cy="1127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2"/>
          <p:cNvSpPr txBox="1">
            <a:spLocks/>
          </p:cNvSpPr>
          <p:nvPr/>
        </p:nvSpPr>
        <p:spPr>
          <a:xfrm>
            <a:off x="2531918" y="1329740"/>
            <a:ext cx="4447309" cy="1964527"/>
          </a:xfrm>
          <a:prstGeom prst="rect">
            <a:avLst/>
          </a:prstGeom>
        </p:spPr>
        <p:txBody>
          <a:bodyPr vert="horz" lIns="91305" tIns="45654" rIns="91305" bIns="45654" rtlCol="0" anchor="ctr">
            <a:noAutofit/>
          </a:bodyPr>
          <a:lstStyle>
            <a:lvl1pPr algn="ctr" defTabSz="913056" rtl="0" eaLnBrk="1" latinLnBrk="0" hangingPunct="1">
              <a:spcBef>
                <a:spcPct val="0"/>
              </a:spcBef>
              <a:buNone/>
              <a:defRPr sz="4400" kern="1200">
                <a:solidFill>
                  <a:schemeClr val="tx1"/>
                </a:solidFill>
                <a:latin typeface="+mj-lt"/>
                <a:ea typeface="+mj-ea"/>
                <a:cs typeface="+mj-cs"/>
              </a:defRPr>
            </a:lvl1pPr>
          </a:lstStyle>
          <a:p>
            <a:pPr algn="l"/>
            <a:r>
              <a:rPr lang="vi-VN" sz="3200">
                <a:latin typeface="+mn-lt"/>
              </a:rPr>
              <a:t>Con gì bé tí</a:t>
            </a:r>
          </a:p>
          <a:p>
            <a:pPr algn="l"/>
            <a:r>
              <a:rPr lang="vi-VN" sz="3200">
                <a:latin typeface="+mn-lt"/>
              </a:rPr>
              <a:t>Lại đi từng đàn</a:t>
            </a:r>
          </a:p>
          <a:p>
            <a:pPr algn="l"/>
            <a:r>
              <a:rPr lang="vi-VN" sz="3200">
                <a:latin typeface="+mn-lt"/>
              </a:rPr>
              <a:t>Kiếm được mồi ngon</a:t>
            </a:r>
          </a:p>
          <a:p>
            <a:pPr algn="l"/>
            <a:r>
              <a:rPr lang="vi-VN" sz="3200">
                <a:latin typeface="+mn-lt"/>
              </a:rPr>
              <a:t>Cùng tha về </a:t>
            </a:r>
            <a:r>
              <a:rPr lang="vi-VN" sz="3200" smtClean="0">
                <a:latin typeface="+mn-lt"/>
              </a:rPr>
              <a:t>tổ</a:t>
            </a:r>
            <a:r>
              <a:rPr lang="en-US" sz="3200" smtClean="0">
                <a:latin typeface="Arial" pitchFamily="34" charset="0"/>
                <a:cs typeface="Arial" pitchFamily="34" charset="0"/>
              </a:rPr>
              <a:t>?</a:t>
            </a:r>
            <a:endParaRPr lang="vi-VN" sz="3200">
              <a:latin typeface="Arial" pitchFamily="34" charset="0"/>
              <a:cs typeface="Arial" pitchFamily="34" charset="0"/>
            </a:endParaRPr>
          </a:p>
        </p:txBody>
      </p:sp>
      <p:sp>
        <p:nvSpPr>
          <p:cNvPr id="8" name="Title 2"/>
          <p:cNvSpPr txBox="1">
            <a:spLocks/>
          </p:cNvSpPr>
          <p:nvPr/>
        </p:nvSpPr>
        <p:spPr>
          <a:xfrm>
            <a:off x="1752600" y="3485145"/>
            <a:ext cx="3311747" cy="1008113"/>
          </a:xfrm>
          <a:prstGeom prst="rect">
            <a:avLst/>
          </a:prstGeom>
        </p:spPr>
        <p:txBody>
          <a:bodyPr vert="horz" lIns="91305" tIns="45654" rIns="91305" bIns="45654" rtlCol="0" anchor="ctr">
            <a:noAutofit/>
          </a:bodyPr>
          <a:lstStyle>
            <a:lvl1pPr algn="ctr" defTabSz="913056" rtl="0" eaLnBrk="1" latinLnBrk="0" hangingPunct="1">
              <a:spcBef>
                <a:spcPct val="0"/>
              </a:spcBef>
              <a:buNone/>
              <a:defRPr sz="4400" kern="1200">
                <a:solidFill>
                  <a:schemeClr val="tx1"/>
                </a:solidFill>
                <a:latin typeface="+mj-lt"/>
                <a:ea typeface="+mj-ea"/>
                <a:cs typeface="+mj-cs"/>
              </a:defRPr>
            </a:lvl1pPr>
          </a:lstStyle>
          <a:p>
            <a:r>
              <a:rPr lang="en-US" b="1" smtClean="0">
                <a:solidFill>
                  <a:srgbClr val="FF0000"/>
                </a:solidFill>
                <a:latin typeface="Arial" pitchFamily="34" charset="0"/>
                <a:cs typeface="Arial" pitchFamily="34" charset="0"/>
              </a:rPr>
              <a:t>Con kiến</a:t>
            </a:r>
            <a:endParaRPr lang="vi-VN" b="1">
              <a:solidFill>
                <a:srgbClr val="FF0000"/>
              </a:solidFill>
              <a:latin typeface="Arial" pitchFamily="34" charset="0"/>
              <a:cs typeface="Arial" pitchFamily="34" charset="0"/>
            </a:endParaRPr>
          </a:p>
        </p:txBody>
      </p:sp>
      <p:pic>
        <p:nvPicPr>
          <p:cNvPr id="717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3000" y="3318482"/>
            <a:ext cx="1017587" cy="1341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46009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7170"/>
                                        </p:tgtEl>
                                        <p:attrNameLst>
                                          <p:attrName>style.visibility</p:attrName>
                                        </p:attrNameLst>
                                      </p:cBhvr>
                                      <p:to>
                                        <p:strVal val="visible"/>
                                      </p:to>
                                    </p:set>
                                    <p:animEffect transition="in" filter="fade">
                                      <p:cBhvr>
                                        <p:cTn id="10"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609600" y="1139248"/>
            <a:ext cx="8288734" cy="1102519"/>
          </a:xfrm>
        </p:spPr>
        <p:txBody>
          <a:bodyPr>
            <a:noAutofit/>
          </a:bodyPr>
          <a:lstStyle/>
          <a:p>
            <a:r>
              <a:rPr lang="en-US" sz="3200" smtClean="0">
                <a:latin typeface="Arial" pitchFamily="34" charset="0"/>
                <a:ea typeface="AvantGarde" pitchFamily="2" charset="0"/>
                <a:cs typeface="Arial" pitchFamily="34" charset="0"/>
              </a:rPr>
              <a:t>Con gì biểu tượng hòa bình thế gian?</a:t>
            </a:r>
            <a:endParaRPr lang="en-US" sz="3200">
              <a:latin typeface="Arial" pitchFamily="34" charset="0"/>
              <a:ea typeface="AvantGarde" pitchFamily="2" charset="0"/>
              <a:cs typeface="Arial" pitchFamily="34" charset="0"/>
            </a:endParaRPr>
          </a:p>
        </p:txBody>
      </p:sp>
      <p:pic>
        <p:nvPicPr>
          <p:cNvPr id="4" name="Picture 9">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94663" y="0"/>
            <a:ext cx="1049337" cy="1127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2"/>
          <p:cNvSpPr txBox="1">
            <a:spLocks/>
          </p:cNvSpPr>
          <p:nvPr/>
        </p:nvSpPr>
        <p:spPr>
          <a:xfrm>
            <a:off x="1641253" y="2814425"/>
            <a:ext cx="3311747" cy="1008113"/>
          </a:xfrm>
          <a:prstGeom prst="rect">
            <a:avLst/>
          </a:prstGeom>
        </p:spPr>
        <p:txBody>
          <a:bodyPr vert="horz" lIns="91305" tIns="45654" rIns="91305" bIns="45654" rtlCol="0" anchor="ctr">
            <a:noAutofit/>
          </a:bodyPr>
          <a:lstStyle>
            <a:lvl1pPr algn="ctr" defTabSz="913056" rtl="0" eaLnBrk="1" latinLnBrk="0" hangingPunct="1">
              <a:spcBef>
                <a:spcPct val="0"/>
              </a:spcBef>
              <a:buNone/>
              <a:defRPr sz="4400" kern="1200">
                <a:solidFill>
                  <a:schemeClr val="tx1"/>
                </a:solidFill>
                <a:latin typeface="+mj-lt"/>
                <a:ea typeface="+mj-ea"/>
                <a:cs typeface="+mj-cs"/>
              </a:defRPr>
            </a:lvl1pPr>
          </a:lstStyle>
          <a:p>
            <a:r>
              <a:rPr lang="en-US" b="1" smtClean="0">
                <a:solidFill>
                  <a:srgbClr val="FF0000"/>
                </a:solidFill>
                <a:latin typeface="Arial" pitchFamily="34" charset="0"/>
                <a:cs typeface="Arial" pitchFamily="34" charset="0"/>
              </a:rPr>
              <a:t>Con chim bồ câu</a:t>
            </a:r>
            <a:endParaRPr lang="vi-VN" b="1">
              <a:solidFill>
                <a:srgbClr val="FF0000"/>
              </a:solidFill>
              <a:latin typeface="Arial" pitchFamily="34" charset="0"/>
              <a:cs typeface="Arial" pitchFamily="34" charset="0"/>
            </a:endParaRPr>
          </a:p>
        </p:txBody>
      </p:sp>
      <p:pic>
        <p:nvPicPr>
          <p:cNvPr id="7"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11382"/>
          <a:stretch/>
        </p:blipFill>
        <p:spPr bwMode="auto">
          <a:xfrm>
            <a:off x="4752109" y="2305900"/>
            <a:ext cx="2492139" cy="2025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29520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28600" y="279692"/>
            <a:ext cx="8517335" cy="2574131"/>
          </a:xfrm>
        </p:spPr>
        <p:txBody>
          <a:bodyPr>
            <a:noAutofit/>
          </a:bodyPr>
          <a:lstStyle/>
          <a:p>
            <a:r>
              <a:rPr lang="vi-VN" sz="4000">
                <a:latin typeface="+mn-lt"/>
              </a:rPr>
              <a:t>Con gì ăn no</a:t>
            </a:r>
            <a:br>
              <a:rPr lang="vi-VN" sz="4000">
                <a:latin typeface="+mn-lt"/>
              </a:rPr>
            </a:br>
            <a:r>
              <a:rPr lang="vi-VN" sz="4000">
                <a:latin typeface="+mn-lt"/>
              </a:rPr>
              <a:t>Bụng to mắt híp</a:t>
            </a:r>
            <a:br>
              <a:rPr lang="vi-VN" sz="4000">
                <a:latin typeface="+mn-lt"/>
              </a:rPr>
            </a:br>
            <a:r>
              <a:rPr lang="vi-VN" sz="4000">
                <a:latin typeface="+mn-lt"/>
              </a:rPr>
              <a:t>Mồm kêu ụt ịt</a:t>
            </a:r>
            <a:br>
              <a:rPr lang="vi-VN" sz="4000">
                <a:latin typeface="+mn-lt"/>
              </a:rPr>
            </a:br>
            <a:r>
              <a:rPr lang="vi-VN" sz="4000">
                <a:latin typeface="+mn-lt"/>
              </a:rPr>
              <a:t>Nằm thở phì </a:t>
            </a:r>
            <a:r>
              <a:rPr lang="vi-VN" sz="4000" smtClean="0">
                <a:latin typeface="+mn-lt"/>
              </a:rPr>
              <a:t>phò</a:t>
            </a:r>
            <a:r>
              <a:rPr lang="en-US" sz="4000" smtClean="0">
                <a:latin typeface="Arial" pitchFamily="34" charset="0"/>
                <a:cs typeface="Arial" pitchFamily="34" charset="0"/>
              </a:rPr>
              <a:t>?</a:t>
            </a:r>
            <a:endParaRPr lang="en-US" sz="4000">
              <a:latin typeface="Arial" pitchFamily="34" charset="0"/>
              <a:ea typeface="AvantGarde" pitchFamily="2" charset="0"/>
              <a:cs typeface="Arial" pitchFamily="34" charset="0"/>
            </a:endParaRPr>
          </a:p>
        </p:txBody>
      </p:sp>
      <p:pic>
        <p:nvPicPr>
          <p:cNvPr id="4" name="Picture 10">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94663" y="31750"/>
            <a:ext cx="1049337" cy="1127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2"/>
          <p:cNvSpPr txBox="1">
            <a:spLocks/>
          </p:cNvSpPr>
          <p:nvPr/>
        </p:nvSpPr>
        <p:spPr>
          <a:xfrm>
            <a:off x="1641253" y="3348927"/>
            <a:ext cx="3311747" cy="1008113"/>
          </a:xfrm>
          <a:prstGeom prst="rect">
            <a:avLst/>
          </a:prstGeom>
        </p:spPr>
        <p:txBody>
          <a:bodyPr vert="horz" lIns="91305" tIns="45654" rIns="91305" bIns="45654" rtlCol="0" anchor="ctr">
            <a:noAutofit/>
          </a:bodyPr>
          <a:lstStyle>
            <a:lvl1pPr algn="ctr" defTabSz="913056" rtl="0" eaLnBrk="1" latinLnBrk="0" hangingPunct="1">
              <a:spcBef>
                <a:spcPct val="0"/>
              </a:spcBef>
              <a:buNone/>
              <a:defRPr sz="4400" kern="1200">
                <a:solidFill>
                  <a:schemeClr val="tx1"/>
                </a:solidFill>
                <a:latin typeface="+mj-lt"/>
                <a:ea typeface="+mj-ea"/>
                <a:cs typeface="+mj-cs"/>
              </a:defRPr>
            </a:lvl1pPr>
          </a:lstStyle>
          <a:p>
            <a:r>
              <a:rPr lang="en-US" b="1" smtClean="0">
                <a:solidFill>
                  <a:srgbClr val="FF0000"/>
                </a:solidFill>
                <a:latin typeface="Arial" pitchFamily="34" charset="0"/>
                <a:cs typeface="Arial" pitchFamily="34" charset="0"/>
              </a:rPr>
              <a:t>Con lợn</a:t>
            </a:r>
          </a:p>
          <a:p>
            <a:r>
              <a:rPr lang="en-US" b="1" smtClean="0">
                <a:solidFill>
                  <a:srgbClr val="FF0000"/>
                </a:solidFill>
                <a:latin typeface="Arial" pitchFamily="34" charset="0"/>
                <a:cs typeface="Arial" pitchFamily="34" charset="0"/>
              </a:rPr>
              <a:t>(con heo)</a:t>
            </a:r>
            <a:endParaRPr lang="vi-VN" b="1">
              <a:solidFill>
                <a:srgbClr val="FF0000"/>
              </a:solidFill>
              <a:latin typeface="Arial" pitchFamily="34" charset="0"/>
              <a:cs typeface="Arial" pitchFamily="34" charset="0"/>
            </a:endParaRPr>
          </a:p>
        </p:txBody>
      </p:sp>
      <p:pic>
        <p:nvPicPr>
          <p:cNvPr id="7"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12147"/>
          <a:stretch/>
        </p:blipFill>
        <p:spPr bwMode="auto">
          <a:xfrm>
            <a:off x="4648200" y="3028950"/>
            <a:ext cx="2888676" cy="19794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0856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b="9630"/>
          <a:stretch/>
        </p:blipFill>
        <p:spPr>
          <a:xfrm>
            <a:off x="3250083" y="3055019"/>
            <a:ext cx="2115697" cy="1848869"/>
          </a:xfrm>
          <a:prstGeom prst="rect">
            <a:avLst/>
          </a:prstGeom>
        </p:spPr>
      </p:pic>
      <p:sp>
        <p:nvSpPr>
          <p:cNvPr id="32" name="Flowchart: Document 17"/>
          <p:cNvSpPr/>
          <p:nvPr/>
        </p:nvSpPr>
        <p:spPr>
          <a:xfrm>
            <a:off x="-17798" y="-14642"/>
            <a:ext cx="9252641" cy="194355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469 w 21676"/>
              <a:gd name="connsiteY4" fmla="*/ 23038 h 23225"/>
              <a:gd name="connsiteX5" fmla="*/ 1 w 21676"/>
              <a:gd name="connsiteY5" fmla="*/ 20416 h 23225"/>
              <a:gd name="connsiteX6" fmla="*/ 76 w 21676"/>
              <a:gd name="connsiteY6" fmla="*/ 0 h 23225"/>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290 w 21676"/>
              <a:gd name="connsiteY4" fmla="*/ 23038 h 23225"/>
              <a:gd name="connsiteX5" fmla="*/ 1 w 21676"/>
              <a:gd name="connsiteY5" fmla="*/ 20416 h 23225"/>
              <a:gd name="connsiteX6" fmla="*/ 76 w 21676"/>
              <a:gd name="connsiteY6" fmla="*/ 0 h 23225"/>
              <a:gd name="connsiteX0" fmla="*/ 76 w 21676"/>
              <a:gd name="connsiteY0" fmla="*/ 0 h 23054"/>
              <a:gd name="connsiteX1" fmla="*/ 21676 w 21676"/>
              <a:gd name="connsiteY1" fmla="*/ 0 h 23054"/>
              <a:gd name="connsiteX2" fmla="*/ 21625 w 21676"/>
              <a:gd name="connsiteY2" fmla="*/ 18938 h 23054"/>
              <a:gd name="connsiteX3" fmla="*/ 17591 w 21676"/>
              <a:gd name="connsiteY3" fmla="*/ 19806 h 23054"/>
              <a:gd name="connsiteX4" fmla="*/ 8290 w 21676"/>
              <a:gd name="connsiteY4" fmla="*/ 23038 h 23054"/>
              <a:gd name="connsiteX5" fmla="*/ 1 w 21676"/>
              <a:gd name="connsiteY5" fmla="*/ 20416 h 23054"/>
              <a:gd name="connsiteX6" fmla="*/ 76 w 21676"/>
              <a:gd name="connsiteY6" fmla="*/ 0 h 23054"/>
              <a:gd name="connsiteX0" fmla="*/ 76 w 21676"/>
              <a:gd name="connsiteY0" fmla="*/ 0 h 23038"/>
              <a:gd name="connsiteX1" fmla="*/ 21676 w 21676"/>
              <a:gd name="connsiteY1" fmla="*/ 0 h 23038"/>
              <a:gd name="connsiteX2" fmla="*/ 21625 w 21676"/>
              <a:gd name="connsiteY2" fmla="*/ 18938 h 23038"/>
              <a:gd name="connsiteX3" fmla="*/ 17591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8938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75"/>
              <a:gd name="connsiteX1" fmla="*/ 21676 w 21676"/>
              <a:gd name="connsiteY1" fmla="*/ 0 h 23075"/>
              <a:gd name="connsiteX2" fmla="*/ 21625 w 21676"/>
              <a:gd name="connsiteY2" fmla="*/ 19390 h 23075"/>
              <a:gd name="connsiteX3" fmla="*/ 18037 w 21676"/>
              <a:gd name="connsiteY3" fmla="*/ 19806 h 23075"/>
              <a:gd name="connsiteX4" fmla="*/ 8290 w 21676"/>
              <a:gd name="connsiteY4" fmla="*/ 23038 h 23075"/>
              <a:gd name="connsiteX5" fmla="*/ 1 w 21676"/>
              <a:gd name="connsiteY5" fmla="*/ 20416 h 23075"/>
              <a:gd name="connsiteX6" fmla="*/ 76 w 21676"/>
              <a:gd name="connsiteY6" fmla="*/ 0 h 2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rgbClr val="FDBBE5"/>
          </a:solidFill>
          <a:ln>
            <a:noFill/>
          </a:ln>
        </p:spPr>
        <p:style>
          <a:lnRef idx="2">
            <a:schemeClr val="accent1">
              <a:shade val="50000"/>
            </a:schemeClr>
          </a:lnRef>
          <a:fillRef idx="1">
            <a:schemeClr val="accent1"/>
          </a:fillRef>
          <a:effectRef idx="0">
            <a:schemeClr val="accent1"/>
          </a:effectRef>
          <a:fontRef idx="minor">
            <a:schemeClr val="lt1"/>
          </a:fontRef>
        </p:style>
        <p:txBody>
          <a:bodyPr lIns="91318" tIns="45660" rIns="91318" bIns="45660" rtlCol="0" anchor="ctr"/>
          <a:lstStyle/>
          <a:p>
            <a:pPr algn="ctr"/>
            <a:endParaRPr lang="en-US"/>
          </a:p>
        </p:txBody>
      </p:sp>
      <p:sp>
        <p:nvSpPr>
          <p:cNvPr id="18" name="Flowchart: Document 17"/>
          <p:cNvSpPr/>
          <p:nvPr/>
        </p:nvSpPr>
        <p:spPr>
          <a:xfrm>
            <a:off x="-43198" y="10758"/>
            <a:ext cx="9252641" cy="1777224"/>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FD49B0"/>
          </a:solidFill>
          <a:ln>
            <a:noFill/>
          </a:ln>
        </p:spPr>
        <p:style>
          <a:lnRef idx="2">
            <a:schemeClr val="accent1">
              <a:shade val="50000"/>
            </a:schemeClr>
          </a:lnRef>
          <a:fillRef idx="1">
            <a:schemeClr val="accent1"/>
          </a:fillRef>
          <a:effectRef idx="0">
            <a:schemeClr val="accent1"/>
          </a:effectRef>
          <a:fontRef idx="minor">
            <a:schemeClr val="lt1"/>
          </a:fontRef>
        </p:style>
        <p:txBody>
          <a:bodyPr lIns="91318" tIns="45660" rIns="91318" bIns="45660" rtlCol="0" anchor="ctr"/>
          <a:lstStyle/>
          <a:p>
            <a:pPr algn="ctr"/>
            <a:endParaRPr lang="en-US"/>
          </a:p>
        </p:txBody>
      </p:sp>
      <p:grpSp>
        <p:nvGrpSpPr>
          <p:cNvPr id="2" name="Group 1"/>
          <p:cNvGrpSpPr/>
          <p:nvPr/>
        </p:nvGrpSpPr>
        <p:grpSpPr>
          <a:xfrm>
            <a:off x="2400655" y="2152118"/>
            <a:ext cx="5828945" cy="975143"/>
            <a:chOff x="9566064" y="964372"/>
            <a:chExt cx="5446164" cy="698253"/>
          </a:xfrm>
        </p:grpSpPr>
        <p:sp>
          <p:nvSpPr>
            <p:cNvPr id="13"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 name="connsiteX0" fmla="*/ 0 w 5333999"/>
                <a:gd name="connsiteY0" fmla="*/ 0 h 724766"/>
                <a:gd name="connsiteX1" fmla="*/ 5334000 w 5333999"/>
                <a:gd name="connsiteY1" fmla="*/ 0 h 724766"/>
                <a:gd name="connsiteX2" fmla="*/ 3970191 w 5333999"/>
                <a:gd name="connsiteY2" fmla="*/ 513468 h 724766"/>
                <a:gd name="connsiteX3" fmla="*/ 5334000 w 5333999"/>
                <a:gd name="connsiteY3" fmla="*/ 724766 h 724766"/>
                <a:gd name="connsiteX4" fmla="*/ 0 w 5333999"/>
                <a:gd name="connsiteY4" fmla="*/ 724766 h 724766"/>
                <a:gd name="connsiteX5" fmla="*/ 0 w 5333999"/>
                <a:gd name="connsiteY5" fmla="*/ 0 h 724766"/>
                <a:gd name="connsiteX0" fmla="*/ 0 w 5334002"/>
                <a:gd name="connsiteY0" fmla="*/ 0 h 724766"/>
                <a:gd name="connsiteX1" fmla="*/ 5334000 w 5334002"/>
                <a:gd name="connsiteY1" fmla="*/ 0 h 724766"/>
                <a:gd name="connsiteX2" fmla="*/ 4572681 w 5334002"/>
                <a:gd name="connsiteY2" fmla="*/ 409907 h 724766"/>
                <a:gd name="connsiteX3" fmla="*/ 5334000 w 5334002"/>
                <a:gd name="connsiteY3" fmla="*/ 724766 h 724766"/>
                <a:gd name="connsiteX4" fmla="*/ 0 w 5334002"/>
                <a:gd name="connsiteY4" fmla="*/ 724766 h 724766"/>
                <a:gd name="connsiteX5" fmla="*/ 0 w 5334002"/>
                <a:gd name="connsiteY5" fmla="*/ 0 h 724766"/>
                <a:gd name="connsiteX0" fmla="*/ 0 w 5649495"/>
                <a:gd name="connsiteY0" fmla="*/ 0 h 724766"/>
                <a:gd name="connsiteX1" fmla="*/ 5649496 w 5649495"/>
                <a:gd name="connsiteY1" fmla="*/ 27302 h 724766"/>
                <a:gd name="connsiteX2" fmla="*/ 4572681 w 5649495"/>
                <a:gd name="connsiteY2" fmla="*/ 409907 h 724766"/>
                <a:gd name="connsiteX3" fmla="*/ 5334000 w 5649495"/>
                <a:gd name="connsiteY3" fmla="*/ 724766 h 724766"/>
                <a:gd name="connsiteX4" fmla="*/ 0 w 5649495"/>
                <a:gd name="connsiteY4" fmla="*/ 724766 h 724766"/>
                <a:gd name="connsiteX5" fmla="*/ 0 w 5649495"/>
                <a:gd name="connsiteY5" fmla="*/ 0 h 724766"/>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24345 w 5673840"/>
                <a:gd name="connsiteY4" fmla="*/ 697464 h 697464"/>
                <a:gd name="connsiteX5" fmla="*/ -1 w 5673840"/>
                <a:gd name="connsiteY5" fmla="*/ 152873 h 697464"/>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6831 w 5673840"/>
                <a:gd name="connsiteY4" fmla="*/ 568730 h 697464"/>
                <a:gd name="connsiteX5" fmla="*/ -1 w 5673840"/>
                <a:gd name="connsiteY5" fmla="*/ 152873 h 697464"/>
                <a:gd name="connsiteX0" fmla="*/ -1 w 5673840"/>
                <a:gd name="connsiteY0" fmla="*/ 152873 h 661803"/>
                <a:gd name="connsiteX1" fmla="*/ 5673841 w 5673840"/>
                <a:gd name="connsiteY1" fmla="*/ 0 h 661803"/>
                <a:gd name="connsiteX2" fmla="*/ 4597026 w 5673840"/>
                <a:gd name="connsiteY2" fmla="*/ 382605 h 661803"/>
                <a:gd name="connsiteX3" fmla="*/ 5253439 w 5673840"/>
                <a:gd name="connsiteY3" fmla="*/ 661803 h 661803"/>
                <a:gd name="connsiteX4" fmla="*/ 6831 w 5673840"/>
                <a:gd name="connsiteY4" fmla="*/ 568730 h 661803"/>
                <a:gd name="connsiteX5" fmla="*/ -1 w 5673840"/>
                <a:gd name="connsiteY5" fmla="*/ 152873 h 6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rgbClr val="FD49B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1"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2" name="Rectangle 10"/>
            <p:cNvSpPr/>
            <p:nvPr/>
          </p:nvSpPr>
          <p:spPr>
            <a:xfrm>
              <a:off x="9616287" y="1021956"/>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grpSp>
      <p:grpSp>
        <p:nvGrpSpPr>
          <p:cNvPr id="10" name="Group 9"/>
          <p:cNvGrpSpPr/>
          <p:nvPr/>
        </p:nvGrpSpPr>
        <p:grpSpPr>
          <a:xfrm>
            <a:off x="1408834" y="2109520"/>
            <a:ext cx="992332" cy="992332"/>
            <a:chOff x="1212273" y="1084984"/>
            <a:chExt cx="992332" cy="992332"/>
          </a:xfrm>
        </p:grpSpPr>
        <p:sp>
          <p:nvSpPr>
            <p:cNvPr id="9" name="Oval 8"/>
            <p:cNvSpPr/>
            <p:nvPr/>
          </p:nvSpPr>
          <p:spPr>
            <a:xfrm>
              <a:off x="1212273" y="1084984"/>
              <a:ext cx="992332" cy="992332"/>
            </a:xfrm>
            <a:prstGeom prst="ellipse">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52971" y="1095375"/>
              <a:ext cx="914400" cy="914400"/>
            </a:xfrm>
            <a:prstGeom prst="ellipse">
              <a:avLst/>
            </a:prstGeom>
            <a:solidFill>
              <a:srgbClr val="FD49B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p:cNvGrpSpPr/>
          <p:nvPr/>
        </p:nvGrpSpPr>
        <p:grpSpPr>
          <a:xfrm>
            <a:off x="-659633" y="-848743"/>
            <a:ext cx="2469633" cy="2296731"/>
            <a:chOff x="-2957976" y="-1125796"/>
            <a:chExt cx="2469633" cy="2296731"/>
          </a:xfrm>
        </p:grpSpPr>
        <p:sp>
          <p:nvSpPr>
            <p:cNvPr id="26" name="Oval 25"/>
            <p:cNvSpPr/>
            <p:nvPr/>
          </p:nvSpPr>
          <p:spPr>
            <a:xfrm rot="9814622">
              <a:off x="-2957976" y="-1125796"/>
              <a:ext cx="2469633" cy="2296731"/>
            </a:xfrm>
            <a:prstGeom prst="ellipse">
              <a:avLst/>
            </a:prstGeom>
            <a:solidFill>
              <a:srgbClr val="FD0B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rot="968493">
              <a:off x="-2721155" y="-827037"/>
              <a:ext cx="2069022" cy="193101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rot="2150288">
              <a:off x="-2540893" y="-528917"/>
              <a:ext cx="1825297" cy="15837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p:cNvSpPr txBox="1"/>
          <p:nvPr/>
        </p:nvSpPr>
        <p:spPr>
          <a:xfrm>
            <a:off x="796910" y="5314950"/>
            <a:ext cx="1341530" cy="1107862"/>
          </a:xfrm>
          <a:prstGeom prst="rect">
            <a:avLst/>
          </a:prstGeom>
          <a:noFill/>
        </p:spPr>
        <p:txBody>
          <a:bodyPr wrap="square" lIns="91305" tIns="45654" rIns="91305" bIns="45654" rtlCol="0">
            <a:spAutoFit/>
          </a:bodyPr>
          <a:lstStyle/>
          <a:p>
            <a:pPr algn="ctr"/>
            <a:r>
              <a:rPr lang="en-US" sz="6600" b="1">
                <a:solidFill>
                  <a:srgbClr val="0070C0"/>
                </a:solidFill>
                <a:latin typeface="Arial Rounded MT Bold" pitchFamily="34" charset="0"/>
                <a:ea typeface="Arial-Rounded" pitchFamily="34" charset="0"/>
                <a:cs typeface="Times New Roman" pitchFamily="18" charset="0"/>
              </a:rPr>
              <a:t>5</a:t>
            </a:r>
          </a:p>
        </p:txBody>
      </p:sp>
      <p:sp>
        <p:nvSpPr>
          <p:cNvPr id="22" name="TextBox 21"/>
          <p:cNvSpPr txBox="1"/>
          <p:nvPr/>
        </p:nvSpPr>
        <p:spPr>
          <a:xfrm>
            <a:off x="1349525" y="5314950"/>
            <a:ext cx="6931150" cy="646197"/>
          </a:xfrm>
          <a:prstGeom prst="rect">
            <a:avLst/>
          </a:prstGeom>
          <a:noFill/>
        </p:spPr>
        <p:txBody>
          <a:bodyPr wrap="square" lIns="91305" tIns="45654" rIns="91305" bIns="45654" rtlCol="0">
            <a:spAutoFit/>
          </a:bodyPr>
          <a:lstStyle/>
          <a:p>
            <a:pPr algn="ctr"/>
            <a:r>
              <a:rPr lang="en-US" sz="3600" b="1" smtClean="0">
                <a:ln w="12700">
                  <a:solidFill>
                    <a:srgbClr val="FD0B95"/>
                  </a:solidFill>
                </a:ln>
                <a:solidFill>
                  <a:srgbClr val="FD0B95"/>
                </a:solidFill>
                <a:latin typeface="Arial-Rounded" pitchFamily="34" charset="0"/>
                <a:ea typeface="Arial-Rounded" pitchFamily="34" charset="0"/>
                <a:cs typeface="Arial-Rounded" pitchFamily="34" charset="0"/>
              </a:rPr>
              <a:t>KIẾN VÀ CHIM BỒ CÂU</a:t>
            </a:r>
            <a:endParaRPr lang="en-US" sz="3600" b="1">
              <a:ln w="12700">
                <a:solidFill>
                  <a:srgbClr val="FD0B95"/>
                </a:solidFill>
              </a:ln>
              <a:solidFill>
                <a:srgbClr val="FD0B95"/>
              </a:solidFill>
              <a:latin typeface="Arial-Rounded" pitchFamily="34" charset="0"/>
              <a:ea typeface="Arial-Rounded" pitchFamily="34" charset="0"/>
              <a:cs typeface="Arial-Rounded" pitchFamily="34" charset="0"/>
            </a:endParaRPr>
          </a:p>
        </p:txBody>
      </p:sp>
      <p:sp>
        <p:nvSpPr>
          <p:cNvPr id="27" name="TextBox 26"/>
          <p:cNvSpPr txBox="1"/>
          <p:nvPr/>
        </p:nvSpPr>
        <p:spPr>
          <a:xfrm>
            <a:off x="7188579" y="5297394"/>
            <a:ext cx="990600" cy="953974"/>
          </a:xfrm>
          <a:prstGeom prst="rect">
            <a:avLst/>
          </a:prstGeom>
          <a:noFill/>
        </p:spPr>
        <p:txBody>
          <a:bodyPr wrap="square" lIns="91305" tIns="45654" rIns="91305" bIns="45654" rtlCol="0">
            <a:spAutoFit/>
          </a:bodyPr>
          <a:lstStyle/>
          <a:p>
            <a:pPr algn="ctr"/>
            <a:r>
              <a:rPr lang="en-US" sz="2400" b="1">
                <a:solidFill>
                  <a:schemeClr val="bg1"/>
                </a:solidFill>
                <a:latin typeface="Arial-Rounded" pitchFamily="34" charset="0"/>
                <a:ea typeface="Arial-Rounded" pitchFamily="34" charset="0"/>
                <a:cs typeface="Arial-Rounded" pitchFamily="34" charset="0"/>
              </a:rPr>
              <a:t>Bài</a:t>
            </a:r>
          </a:p>
          <a:p>
            <a:pPr algn="ctr"/>
            <a:r>
              <a:rPr lang="en-US" sz="3200" b="1">
                <a:solidFill>
                  <a:schemeClr val="bg1"/>
                </a:solidFill>
                <a:latin typeface="Arial Rounded MT Bold" pitchFamily="34" charset="0"/>
                <a:ea typeface="Arial-Rounded" pitchFamily="34" charset="0"/>
                <a:cs typeface="Times New Roman" pitchFamily="18" charset="0"/>
              </a:rPr>
              <a:t>1</a:t>
            </a:r>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0081" y="2109520"/>
            <a:ext cx="987425" cy="1195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25" y="-104733"/>
            <a:ext cx="1524000" cy="177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3187" y="212767"/>
            <a:ext cx="8151813" cy="145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67675" y="2217737"/>
            <a:ext cx="6931025"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625023" y="3584943"/>
            <a:ext cx="1538156" cy="13189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3030521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76300" y="260747"/>
            <a:ext cx="7962900" cy="830863"/>
          </a:xfrm>
          <a:prstGeom prst="rect">
            <a:avLst/>
          </a:prstGeom>
          <a:noFill/>
        </p:spPr>
        <p:txBody>
          <a:bodyPr wrap="square" lIns="91305" tIns="45654" rIns="91305" bIns="45654" rtlCol="0">
            <a:spAutoFit/>
          </a:bodyPr>
          <a:lstStyle/>
          <a:p>
            <a:pPr algn="just"/>
            <a:r>
              <a:rPr lang="en-US" sz="2400" b="1">
                <a:latin typeface="Arial" pitchFamily="34" charset="0"/>
                <a:ea typeface="Arial-Rounded" pitchFamily="34" charset="0"/>
                <a:cs typeface="Arial" pitchFamily="34" charset="0"/>
              </a:rPr>
              <a:t>Quan sát tranh và cho biết những người trong tranh đang làm gì?</a:t>
            </a:r>
          </a:p>
        </p:txBody>
      </p:sp>
      <p:sp>
        <p:nvSpPr>
          <p:cNvPr id="8" name="Rectangle 7"/>
          <p:cNvSpPr/>
          <p:nvPr/>
        </p:nvSpPr>
        <p:spPr>
          <a:xfrm>
            <a:off x="0" y="5010150"/>
            <a:ext cx="9144000" cy="133350"/>
          </a:xfrm>
          <a:prstGeom prst="rect">
            <a:avLst/>
          </a:prstGeom>
          <a:solidFill>
            <a:srgbClr val="FE8ACC"/>
          </a:solidFill>
          <a:ln>
            <a:noFill/>
          </a:ln>
        </p:spPr>
        <p:style>
          <a:lnRef idx="2">
            <a:schemeClr val="accent1">
              <a:shade val="50000"/>
            </a:schemeClr>
          </a:lnRef>
          <a:fillRef idx="1">
            <a:schemeClr val="accent1"/>
          </a:fillRef>
          <a:effectRef idx="0">
            <a:schemeClr val="accent1"/>
          </a:effectRef>
          <a:fontRef idx="minor">
            <a:schemeClr val="lt1"/>
          </a:fontRef>
        </p:style>
        <p:txBody>
          <a:bodyPr lIns="91305" tIns="45654" rIns="91305" bIns="45654" spcCol="0" rtlCol="0" anchor="ctr"/>
          <a:lstStyle/>
          <a:p>
            <a:pPr algn="ctr"/>
            <a:endParaRPr lang="en-US"/>
          </a:p>
        </p:txBody>
      </p:sp>
      <p:sp>
        <p:nvSpPr>
          <p:cNvPr id="9" name="Rectangle 8"/>
          <p:cNvSpPr/>
          <p:nvPr/>
        </p:nvSpPr>
        <p:spPr>
          <a:xfrm>
            <a:off x="0" y="0"/>
            <a:ext cx="9144000" cy="133350"/>
          </a:xfrm>
          <a:prstGeom prst="rect">
            <a:avLst/>
          </a:prstGeom>
          <a:solidFill>
            <a:srgbClr val="FE8ACC"/>
          </a:solidFill>
          <a:ln>
            <a:noFill/>
          </a:ln>
        </p:spPr>
        <p:style>
          <a:lnRef idx="2">
            <a:schemeClr val="accent1">
              <a:shade val="50000"/>
            </a:schemeClr>
          </a:lnRef>
          <a:fillRef idx="1">
            <a:schemeClr val="accent1"/>
          </a:fillRef>
          <a:effectRef idx="0">
            <a:schemeClr val="accent1"/>
          </a:effectRef>
          <a:fontRef idx="minor">
            <a:schemeClr val="lt1"/>
          </a:fontRef>
        </p:style>
        <p:txBody>
          <a:bodyPr lIns="91305" tIns="45654" rIns="91305" bIns="45654" spcCol="0" rtlCol="0" anchor="ctr"/>
          <a:lstStyle/>
          <a:p>
            <a:pPr algn="ctr"/>
            <a:endParaRPr lang="en-US"/>
          </a:p>
        </p:txBody>
      </p:sp>
      <p:sp>
        <p:nvSpPr>
          <p:cNvPr id="10" name="Oval 9"/>
          <p:cNvSpPr/>
          <p:nvPr/>
        </p:nvSpPr>
        <p:spPr>
          <a:xfrm>
            <a:off x="-1219200" y="241697"/>
            <a:ext cx="609600" cy="609600"/>
          </a:xfrm>
          <a:prstGeom prst="ellipse">
            <a:avLst/>
          </a:prstGeom>
          <a:solidFill>
            <a:srgbClr val="FD49B0"/>
          </a:solidFill>
          <a:ln>
            <a:noFill/>
          </a:ln>
        </p:spPr>
        <p:style>
          <a:lnRef idx="2">
            <a:schemeClr val="accent1">
              <a:shade val="50000"/>
            </a:schemeClr>
          </a:lnRef>
          <a:fillRef idx="1">
            <a:schemeClr val="accent1"/>
          </a:fillRef>
          <a:effectRef idx="0">
            <a:schemeClr val="accent1"/>
          </a:effectRef>
          <a:fontRef idx="minor">
            <a:schemeClr val="lt1"/>
          </a:fontRef>
        </p:style>
        <p:txBody>
          <a:bodyPr lIns="91318" tIns="45660" rIns="91318" bIns="45660" rtlCol="0" anchor="ctr"/>
          <a:lstStyle/>
          <a:p>
            <a:pPr algn="ctr"/>
            <a:r>
              <a:rPr lang="en-US" sz="2800" b="1">
                <a:solidFill>
                  <a:schemeClr val="bg1"/>
                </a:solidFill>
                <a:latin typeface="Arial Rounded MT Bold" pitchFamily="34" charset="0"/>
                <a:cs typeface="Times New Roman" pitchFamily="18" charset="0"/>
              </a:rPr>
              <a:t>1</a:t>
            </a:r>
          </a:p>
        </p:txBody>
      </p:sp>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187" y="171847"/>
            <a:ext cx="6461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1231900" y="1276350"/>
            <a:ext cx="6705600" cy="3498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8211536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44682" y="255143"/>
            <a:ext cx="1160318" cy="523087"/>
          </a:xfrm>
          <a:prstGeom prst="rect">
            <a:avLst/>
          </a:prstGeom>
          <a:noFill/>
        </p:spPr>
        <p:txBody>
          <a:bodyPr wrap="square" lIns="91305" tIns="45654" rIns="91305" bIns="45654" rtlCol="0">
            <a:spAutoFit/>
          </a:bodyPr>
          <a:lstStyle/>
          <a:p>
            <a:pPr algn="just"/>
            <a:r>
              <a:rPr lang="en-US" sz="2800" b="1">
                <a:latin typeface="Arial" pitchFamily="34" charset="0"/>
                <a:ea typeface="Arial-Rounded" pitchFamily="34" charset="0"/>
                <a:cs typeface="Arial" pitchFamily="34" charset="0"/>
              </a:rPr>
              <a:t>Đọc</a:t>
            </a:r>
          </a:p>
        </p:txBody>
      </p:sp>
      <p:sp>
        <p:nvSpPr>
          <p:cNvPr id="4" name="TextBox 3"/>
          <p:cNvSpPr txBox="1"/>
          <p:nvPr/>
        </p:nvSpPr>
        <p:spPr>
          <a:xfrm>
            <a:off x="1584614" y="372263"/>
            <a:ext cx="5947064" cy="523087"/>
          </a:xfrm>
          <a:prstGeom prst="rect">
            <a:avLst/>
          </a:prstGeom>
          <a:noFill/>
        </p:spPr>
        <p:txBody>
          <a:bodyPr wrap="square" lIns="91305" tIns="45654" rIns="91305" bIns="45654" rtlCol="0">
            <a:spAutoFit/>
          </a:bodyPr>
          <a:lstStyle/>
          <a:p>
            <a:pPr algn="ctr"/>
            <a:r>
              <a:rPr lang="en-US" sz="2800" b="1" smtClean="0">
                <a:latin typeface="Arial" pitchFamily="34" charset="0"/>
                <a:ea typeface="Arial-Rounded" pitchFamily="34" charset="0"/>
                <a:cs typeface="Arial" pitchFamily="34" charset="0"/>
              </a:rPr>
              <a:t>Kiến và chim bồ câu</a:t>
            </a:r>
            <a:endParaRPr lang="en-US" sz="2800" b="1">
              <a:latin typeface="Arial" pitchFamily="34" charset="0"/>
              <a:ea typeface="Arial-Rounded" pitchFamily="34" charset="0"/>
              <a:cs typeface="Arial" pitchFamily="34" charset="0"/>
            </a:endParaRPr>
          </a:p>
        </p:txBody>
      </p:sp>
      <p:sp>
        <p:nvSpPr>
          <p:cNvPr id="5" name="TextBox 4"/>
          <p:cNvSpPr txBox="1"/>
          <p:nvPr/>
        </p:nvSpPr>
        <p:spPr>
          <a:xfrm>
            <a:off x="62346" y="857250"/>
            <a:ext cx="8991600" cy="4339516"/>
          </a:xfrm>
          <a:prstGeom prst="rect">
            <a:avLst/>
          </a:prstGeom>
          <a:noFill/>
        </p:spPr>
        <p:txBody>
          <a:bodyPr wrap="square" lIns="91305" tIns="45654" rIns="91305" bIns="45654" rtlCol="0">
            <a:spAutoFit/>
          </a:bodyPr>
          <a:lstStyle/>
          <a:p>
            <a:pPr algn="just"/>
            <a:r>
              <a:rPr lang="en-US" sz="2100" smtClean="0">
                <a:latin typeface="Arial" pitchFamily="34" charset="0"/>
                <a:ea typeface="Arial-Rounded" pitchFamily="34" charset="0"/>
                <a:cs typeface="Arial" pitchFamily="34" charset="0"/>
              </a:rPr>
              <a:t>	Một con kiến không may bị rơi xuống nước. Nó vùng vẫy và la lên:</a:t>
            </a:r>
          </a:p>
          <a:p>
            <a:pPr algn="just"/>
            <a:r>
              <a:rPr lang="en-US" sz="2100" smtClean="0">
                <a:latin typeface="Arial" pitchFamily="34" charset="0"/>
                <a:ea typeface="Arial-Rounded" pitchFamily="34" charset="0"/>
                <a:cs typeface="Arial" pitchFamily="34" charset="0"/>
              </a:rPr>
              <a:t>	</a:t>
            </a:r>
            <a:r>
              <a:rPr lang="en-US" sz="2100">
                <a:latin typeface="Arial" pitchFamily="34" charset="0"/>
                <a:cs typeface="Arial" pitchFamily="34" charset="0"/>
              </a:rPr>
              <a:t>–</a:t>
            </a:r>
            <a:r>
              <a:rPr lang="en-US" sz="2100" smtClean="0">
                <a:latin typeface="Arial" pitchFamily="34" charset="0"/>
                <a:ea typeface="Arial-Rounded" pitchFamily="34" charset="0"/>
                <a:cs typeface="Arial" pitchFamily="34" charset="0"/>
              </a:rPr>
              <a:t> Cứu tôi với, cứu tôi với!</a:t>
            </a:r>
          </a:p>
          <a:p>
            <a:pPr algn="just"/>
            <a:r>
              <a:rPr lang="en-US" sz="2100">
                <a:latin typeface="Arial" pitchFamily="34" charset="0"/>
                <a:ea typeface="Arial-Rounded" pitchFamily="34" charset="0"/>
                <a:cs typeface="Arial" pitchFamily="34" charset="0"/>
              </a:rPr>
              <a:t>	</a:t>
            </a:r>
            <a:r>
              <a:rPr lang="en-US" sz="2100" smtClean="0">
                <a:latin typeface="Arial" pitchFamily="34" charset="0"/>
                <a:ea typeface="Arial-Rounded" pitchFamily="34" charset="0"/>
                <a:cs typeface="Arial" pitchFamily="34" charset="0"/>
              </a:rPr>
              <a:t>Nghe tiếng kêu cứu của kiến, bồ câu nhanh trí nhặt một chiếc lá thả xuống nước. Kiến bám vào chiếc lá và leo được lên bờ.</a:t>
            </a:r>
          </a:p>
          <a:p>
            <a:pPr algn="just"/>
            <a:r>
              <a:rPr lang="en-US" sz="2100">
                <a:latin typeface="Arial" pitchFamily="34" charset="0"/>
                <a:ea typeface="Arial-Rounded" pitchFamily="34" charset="0"/>
                <a:cs typeface="Arial" pitchFamily="34" charset="0"/>
              </a:rPr>
              <a:t>	</a:t>
            </a:r>
            <a:r>
              <a:rPr lang="en-US" sz="2100" smtClean="0">
                <a:latin typeface="Arial" pitchFamily="34" charset="0"/>
                <a:ea typeface="Arial-Rounded" pitchFamily="34" charset="0"/>
                <a:cs typeface="Arial" pitchFamily="34" charset="0"/>
              </a:rPr>
              <a:t>Một hôm, kiến thấy người thợ săn đang ngắm bắn bồ câu. Ngay lập tức, nó bò đến, cắn vào chân anh ta. Người thợ săn giật mình. Bồ câu thấy động liền bay đi.</a:t>
            </a:r>
          </a:p>
          <a:p>
            <a:pPr algn="just"/>
            <a:r>
              <a:rPr lang="en-US" sz="2100" smtClean="0">
                <a:latin typeface="Arial" pitchFamily="34" charset="0"/>
                <a:ea typeface="Arial-Rounded" pitchFamily="34" charset="0"/>
                <a:cs typeface="Arial" pitchFamily="34" charset="0"/>
              </a:rPr>
              <a:t>	Bồ câu tìm đến chỗ kiến, cảm động nói:</a:t>
            </a:r>
          </a:p>
          <a:p>
            <a:pPr algn="just"/>
            <a:r>
              <a:rPr lang="en-US" sz="2100">
                <a:latin typeface="Arial" pitchFamily="34" charset="0"/>
                <a:ea typeface="Arial-Rounded" pitchFamily="34" charset="0"/>
                <a:cs typeface="Arial" pitchFamily="34" charset="0"/>
              </a:rPr>
              <a:t>	</a:t>
            </a:r>
            <a:r>
              <a:rPr lang="en-US" sz="2100">
                <a:latin typeface="Arial" pitchFamily="34" charset="0"/>
                <a:cs typeface="Arial" pitchFamily="34" charset="0"/>
              </a:rPr>
              <a:t> –</a:t>
            </a:r>
            <a:r>
              <a:rPr lang="en-US" sz="2100" smtClean="0">
                <a:latin typeface="Arial" pitchFamily="34" charset="0"/>
                <a:ea typeface="Arial-Rounded" pitchFamily="34" charset="0"/>
                <a:cs typeface="Arial" pitchFamily="34" charset="0"/>
              </a:rPr>
              <a:t> Cảm ơn cậu đã cứu tớ.</a:t>
            </a:r>
          </a:p>
          <a:p>
            <a:pPr algn="just"/>
            <a:r>
              <a:rPr lang="en-US" sz="2100">
                <a:latin typeface="Arial" pitchFamily="34" charset="0"/>
                <a:ea typeface="Arial-Rounded" pitchFamily="34" charset="0"/>
                <a:cs typeface="Arial" pitchFamily="34" charset="0"/>
              </a:rPr>
              <a:t>	</a:t>
            </a:r>
            <a:r>
              <a:rPr lang="en-US" sz="2100" smtClean="0">
                <a:latin typeface="Arial" pitchFamily="34" charset="0"/>
                <a:ea typeface="Arial-Rounded" pitchFamily="34" charset="0"/>
                <a:cs typeface="Arial" pitchFamily="34" charset="0"/>
              </a:rPr>
              <a:t>Kiến đáp:</a:t>
            </a:r>
          </a:p>
          <a:p>
            <a:pPr algn="just"/>
            <a:r>
              <a:rPr lang="en-US" sz="2100">
                <a:latin typeface="Arial" pitchFamily="34" charset="0"/>
                <a:ea typeface="Arial-Rounded" pitchFamily="34" charset="0"/>
                <a:cs typeface="Arial" pitchFamily="34" charset="0"/>
              </a:rPr>
              <a:t>	</a:t>
            </a:r>
            <a:r>
              <a:rPr lang="en-US" sz="2100">
                <a:latin typeface="Arial" pitchFamily="34" charset="0"/>
                <a:cs typeface="Arial" pitchFamily="34" charset="0"/>
              </a:rPr>
              <a:t> –</a:t>
            </a:r>
            <a:r>
              <a:rPr lang="en-US" sz="2100" smtClean="0">
                <a:latin typeface="Arial" pitchFamily="34" charset="0"/>
                <a:ea typeface="Arial-Rounded" pitchFamily="34" charset="0"/>
                <a:cs typeface="Arial" pitchFamily="34" charset="0"/>
              </a:rPr>
              <a:t> Cậu cũng giúp tớ thoát chết mà.</a:t>
            </a:r>
          </a:p>
          <a:p>
            <a:pPr algn="just"/>
            <a:r>
              <a:rPr lang="en-US" sz="2100">
                <a:latin typeface="Arial" pitchFamily="34" charset="0"/>
                <a:ea typeface="Arial-Rounded" pitchFamily="34" charset="0"/>
                <a:cs typeface="Arial" pitchFamily="34" charset="0"/>
              </a:rPr>
              <a:t>	</a:t>
            </a:r>
            <a:r>
              <a:rPr lang="en-US" sz="2100" smtClean="0">
                <a:latin typeface="Arial" pitchFamily="34" charset="0"/>
                <a:ea typeface="Arial-Rounded" pitchFamily="34" charset="0"/>
                <a:cs typeface="Arial" pitchFamily="34" charset="0"/>
              </a:rPr>
              <a:t>Cả hai đều rất vui vì đã giúp nhau.</a:t>
            </a:r>
          </a:p>
          <a:p>
            <a:pPr algn="r"/>
            <a:r>
              <a:rPr lang="en-US" sz="2100" smtClean="0">
                <a:latin typeface="Arial" pitchFamily="34" charset="0"/>
                <a:ea typeface="Arial-Rounded" pitchFamily="34" charset="0"/>
                <a:cs typeface="Arial" pitchFamily="34" charset="0"/>
              </a:rPr>
              <a:t>(</a:t>
            </a:r>
            <a:r>
              <a:rPr lang="en-US" sz="2100" i="1" smtClean="0">
                <a:latin typeface="Arial" pitchFamily="34" charset="0"/>
                <a:ea typeface="Arial-Rounded" pitchFamily="34" charset="0"/>
                <a:cs typeface="Arial" pitchFamily="34" charset="0"/>
              </a:rPr>
              <a:t>Theo</a:t>
            </a:r>
            <a:r>
              <a:rPr lang="en-US" sz="2100" smtClean="0">
                <a:latin typeface="Arial" pitchFamily="34" charset="0"/>
                <a:ea typeface="Arial-Rounded" pitchFamily="34" charset="0"/>
                <a:cs typeface="Arial" pitchFamily="34" charset="0"/>
              </a:rPr>
              <a:t> Ê-dốp)</a:t>
            </a:r>
            <a:endParaRPr lang="en-US" sz="2100">
              <a:latin typeface="Arial" pitchFamily="34" charset="0"/>
              <a:ea typeface="Arial-Rounded" pitchFamily="34" charset="0"/>
              <a:cs typeface="Arial" pitchFamily="34" charset="0"/>
            </a:endParaRPr>
          </a:p>
        </p:txBody>
      </p:sp>
      <p:sp>
        <p:nvSpPr>
          <p:cNvPr id="8" name="Cloud 7"/>
          <p:cNvSpPr/>
          <p:nvPr/>
        </p:nvSpPr>
        <p:spPr>
          <a:xfrm>
            <a:off x="7162800" y="105123"/>
            <a:ext cx="1752600" cy="730269"/>
          </a:xfrm>
          <a:prstGeom prst="cloud">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a:r>
              <a:rPr lang="en-US" sz="1600" b="1">
                <a:solidFill>
                  <a:schemeClr val="tx1"/>
                </a:solidFill>
                <a:latin typeface="Arial" pitchFamily="34" charset="0"/>
                <a:ea typeface="Arial-Rounded" pitchFamily="34" charset="0"/>
                <a:cs typeface="Arial" pitchFamily="34" charset="0"/>
              </a:rPr>
              <a:t>Đọc mẫu</a:t>
            </a:r>
          </a:p>
        </p:txBody>
      </p:sp>
      <p:sp>
        <p:nvSpPr>
          <p:cNvPr id="7" name="Oval 6"/>
          <p:cNvSpPr/>
          <p:nvPr/>
        </p:nvSpPr>
        <p:spPr>
          <a:xfrm>
            <a:off x="-1295400" y="165456"/>
            <a:ext cx="609600" cy="609600"/>
          </a:xfrm>
          <a:prstGeom prst="ellipse">
            <a:avLst/>
          </a:prstGeom>
          <a:solidFill>
            <a:srgbClr val="FD49B0"/>
          </a:solidFill>
          <a:ln>
            <a:noFill/>
          </a:ln>
        </p:spPr>
        <p:style>
          <a:lnRef idx="2">
            <a:schemeClr val="accent1">
              <a:shade val="50000"/>
            </a:schemeClr>
          </a:lnRef>
          <a:fillRef idx="1">
            <a:schemeClr val="accent1"/>
          </a:fillRef>
          <a:effectRef idx="0">
            <a:schemeClr val="accent1"/>
          </a:effectRef>
          <a:fontRef idx="minor">
            <a:schemeClr val="lt1"/>
          </a:fontRef>
        </p:style>
        <p:txBody>
          <a:bodyPr lIns="91318" tIns="45660" rIns="91318" bIns="45660" rtlCol="0" anchor="ctr"/>
          <a:lstStyle/>
          <a:p>
            <a:pPr algn="ctr"/>
            <a:r>
              <a:rPr lang="en-US" sz="2800" b="1">
                <a:solidFill>
                  <a:schemeClr val="bg1"/>
                </a:solidFill>
                <a:latin typeface="Arial Rounded MT Bold" pitchFamily="34" charset="0"/>
                <a:cs typeface="Times New Roman" pitchFamily="18" charset="0"/>
              </a:rPr>
              <a:t>2</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569" y="165456"/>
            <a:ext cx="6461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44457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1048</TotalTime>
  <Words>577</Words>
  <Application>Microsoft Office PowerPoint</Application>
  <PresentationFormat>On-screen Show (16:9)</PresentationFormat>
  <Paragraphs>182</Paragraphs>
  <Slides>28</Slides>
  <Notes>10</Notes>
  <HiddenSlides>0</HiddenSlides>
  <MMClips>2</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Office Theme</vt:lpstr>
      <vt:lpstr>PowerPoint Presentation</vt:lpstr>
      <vt:lpstr>PowerPoint Presentation</vt:lpstr>
      <vt:lpstr>Con gì hai mắt trong veo Thích nằm sưởi nắng, thích trèo cây cau?</vt:lpstr>
      <vt:lpstr>PowerPoint Presentation</vt:lpstr>
      <vt:lpstr>Con gì biểu tượng hòa bình thế gian?</vt:lpstr>
      <vt:lpstr>Con gì ăn no Bụng to mắt híp Mồm kêu ụt ịt Nằm thở phì phò?</vt:lpstr>
      <vt:lpstr>PowerPoint Presentation</vt:lpstr>
      <vt:lpstr>PowerPoint Presentation</vt:lpstr>
      <vt:lpstr>PowerPoint Presentation</vt:lpstr>
      <vt:lpstr>PowerPoint Presentation</vt:lpstr>
      <vt:lpstr>vùng vẫy    nhanh trí   thợ săn giật mình  </vt:lpstr>
      <vt:lpstr>PowerPoint Presentation</vt:lpstr>
      <vt:lpstr>PowerPoint Presentation</vt:lpstr>
      <vt:lpstr>PowerPoint Presentation</vt:lpstr>
      <vt:lpstr>Giải nghĩa từ khó:</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Trong cuộc sống cần giúp đỡ nhau, nhất là khi người khác gặp hoạn nạn. </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MTC</cp:lastModifiedBy>
  <cp:revision>191</cp:revision>
  <dcterms:created xsi:type="dcterms:W3CDTF">2020-12-08T15:48:47Z</dcterms:created>
  <dcterms:modified xsi:type="dcterms:W3CDTF">2022-03-21T07:10:30Z</dcterms:modified>
</cp:coreProperties>
</file>