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3" r:id="rId2"/>
    <p:sldId id="285" r:id="rId3"/>
    <p:sldId id="283" r:id="rId4"/>
    <p:sldId id="257" r:id="rId5"/>
    <p:sldId id="258" r:id="rId6"/>
    <p:sldId id="259" r:id="rId7"/>
    <p:sldId id="264" r:id="rId8"/>
    <p:sldId id="277" r:id="rId9"/>
    <p:sldId id="284" r:id="rId10"/>
    <p:sldId id="278" r:id="rId11"/>
    <p:sldId id="271" r:id="rId12"/>
    <p:sldId id="272"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6800"/>
    <a:srgbClr val="B88800"/>
    <a:srgbClr val="B07500"/>
    <a:srgbClr val="CA4C14"/>
    <a:srgbClr val="CC3300"/>
    <a:srgbClr val="8FCE4A"/>
    <a:srgbClr val="B9EDFF"/>
    <a:srgbClr val="F8E2FA"/>
    <a:srgbClr val="EEB8F2"/>
    <a:srgbClr val="EBAA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2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3/14/2022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20" y="1385130"/>
            <a:ext cx="8661680" cy="3657600"/>
          </a:xfrm>
          <a:prstGeom prst="rect">
            <a:avLst/>
          </a:prstGeom>
        </p:spPr>
      </p:pic>
      <p:sp>
        <p:nvSpPr>
          <p:cNvPr id="44" name="TextBox 43"/>
          <p:cNvSpPr txBox="1"/>
          <p:nvPr/>
        </p:nvSpPr>
        <p:spPr>
          <a:xfrm>
            <a:off x="6844146" y="3416043"/>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5" name="TextBox 44"/>
          <p:cNvSpPr txBox="1"/>
          <p:nvPr/>
        </p:nvSpPr>
        <p:spPr>
          <a:xfrm>
            <a:off x="5283289" y="3380498"/>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8" name="TextBox 47"/>
          <p:cNvSpPr txBox="1"/>
          <p:nvPr/>
        </p:nvSpPr>
        <p:spPr>
          <a:xfrm>
            <a:off x="6782586" y="2412424"/>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d</a:t>
            </a:r>
            <a:endParaRPr lang="en-US" sz="2000">
              <a:latin typeface="Arial" pitchFamily="34" charset="0"/>
              <a:ea typeface="Arial-Rounded" pitchFamily="34" charset="0"/>
              <a:cs typeface="Arial" pitchFamily="34" charset="0"/>
            </a:endParaRPr>
          </a:p>
        </p:txBody>
      </p:sp>
      <p:sp>
        <p:nvSpPr>
          <p:cNvPr id="46" name="TextBox 45"/>
          <p:cNvSpPr txBox="1"/>
          <p:nvPr/>
        </p:nvSpPr>
        <p:spPr>
          <a:xfrm>
            <a:off x="4073794" y="336435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d</a:t>
            </a:r>
            <a:endParaRPr lang="en-US" sz="2000">
              <a:latin typeface="Arial" pitchFamily="34" charset="0"/>
              <a:ea typeface="Arial-Rounded" pitchFamily="34" charset="0"/>
              <a:cs typeface="Arial" pitchFamily="34" charset="0"/>
            </a:endParaRPr>
          </a:p>
        </p:txBody>
      </p:sp>
      <p:sp>
        <p:nvSpPr>
          <p:cNvPr id="43" name="TextBox 42"/>
          <p:cNvSpPr txBox="1"/>
          <p:nvPr/>
        </p:nvSpPr>
        <p:spPr>
          <a:xfrm>
            <a:off x="5965878" y="244013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2" name="TextBox 41"/>
          <p:cNvSpPr txBox="1"/>
          <p:nvPr/>
        </p:nvSpPr>
        <p:spPr>
          <a:xfrm>
            <a:off x="3979919" y="2440132"/>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41" name="TextBox 40"/>
          <p:cNvSpPr txBox="1"/>
          <p:nvPr/>
        </p:nvSpPr>
        <p:spPr>
          <a:xfrm>
            <a:off x="2117741" y="2435620"/>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gi</a:t>
            </a:r>
            <a:endParaRPr lang="en-US" sz="2000">
              <a:latin typeface="Arial" pitchFamily="34" charset="0"/>
              <a:ea typeface="Arial-Rounded" pitchFamily="34" charset="0"/>
              <a:cs typeface="Arial" pitchFamily="34" charset="0"/>
            </a:endParaRPr>
          </a:p>
        </p:txBody>
      </p:sp>
      <p:sp>
        <p:nvSpPr>
          <p:cNvPr id="3" name="Oval 2"/>
          <p:cNvSpPr/>
          <p:nvPr/>
        </p:nvSpPr>
        <p:spPr>
          <a:xfrm>
            <a:off x="11463" y="2646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355285" y="163991"/>
            <a:ext cx="5407715" cy="461616"/>
          </a:xfrm>
          <a:prstGeom prst="rect">
            <a:avLst/>
          </a:prstGeom>
          <a:noFill/>
          <a:ln>
            <a:noFill/>
          </a:ln>
        </p:spPr>
        <p:txBody>
          <a:bodyPr wrap="square" lIns="91391" tIns="45696" rIns="91391" bIns="45696" rtlCol="0">
            <a:spAutoFit/>
          </a:bodyPr>
          <a:lstStyle/>
          <a:p>
            <a:pPr algn="just"/>
            <a:r>
              <a:rPr lang="en-US" sz="2400" b="1" i="1" smtClean="0">
                <a:latin typeface="Arial" pitchFamily="34" charset="0"/>
                <a:ea typeface="Arial-Rounded" pitchFamily="34" charset="0"/>
                <a:cs typeface="Arial" pitchFamily="34" charset="0"/>
              </a:rPr>
              <a:t>Tìm đường về nhà</a:t>
            </a:r>
            <a:endParaRPr lang="en-US" sz="2400" b="1" i="1">
              <a:latin typeface="Arial" pitchFamily="34" charset="0"/>
              <a:ea typeface="Arial-Rounded" pitchFamily="34" charset="0"/>
              <a:cs typeface="Arial" pitchFamily="34" charset="0"/>
            </a:endParaRPr>
          </a:p>
        </p:txBody>
      </p:sp>
      <p:grpSp>
        <p:nvGrpSpPr>
          <p:cNvPr id="5" name="Group 4"/>
          <p:cNvGrpSpPr/>
          <p:nvPr/>
        </p:nvGrpSpPr>
        <p:grpSpPr>
          <a:xfrm>
            <a:off x="762000" y="140610"/>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sp>
        <p:nvSpPr>
          <p:cNvPr id="13" name="TextBox 12"/>
          <p:cNvSpPr txBox="1"/>
          <p:nvPr/>
        </p:nvSpPr>
        <p:spPr>
          <a:xfrm>
            <a:off x="301749" y="590550"/>
            <a:ext cx="8842251" cy="830948"/>
          </a:xfrm>
          <a:prstGeom prst="rect">
            <a:avLst/>
          </a:prstGeom>
          <a:noFill/>
          <a:ln>
            <a:noFill/>
          </a:ln>
        </p:spPr>
        <p:txBody>
          <a:bodyPr wrap="square" lIns="91391" tIns="45696" rIns="91391" bIns="45696" rtlCol="0">
            <a:spAutoFit/>
          </a:bodyPr>
          <a:lstStyle/>
          <a:p>
            <a:pPr algn="just"/>
            <a:r>
              <a:rPr lang="en-US" sz="2400" b="1" smtClean="0">
                <a:latin typeface="Arial" pitchFamily="34" charset="0"/>
                <a:ea typeface="Arial-Rounded" pitchFamily="34" charset="0"/>
                <a:cs typeface="Arial" pitchFamily="34" charset="0"/>
              </a:rPr>
              <a:t>Đường về nhà thỏ phải đi qua những từ ngữ có bông hoa cần thay bằng </a:t>
            </a:r>
            <a:r>
              <a:rPr lang="en-US" sz="2400" b="1" i="1" smtClean="0">
                <a:latin typeface="Arial" pitchFamily="34" charset="0"/>
                <a:ea typeface="Arial-Rounded" pitchFamily="34" charset="0"/>
                <a:cs typeface="Arial" pitchFamily="34" charset="0"/>
              </a:rPr>
              <a:t>gi</a:t>
            </a:r>
            <a:r>
              <a:rPr lang="en-US" sz="2400" b="1" smtClean="0">
                <a:latin typeface="Arial" pitchFamily="34" charset="0"/>
                <a:ea typeface="Arial-Rounded" pitchFamily="34" charset="0"/>
                <a:cs typeface="Arial" pitchFamily="34" charset="0"/>
              </a:rPr>
              <a:t>. Em hãy giúp thỏ tìm đường về nhà nhé!</a:t>
            </a:r>
            <a:endParaRPr lang="en-US" sz="2400" b="1">
              <a:latin typeface="Arial" pitchFamily="34" charset="0"/>
              <a:ea typeface="Arial-Rounded" pitchFamily="34" charset="0"/>
              <a:cs typeface="Arial" pitchFamily="34" charset="0"/>
            </a:endParaRPr>
          </a:p>
        </p:txBody>
      </p:sp>
      <p:sp>
        <p:nvSpPr>
          <p:cNvPr id="16" name="TextBox 15"/>
          <p:cNvSpPr txBox="1"/>
          <p:nvPr/>
        </p:nvSpPr>
        <p:spPr>
          <a:xfrm>
            <a:off x="2209800" y="2434941"/>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ảng bài</a:t>
            </a:r>
            <a:endParaRPr lang="en-US" sz="2000">
              <a:latin typeface="Arial" pitchFamily="34" charset="0"/>
              <a:ea typeface="Arial-Rounded" pitchFamily="34" charset="0"/>
              <a:cs typeface="Arial" pitchFamily="34" charset="0"/>
            </a:endParaRPr>
          </a:p>
        </p:txBody>
      </p:sp>
      <p:sp>
        <p:nvSpPr>
          <p:cNvPr id="17" name="TextBox 16"/>
          <p:cNvSpPr txBox="1"/>
          <p:nvPr/>
        </p:nvSpPr>
        <p:spPr>
          <a:xfrm>
            <a:off x="4040173" y="2434941"/>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ày dép</a:t>
            </a:r>
            <a:endParaRPr lang="en-US" sz="2000">
              <a:latin typeface="Arial" pitchFamily="34" charset="0"/>
              <a:ea typeface="Arial-Rounded" pitchFamily="34" charset="0"/>
              <a:cs typeface="Arial" pitchFamily="34" charset="0"/>
            </a:endParaRPr>
          </a:p>
        </p:txBody>
      </p:sp>
      <p:sp>
        <p:nvSpPr>
          <p:cNvPr id="18" name="TextBox 17"/>
          <p:cNvSpPr txBox="1"/>
          <p:nvPr/>
        </p:nvSpPr>
        <p:spPr>
          <a:xfrm>
            <a:off x="5122717" y="2434941"/>
            <a:ext cx="1586346"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canh     ữ</a:t>
            </a:r>
            <a:endParaRPr lang="en-US" sz="2000">
              <a:latin typeface="Arial" pitchFamily="34" charset="0"/>
              <a:ea typeface="Arial-Rounded" pitchFamily="34" charset="0"/>
              <a:cs typeface="Arial" pitchFamily="34" charset="0"/>
            </a:endParaRPr>
          </a:p>
        </p:txBody>
      </p:sp>
      <p:sp>
        <p:nvSpPr>
          <p:cNvPr id="19" name="TextBox 18"/>
          <p:cNvSpPr txBox="1"/>
          <p:nvPr/>
        </p:nvSpPr>
        <p:spPr>
          <a:xfrm>
            <a:off x="6781800" y="2419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ẻo dai</a:t>
            </a:r>
            <a:endParaRPr lang="en-US" sz="2000">
              <a:latin typeface="Arial" pitchFamily="34" charset="0"/>
              <a:ea typeface="Arial-Rounded" pitchFamily="34" charset="0"/>
              <a:cs typeface="Arial" pitchFamily="34" charset="0"/>
            </a:endParaRPr>
          </a:p>
        </p:txBody>
      </p:sp>
      <p:sp>
        <p:nvSpPr>
          <p:cNvPr id="20" name="TextBox 19"/>
          <p:cNvSpPr txBox="1"/>
          <p:nvPr/>
        </p:nvSpPr>
        <p:spPr>
          <a:xfrm>
            <a:off x="2211373" y="3365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au cải</a:t>
            </a:r>
            <a:endParaRPr lang="en-US" sz="2000">
              <a:latin typeface="Arial" pitchFamily="34" charset="0"/>
              <a:ea typeface="Arial-Rounded" pitchFamily="34" charset="0"/>
              <a:cs typeface="Arial" pitchFamily="34" charset="0"/>
            </a:endParaRPr>
          </a:p>
        </p:txBody>
      </p:sp>
      <p:sp>
        <p:nvSpPr>
          <p:cNvPr id="21" name="TextBox 20"/>
          <p:cNvSpPr txBox="1"/>
          <p:nvPr/>
        </p:nvSpPr>
        <p:spPr>
          <a:xfrm>
            <a:off x="4040173" y="3365370"/>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ữ tợn</a:t>
            </a:r>
            <a:endParaRPr lang="en-US" sz="2000">
              <a:latin typeface="Arial" pitchFamily="34" charset="0"/>
              <a:ea typeface="Arial-Rounded" pitchFamily="34" charset="0"/>
              <a:cs typeface="Arial" pitchFamily="34" charset="0"/>
            </a:endParaRPr>
          </a:p>
        </p:txBody>
      </p:sp>
      <p:sp>
        <p:nvSpPr>
          <p:cNvPr id="22" name="TextBox 21"/>
          <p:cNvSpPr txBox="1"/>
          <p:nvPr/>
        </p:nvSpPr>
        <p:spPr>
          <a:xfrm>
            <a:off x="5430982" y="3386152"/>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ọt  nước</a:t>
            </a:r>
            <a:endParaRPr lang="en-US" sz="2000">
              <a:latin typeface="Arial" pitchFamily="34" charset="0"/>
              <a:ea typeface="Arial-Rounded" pitchFamily="34" charset="0"/>
              <a:cs typeface="Arial" pitchFamily="34" charset="0"/>
            </a:endParaRPr>
          </a:p>
        </p:txBody>
      </p:sp>
      <p:sp>
        <p:nvSpPr>
          <p:cNvPr id="23" name="TextBox 22"/>
          <p:cNvSpPr txBox="1"/>
          <p:nvPr/>
        </p:nvSpPr>
        <p:spPr>
          <a:xfrm>
            <a:off x="6859573" y="3417325"/>
            <a:ext cx="1293827"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a đình</a:t>
            </a:r>
            <a:endParaRPr lang="en-US" sz="2000">
              <a:latin typeface="Arial" pitchFamily="34" charset="0"/>
              <a:ea typeface="Arial-Rounded" pitchFamily="34" charset="0"/>
              <a:cs typeface="Arial" pitchFamily="34" charset="0"/>
            </a:endParaRPr>
          </a:p>
        </p:txBody>
      </p:sp>
      <p:sp>
        <p:nvSpPr>
          <p:cNvPr id="14" name="Rounded Rectangle 13"/>
          <p:cNvSpPr/>
          <p:nvPr/>
        </p:nvSpPr>
        <p:spPr>
          <a:xfrm>
            <a:off x="2096669" y="2434940"/>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864642" y="2429761"/>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268191" y="2434973"/>
            <a:ext cx="1285005"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802582" y="2429825"/>
            <a:ext cx="106198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084275" y="3353877"/>
            <a:ext cx="117080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957322" y="3353877"/>
            <a:ext cx="1143879"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341369" y="3417944"/>
            <a:ext cx="1258267"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6780007" y="3416024"/>
            <a:ext cx="1144793" cy="40006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0652" y="2492333"/>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9277" y="249927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1629" y="249342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5227" y="2466096"/>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71346" y="3420910"/>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4071" y="3440391"/>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5317" y="3478389"/>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2211260" y="3365318"/>
            <a:ext cx="441850" cy="400061"/>
          </a:xfrm>
          <a:prstGeom prst="rect">
            <a:avLst/>
          </a:prstGeom>
          <a:noFill/>
          <a:ln>
            <a:noFill/>
          </a:ln>
        </p:spPr>
        <p:txBody>
          <a:bodyPr wrap="square" lIns="91391" tIns="45696" rIns="91391" bIns="45696" rtlCol="0">
            <a:spAutoFit/>
          </a:bodyPr>
          <a:lstStyle/>
          <a:p>
            <a:pPr algn="ctr"/>
            <a:r>
              <a:rPr lang="en-US" sz="2000" smtClean="0">
                <a:latin typeface="Arial" pitchFamily="34" charset="0"/>
                <a:ea typeface="Arial-Rounded" pitchFamily="34" charset="0"/>
                <a:cs typeface="Arial" pitchFamily="34" charset="0"/>
              </a:rPr>
              <a:t>r</a:t>
            </a:r>
            <a:endParaRPr lang="en-US" sz="2000">
              <a:latin typeface="Arial" pitchFamily="34" charset="0"/>
              <a:ea typeface="Arial-Rounded" pitchFamily="34" charset="0"/>
              <a:cs typeface="Arial" pitchFamily="34" charset="0"/>
            </a:endParaRPr>
          </a:p>
        </p:txBody>
      </p:sp>
      <p:pic>
        <p:nvPicPr>
          <p:cNvPr id="37"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7490" y="3424445"/>
            <a:ext cx="332510" cy="33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3"/>
                                        </p:tgtEl>
                                        <p:attrNameLst>
                                          <p:attrName>ppt_x</p:attrName>
                                        </p:attrNameLst>
                                      </p:cBhvr>
                                      <p:tavLst>
                                        <p:tav tm="0">
                                          <p:val>
                                            <p:strVal val="ppt_x"/>
                                          </p:val>
                                        </p:tav>
                                        <p:tav tm="100000">
                                          <p:val>
                                            <p:strVal val="0-ppt_w/2"/>
                                          </p:val>
                                        </p:tav>
                                      </p:tavLst>
                                    </p:anim>
                                    <p:anim calcmode="lin" valueType="num">
                                      <p:cBhvr additive="base">
                                        <p:cTn id="7" dur="500"/>
                                        <p:tgtEl>
                                          <p:spTgt spid="33"/>
                                        </p:tgtEl>
                                        <p:attrNameLst>
                                          <p:attrName>ppt_y</p:attrName>
                                        </p:attrNameLst>
                                      </p:cBhvr>
                                      <p:tavLst>
                                        <p:tav tm="0">
                                          <p:val>
                                            <p:strVal val="ppt_y"/>
                                          </p:val>
                                        </p:tav>
                                        <p:tav tm="100000">
                                          <p:val>
                                            <p:strVal val="0-ppt_h/2"/>
                                          </p:val>
                                        </p:tav>
                                      </p:tavLst>
                                    </p:anim>
                                    <p:set>
                                      <p:cBhvr>
                                        <p:cTn id="8"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9" restart="whenNotActive" fill="hold" evtFilter="cancelBubble" nodeType="interactiveSeq">
                <p:stCondLst>
                  <p:cond evt="onClick" delay="0">
                    <p:tgtEl>
                      <p:spTgt spid="34"/>
                    </p:tgtEl>
                  </p:cond>
                </p:stCondLst>
                <p:endSync evt="end" delay="0">
                  <p:rtn val="all"/>
                </p:endSync>
                <p:childTnLst>
                  <p:par>
                    <p:cTn id="10" fill="hold">
                      <p:stCondLst>
                        <p:cond delay="0"/>
                      </p:stCondLst>
                      <p:childTnLst>
                        <p:par>
                          <p:cTn id="11" fill="hold">
                            <p:stCondLst>
                              <p:cond delay="0"/>
                            </p:stCondLst>
                            <p:childTnLst>
                              <p:par>
                                <p:cTn id="12" presetID="2" presetClass="exit" presetSubtype="9" fill="hold" nodeType="clickEffect">
                                  <p:stCondLst>
                                    <p:cond delay="0"/>
                                  </p:stCondLst>
                                  <p:childTnLst>
                                    <p:anim calcmode="lin" valueType="num">
                                      <p:cBhvr additive="base">
                                        <p:cTn id="13" dur="500"/>
                                        <p:tgtEl>
                                          <p:spTgt spid="34"/>
                                        </p:tgtEl>
                                        <p:attrNameLst>
                                          <p:attrName>ppt_x</p:attrName>
                                        </p:attrNameLst>
                                      </p:cBhvr>
                                      <p:tavLst>
                                        <p:tav tm="0">
                                          <p:val>
                                            <p:strVal val="ppt_x"/>
                                          </p:val>
                                        </p:tav>
                                        <p:tav tm="100000">
                                          <p:val>
                                            <p:strVal val="0-ppt_w/2"/>
                                          </p:val>
                                        </p:tav>
                                      </p:tavLst>
                                    </p:anim>
                                    <p:anim calcmode="lin" valueType="num">
                                      <p:cBhvr additive="base">
                                        <p:cTn id="14" dur="500"/>
                                        <p:tgtEl>
                                          <p:spTgt spid="34"/>
                                        </p:tgtEl>
                                        <p:attrNameLst>
                                          <p:attrName>ppt_y</p:attrName>
                                        </p:attrNameLst>
                                      </p:cBhvr>
                                      <p:tavLst>
                                        <p:tav tm="0">
                                          <p:val>
                                            <p:strVal val="ppt_y"/>
                                          </p:val>
                                        </p:tav>
                                        <p:tav tm="100000">
                                          <p:val>
                                            <p:strVal val="0-ppt_h/2"/>
                                          </p:val>
                                        </p:tav>
                                      </p:tavLst>
                                    </p:anim>
                                    <p:set>
                                      <p:cBhvr>
                                        <p:cTn id="15"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2" presetClass="exit" presetSubtype="9" fill="hold" nodeType="clickEffect">
                                  <p:stCondLst>
                                    <p:cond delay="0"/>
                                  </p:stCondLst>
                                  <p:childTnLst>
                                    <p:anim calcmode="lin" valueType="num">
                                      <p:cBhvr additive="base">
                                        <p:cTn id="20" dur="500"/>
                                        <p:tgtEl>
                                          <p:spTgt spid="35"/>
                                        </p:tgtEl>
                                        <p:attrNameLst>
                                          <p:attrName>ppt_x</p:attrName>
                                        </p:attrNameLst>
                                      </p:cBhvr>
                                      <p:tavLst>
                                        <p:tav tm="0">
                                          <p:val>
                                            <p:strVal val="ppt_x"/>
                                          </p:val>
                                        </p:tav>
                                        <p:tav tm="100000">
                                          <p:val>
                                            <p:strVal val="0-ppt_w/2"/>
                                          </p:val>
                                        </p:tav>
                                      </p:tavLst>
                                    </p:anim>
                                    <p:anim calcmode="lin" valueType="num">
                                      <p:cBhvr additive="base">
                                        <p:cTn id="21" dur="500"/>
                                        <p:tgtEl>
                                          <p:spTgt spid="35"/>
                                        </p:tgtEl>
                                        <p:attrNameLst>
                                          <p:attrName>ppt_y</p:attrName>
                                        </p:attrNameLst>
                                      </p:cBhvr>
                                      <p:tavLst>
                                        <p:tav tm="0">
                                          <p:val>
                                            <p:strVal val="ppt_y"/>
                                          </p:val>
                                        </p:tav>
                                        <p:tav tm="100000">
                                          <p:val>
                                            <p:strVal val="0-ppt_h/2"/>
                                          </p:val>
                                        </p:tav>
                                      </p:tavLst>
                                    </p:anim>
                                    <p:set>
                                      <p:cBhvr>
                                        <p:cTn id="2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3" restart="whenNotActive" fill="hold" evtFilter="cancelBubble" nodeType="interactiveSeq">
                <p:stCondLst>
                  <p:cond evt="onClick" delay="0">
                    <p:tgtEl>
                      <p:spTgt spid="36"/>
                    </p:tgtEl>
                  </p:cond>
                </p:stCondLst>
                <p:endSync evt="end" delay="0">
                  <p:rtn val="all"/>
                </p:endSync>
                <p:childTnLst>
                  <p:par>
                    <p:cTn id="24" fill="hold">
                      <p:stCondLst>
                        <p:cond delay="0"/>
                      </p:stCondLst>
                      <p:childTnLst>
                        <p:par>
                          <p:cTn id="25" fill="hold">
                            <p:stCondLst>
                              <p:cond delay="0"/>
                            </p:stCondLst>
                            <p:childTnLst>
                              <p:par>
                                <p:cTn id="26" presetID="2" presetClass="exit" presetSubtype="9" fill="hold" nodeType="clickEffect">
                                  <p:stCondLst>
                                    <p:cond delay="0"/>
                                  </p:stCondLst>
                                  <p:childTnLst>
                                    <p:anim calcmode="lin" valueType="num">
                                      <p:cBhvr additive="base">
                                        <p:cTn id="27" dur="500"/>
                                        <p:tgtEl>
                                          <p:spTgt spid="36"/>
                                        </p:tgtEl>
                                        <p:attrNameLst>
                                          <p:attrName>ppt_x</p:attrName>
                                        </p:attrNameLst>
                                      </p:cBhvr>
                                      <p:tavLst>
                                        <p:tav tm="0">
                                          <p:val>
                                            <p:strVal val="ppt_x"/>
                                          </p:val>
                                        </p:tav>
                                        <p:tav tm="100000">
                                          <p:val>
                                            <p:strVal val="0-ppt_w/2"/>
                                          </p:val>
                                        </p:tav>
                                      </p:tavLst>
                                    </p:anim>
                                    <p:anim calcmode="lin" valueType="num">
                                      <p:cBhvr additive="base">
                                        <p:cTn id="28" dur="500"/>
                                        <p:tgtEl>
                                          <p:spTgt spid="36"/>
                                        </p:tgtEl>
                                        <p:attrNameLst>
                                          <p:attrName>ppt_y</p:attrName>
                                        </p:attrNameLst>
                                      </p:cBhvr>
                                      <p:tavLst>
                                        <p:tav tm="0">
                                          <p:val>
                                            <p:strVal val="ppt_y"/>
                                          </p:val>
                                        </p:tav>
                                        <p:tav tm="100000">
                                          <p:val>
                                            <p:strVal val="0-ppt_h/2"/>
                                          </p:val>
                                        </p:tav>
                                      </p:tavLst>
                                    </p:anim>
                                    <p:set>
                                      <p:cBhvr>
                                        <p:cTn id="2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 presetClass="exit" presetSubtype="9" fill="hold" nodeType="clickEffect">
                                  <p:stCondLst>
                                    <p:cond delay="0"/>
                                  </p:stCondLst>
                                  <p:childTnLst>
                                    <p:anim calcmode="lin" valueType="num">
                                      <p:cBhvr additive="base">
                                        <p:cTn id="34" dur="500"/>
                                        <p:tgtEl>
                                          <p:spTgt spid="37"/>
                                        </p:tgtEl>
                                        <p:attrNameLst>
                                          <p:attrName>ppt_x</p:attrName>
                                        </p:attrNameLst>
                                      </p:cBhvr>
                                      <p:tavLst>
                                        <p:tav tm="0">
                                          <p:val>
                                            <p:strVal val="ppt_x"/>
                                          </p:val>
                                        </p:tav>
                                        <p:tav tm="100000">
                                          <p:val>
                                            <p:strVal val="0-ppt_w/2"/>
                                          </p:val>
                                        </p:tav>
                                      </p:tavLst>
                                    </p:anim>
                                    <p:anim calcmode="lin" valueType="num">
                                      <p:cBhvr additive="base">
                                        <p:cTn id="35" dur="500"/>
                                        <p:tgtEl>
                                          <p:spTgt spid="37"/>
                                        </p:tgtEl>
                                        <p:attrNameLst>
                                          <p:attrName>ppt_y</p:attrName>
                                        </p:attrNameLst>
                                      </p:cBhvr>
                                      <p:tavLst>
                                        <p:tav tm="0">
                                          <p:val>
                                            <p:strVal val="ppt_y"/>
                                          </p:val>
                                        </p:tav>
                                        <p:tav tm="100000">
                                          <p:val>
                                            <p:strVal val="0-ppt_h/2"/>
                                          </p:val>
                                        </p:tav>
                                      </p:tavLst>
                                    </p:anim>
                                    <p:set>
                                      <p:cBhvr>
                                        <p:cTn id="36"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7" restart="whenNotActive" fill="hold" evtFilter="cancelBubble" nodeType="interactiveSeq">
                <p:stCondLst>
                  <p:cond evt="onClick" delay="0">
                    <p:tgtEl>
                      <p:spTgt spid="38"/>
                    </p:tgtEl>
                  </p:cond>
                </p:stCondLst>
                <p:endSync evt="end" delay="0">
                  <p:rtn val="all"/>
                </p:endSync>
                <p:childTnLst>
                  <p:par>
                    <p:cTn id="38" fill="hold">
                      <p:stCondLst>
                        <p:cond delay="0"/>
                      </p:stCondLst>
                      <p:childTnLst>
                        <p:par>
                          <p:cTn id="39" fill="hold">
                            <p:stCondLst>
                              <p:cond delay="0"/>
                            </p:stCondLst>
                            <p:childTnLst>
                              <p:par>
                                <p:cTn id="40" presetID="2" presetClass="exit" presetSubtype="9" fill="hold" nodeType="clickEffect">
                                  <p:stCondLst>
                                    <p:cond delay="0"/>
                                  </p:stCondLst>
                                  <p:childTnLst>
                                    <p:anim calcmode="lin" valueType="num">
                                      <p:cBhvr additive="base">
                                        <p:cTn id="41" dur="500"/>
                                        <p:tgtEl>
                                          <p:spTgt spid="38"/>
                                        </p:tgtEl>
                                        <p:attrNameLst>
                                          <p:attrName>ppt_x</p:attrName>
                                        </p:attrNameLst>
                                      </p:cBhvr>
                                      <p:tavLst>
                                        <p:tav tm="0">
                                          <p:val>
                                            <p:strVal val="ppt_x"/>
                                          </p:val>
                                        </p:tav>
                                        <p:tav tm="100000">
                                          <p:val>
                                            <p:strVal val="0-ppt_w/2"/>
                                          </p:val>
                                        </p:tav>
                                      </p:tavLst>
                                    </p:anim>
                                    <p:anim calcmode="lin" valueType="num">
                                      <p:cBhvr additive="base">
                                        <p:cTn id="42" dur="500"/>
                                        <p:tgtEl>
                                          <p:spTgt spid="38"/>
                                        </p:tgtEl>
                                        <p:attrNameLst>
                                          <p:attrName>ppt_y</p:attrName>
                                        </p:attrNameLst>
                                      </p:cBhvr>
                                      <p:tavLst>
                                        <p:tav tm="0">
                                          <p:val>
                                            <p:strVal val="ppt_y"/>
                                          </p:val>
                                        </p:tav>
                                        <p:tav tm="100000">
                                          <p:val>
                                            <p:strVal val="0-ppt_h/2"/>
                                          </p:val>
                                        </p:tav>
                                      </p:tavLst>
                                    </p:anim>
                                    <p:set>
                                      <p:cBhvr>
                                        <p:cTn id="4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39"/>
                    </p:tgtEl>
                  </p:cond>
                </p:stCondLst>
                <p:endSync evt="end" delay="0">
                  <p:rtn val="all"/>
                </p:endSync>
                <p:childTnLst>
                  <p:par>
                    <p:cTn id="45" fill="hold">
                      <p:stCondLst>
                        <p:cond delay="0"/>
                      </p:stCondLst>
                      <p:childTnLst>
                        <p:par>
                          <p:cTn id="46" fill="hold">
                            <p:stCondLst>
                              <p:cond delay="0"/>
                            </p:stCondLst>
                            <p:childTnLst>
                              <p:par>
                                <p:cTn id="47" presetID="2" presetClass="exit" presetSubtype="9" fill="hold" nodeType="clickEffect">
                                  <p:stCondLst>
                                    <p:cond delay="0"/>
                                  </p:stCondLst>
                                  <p:childTnLst>
                                    <p:anim calcmode="lin" valueType="num">
                                      <p:cBhvr additive="base">
                                        <p:cTn id="48" dur="500"/>
                                        <p:tgtEl>
                                          <p:spTgt spid="39"/>
                                        </p:tgtEl>
                                        <p:attrNameLst>
                                          <p:attrName>ppt_x</p:attrName>
                                        </p:attrNameLst>
                                      </p:cBhvr>
                                      <p:tavLst>
                                        <p:tav tm="0">
                                          <p:val>
                                            <p:strVal val="ppt_x"/>
                                          </p:val>
                                        </p:tav>
                                        <p:tav tm="100000">
                                          <p:val>
                                            <p:strVal val="0-ppt_w/2"/>
                                          </p:val>
                                        </p:tav>
                                      </p:tavLst>
                                    </p:anim>
                                    <p:anim calcmode="lin" valueType="num">
                                      <p:cBhvr additive="base">
                                        <p:cTn id="49" dur="500"/>
                                        <p:tgtEl>
                                          <p:spTgt spid="39"/>
                                        </p:tgtEl>
                                        <p:attrNameLst>
                                          <p:attrName>ppt_y</p:attrName>
                                        </p:attrNameLst>
                                      </p:cBhvr>
                                      <p:tavLst>
                                        <p:tav tm="0">
                                          <p:val>
                                            <p:strVal val="ppt_y"/>
                                          </p:val>
                                        </p:tav>
                                        <p:tav tm="100000">
                                          <p:val>
                                            <p:strVal val="0-ppt_h/2"/>
                                          </p:val>
                                        </p:tav>
                                      </p:tavLst>
                                    </p:anim>
                                    <p:set>
                                      <p:cBhvr>
                                        <p:cTn id="50"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1" restart="whenNotActive" fill="hold" evtFilter="cancelBubble" nodeType="interactiveSeq">
                <p:stCondLst>
                  <p:cond evt="onClick" delay="0">
                    <p:tgtEl>
                      <p:spTgt spid="40"/>
                    </p:tgtEl>
                  </p:cond>
                </p:stCondLst>
                <p:endSync evt="end" delay="0">
                  <p:rtn val="all"/>
                </p:endSync>
                <p:childTnLst>
                  <p:par>
                    <p:cTn id="52" fill="hold">
                      <p:stCondLst>
                        <p:cond delay="0"/>
                      </p:stCondLst>
                      <p:childTnLst>
                        <p:par>
                          <p:cTn id="53" fill="hold">
                            <p:stCondLst>
                              <p:cond delay="0"/>
                            </p:stCondLst>
                            <p:childTnLst>
                              <p:par>
                                <p:cTn id="54" presetID="2" presetClass="exit" presetSubtype="9" fill="hold" nodeType="clickEffect">
                                  <p:stCondLst>
                                    <p:cond delay="0"/>
                                  </p:stCondLst>
                                  <p:childTnLst>
                                    <p:anim calcmode="lin" valueType="num">
                                      <p:cBhvr additive="base">
                                        <p:cTn id="55" dur="500"/>
                                        <p:tgtEl>
                                          <p:spTgt spid="40"/>
                                        </p:tgtEl>
                                        <p:attrNameLst>
                                          <p:attrName>ppt_x</p:attrName>
                                        </p:attrNameLst>
                                      </p:cBhvr>
                                      <p:tavLst>
                                        <p:tav tm="0">
                                          <p:val>
                                            <p:strVal val="ppt_x"/>
                                          </p:val>
                                        </p:tav>
                                        <p:tav tm="100000">
                                          <p:val>
                                            <p:strVal val="0-ppt_w/2"/>
                                          </p:val>
                                        </p:tav>
                                      </p:tavLst>
                                    </p:anim>
                                    <p:anim calcmode="lin" valueType="num">
                                      <p:cBhvr additive="base">
                                        <p:cTn id="56" dur="500"/>
                                        <p:tgtEl>
                                          <p:spTgt spid="40"/>
                                        </p:tgtEl>
                                        <p:attrNameLst>
                                          <p:attrName>ppt_y</p:attrName>
                                        </p:attrNameLst>
                                      </p:cBhvr>
                                      <p:tavLst>
                                        <p:tav tm="0">
                                          <p:val>
                                            <p:strVal val="ppt_y"/>
                                          </p:val>
                                        </p:tav>
                                        <p:tav tm="100000">
                                          <p:val>
                                            <p:strVal val="0-ppt_h/2"/>
                                          </p:val>
                                        </p:tav>
                                      </p:tavLst>
                                    </p:anim>
                                    <p:set>
                                      <p:cBhvr>
                                        <p:cTn id="57"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304800" y="209549"/>
            <a:ext cx="8458200" cy="4343401"/>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66800" y="1105465"/>
            <a:ext cx="7162800" cy="1815882"/>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 + Xem lại bài trang 74 đến trang 77</a:t>
            </a:r>
          </a:p>
          <a:p>
            <a:r>
              <a:rPr lang="en-US" sz="2800" b="1" smtClean="0">
                <a:latin typeface="Arial" pitchFamily="34" charset="0"/>
                <a:ea typeface="Arial-Rounded" pitchFamily="34" charset="0"/>
                <a:cs typeface="Arial" pitchFamily="34" charset="0"/>
              </a:rPr>
              <a:t>  + Hoàn thành vở bài tập TV</a:t>
            </a:r>
          </a:p>
          <a:p>
            <a:r>
              <a:rPr lang="en-US" sz="2800" b="1" smtClean="0">
                <a:latin typeface="Arial" pitchFamily="34" charset="0"/>
                <a:ea typeface="Arial-Rounded" pitchFamily="34" charset="0"/>
                <a:cs typeface="Arial" pitchFamily="34" charset="0"/>
              </a:rPr>
              <a:t>  +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Đèn giao thông </a:t>
            </a:r>
            <a:r>
              <a:rPr lang="en-US" sz="2800" b="1" smtClean="0">
                <a:latin typeface="Arial" pitchFamily="34" charset="0"/>
                <a:ea typeface="Arial-Rounded" pitchFamily="34" charset="0"/>
                <a:cs typeface="Arial" pitchFamily="34" charset="0"/>
              </a:rPr>
              <a:t>(trang 78, 79)</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19" y="2064543"/>
            <a:ext cx="3010381" cy="857250"/>
          </a:xfrm>
        </p:spPr>
        <p:txBody>
          <a:bodyPr>
            <a:noAutofit/>
          </a:bodyPr>
          <a:lstStyle/>
          <a:p>
            <a:pPr algn="just"/>
            <a:r>
              <a:rPr lang="en-US" sz="3600" smtClean="0">
                <a:solidFill>
                  <a:srgbClr val="7030A0"/>
                </a:solidFill>
                <a:latin typeface="Arial" pitchFamily="34" charset="0"/>
                <a:cs typeface="Arial" pitchFamily="34" charset="0"/>
              </a:rPr>
              <a:t>Tìm từ có vần </a:t>
            </a:r>
            <a:r>
              <a:rPr lang="en-US" sz="3600" i="1" smtClean="0">
                <a:solidFill>
                  <a:srgbClr val="7030A0"/>
                </a:solidFill>
                <a:latin typeface="Arial" pitchFamily="34" charset="0"/>
                <a:cs typeface="Arial" pitchFamily="34" charset="0"/>
              </a:rPr>
              <a:t>oanh</a:t>
            </a:r>
            <a:r>
              <a:rPr lang="en-US" sz="3600" smtClean="0">
                <a:solidFill>
                  <a:srgbClr val="7030A0"/>
                </a:solidFill>
                <a:latin typeface="Arial" pitchFamily="34" charset="0"/>
                <a:cs typeface="Arial" pitchFamily="34" charset="0"/>
              </a:rPr>
              <a:t> trong bài </a:t>
            </a:r>
            <a:r>
              <a:rPr lang="en-US" sz="3600" i="1" smtClean="0">
                <a:solidFill>
                  <a:srgbClr val="7030A0"/>
                </a:solidFill>
                <a:latin typeface="Arial" pitchFamily="34" charset="0"/>
                <a:cs typeface="Arial" pitchFamily="34" charset="0"/>
              </a:rPr>
              <a:t>Nếu không may bị lạc </a:t>
            </a:r>
            <a:endParaRPr lang="en-US" sz="3600">
              <a:solidFill>
                <a:srgbClr val="7030A0"/>
              </a:solidFill>
              <a:latin typeface="Arial" pitchFamily="34" charset="0"/>
              <a:cs typeface="Arial" pitchFamily="34" charset="0"/>
            </a:endParaRPr>
          </a:p>
        </p:txBody>
      </p:sp>
      <p:sp>
        <p:nvSpPr>
          <p:cNvPr id="8" name="Title 1"/>
          <p:cNvSpPr txBox="1">
            <a:spLocks/>
          </p:cNvSpPr>
          <p:nvPr/>
        </p:nvSpPr>
        <p:spPr>
          <a:xfrm>
            <a:off x="3073400" y="1733550"/>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FF0000"/>
                </a:solidFill>
                <a:latin typeface="Arial" pitchFamily="34" charset="0"/>
                <a:cs typeface="Arial" pitchFamily="34" charset="0"/>
              </a:rPr>
              <a:t>Đọc đoạn 2 trong bài </a:t>
            </a:r>
            <a:r>
              <a:rPr lang="en-US" sz="3600" i="1" smtClean="0">
                <a:solidFill>
                  <a:srgbClr val="FF0000"/>
                </a:solidFill>
                <a:latin typeface="Arial" pitchFamily="34" charset="0"/>
                <a:cs typeface="Arial" pitchFamily="34" charset="0"/>
              </a:rPr>
              <a:t>Nếu không may bị lạc </a:t>
            </a:r>
            <a:endParaRPr lang="en-US" sz="3600">
              <a:solidFill>
                <a:srgbClr val="FF0000"/>
              </a:solidFill>
              <a:latin typeface="Arial" pitchFamily="34" charset="0"/>
              <a:cs typeface="Arial" pitchFamily="34" charset="0"/>
            </a:endParaRPr>
          </a:p>
        </p:txBody>
      </p:sp>
      <p:sp>
        <p:nvSpPr>
          <p:cNvPr id="9" name="Title 1"/>
          <p:cNvSpPr txBox="1">
            <a:spLocks/>
          </p:cNvSpPr>
          <p:nvPr/>
        </p:nvSpPr>
        <p:spPr>
          <a:xfrm>
            <a:off x="6099464" y="1996788"/>
            <a:ext cx="3010381" cy="857250"/>
          </a:xfrm>
          <a:prstGeom prst="rect">
            <a:avLst/>
          </a:prstGeom>
        </p:spPr>
        <p:txBody>
          <a:bodyPr vert="horz" lIns="91428" tIns="45714" rIns="91428" bIns="45714" rtlCol="0" anchor="ctr">
            <a:noAutofit/>
          </a:bodyPr>
          <a:lstStyle>
            <a:lvl1pPr algn="ctr" defTabSz="914276" rtl="0" eaLnBrk="1" latinLnBrk="0" hangingPunct="1">
              <a:spcBef>
                <a:spcPct val="0"/>
              </a:spcBef>
              <a:buNone/>
              <a:defRPr sz="4400" kern="1200">
                <a:solidFill>
                  <a:schemeClr val="tx1"/>
                </a:solidFill>
                <a:latin typeface="+mj-lt"/>
                <a:ea typeface="+mj-ea"/>
                <a:cs typeface="+mj-cs"/>
              </a:defRPr>
            </a:lvl1pPr>
          </a:lstStyle>
          <a:p>
            <a:pPr algn="just"/>
            <a:r>
              <a:rPr lang="en-US" sz="3600" smtClean="0">
                <a:solidFill>
                  <a:srgbClr val="00B0F0"/>
                </a:solidFill>
                <a:latin typeface="Arial" pitchFamily="34" charset="0"/>
                <a:cs typeface="Arial" pitchFamily="34" charset="0"/>
              </a:rPr>
              <a:t>Bạn Nam trong câu chuyện có điều gì đáng khen?</a:t>
            </a:r>
            <a:endParaRPr lang="en-US" sz="3600">
              <a:solidFill>
                <a:srgbClr val="00B0F0"/>
              </a:solidFill>
              <a:latin typeface="Arial" pitchFamily="34" charset="0"/>
              <a:cs typeface="Arial"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119187"/>
            <a:ext cx="2903346" cy="2824163"/>
          </a:xfrm>
          <a:prstGeom prst="rect">
            <a:avLst/>
          </a:prstGeom>
          <a:ln>
            <a:solidFill>
              <a:srgbClr val="00B0F0"/>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0707"/>
          <a:stretch/>
        </p:blipFill>
        <p:spPr>
          <a:xfrm>
            <a:off x="3104091" y="1119186"/>
            <a:ext cx="2928525" cy="2824163"/>
          </a:xfrm>
          <a:prstGeom prst="rect">
            <a:avLst/>
          </a:prstGeom>
          <a:ln>
            <a:solidFill>
              <a:srgbClr val="00B0F0"/>
            </a:solidFill>
          </a:ln>
        </p:spPr>
      </p:pic>
      <p:grpSp>
        <p:nvGrpSpPr>
          <p:cNvPr id="5" name="Group 4"/>
          <p:cNvGrpSpPr/>
          <p:nvPr/>
        </p:nvGrpSpPr>
        <p:grpSpPr>
          <a:xfrm>
            <a:off x="6158346" y="1110526"/>
            <a:ext cx="2909454" cy="2824164"/>
            <a:chOff x="6272165" y="1119186"/>
            <a:chExt cx="2795635" cy="2824164"/>
          </a:xfrm>
        </p:grpSpPr>
        <p:sp>
          <p:nvSpPr>
            <p:cNvPr id="3" name="Rectangle 2"/>
            <p:cNvSpPr/>
            <p:nvPr/>
          </p:nvSpPr>
          <p:spPr>
            <a:xfrm>
              <a:off x="6272165" y="1119186"/>
              <a:ext cx="2795635" cy="2824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1198" b="99850" l="10000" r="92317"/>
                      </a14:imgEffect>
                    </a14:imgLayer>
                  </a14:imgProps>
                </a:ext>
                <a:ext uri="{28A0092B-C50C-407E-A947-70E740481C1C}">
                  <a14:useLocalDpi xmlns:a14="http://schemas.microsoft.com/office/drawing/2010/main" val="0"/>
                </a:ext>
              </a:extLst>
            </a:blip>
            <a:srcRect l="10009" r="9352"/>
            <a:stretch/>
          </p:blipFill>
          <p:spPr>
            <a:xfrm>
              <a:off x="6272165" y="1119186"/>
              <a:ext cx="2795635" cy="2824161"/>
            </a:xfrm>
            <a:prstGeom prst="rect">
              <a:avLst/>
            </a:prstGeom>
            <a:ln>
              <a:solidFill>
                <a:srgbClr val="00B0F0"/>
              </a:solidFill>
            </a:ln>
          </p:spPr>
        </p:pic>
      </p:grpSp>
    </p:spTree>
    <p:extLst>
      <p:ext uri="{BB962C8B-B14F-4D97-AF65-F5344CB8AC3E}">
        <p14:creationId xmlns:p14="http://schemas.microsoft.com/office/powerpoint/2010/main" val="2888387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
                                        </p:tgtEl>
                                        <p:attrNameLst>
                                          <p:attrName>ppt_x</p:attrName>
                                        </p:attrNameLst>
                                      </p:cBhvr>
                                      <p:tavLst>
                                        <p:tav tm="0">
                                          <p:val>
                                            <p:strVal val="ppt_x"/>
                                          </p:val>
                                        </p:tav>
                                        <p:tav tm="100000">
                                          <p:val>
                                            <p:strVal val="ppt_x"/>
                                          </p:val>
                                        </p:tav>
                                      </p:tavLst>
                                    </p:anim>
                                    <p:anim calcmode="lin" valueType="num">
                                      <p:cBhvr additive="base">
                                        <p:cTn id="14" dur="500"/>
                                        <p:tgtEl>
                                          <p:spTgt spid="6"/>
                                        </p:tgtEl>
                                        <p:attrNameLst>
                                          <p:attrName>ppt_y</p:attrName>
                                        </p:attrNameLst>
                                      </p:cBhvr>
                                      <p:tavLst>
                                        <p:tav tm="0">
                                          <p:val>
                                            <p:strVal val="ppt_y"/>
                                          </p:val>
                                        </p:tav>
                                        <p:tav tm="100000">
                                          <p:val>
                                            <p:strVal val="1+ppt_h/2"/>
                                          </p:val>
                                        </p:tav>
                                      </p:tavLst>
                                    </p:anim>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5"/>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1619034" y="2152117"/>
            <a:ext cx="7125143"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3937756" y="5294413"/>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84201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NẾU KHÔNG MAY BỊ LẠC</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5791200" y="5371357"/>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09520"/>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5516" y="2084379"/>
            <a:ext cx="7185078" cy="1243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0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7738" y="306496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92430"/>
          </a:xfrm>
          <a:prstGeom prst="rect">
            <a:avLst/>
          </a:prstGeom>
          <a:noFill/>
        </p:spPr>
        <p:txBody>
          <a:bodyPr wrap="square" lIns="91428" tIns="45714" rIns="91428" bIns="45714" rtlCol="0">
            <a:spAutoFit/>
          </a:bodyPr>
          <a:lstStyle/>
          <a:p>
            <a:pPr algn="just"/>
            <a:r>
              <a:rPr lang="en-US" sz="2600" b="1" smtClean="0">
                <a:latin typeface="Arial" pitchFamily="34" charset="0"/>
                <a:ea typeface="Arial-Rounded" pitchFamily="34" charset="0"/>
                <a:cs typeface="Arial" pitchFamily="34" charset="0"/>
              </a:rPr>
              <a:t>Chọn từ ngữ để hoàn thiện câu và viết câu vào vở</a:t>
            </a:r>
            <a:endParaRPr lang="en-US" sz="2600" b="1">
              <a:latin typeface="Arial" pitchFamily="34" charset="0"/>
              <a:ea typeface="Arial-Rounded" pitchFamily="34" charset="0"/>
              <a:cs typeface="Arial" pitchFamily="34" charset="0"/>
            </a:endParaRPr>
          </a:p>
        </p:txBody>
      </p:sp>
      <p:sp>
        <p:nvSpPr>
          <p:cNvPr id="7" name="TextBox 6"/>
          <p:cNvSpPr txBox="1"/>
          <p:nvPr/>
        </p:nvSpPr>
        <p:spPr>
          <a:xfrm>
            <a:off x="893618" y="1145106"/>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28600" y="2052864"/>
            <a:ext cx="8610600" cy="584763"/>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	Uyên không (….………..) khi bị lạc.</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5674335"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mải mê</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45106"/>
            <a:ext cx="2112818" cy="584763"/>
          </a:xfrm>
          <a:prstGeom prst="rect">
            <a:avLst/>
          </a:prstGeom>
          <a:solidFill>
            <a:srgbClr val="B9EDFF"/>
          </a:solidFill>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người lạ</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3124200" y="1145106"/>
            <a:ext cx="2362200"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h</a:t>
            </a:r>
            <a:r>
              <a:rPr lang="en-US" sz="3200" b="1" smtClean="0">
                <a:latin typeface="Arial" pitchFamily="34" charset="0"/>
                <a:ea typeface="Arial-Rounded" pitchFamily="34" charset="0"/>
                <a:cs typeface="Arial" pitchFamily="34" charset="0"/>
              </a:rPr>
              <a:t>oảng hốt</a:t>
            </a:r>
            <a:endParaRPr lang="en-US" sz="3200" b="1">
              <a:latin typeface="Arial" pitchFamily="34" charset="0"/>
              <a:ea typeface="Arial-Rounded" pitchFamily="34" charset="0"/>
              <a:cs typeface="Arial" pitchFamily="34" charset="0"/>
            </a:endParaRPr>
          </a:p>
        </p:txBody>
      </p:sp>
      <p:sp>
        <p:nvSpPr>
          <p:cNvPr id="15" name="Rectangle 14"/>
          <p:cNvSpPr/>
          <p:nvPr/>
        </p:nvSpPr>
        <p:spPr>
          <a:xfrm>
            <a:off x="825500" y="3540577"/>
            <a:ext cx="9067800" cy="630942"/>
          </a:xfrm>
          <a:prstGeom prst="rect">
            <a:avLst/>
          </a:prstGeom>
        </p:spPr>
        <p:txBody>
          <a:bodyPr wrap="square">
            <a:spAutoFit/>
          </a:bodyPr>
          <a:lstStyle/>
          <a:p>
            <a:pPr algn="just"/>
            <a:r>
              <a:rPr lang="vi-VN" sz="3500" b="1">
                <a:solidFill>
                  <a:srgbClr val="7030A0"/>
                </a:solidFill>
                <a:latin typeface="HP001 5 hàng" pitchFamily="34" charset="0"/>
              </a:rPr>
              <a:t>U</a:t>
            </a:r>
            <a:r>
              <a:rPr lang="el-GR" sz="3500" b="1">
                <a:solidFill>
                  <a:srgbClr val="7030A0"/>
                </a:solidFill>
                <a:latin typeface="HP001 5 hàng" pitchFamily="34" charset="0"/>
              </a:rPr>
              <a:t>ΐ</a:t>
            </a:r>
            <a:r>
              <a:rPr lang="vi-VN" sz="3500" b="1">
                <a:solidFill>
                  <a:srgbClr val="7030A0"/>
                </a:solidFill>
                <a:latin typeface="HP001 5 hàng" pitchFamily="34" charset="0"/>
              </a:rPr>
              <a:t>łn </a:t>
            </a:r>
            <a:r>
              <a:rPr lang="el-GR" sz="3500" b="1">
                <a:solidFill>
                  <a:srgbClr val="7030A0"/>
                </a:solidFill>
                <a:latin typeface="HP001 5 hàng" pitchFamily="34" charset="0"/>
              </a:rPr>
              <a:t>δ</a:t>
            </a:r>
            <a:r>
              <a:rPr lang="vi-VN" sz="3500" b="1">
                <a:solidFill>
                  <a:srgbClr val="7030A0"/>
                </a:solidFill>
                <a:latin typeface="HP001 5 hàng" pitchFamily="34" charset="0"/>
              </a:rPr>
              <a:t>Ūg h♪ng hō </a:t>
            </a:r>
            <a:r>
              <a:rPr lang="el-GR" sz="3500" b="1">
                <a:solidFill>
                  <a:srgbClr val="7030A0"/>
                </a:solidFill>
                <a:latin typeface="HP001 5 hàng" pitchFamily="34" charset="0"/>
              </a:rPr>
              <a:t>δ</a:t>
            </a:r>
            <a:r>
              <a:rPr lang="vi-VN" sz="3500" b="1">
                <a:solidFill>
                  <a:srgbClr val="7030A0"/>
                </a:solidFill>
                <a:latin typeface="HP001 5 hàng" pitchFamily="34" charset="0"/>
              </a:rPr>
              <a:t>i </a:t>
            </a:r>
            <a:r>
              <a:rPr lang="el-GR" sz="3500" b="1">
                <a:solidFill>
                  <a:srgbClr val="7030A0"/>
                </a:solidFill>
                <a:latin typeface="HP001 5 hàng" pitchFamily="34" charset="0"/>
              </a:rPr>
              <a:t>λ</a:t>
            </a:r>
            <a:r>
              <a:rPr lang="vi-VN" sz="3500" b="1">
                <a:solidFill>
                  <a:srgbClr val="7030A0"/>
                </a:solidFill>
                <a:latin typeface="HP001 5 hàng" pitchFamily="34" charset="0"/>
              </a:rPr>
              <a:t>Ż </a:t>
            </a:r>
            <a:r>
              <a:rPr lang="vi-VN" sz="3500" b="1" smtClean="0">
                <a:solidFill>
                  <a:srgbClr val="7030A0"/>
                </a:solidFill>
                <a:latin typeface="HP001 5 hàng" pitchFamily="34" charset="0"/>
              </a:rPr>
              <a:t>lạc</a:t>
            </a:r>
            <a:r>
              <a:rPr lang="en-US" sz="3500" b="1" smtClean="0">
                <a:solidFill>
                  <a:srgbClr val="7030A0"/>
                </a:solidFill>
                <a:latin typeface="HP001 5 hàng" pitchFamily="34" charset="0"/>
              </a:rPr>
              <a:t>.</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898071"/>
            <a:ext cx="609600" cy="609600"/>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5" name="hammer.wav"/>
                                        </p:tgtEl>
                                      </p:cMediaNode>
                                    </p:audio>
                                  </p:subTnLst>
                                </p:cTn>
                              </p:par>
                              <p:par>
                                <p:cTn id="20" presetID="1" presetClass="mediacall" presetSubtype="0" fill="hold" nodeType="withEffect">
                                  <p:stCondLst>
                                    <p:cond delay="0"/>
                                  </p:stCondLst>
                                  <p:childTnLst>
                                    <p:cmd type="call" cmd="playFrom(0.0)">
                                      <p:cBhvr>
                                        <p:cTn id="21" dur="1659" fill="hold"/>
                                        <p:tgtEl>
                                          <p:spTgt spid="2"/>
                                        </p:tgtEl>
                                      </p:cBhvr>
                                    </p:cmd>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5" name="hammer.wav"/>
                                        </p:tgtEl>
                                      </p:cMediaNode>
                                    </p:audio>
                                  </p:subTnLst>
                                </p:cTn>
                              </p:par>
                              <p:par>
                                <p:cTn id="31" presetID="1" presetClass="mediacall" presetSubtype="0" fill="hold" nodeType="withEffect">
                                  <p:stCondLst>
                                    <p:cond delay="0"/>
                                  </p:stCondLst>
                                  <p:childTnLst>
                                    <p:cmd type="call" cmd="playFrom(0.0)">
                                      <p:cBhvr>
                                        <p:cTn id="32" dur="1659" fill="hold"/>
                                        <p:tgtEl>
                                          <p:spTgt spid="2"/>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grpId="0" nodeType="clickEffect">
                                  <p:stCondLst>
                                    <p:cond delay="0"/>
                                  </p:stCondLst>
                                  <p:iterate type="lt">
                                    <p:tmPct val="0"/>
                                  </p:iterate>
                                  <p:childTnLst>
                                    <p:animMotion origin="layout" path="M -3.33333E-6 1.42107E-7 L 0.05417 0.1764 " pathEditMode="relative" rAng="0" ptsTypes="AA">
                                      <p:cBhvr>
                                        <p:cTn id="37" dur="2000" fill="hold"/>
                                        <p:tgtEl>
                                          <p:spTgt spid="10"/>
                                        </p:tgtEl>
                                        <p:attrNameLst>
                                          <p:attrName>ppt_x</p:attrName>
                                          <p:attrName>ppt_y</p:attrName>
                                        </p:attrNameLst>
                                      </p:cBhvr>
                                      <p:rCtr x="2708" y="8804"/>
                                    </p:animMotion>
                                  </p:childTnLst>
                                  <p:subTnLst>
                                    <p:audio>
                                      <p:cMediaNode vol="100000">
                                        <p:cTn display="0" masterRel="sameClick">
                                          <p:stCondLst>
                                            <p:cond evt="begin" delay="0">
                                              <p:tn val="3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3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Nếu chẳng may bị lạc, em sẽ làm gì?</a:t>
            </a:r>
            <a:endParaRPr lang="en-US" sz="2800" b="1">
              <a:latin typeface="Arial" pitchFamily="34" charset="0"/>
              <a:ea typeface="Arial-Rounded" pitchFamily="34" charset="0"/>
              <a:cs typeface="Arial" pitchFamily="34" charset="0"/>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95" y="1276350"/>
            <a:ext cx="2438400" cy="3590021"/>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5736" r="9947" b="4172"/>
          <a:stretch/>
        </p:blipFill>
        <p:spPr bwMode="auto">
          <a:xfrm>
            <a:off x="6619003" y="1276350"/>
            <a:ext cx="2352293" cy="361270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650217" y="1657350"/>
            <a:ext cx="1959680"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gọi điện</a:t>
            </a:r>
            <a:endParaRPr lang="en-US" sz="3200">
              <a:latin typeface="Arial" pitchFamily="34" charset="0"/>
              <a:ea typeface="Arial-Rounded" pitchFamily="34" charset="0"/>
              <a:cs typeface="Arial" pitchFamily="34" charset="0"/>
            </a:endParaRPr>
          </a:p>
        </p:txBody>
      </p:sp>
      <p:sp>
        <p:nvSpPr>
          <p:cNvPr id="17" name="TextBox 16"/>
          <p:cNvSpPr txBox="1"/>
          <p:nvPr/>
        </p:nvSpPr>
        <p:spPr>
          <a:xfrm>
            <a:off x="2971800" y="4095750"/>
            <a:ext cx="3316515"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nhân viên bảo vệ</a:t>
            </a:r>
            <a:endParaRPr lang="en-US" sz="3200">
              <a:latin typeface="Arial" pitchFamily="34" charset="0"/>
              <a:ea typeface="Arial-Rounded" pitchFamily="34" charset="0"/>
              <a:cs typeface="Arial" pitchFamily="34" charset="0"/>
            </a:endParaRPr>
          </a:p>
        </p:txBody>
      </p:sp>
      <p:sp>
        <p:nvSpPr>
          <p:cNvPr id="22" name="TextBox 21"/>
          <p:cNvSpPr txBox="1"/>
          <p:nvPr/>
        </p:nvSpPr>
        <p:spPr>
          <a:xfrm>
            <a:off x="3259595" y="2825187"/>
            <a:ext cx="2740922" cy="584763"/>
          </a:xfrm>
          <a:prstGeom prst="rect">
            <a:avLst/>
          </a:prstGeom>
          <a:solidFill>
            <a:schemeClr val="bg1"/>
          </a:solidFill>
          <a:ln w="12700">
            <a:solidFill>
              <a:srgbClr val="00B0F0"/>
            </a:solidFill>
          </a:ln>
        </p:spPr>
        <p:txBody>
          <a:bodyPr wrap="square" lIns="91428" tIns="45714" rIns="91428" bIns="45714" rtlCol="0">
            <a:spAutoFit/>
          </a:bodyPr>
          <a:lstStyle/>
          <a:p>
            <a:pPr algn="ctr"/>
            <a:r>
              <a:rPr lang="en-US" sz="3200" smtClean="0">
                <a:latin typeface="Arial" pitchFamily="34" charset="0"/>
                <a:ea typeface="Arial-Rounded" pitchFamily="34" charset="0"/>
                <a:cs typeface="Arial" pitchFamily="34" charset="0"/>
              </a:rPr>
              <a:t>người lạ</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1353355"/>
            <a:ext cx="8873836" cy="258999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1075374" y="2078799"/>
            <a:ext cx="8068626" cy="523208"/>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Nam bị lạc khi đi chơi công viên. Nhớ lời dặn,</a:t>
            </a:r>
            <a:endParaRPr lang="en-US" sz="2800">
              <a:latin typeface="Arial" pitchFamily="34" charset="0"/>
              <a:ea typeface="Arial-Rounded" pitchFamily="34" charset="0"/>
              <a:cs typeface="Arial" pitchFamily="34" charset="0"/>
            </a:endParaRPr>
          </a:p>
        </p:txBody>
      </p:sp>
      <p:sp>
        <p:nvSpPr>
          <p:cNvPr id="7" name="TextBox 6"/>
          <p:cNvSpPr txBox="1"/>
          <p:nvPr/>
        </p:nvSpPr>
        <p:spPr>
          <a:xfrm>
            <a:off x="685800" y="2571750"/>
            <a:ext cx="6964916" cy="523208"/>
          </a:xfrm>
          <a:prstGeom prst="rect">
            <a:avLst/>
          </a:prstGeom>
          <a:noFill/>
        </p:spPr>
        <p:txBody>
          <a:bodyPr wrap="square" lIns="91428" tIns="45714" rIns="91428" bIns="45714" rtlCol="0">
            <a:spAutoFit/>
          </a:bodyPr>
          <a:lstStyle/>
          <a:p>
            <a:pPr algn="just"/>
            <a:r>
              <a:rPr lang="en-US" sz="2800" smtClean="0">
                <a:latin typeface="Arial" pitchFamily="34" charset="0"/>
                <a:ea typeface="Arial-Rounded" pitchFamily="34" charset="0"/>
                <a:cs typeface="Arial" pitchFamily="34" charset="0"/>
              </a:rPr>
              <a:t>Nam tìm đến điểm hẹn, gặp lại bố và em.</a:t>
            </a:r>
            <a:endParaRPr lang="en-US" sz="2800">
              <a:latin typeface="Arial" pitchFamily="34" charset="0"/>
              <a:ea typeface="Arial-Rounded" pitchFamily="34" charset="0"/>
              <a:cs typeface="Arial"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685800" y="2264354"/>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143000" y="2502105"/>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05995" y="2537368"/>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6201228" y="2277951"/>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239000" y="277912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771112" y="3007731"/>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3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9"/>
                                        </p:tgtEl>
                                      </p:cBhvr>
                                    </p:animEffect>
                                    <p:set>
                                      <p:cBhvr>
                                        <p:cTn id="55" dur="1" fill="hold">
                                          <p:stCondLst>
                                            <p:cond delay="4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500"/>
                                        <p:tgtEl>
                                          <p:spTgt spid="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500"/>
                            </p:stCondLst>
                            <p:childTnLst>
                              <p:par>
                                <p:cTn id="70" presetID="8" presetClass="emph" presetSubtype="0" fill="hold" grpId="1" nodeType="afterEffect">
                                  <p:stCondLst>
                                    <p:cond delay="0"/>
                                  </p:stCondLst>
                                  <p:childTnLst>
                                    <p:animRot by="21600000">
                                      <p:cBhvr>
                                        <p:cTn id="71" dur="2500" fill="hold"/>
                                        <p:tgtEl>
                                          <p:spTgt spid="26"/>
                                        </p:tgtEl>
                                        <p:attrNameLst>
                                          <p:attrName>r</p:attrName>
                                        </p:attrNameLst>
                                      </p:cBhvr>
                                    </p:animRot>
                                  </p:childTnLst>
                                </p:cTn>
                              </p:par>
                              <p:par>
                                <p:cTn id="72" presetID="8" presetClass="emph" presetSubtype="0" fill="hold" grpId="1" nodeType="withEffect">
                                  <p:stCondLst>
                                    <p:cond delay="0"/>
                                  </p:stCondLst>
                                  <p:childTnLst>
                                    <p:animRot by="21600000">
                                      <p:cBhvr>
                                        <p:cTn id="73" dur="25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7892268" cy="630942"/>
          </a:xfrm>
          <a:prstGeom prst="rect">
            <a:avLst/>
          </a:prstGeom>
        </p:spPr>
        <p:txBody>
          <a:bodyPr wrap="square">
            <a:spAutoFit/>
          </a:bodyPr>
          <a:lstStyle/>
          <a:p>
            <a:pPr algn="just"/>
            <a:r>
              <a:rPr lang="vi-VN" sz="3500" b="1">
                <a:solidFill>
                  <a:srgbClr val="7030A0"/>
                </a:solidFill>
                <a:latin typeface="HP001 4 hàng" pitchFamily="34" charset="0"/>
              </a:rPr>
              <a:t>Nam </a:t>
            </a:r>
            <a:r>
              <a:rPr lang="el-GR" sz="3500" b="1">
                <a:solidFill>
                  <a:srgbClr val="7030A0"/>
                </a:solidFill>
                <a:latin typeface="HP001 4 hàng" pitchFamily="34" charset="0"/>
              </a:rPr>
              <a:t>λ</a:t>
            </a:r>
            <a:r>
              <a:rPr lang="vi-VN" sz="3500" b="1">
                <a:solidFill>
                  <a:srgbClr val="7030A0"/>
                </a:solidFill>
                <a:latin typeface="HP001 4 hàng" pitchFamily="34" charset="0"/>
              </a:rPr>
              <a:t>Ż lạc </a:t>
            </a:r>
            <a:r>
              <a:rPr lang="el-GR" sz="3500" b="1">
                <a:solidFill>
                  <a:srgbClr val="7030A0"/>
                </a:solidFill>
                <a:latin typeface="HP001 4 hàng" pitchFamily="34" charset="0"/>
              </a:rPr>
              <a:t>δ</a:t>
            </a:r>
            <a:r>
              <a:rPr lang="vi-VN" sz="3500" b="1">
                <a:solidFill>
                  <a:srgbClr val="7030A0"/>
                </a:solidFill>
                <a:latin typeface="HP001 4 hàng" pitchFamily="34" charset="0"/>
              </a:rPr>
              <a:t>i đi </a:t>
            </a:r>
            <a:r>
              <a:rPr lang="el-GR" sz="3500" b="1">
                <a:solidFill>
                  <a:srgbClr val="7030A0"/>
                </a:solidFill>
                <a:latin typeface="HP001 4 hàng" pitchFamily="34" charset="0"/>
              </a:rPr>
              <a:t>εΠ </a:t>
            </a:r>
            <a:r>
              <a:rPr lang="vi-VN" sz="3500" b="1">
                <a:solidFill>
                  <a:srgbClr val="7030A0"/>
                </a:solidFill>
                <a:latin typeface="HP001 4 hàng" pitchFamily="34" charset="0"/>
              </a:rPr>
              <a:t>cŪg </a:t>
            </a:r>
            <a:r>
              <a:rPr lang="el-GR" sz="3500" b="1">
                <a:solidFill>
                  <a:srgbClr val="7030A0"/>
                </a:solidFill>
                <a:latin typeface="HP001 4 hàng" pitchFamily="34" charset="0"/>
              </a:rPr>
              <a:t>νμ</a:t>
            </a:r>
            <a:r>
              <a:rPr lang="vi-VN" sz="3500" b="1" smtClean="0">
                <a:solidFill>
                  <a:srgbClr val="7030A0"/>
                </a:solidFill>
                <a:latin typeface="HP001 4 hàng" pitchFamily="34" charset="0"/>
              </a:rPr>
              <a:t>łn</a:t>
            </a:r>
            <a:r>
              <a:rPr lang="en-US" sz="3500" b="1">
                <a:solidFill>
                  <a:srgbClr val="7030A0"/>
                </a:solidFill>
                <a:latin typeface="HP001 4 hàng" pitchFamily="34" charset="0"/>
              </a:rPr>
              <a:t>. Nǖớ </a:t>
            </a:r>
          </a:p>
        </p:txBody>
      </p:sp>
      <p:sp>
        <p:nvSpPr>
          <p:cNvPr id="14" name="Rectangle 13"/>
          <p:cNvSpPr/>
          <p:nvPr/>
        </p:nvSpPr>
        <p:spPr>
          <a:xfrm>
            <a:off x="202087" y="2467102"/>
            <a:ext cx="8775128" cy="630942"/>
          </a:xfrm>
          <a:prstGeom prst="rect">
            <a:avLst/>
          </a:prstGeom>
        </p:spPr>
        <p:txBody>
          <a:bodyPr wrap="square">
            <a:spAutoFit/>
          </a:bodyPr>
          <a:lstStyle/>
          <a:p>
            <a:pPr algn="just"/>
            <a:r>
              <a:rPr lang="vi-VN" sz="3500" b="1">
                <a:solidFill>
                  <a:srgbClr val="7030A0"/>
                </a:solidFill>
                <a:latin typeface="HP001 4 hàng" pitchFamily="34" charset="0"/>
              </a:rPr>
              <a:t>lƟ dặn, Nam Ǉìm </a:t>
            </a:r>
            <a:r>
              <a:rPr lang="el-GR" sz="3500" b="1">
                <a:solidFill>
                  <a:srgbClr val="7030A0"/>
                </a:solidFill>
                <a:latin typeface="HP001 4 hàng" pitchFamily="34" charset="0"/>
              </a:rPr>
              <a:t>Α</a:t>
            </a:r>
            <a:r>
              <a:rPr lang="vi-VN" sz="3500" b="1">
                <a:solidFill>
                  <a:srgbClr val="7030A0"/>
                </a:solidFill>
                <a:latin typeface="HP001 4 hàng" pitchFamily="34" charset="0"/>
              </a:rPr>
              <a:t>Ğn đ</a:t>
            </a:r>
            <a:r>
              <a:rPr lang="el-GR" sz="3500" b="1">
                <a:solidFill>
                  <a:srgbClr val="7030A0"/>
                </a:solidFill>
                <a:latin typeface="HP001 4 hàng" pitchFamily="34" charset="0"/>
              </a:rPr>
              <a:t>ΗϜ</a:t>
            </a:r>
            <a:r>
              <a:rPr lang="vi-VN" sz="3500" b="1">
                <a:solidFill>
                  <a:srgbClr val="7030A0"/>
                </a:solidFill>
                <a:latin typeface="HP001 4 hàng" pitchFamily="34" charset="0"/>
              </a:rPr>
              <a:t>m Ǘ−n, gặp lại </a:t>
            </a:r>
            <a:r>
              <a:rPr lang="vi-VN" sz="3500" b="1" smtClean="0">
                <a:solidFill>
                  <a:srgbClr val="7030A0"/>
                </a:solidFill>
                <a:latin typeface="HP001 4 hàng" pitchFamily="34" charset="0"/>
              </a:rPr>
              <a:t>bố</a:t>
            </a:r>
            <a:endParaRPr lang="en-US" sz="3500" b="1">
              <a:solidFill>
                <a:srgbClr val="7030A0"/>
              </a:solidFill>
              <a:latin typeface="HP001 4 hàng" pitchFamily="34" charset="0"/>
            </a:endParaRPr>
          </a:p>
        </p:txBody>
      </p:sp>
      <p:sp>
        <p:nvSpPr>
          <p:cNvPr id="8" name="Rectangle 7"/>
          <p:cNvSpPr/>
          <p:nvPr/>
        </p:nvSpPr>
        <p:spPr>
          <a:xfrm>
            <a:off x="189387" y="3161544"/>
            <a:ext cx="9067800" cy="630942"/>
          </a:xfrm>
          <a:prstGeom prst="rect">
            <a:avLst/>
          </a:prstGeom>
        </p:spPr>
        <p:txBody>
          <a:bodyPr wrap="square">
            <a:spAutoFit/>
          </a:bodyPr>
          <a:lstStyle/>
          <a:p>
            <a:pPr algn="just"/>
            <a:r>
              <a:rPr lang="vi-VN" sz="3500" b="1">
                <a:solidFill>
                  <a:srgbClr val="7030A0"/>
                </a:solidFill>
                <a:latin typeface="HP001 4 hàng" pitchFamily="34" charset="0"/>
              </a:rPr>
              <a:t>và </a:t>
            </a:r>
            <a:r>
              <a:rPr lang="vi-VN" sz="3500" b="1" smtClean="0">
                <a:solidFill>
                  <a:srgbClr val="7030A0"/>
                </a:solidFill>
                <a:latin typeface="HP001 4 hàng" pitchFamily="34" charset="0"/>
              </a:rPr>
              <a:t>em</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Oval 3"/>
          <p:cNvSpPr/>
          <p:nvPr/>
        </p:nvSpPr>
        <p:spPr>
          <a:xfrm>
            <a:off x="0" y="67632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09600" y="514350"/>
            <a:ext cx="8451273"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Tìm trong hoặc ngoài bài đọc </a:t>
            </a:r>
            <a:r>
              <a:rPr lang="en-US" sz="2800" b="1" i="1" smtClean="0">
                <a:latin typeface="Arial" pitchFamily="34" charset="0"/>
                <a:ea typeface="Arial-Rounded" pitchFamily="34" charset="0"/>
                <a:cs typeface="Arial" pitchFamily="34" charset="0"/>
              </a:rPr>
              <a:t>Nếu không may bị lạc </a:t>
            </a:r>
            <a:r>
              <a:rPr lang="en-US" sz="2800" b="1" smtClean="0">
                <a:latin typeface="Arial" pitchFamily="34" charset="0"/>
                <a:ea typeface="Arial-Rounded" pitchFamily="34" charset="0"/>
                <a:cs typeface="Arial" pitchFamily="34" charset="0"/>
              </a:rPr>
              <a:t>từ ngữ có tiếng chứa vần </a:t>
            </a:r>
            <a:r>
              <a:rPr lang="en-US" sz="2800" b="1" i="1" smtClean="0">
                <a:latin typeface="Arial" pitchFamily="34" charset="0"/>
                <a:ea typeface="Arial-Rounded" pitchFamily="34" charset="0"/>
                <a:cs typeface="Arial" pitchFamily="34" charset="0"/>
              </a:rPr>
              <a:t>im, iêm, ep, êp</a:t>
            </a:r>
            <a:endParaRPr lang="en-US" sz="2800" b="1" i="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413716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1066800" y="-247650"/>
            <a:ext cx="6738258" cy="5791200"/>
            <a:chOff x="1295400" y="-171450"/>
            <a:chExt cx="6324600" cy="5618978"/>
          </a:xfrm>
        </p:grpSpPr>
        <p:grpSp>
          <p:nvGrpSpPr>
            <p:cNvPr id="6" name="Group 5"/>
            <p:cNvGrpSpPr/>
            <p:nvPr/>
          </p:nvGrpSpPr>
          <p:grpSpPr>
            <a:xfrm>
              <a:off x="1295400" y="-171450"/>
              <a:ext cx="6324600" cy="5618978"/>
              <a:chOff x="1295400" y="-171450"/>
              <a:chExt cx="6324600" cy="5618978"/>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71450"/>
                <a:ext cx="6324600" cy="5618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5029200" y="1287152"/>
                <a:ext cx="990600" cy="990600"/>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677751" y="1217063"/>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01081" y="2627648"/>
                <a:ext cx="818679" cy="818679"/>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313848" y="2485789"/>
                <a:ext cx="900547" cy="900547"/>
              </a:xfrm>
              <a:prstGeom prst="ellipse">
                <a:avLst/>
              </a:prstGeom>
              <a:solidFill>
                <a:srgbClr val="8FCE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288896">
              <a:off x="4849720" y="3448178"/>
              <a:ext cx="1828800"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p:cNvSpPr txBox="1"/>
          <p:nvPr/>
        </p:nvSpPr>
        <p:spPr>
          <a:xfrm>
            <a:off x="2721471" y="2721078"/>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im</a:t>
            </a:r>
            <a:endParaRPr lang="en-US" sz="3600" b="1">
              <a:solidFill>
                <a:schemeClr val="bg1"/>
              </a:solidFill>
              <a:latin typeface="Arial" pitchFamily="34" charset="0"/>
              <a:cs typeface="Arial" pitchFamily="34" charset="0"/>
            </a:endParaRPr>
          </a:p>
        </p:txBody>
      </p:sp>
      <p:sp>
        <p:nvSpPr>
          <p:cNvPr id="10" name="TextBox 9"/>
          <p:cNvSpPr txBox="1"/>
          <p:nvPr/>
        </p:nvSpPr>
        <p:spPr>
          <a:xfrm>
            <a:off x="3432895" y="1265141"/>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iêm</a:t>
            </a:r>
            <a:endParaRPr lang="en-US" sz="3600" b="1">
              <a:solidFill>
                <a:schemeClr val="bg1"/>
              </a:solidFill>
              <a:latin typeface="Arial" pitchFamily="34" charset="0"/>
              <a:cs typeface="Arial" pitchFamily="34" charset="0"/>
            </a:endParaRPr>
          </a:p>
        </p:txBody>
      </p:sp>
      <p:sp>
        <p:nvSpPr>
          <p:cNvPr id="11" name="TextBox 10"/>
          <p:cNvSpPr txBox="1"/>
          <p:nvPr/>
        </p:nvSpPr>
        <p:spPr>
          <a:xfrm>
            <a:off x="4994771" y="1428750"/>
            <a:ext cx="1253629" cy="646331"/>
          </a:xfrm>
          <a:prstGeom prst="rect">
            <a:avLst/>
          </a:prstGeom>
          <a:noFill/>
        </p:spPr>
        <p:txBody>
          <a:bodyPr wrap="square" rtlCol="0">
            <a:spAutoFit/>
          </a:bodyPr>
          <a:lstStyle/>
          <a:p>
            <a:pPr algn="ctr"/>
            <a:r>
              <a:rPr lang="en-US" sz="3600" b="1" smtClean="0">
                <a:solidFill>
                  <a:schemeClr val="bg1"/>
                </a:solidFill>
                <a:latin typeface="Arial" pitchFamily="34" charset="0"/>
                <a:cs typeface="Arial" pitchFamily="34" charset="0"/>
              </a:rPr>
              <a:t>ep</a:t>
            </a:r>
            <a:endParaRPr lang="en-US" sz="3600" b="1">
              <a:solidFill>
                <a:schemeClr val="bg1"/>
              </a:solidFill>
              <a:latin typeface="Arial" pitchFamily="34" charset="0"/>
              <a:cs typeface="Arial" pitchFamily="34" charset="0"/>
            </a:endParaRPr>
          </a:p>
        </p:txBody>
      </p:sp>
      <p:sp>
        <p:nvSpPr>
          <p:cNvPr id="12" name="TextBox 11"/>
          <p:cNvSpPr txBox="1"/>
          <p:nvPr/>
        </p:nvSpPr>
        <p:spPr>
          <a:xfrm>
            <a:off x="5223371" y="2611219"/>
            <a:ext cx="1253629" cy="646331"/>
          </a:xfrm>
          <a:prstGeom prst="rect">
            <a:avLst/>
          </a:prstGeom>
          <a:noFill/>
        </p:spPr>
        <p:txBody>
          <a:bodyPr wrap="square" rtlCol="0">
            <a:spAutoFit/>
          </a:bodyPr>
          <a:lstStyle/>
          <a:p>
            <a:pPr algn="ctr"/>
            <a:r>
              <a:rPr lang="en-US" sz="3600" b="1">
                <a:solidFill>
                  <a:schemeClr val="bg1"/>
                </a:solidFill>
                <a:latin typeface="Arial" pitchFamily="34" charset="0"/>
                <a:cs typeface="Arial" pitchFamily="34" charset="0"/>
              </a:rPr>
              <a:t>ê</a:t>
            </a:r>
            <a:r>
              <a:rPr lang="en-US" sz="3600" b="1" smtClean="0">
                <a:solidFill>
                  <a:schemeClr val="bg1"/>
                </a:solidFill>
                <a:latin typeface="Arial" pitchFamily="34" charset="0"/>
                <a:cs typeface="Arial" pitchFamily="34" charset="0"/>
              </a:rPr>
              <a:t>p</a:t>
            </a:r>
            <a:endParaRPr lang="en-US" sz="3600" b="1">
              <a:solidFill>
                <a:schemeClr val="bg1"/>
              </a:solidFill>
              <a:latin typeface="Arial" pitchFamily="34" charset="0"/>
              <a:cs typeface="Arial" pitchFamily="34" charset="0"/>
            </a:endParaRPr>
          </a:p>
        </p:txBody>
      </p:sp>
      <p:sp>
        <p:nvSpPr>
          <p:cNvPr id="17" name="TextBox 16"/>
          <p:cNvSpPr txBox="1"/>
          <p:nvPr/>
        </p:nvSpPr>
        <p:spPr>
          <a:xfrm>
            <a:off x="1696654" y="3190155"/>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tìm</a:t>
            </a:r>
            <a:endParaRPr lang="en-US" sz="2800" b="1">
              <a:solidFill>
                <a:schemeClr val="bg1"/>
              </a:solidFill>
              <a:latin typeface="Arial" pitchFamily="34" charset="0"/>
              <a:cs typeface="Arial" pitchFamily="34" charset="0"/>
            </a:endParaRPr>
          </a:p>
        </p:txBody>
      </p:sp>
      <p:sp>
        <p:nvSpPr>
          <p:cNvPr id="18" name="TextBox 17"/>
          <p:cNvSpPr txBox="1"/>
          <p:nvPr/>
        </p:nvSpPr>
        <p:spPr>
          <a:xfrm>
            <a:off x="1155996" y="2344746"/>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tim</a:t>
            </a:r>
            <a:endParaRPr lang="en-US" sz="2800" b="1">
              <a:solidFill>
                <a:schemeClr val="bg1"/>
              </a:solidFill>
              <a:latin typeface="Arial" pitchFamily="34" charset="0"/>
              <a:cs typeface="Arial" pitchFamily="34" charset="0"/>
            </a:endParaRPr>
          </a:p>
        </p:txBody>
      </p:sp>
      <p:sp>
        <p:nvSpPr>
          <p:cNvPr id="19" name="TextBox 18"/>
          <p:cNvSpPr txBox="1"/>
          <p:nvPr/>
        </p:nvSpPr>
        <p:spPr>
          <a:xfrm>
            <a:off x="2224171" y="1681957"/>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chim</a:t>
            </a:r>
            <a:endParaRPr lang="en-US" sz="2800" b="1">
              <a:solidFill>
                <a:schemeClr val="bg1"/>
              </a:solidFill>
              <a:latin typeface="Arial" pitchFamily="34" charset="0"/>
              <a:cs typeface="Arial" pitchFamily="34" charset="0"/>
            </a:endParaRPr>
          </a:p>
        </p:txBody>
      </p:sp>
      <p:sp>
        <p:nvSpPr>
          <p:cNvPr id="20" name="TextBox 19"/>
          <p:cNvSpPr txBox="1"/>
          <p:nvPr/>
        </p:nvSpPr>
        <p:spPr>
          <a:xfrm>
            <a:off x="2497692" y="687404"/>
            <a:ext cx="1253629" cy="461665"/>
          </a:xfrm>
          <a:prstGeom prst="rect">
            <a:avLst/>
          </a:prstGeom>
          <a:noFill/>
        </p:spPr>
        <p:txBody>
          <a:bodyPr wrap="square" rtlCol="0">
            <a:spAutoFit/>
          </a:bodyPr>
          <a:lstStyle/>
          <a:p>
            <a:pPr algn="ctr"/>
            <a:r>
              <a:rPr lang="en-US" sz="2400" b="1" smtClean="0">
                <a:solidFill>
                  <a:schemeClr val="bg1"/>
                </a:solidFill>
                <a:latin typeface="Arial" pitchFamily="34" charset="0"/>
                <a:cs typeface="Arial" pitchFamily="34" charset="0"/>
              </a:rPr>
              <a:t>tiêm</a:t>
            </a:r>
            <a:endParaRPr lang="en-US" sz="2400" b="1">
              <a:solidFill>
                <a:schemeClr val="bg1"/>
              </a:solidFill>
              <a:latin typeface="Arial" pitchFamily="34" charset="0"/>
              <a:cs typeface="Arial" pitchFamily="34" charset="0"/>
            </a:endParaRPr>
          </a:p>
        </p:txBody>
      </p:sp>
      <p:sp>
        <p:nvSpPr>
          <p:cNvPr id="21" name="TextBox 20"/>
          <p:cNvSpPr txBox="1"/>
          <p:nvPr/>
        </p:nvSpPr>
        <p:spPr>
          <a:xfrm>
            <a:off x="3331026" y="164184"/>
            <a:ext cx="1253629" cy="461665"/>
          </a:xfrm>
          <a:prstGeom prst="rect">
            <a:avLst/>
          </a:prstGeom>
          <a:noFill/>
        </p:spPr>
        <p:txBody>
          <a:bodyPr wrap="square" rtlCol="0">
            <a:spAutoFit/>
          </a:bodyPr>
          <a:lstStyle/>
          <a:p>
            <a:pPr algn="ctr"/>
            <a:r>
              <a:rPr lang="en-US" sz="2400" b="1" smtClean="0">
                <a:solidFill>
                  <a:schemeClr val="bg1"/>
                </a:solidFill>
                <a:latin typeface="Arial" pitchFamily="34" charset="0"/>
                <a:cs typeface="Arial" pitchFamily="34" charset="0"/>
              </a:rPr>
              <a:t>hiếm</a:t>
            </a:r>
            <a:endParaRPr lang="en-US" sz="2400" b="1">
              <a:solidFill>
                <a:schemeClr val="bg1"/>
              </a:solidFill>
              <a:latin typeface="Arial" pitchFamily="34" charset="0"/>
              <a:cs typeface="Arial" pitchFamily="34" charset="0"/>
            </a:endParaRPr>
          </a:p>
        </p:txBody>
      </p:sp>
      <p:sp>
        <p:nvSpPr>
          <p:cNvPr id="22" name="TextBox 21"/>
          <p:cNvSpPr txBox="1"/>
          <p:nvPr/>
        </p:nvSpPr>
        <p:spPr>
          <a:xfrm>
            <a:off x="4432507" y="512865"/>
            <a:ext cx="1253629" cy="461665"/>
          </a:xfrm>
          <a:prstGeom prst="rect">
            <a:avLst/>
          </a:prstGeom>
          <a:noFill/>
        </p:spPr>
        <p:txBody>
          <a:bodyPr wrap="square" rtlCol="0">
            <a:spAutoFit/>
          </a:bodyPr>
          <a:lstStyle/>
          <a:p>
            <a:pPr algn="ctr"/>
            <a:r>
              <a:rPr lang="en-US" sz="2400" b="1">
                <a:solidFill>
                  <a:schemeClr val="bg1"/>
                </a:solidFill>
                <a:latin typeface="Arial" pitchFamily="34" charset="0"/>
                <a:cs typeface="Arial" pitchFamily="34" charset="0"/>
              </a:rPr>
              <a:t>đ</a:t>
            </a:r>
            <a:r>
              <a:rPr lang="en-US" sz="2400" b="1" smtClean="0">
                <a:solidFill>
                  <a:schemeClr val="bg1"/>
                </a:solidFill>
                <a:latin typeface="Arial" pitchFamily="34" charset="0"/>
                <a:cs typeface="Arial" pitchFamily="34" charset="0"/>
              </a:rPr>
              <a:t>iểm</a:t>
            </a:r>
            <a:endParaRPr lang="en-US" sz="2400" b="1">
              <a:solidFill>
                <a:schemeClr val="bg1"/>
              </a:solidFill>
              <a:latin typeface="Arial" pitchFamily="34" charset="0"/>
              <a:cs typeface="Arial" pitchFamily="34" charset="0"/>
            </a:endParaRPr>
          </a:p>
        </p:txBody>
      </p:sp>
      <p:sp>
        <p:nvSpPr>
          <p:cNvPr id="23" name="TextBox 22"/>
          <p:cNvSpPr txBox="1"/>
          <p:nvPr/>
        </p:nvSpPr>
        <p:spPr>
          <a:xfrm>
            <a:off x="5797782" y="533581"/>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tép</a:t>
            </a:r>
            <a:endParaRPr lang="en-US" sz="2800" b="1">
              <a:solidFill>
                <a:schemeClr val="bg1"/>
              </a:solidFill>
              <a:latin typeface="Arial" pitchFamily="34" charset="0"/>
              <a:cs typeface="Arial" pitchFamily="34" charset="0"/>
            </a:endParaRPr>
          </a:p>
        </p:txBody>
      </p:sp>
      <p:sp>
        <p:nvSpPr>
          <p:cNvPr id="24" name="TextBox 23"/>
          <p:cNvSpPr txBox="1"/>
          <p:nvPr/>
        </p:nvSpPr>
        <p:spPr>
          <a:xfrm>
            <a:off x="6424596" y="1341210"/>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hẹp</a:t>
            </a:r>
            <a:endParaRPr lang="en-US" sz="2800" b="1">
              <a:solidFill>
                <a:schemeClr val="bg1"/>
              </a:solidFill>
              <a:latin typeface="Arial" pitchFamily="34" charset="0"/>
              <a:cs typeface="Arial" pitchFamily="34" charset="0"/>
            </a:endParaRPr>
          </a:p>
        </p:txBody>
      </p:sp>
      <p:sp>
        <p:nvSpPr>
          <p:cNvPr id="25" name="TextBox 24"/>
          <p:cNvSpPr txBox="1"/>
          <p:nvPr/>
        </p:nvSpPr>
        <p:spPr>
          <a:xfrm>
            <a:off x="6344693" y="2482870"/>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xếp</a:t>
            </a:r>
            <a:endParaRPr lang="en-US" sz="2800" b="1">
              <a:solidFill>
                <a:schemeClr val="bg1"/>
              </a:solidFill>
              <a:latin typeface="Arial" pitchFamily="34" charset="0"/>
              <a:cs typeface="Arial" pitchFamily="34" charset="0"/>
            </a:endParaRPr>
          </a:p>
        </p:txBody>
      </p:sp>
      <p:sp>
        <p:nvSpPr>
          <p:cNvPr id="26" name="TextBox 25"/>
          <p:cNvSpPr txBox="1"/>
          <p:nvPr/>
        </p:nvSpPr>
        <p:spPr>
          <a:xfrm>
            <a:off x="6141421" y="3278472"/>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sếp</a:t>
            </a:r>
            <a:endParaRPr lang="en-US" sz="2800" b="1">
              <a:solidFill>
                <a:schemeClr val="bg1"/>
              </a:solidFill>
              <a:latin typeface="Arial" pitchFamily="34" charset="0"/>
              <a:cs typeface="Arial" pitchFamily="34" charset="0"/>
            </a:endParaRPr>
          </a:p>
        </p:txBody>
      </p:sp>
      <p:sp>
        <p:nvSpPr>
          <p:cNvPr id="27" name="TextBox 26"/>
          <p:cNvSpPr txBox="1"/>
          <p:nvPr/>
        </p:nvSpPr>
        <p:spPr>
          <a:xfrm>
            <a:off x="5196114" y="3737964"/>
            <a:ext cx="1253629" cy="523220"/>
          </a:xfrm>
          <a:prstGeom prst="rect">
            <a:avLst/>
          </a:prstGeom>
          <a:noFill/>
        </p:spPr>
        <p:txBody>
          <a:bodyPr wrap="square" rtlCol="0">
            <a:spAutoFit/>
          </a:bodyPr>
          <a:lstStyle/>
          <a:p>
            <a:pPr algn="ctr"/>
            <a:r>
              <a:rPr lang="en-US" sz="2800" b="1" smtClean="0">
                <a:solidFill>
                  <a:schemeClr val="bg1"/>
                </a:solidFill>
                <a:latin typeface="Arial" pitchFamily="34" charset="0"/>
                <a:cs typeface="Arial" pitchFamily="34" charset="0"/>
              </a:rPr>
              <a:t>bếp</a:t>
            </a:r>
            <a:endParaRPr lang="en-US" sz="2800" b="1">
              <a:solidFill>
                <a:schemeClr val="bg1"/>
              </a:solidFill>
              <a:latin typeface="Arial" pitchFamily="34" charset="0"/>
              <a:cs typeface="Arial" pitchFamily="34" charset="0"/>
            </a:endParaRPr>
          </a:p>
        </p:txBody>
      </p:sp>
      <p:sp>
        <p:nvSpPr>
          <p:cNvPr id="28" name="TextBox 27"/>
          <p:cNvSpPr txBox="1"/>
          <p:nvPr/>
        </p:nvSpPr>
        <p:spPr>
          <a:xfrm>
            <a:off x="2599678" y="4701016"/>
            <a:ext cx="3766862" cy="461665"/>
          </a:xfrm>
          <a:prstGeom prst="rect">
            <a:avLst/>
          </a:prstGeom>
          <a:noFill/>
        </p:spPr>
        <p:txBody>
          <a:bodyPr wrap="square" rtlCol="0">
            <a:spAutoFit/>
          </a:bodyPr>
          <a:lstStyle/>
          <a:p>
            <a:pPr algn="ctr"/>
            <a:r>
              <a:rPr lang="en-US" sz="2400" b="1" smtClean="0">
                <a:latin typeface="Arial" pitchFamily="34" charset="0"/>
                <a:cs typeface="Arial" pitchFamily="34" charset="0"/>
              </a:rPr>
              <a:t>Các tiếng chứa vần</a:t>
            </a:r>
            <a:endParaRPr lang="en-US" sz="2400" b="1">
              <a:latin typeface="Arial" pitchFamily="34" charset="0"/>
              <a:cs typeface="Arial" pitchFamily="34" charset="0"/>
            </a:endParaRPr>
          </a:p>
        </p:txBody>
      </p:sp>
    </p:spTree>
    <p:extLst>
      <p:ext uri="{BB962C8B-B14F-4D97-AF65-F5344CB8AC3E}">
        <p14:creationId xmlns:p14="http://schemas.microsoft.com/office/powerpoint/2010/main" val="202697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7" grpId="0"/>
      <p:bldP spid="18" grpId="0"/>
      <p:bldP spid="19" grpId="0"/>
      <p:bldP spid="20" grpId="0"/>
      <p:bldP spid="21" grpId="0"/>
      <p:bldP spid="22" grpId="0"/>
      <p:bldP spid="23" grpId="0"/>
      <p:bldP spid="24" grpId="0"/>
      <p:bldP spid="25"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TotalTime>
  <Words>480</Words>
  <Application>Microsoft Office PowerPoint</Application>
  <PresentationFormat>On-screen Show (16:9)</PresentationFormat>
  <Paragraphs>90</Paragraphs>
  <Slides>12</Slides>
  <Notes>5</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Tìm từ có vần oanh trong bài Nếu không may bị lạc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MTC</cp:lastModifiedBy>
  <cp:revision>240</cp:revision>
  <dcterms:created xsi:type="dcterms:W3CDTF">2020-12-08T15:48:47Z</dcterms:created>
  <dcterms:modified xsi:type="dcterms:W3CDTF">2022-03-14T14:17:45Z</dcterms:modified>
</cp:coreProperties>
</file>