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1" r:id="rId2"/>
    <p:sldId id="256" r:id="rId3"/>
    <p:sldId id="273" r:id="rId4"/>
    <p:sldId id="258" r:id="rId5"/>
    <p:sldId id="292" r:id="rId6"/>
    <p:sldId id="288" r:id="rId7"/>
    <p:sldId id="260" r:id="rId8"/>
    <p:sldId id="277" r:id="rId9"/>
    <p:sldId id="261" r:id="rId10"/>
    <p:sldId id="263" r:id="rId11"/>
    <p:sldId id="262" r:id="rId12"/>
    <p:sldId id="279" r:id="rId13"/>
    <p:sldId id="278" r:id="rId14"/>
    <p:sldId id="264" r:id="rId15"/>
    <p:sldId id="266" r:id="rId16"/>
    <p:sldId id="267" r:id="rId17"/>
    <p:sldId id="282" r:id="rId18"/>
    <p:sldId id="289" r:id="rId19"/>
    <p:sldId id="293" r:id="rId20"/>
    <p:sldId id="296" r:id="rId21"/>
    <p:sldId id="271" r:id="rId22"/>
    <p:sldId id="295" r:id="rId23"/>
    <p:sldId id="270" r:id="rId24"/>
    <p:sldId id="294" r:id="rId25"/>
    <p:sldId id="272" r:id="rId26"/>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p:scale>
          <a:sx n="75" d="100"/>
          <a:sy n="75" d="100"/>
        </p:scale>
        <p:origin x="-1236" y="-2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Hướng</a:t>
            </a:r>
            <a:r>
              <a:rPr lang="en-US" baseline="0" smtClean="0"/>
              <a:t> dẫn học sinh làm nhóm, vẽ sơ đồ tư duy để trả lời câu hỏi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73495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HS có</a:t>
            </a:r>
            <a:r>
              <a:rPr lang="en-US" baseline="0" smtClean="0"/>
              <a:t> thể đưa thêm các cách xử lí tình huống khác nữa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1652221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4"/><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534346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Sáng chủ nhật, bố cho Nam và em đi công viên.</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4290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Nam cứ mải mê xem hết chỗ này đến chỗ khác.</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4635469" y="317224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086600" y="318649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600200" y="3678946"/>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447800"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3025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69414" y="516876"/>
            <a:ext cx="8680242"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0" y="4669062"/>
            <a:ext cx="6096000" cy="461556"/>
          </a:xfrm>
          <a:prstGeom prst="rect">
            <a:avLst/>
          </a:prstGeom>
          <a:solidFill>
            <a:srgbClr val="B9EDFF"/>
          </a:solidFill>
        </p:spPr>
        <p:txBody>
          <a:bodyPr wrap="square" lIns="91330" tIns="45666" rIns="91330" bIns="45666" rtlCol="0">
            <a:spAutoFit/>
          </a:bodyPr>
          <a:lstStyle/>
          <a:p>
            <a:pPr algn="ctr"/>
            <a:r>
              <a:rPr lang="en-US" sz="2400" smtClean="0">
                <a:latin typeface="Arial" pitchFamily="34" charset="0"/>
                <a:ea typeface="Arial-Rounded" pitchFamily="34" charset="0"/>
                <a:cs typeface="Arial" pitchFamily="34" charset="0"/>
              </a:rPr>
              <a:t>Nên chia các đoạn trong bài như thế nào?</a:t>
            </a:r>
            <a:endParaRPr lang="en-US" sz="2400">
              <a:latin typeface="Arial" pitchFamily="34" charset="0"/>
              <a:ea typeface="Arial-Rounded" pitchFamily="34" charset="0"/>
              <a:cs typeface="Arial" pitchFamily="34" charset="0"/>
            </a:endParaRPr>
          </a:p>
        </p:txBody>
      </p:sp>
      <p:sp>
        <p:nvSpPr>
          <p:cNvPr id="8" name="TextBox 7"/>
          <p:cNvSpPr txBox="1"/>
          <p:nvPr/>
        </p:nvSpPr>
        <p:spPr>
          <a:xfrm>
            <a:off x="105889" y="4675720"/>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28" y="516876"/>
            <a:ext cx="527050" cy="136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89" y="1657350"/>
            <a:ext cx="527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4660179" y="1578160"/>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7826088" y="3847936"/>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3004" y="1119606"/>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1</a:t>
            </a:r>
            <a:endParaRPr lang="en-US" sz="2400" b="1">
              <a:latin typeface="Arial" pitchFamily="34" charset="0"/>
              <a:ea typeface="Arial-Rounded" pitchFamily="34" charset="0"/>
              <a:cs typeface="Arial" pitchFamily="34" charset="0"/>
            </a:endParaRPr>
          </a:p>
        </p:txBody>
      </p:sp>
      <p:sp>
        <p:nvSpPr>
          <p:cNvPr id="26" name="TextBox 25"/>
          <p:cNvSpPr txBox="1"/>
          <p:nvPr/>
        </p:nvSpPr>
        <p:spPr>
          <a:xfrm>
            <a:off x="-43047" y="2948406"/>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2</a:t>
            </a:r>
            <a:endParaRPr lang="en-US" sz="2400" b="1">
              <a:latin typeface="Arial" pitchFamily="34" charset="0"/>
              <a:ea typeface="Arial-Rounded" pitchFamily="34" charset="0"/>
              <a:cs typeface="Arial" pitchFamily="34" charset="0"/>
            </a:endParaRPr>
          </a:p>
        </p:txBody>
      </p:sp>
      <p:sp>
        <p:nvSpPr>
          <p:cNvPr id="28" name="TextBox 2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438150"/>
            <a:ext cx="9144000" cy="1238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Đông như hội</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smtClean="0">
                <a:latin typeface="Arial" pitchFamily="34" charset="0"/>
                <a:cs typeface="Arial" pitchFamily="34" charset="0"/>
              </a:rPr>
              <a:t>rất nhiều người.</a:t>
            </a:r>
            <a:endParaRPr lang="en-US" sz="3600">
              <a:latin typeface="Arial" pitchFamily="34" charset="0"/>
              <a:cs typeface="Arial" pitchFamily="34" charset="0"/>
            </a:endParaRPr>
          </a:p>
        </p:txBody>
      </p:sp>
      <p:sp>
        <p:nvSpPr>
          <p:cNvPr id="6" name="Title 1"/>
          <p:cNvSpPr txBox="1">
            <a:spLocks/>
          </p:cNvSpPr>
          <p:nvPr/>
        </p:nvSpPr>
        <p:spPr>
          <a:xfrm>
            <a:off x="228600" y="13525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Mải mê</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smtClean="0">
                <a:latin typeface="Arial" pitchFamily="34" charset="0"/>
                <a:cs typeface="Arial" pitchFamily="34" charset="0"/>
              </a:rPr>
              <a:t>ở đây có nghĩa là tập trung cao vào việc xem đến lúc không còn biết gì đến xung quanh.</a:t>
            </a:r>
            <a:endParaRPr lang="en-US" sz="3600">
              <a:latin typeface="Arial" pitchFamily="34" charset="0"/>
              <a:cs typeface="Arial" pitchFamily="34" charset="0"/>
            </a:endParaRPr>
          </a:p>
        </p:txBody>
      </p:sp>
      <p:sp>
        <p:nvSpPr>
          <p:cNvPr id="5" name="Title 1"/>
          <p:cNvSpPr txBox="1">
            <a:spLocks/>
          </p:cNvSpPr>
          <p:nvPr/>
        </p:nvSpPr>
        <p:spPr>
          <a:xfrm>
            <a:off x="228600" y="28003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Ngoảnh lại</a:t>
            </a:r>
            <a:r>
              <a:rPr lang="en-US" sz="3600" b="1" smtClean="0">
                <a:latin typeface="Arial" pitchFamily="34" charset="0"/>
                <a:cs typeface="Arial" pitchFamily="34" charset="0"/>
              </a:rPr>
              <a:t>: </a:t>
            </a:r>
            <a:r>
              <a:rPr lang="en-US" sz="3600" smtClean="0">
                <a:latin typeface="Arial" pitchFamily="34" charset="0"/>
                <a:cs typeface="Arial" pitchFamily="34" charset="0"/>
              </a:rPr>
              <a:t>quay đầu nhìn về phía sau lưng mình.</a:t>
            </a:r>
            <a:endParaRPr lang="en-US" sz="3600">
              <a:latin typeface="Arial" pitchFamily="34" charset="0"/>
              <a:cs typeface="Arial" pitchFamily="34" charset="0"/>
            </a:endParaRPr>
          </a:p>
        </p:txBody>
      </p:sp>
      <p:sp>
        <p:nvSpPr>
          <p:cNvPr id="7" name="Title 1"/>
          <p:cNvSpPr txBox="1">
            <a:spLocks/>
          </p:cNvSpPr>
          <p:nvPr/>
        </p:nvSpPr>
        <p:spPr>
          <a:xfrm>
            <a:off x="215900" y="3724275"/>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Suýt (khóc)</a:t>
            </a:r>
            <a:r>
              <a:rPr lang="en-US" sz="3600" b="1" smtClean="0">
                <a:latin typeface="Arial" pitchFamily="34" charset="0"/>
                <a:cs typeface="Arial" pitchFamily="34" charset="0"/>
              </a:rPr>
              <a:t>: </a:t>
            </a:r>
            <a:r>
              <a:rPr lang="en-US" sz="3600" smtClean="0">
                <a:latin typeface="Arial" pitchFamily="34" charset="0"/>
                <a:cs typeface="Arial" pitchFamily="34" charset="0"/>
              </a:rPr>
              <a:t>gần khóc.</a:t>
            </a:r>
            <a:endParaRPr lang="en-US" sz="3600">
              <a:latin typeface="Arial" pitchFamily="34" charset="0"/>
              <a:cs typeface="Arial" pitchFamily="34" charset="0"/>
            </a:endParaRPr>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
        <p:nvSpPr>
          <p:cNvPr id="6" name="TextBox 5"/>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11" name="TextBox 10"/>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0" y="4593288"/>
            <a:ext cx="1295400" cy="499842"/>
          </a:xfrm>
          <a:prstGeom prst="rect">
            <a:avLst/>
          </a:prstGeom>
        </p:spPr>
      </p:pic>
      <p:sp>
        <p:nvSpPr>
          <p:cNvPr id="4" name="TextBox 3"/>
          <p:cNvSpPr txBox="1"/>
          <p:nvPr/>
        </p:nvSpPr>
        <p:spPr>
          <a:xfrm>
            <a:off x="1295400" y="4644024"/>
            <a:ext cx="3090632" cy="483195"/>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sp>
        <p:nvSpPr>
          <p:cNvPr id="6" name="TextBox 5"/>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7" name="TextBox 6"/>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81478"/>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
        <p:nvSpPr>
          <p:cNvPr id="8" name="Oval 7"/>
          <p:cNvSpPr/>
          <p:nvPr/>
        </p:nvSpPr>
        <p:spPr>
          <a:xfrm>
            <a:off x="4191000" y="5238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90273" y="5143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10" name="TextBox 9"/>
          <p:cNvSpPr txBox="1"/>
          <p:nvPr/>
        </p:nvSpPr>
        <p:spPr>
          <a:xfrm>
            <a:off x="71910" y="10121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Sáng chủ nhật, bố cho Nam và em đi công viên. Công viên đông như hội. Khi vào cổng, bố dặn: “Các con cẩn thẩn kẻo bị lạc. Nếu không may bị lạc, các con nhớ ra cổng này. Nhìn kìa, cổng có lá cờ rất to”.</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7" name="TextBox 6"/>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Bố cho Nam và em đi đâu?</a:t>
            </a:r>
            <a:endParaRPr lang="en-US" sz="3200">
              <a:latin typeface="Arial" pitchFamily="34" charset="0"/>
              <a:ea typeface="Arial-Rounded" pitchFamily="34" charset="0"/>
              <a:cs typeface="Arial" pitchFamily="34" charset="0"/>
            </a:endParaRPr>
          </a:p>
        </p:txBody>
      </p:sp>
      <p:sp>
        <p:nvSpPr>
          <p:cNvPr id="8" name="TextBox 7"/>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a:t>
            </a:r>
            <a:r>
              <a:rPr lang="en-US" sz="3200" smtClean="0">
                <a:latin typeface="Arial" pitchFamily="34" charset="0"/>
                <a:ea typeface="Arial-Rounded" pitchFamily="34" charset="0"/>
                <a:cs typeface="Arial" pitchFamily="34" charset="0"/>
              </a:rPr>
              <a:t>ìm một từ để nói về đặc điểm của công viên?</a:t>
            </a:r>
            <a:endParaRPr lang="en-US" sz="3200">
              <a:latin typeface="Arial" pitchFamily="34" charset="0"/>
              <a:ea typeface="Arial-Rounded" pitchFamily="34" charset="0"/>
              <a:cs typeface="Arial" pitchFamily="34" charset="0"/>
            </a:endParaRPr>
          </a:p>
        </p:txBody>
      </p:sp>
      <p:sp>
        <p:nvSpPr>
          <p:cNvPr id="6" name="TextBox 5"/>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Khi vào cổng, bố dặn hai anh em Nam thế nào?</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250" fill="hold"/>
                                        <p:tgtEl>
                                          <p:spTgt spid="6"/>
                                        </p:tgtEl>
                                        <p:attrNameLst>
                                          <p:attrName>ppt_x</p:attrName>
                                        </p:attrNameLst>
                                      </p:cBhvr>
                                      <p:tavLst>
                                        <p:tav tm="0">
                                          <p:val>
                                            <p:strVal val="1+#ppt_w/2"/>
                                          </p:val>
                                        </p:tav>
                                        <p:tav tm="100000">
                                          <p:val>
                                            <p:strVal val="#ppt_x"/>
                                          </p:val>
                                        </p:tav>
                                      </p:tavLst>
                                    </p:anim>
                                    <p:anim calcmode="lin" valueType="num">
                                      <p:cBhvr additive="base">
                                        <p:cTn id="26" dur="2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Chuyện gì đã xảy ra với Nam?</a:t>
            </a:r>
            <a:endParaRPr lang="en-US" sz="3200">
              <a:latin typeface="Arial" pitchFamily="34" charset="0"/>
              <a:ea typeface="Arial-Rounded" pitchFamily="34" charset="0"/>
              <a:cs typeface="Arial" pitchFamily="34" charset="0"/>
            </a:endParaRPr>
          </a:p>
        </p:txBody>
      </p:sp>
      <p:sp>
        <p:nvSpPr>
          <p:cNvPr id="3" name="Rectangle 2"/>
          <p:cNvSpPr/>
          <p:nvPr/>
        </p:nvSpPr>
        <p:spPr>
          <a:xfrm>
            <a:off x="60501" y="514350"/>
            <a:ext cx="9007299" cy="4031873"/>
          </a:xfrm>
          <a:prstGeom prst="rect">
            <a:avLst/>
          </a:prstGeom>
        </p:spPr>
        <p:txBody>
          <a:bodyPr wrap="square">
            <a:spAutoFit/>
          </a:bodyPr>
          <a:lstStyle/>
          <a:p>
            <a:pPr algn="just">
              <a:spcBef>
                <a:spcPts val="600"/>
              </a:spcBef>
            </a:pPr>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5" name="TextBox 4"/>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Nhớ lời bố dặn, Nam đã làm gì?</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0" y="-19050"/>
            <a:ext cx="3642531" cy="584666"/>
          </a:xfrm>
          <a:prstGeom prst="rect">
            <a:avLst/>
          </a:prstGeom>
          <a:solidFill>
            <a:srgbClr val="B9EDFF"/>
          </a:solidFill>
        </p:spPr>
        <p:txBody>
          <a:bodyPr wrap="square" lIns="91330" tIns="45666" rIns="91330" bIns="45666" rtlCol="0">
            <a:spAutoFit/>
          </a:bodyPr>
          <a:lstStyle/>
          <a:p>
            <a:pPr algn="ctr"/>
            <a:r>
              <a:rPr lang="en-US" sz="3200" b="1" dirty="0" err="1">
                <a:latin typeface="Arial" pitchFamily="34" charset="0"/>
                <a:ea typeface="Arial-Rounded" pitchFamily="34" charset="0"/>
                <a:cs typeface="Arial" pitchFamily="34" charset="0"/>
              </a:rPr>
              <a:t>Đọc</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đoạn</a:t>
            </a:r>
            <a:r>
              <a:rPr lang="en-US" sz="3200" b="1" dirty="0">
                <a:latin typeface="Arial" pitchFamily="34" charset="0"/>
                <a:ea typeface="Arial-Rounded" pitchFamily="34" charset="0"/>
                <a:cs typeface="Arial" pitchFamily="34" charset="0"/>
              </a:rPr>
              <a:t> </a:t>
            </a:r>
            <a:r>
              <a:rPr lang="en-US" sz="3200" b="1" dirty="0" smtClean="0">
                <a:latin typeface="Arial" pitchFamily="34" charset="0"/>
                <a:ea typeface="Arial-Rounded" pitchFamily="34" charset="0"/>
                <a:cs typeface="Arial" pitchFamily="34" charset="0"/>
              </a:rPr>
              <a:t>2:</a:t>
            </a:r>
            <a:endParaRPr lang="en-US" sz="32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068"/>
          <a:stretch/>
        </p:blipFill>
        <p:spPr bwMode="auto">
          <a:xfrm>
            <a:off x="5239657" y="2261064"/>
            <a:ext cx="3939507" cy="26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33350"/>
            <a:ext cx="9144000" cy="584666"/>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Trong câu chuyện, Nam có điều gì đáng khen?</a:t>
            </a:r>
            <a:endParaRPr lang="en-US" sz="3200">
              <a:latin typeface="Arial" pitchFamily="34" charset="0"/>
              <a:ea typeface="Arial-Rounded" pitchFamily="34" charset="0"/>
              <a:cs typeface="Arial" pitchFamily="34" charset="0"/>
            </a:endParaRPr>
          </a:p>
        </p:txBody>
      </p:sp>
      <p:grpSp>
        <p:nvGrpSpPr>
          <p:cNvPr id="24" name="Group 23"/>
          <p:cNvGrpSpPr/>
          <p:nvPr/>
        </p:nvGrpSpPr>
        <p:grpSpPr>
          <a:xfrm>
            <a:off x="76200" y="737066"/>
            <a:ext cx="6858000" cy="4000033"/>
            <a:chOff x="76200" y="737066"/>
            <a:chExt cx="6858000" cy="4000033"/>
          </a:xfrm>
        </p:grpSpPr>
        <p:cxnSp>
          <p:nvCxnSpPr>
            <p:cNvPr id="7" name="Straight Arrow Connector 6"/>
            <p:cNvCxnSpPr>
              <a:stCxn id="2" idx="6"/>
            </p:cNvCxnSpPr>
            <p:nvPr/>
          </p:nvCxnSpPr>
          <p:spPr>
            <a:xfrm>
              <a:off x="4279900" y="2724150"/>
              <a:ext cx="533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05200" y="1682750"/>
              <a:ext cx="0" cy="508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05200" y="3257550"/>
              <a:ext cx="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146300" y="272415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755900" y="2190750"/>
              <a:ext cx="1524000" cy="106680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Nam</a:t>
              </a:r>
              <a:endParaRPr lang="en-US" sz="3200" b="1">
                <a:solidFill>
                  <a:schemeClr val="tx1"/>
                </a:solidFill>
                <a:latin typeface="Arial" pitchFamily="34" charset="0"/>
                <a:cs typeface="Arial" pitchFamily="34" charset="0"/>
              </a:endParaRPr>
            </a:p>
          </p:txBody>
        </p:sp>
        <p:sp>
          <p:nvSpPr>
            <p:cNvPr id="15" name="Oval 14"/>
            <p:cNvSpPr/>
            <p:nvPr/>
          </p:nvSpPr>
          <p:spPr>
            <a:xfrm>
              <a:off x="2489200" y="73706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6" name="Oval 15"/>
            <p:cNvSpPr/>
            <p:nvPr/>
          </p:nvSpPr>
          <p:spPr>
            <a:xfrm>
              <a:off x="4876800" y="2261065"/>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7" name="Oval 16"/>
            <p:cNvSpPr/>
            <p:nvPr/>
          </p:nvSpPr>
          <p:spPr>
            <a:xfrm>
              <a:off x="76200" y="226741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latin typeface="Arial" pitchFamily="34" charset="0"/>
                <a:cs typeface="Arial" pitchFamily="34" charset="0"/>
              </a:endParaRPr>
            </a:p>
          </p:txBody>
        </p:sp>
        <p:sp>
          <p:nvSpPr>
            <p:cNvPr id="18" name="Oval 17"/>
            <p:cNvSpPr/>
            <p:nvPr/>
          </p:nvSpPr>
          <p:spPr>
            <a:xfrm>
              <a:off x="2489200" y="3803650"/>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Arial" pitchFamily="34" charset="0"/>
                <a:cs typeface="Arial" pitchFamily="34" charset="0"/>
              </a:endParaRPr>
            </a:p>
          </p:txBody>
        </p:sp>
      </p:grpSp>
      <p:sp>
        <p:nvSpPr>
          <p:cNvPr id="20" name="TextBox 19"/>
          <p:cNvSpPr txBox="1"/>
          <p:nvPr/>
        </p:nvSpPr>
        <p:spPr>
          <a:xfrm>
            <a:off x="2616200" y="3997573"/>
            <a:ext cx="1930400" cy="707777"/>
          </a:xfrm>
          <a:prstGeom prst="rect">
            <a:avLst/>
          </a:prstGeom>
          <a:noFill/>
        </p:spPr>
        <p:txBody>
          <a:bodyPr wrap="square" lIns="91330" tIns="45666" rIns="91330" bIns="45666" rtlCol="0">
            <a:spAutoFit/>
          </a:bodyPr>
          <a:lstStyle/>
          <a:p>
            <a:pPr algn="ctr"/>
            <a:r>
              <a:rPr lang="en-US" sz="2000" b="1">
                <a:latin typeface="Arial" pitchFamily="34" charset="0"/>
                <a:cs typeface="Arial" pitchFamily="34" charset="0"/>
              </a:rPr>
              <a:t>Không đi theo người lạ</a:t>
            </a:r>
          </a:p>
        </p:txBody>
      </p:sp>
      <p:sp>
        <p:nvSpPr>
          <p:cNvPr id="21" name="TextBox 20"/>
          <p:cNvSpPr txBox="1"/>
          <p:nvPr/>
        </p:nvSpPr>
        <p:spPr>
          <a:xfrm>
            <a:off x="5099050" y="2483340"/>
            <a:ext cx="1612900" cy="461556"/>
          </a:xfrm>
          <a:prstGeom prst="rect">
            <a:avLst/>
          </a:prstGeom>
          <a:noFill/>
        </p:spPr>
        <p:txBody>
          <a:bodyPr wrap="square" lIns="91330" tIns="45666" rIns="91330" bIns="45666" rtlCol="0">
            <a:spAutoFit/>
          </a:bodyPr>
          <a:lstStyle/>
          <a:p>
            <a:pPr algn="ctr"/>
            <a:r>
              <a:rPr lang="en-US" sz="2400" b="1">
                <a:latin typeface="Arial" pitchFamily="34" charset="0"/>
                <a:cs typeface="Arial" pitchFamily="34" charset="0"/>
              </a:rPr>
              <a:t>Bình tĩnh</a:t>
            </a:r>
          </a:p>
        </p:txBody>
      </p:sp>
      <p:sp>
        <p:nvSpPr>
          <p:cNvPr id="22" name="TextBox 21"/>
          <p:cNvSpPr txBox="1"/>
          <p:nvPr/>
        </p:nvSpPr>
        <p:spPr>
          <a:xfrm>
            <a:off x="2736850" y="819580"/>
            <a:ext cx="1612900" cy="707777"/>
          </a:xfrm>
          <a:prstGeom prst="rect">
            <a:avLst/>
          </a:prstGeom>
          <a:noFill/>
        </p:spPr>
        <p:txBody>
          <a:bodyPr wrap="square" lIns="91330" tIns="45666" rIns="91330" bIns="45666" rtlCol="0">
            <a:spAutoFit/>
          </a:bodyPr>
          <a:lstStyle/>
          <a:p>
            <a:pPr algn="ctr"/>
            <a:r>
              <a:rPr lang="en-US" sz="2000" b="1" smtClean="0">
                <a:latin typeface="Arial" pitchFamily="34" charset="0"/>
                <a:cs typeface="Arial" pitchFamily="34" charset="0"/>
              </a:rPr>
              <a:t>Biết nghe lời bố dặn</a:t>
            </a:r>
            <a:endParaRPr lang="en-US" sz="2000" b="1">
              <a:latin typeface="Arial" pitchFamily="34" charset="0"/>
              <a:cs typeface="Arial" pitchFamily="34" charset="0"/>
            </a:endParaRPr>
          </a:p>
        </p:txBody>
      </p:sp>
      <p:sp>
        <p:nvSpPr>
          <p:cNvPr id="23" name="TextBox 22"/>
          <p:cNvSpPr txBox="1"/>
          <p:nvPr/>
        </p:nvSpPr>
        <p:spPr>
          <a:xfrm>
            <a:off x="298450" y="2483340"/>
            <a:ext cx="1612900" cy="461556"/>
          </a:xfrm>
          <a:prstGeom prst="rect">
            <a:avLst/>
          </a:prstGeom>
          <a:noFill/>
        </p:spPr>
        <p:txBody>
          <a:bodyPr wrap="square" lIns="91330" tIns="45666" rIns="91330" bIns="45666" rtlCol="0">
            <a:spAutoFit/>
          </a:bodyPr>
          <a:lstStyle/>
          <a:p>
            <a:pPr algn="ctr"/>
            <a:r>
              <a:rPr lang="en-US" sz="2400" b="1" smtClean="0">
                <a:latin typeface="Arial" pitchFamily="34" charset="0"/>
                <a:cs typeface="Arial" pitchFamily="34" charset="0"/>
              </a:rPr>
              <a:t>Chủ động</a:t>
            </a:r>
            <a:endParaRPr lang="en-US" sz="2400" b="1">
              <a:latin typeface="Arial" pitchFamily="34" charset="0"/>
              <a:cs typeface="Arial" pitchFamily="34" charset="0"/>
            </a:endParaRPr>
          </a:p>
        </p:txBody>
      </p:sp>
    </p:spTree>
    <p:extLst>
      <p:ext uri="{BB962C8B-B14F-4D97-AF65-F5344CB8AC3E}">
        <p14:creationId xmlns:p14="http://schemas.microsoft.com/office/powerpoint/2010/main" val="24617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9550"/>
            <a:ext cx="9144000" cy="584666"/>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Nếu là Nam, em sẽ làm gì?</a:t>
            </a:r>
            <a:endParaRPr lang="en-US" sz="3200">
              <a:latin typeface="Arial" pitchFamily="34" charset="0"/>
              <a:ea typeface="Arial-Rounded" pitchFamily="34" charset="0"/>
              <a:cs typeface="Arial" pitchFamily="34" charset="0"/>
            </a:endParaRPr>
          </a:p>
        </p:txBody>
      </p:sp>
      <p:sp>
        <p:nvSpPr>
          <p:cNvPr id="4" name="TextBox 3"/>
          <p:cNvSpPr txBox="1"/>
          <p:nvPr/>
        </p:nvSpPr>
        <p:spPr>
          <a:xfrm>
            <a:off x="152400" y="1123950"/>
            <a:ext cx="8763000" cy="3539321"/>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Khi bị lạc, chúng ta có thể:</a:t>
            </a:r>
          </a:p>
          <a:p>
            <a:pPr algn="just"/>
            <a:r>
              <a:rPr lang="en-US" sz="3200" smtClean="0">
                <a:latin typeface="Arial" pitchFamily="34" charset="0"/>
                <a:ea typeface="Arial-Rounded" pitchFamily="34" charset="0"/>
                <a:cs typeface="Arial" pitchFamily="34" charset="0"/>
              </a:rPr>
              <a:t>+ Tìm đến sự giúp đỡ của chú bảo vệ</a:t>
            </a:r>
          </a:p>
          <a:p>
            <a:pPr algn="just"/>
            <a:r>
              <a:rPr lang="en-US" sz="3200" smtClean="0">
                <a:latin typeface="Arial" pitchFamily="34" charset="0"/>
                <a:ea typeface="Arial-Rounded" pitchFamily="34" charset="0"/>
                <a:cs typeface="Arial" pitchFamily="34" charset="0"/>
              </a:rPr>
              <a:t>+ Nhớ số điện thoại của người thân và xin người gọi nhờ. </a:t>
            </a:r>
          </a:p>
          <a:p>
            <a:pPr algn="just"/>
            <a:r>
              <a:rPr lang="en-US" sz="3200" smtClean="0">
                <a:latin typeface="Arial" pitchFamily="34" charset="0"/>
                <a:ea typeface="Arial-Rounded" pitchFamily="34" charset="0"/>
                <a:cs typeface="Arial" pitchFamily="34" charset="0"/>
              </a:rPr>
              <a:t>+ Bình tĩnh, nhớ điểm hẹn và tìm đến điểm hẹn với người thân.</a:t>
            </a:r>
          </a:p>
          <a:p>
            <a:pPr algn="just"/>
            <a:r>
              <a:rPr lang="en-US" sz="3200" smtClean="0">
                <a:latin typeface="Arial" pitchFamily="34" charset="0"/>
                <a:ea typeface="Arial-Rounded" pitchFamily="34" charset="0"/>
                <a:cs typeface="Arial" pitchFamily="34" charset="0"/>
              </a:rPr>
              <a:t>+ Không nên đi theo người lạ…</a:t>
            </a:r>
          </a:p>
        </p:txBody>
      </p:sp>
    </p:spTree>
    <p:extLst>
      <p:ext uri="{BB962C8B-B14F-4D97-AF65-F5344CB8AC3E}">
        <p14:creationId xmlns:p14="http://schemas.microsoft.com/office/powerpoint/2010/main" val="242684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84201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rgbClr val="00B0F0"/>
                </a:solidFill>
                <a:latin typeface="Arial-Rounded" pitchFamily="34" charset="0"/>
                <a:ea typeface="Arial-Rounded" pitchFamily="34" charset="0"/>
                <a:cs typeface="Arial-Rounded" pitchFamily="34" charset="0"/>
              </a:rPr>
              <a:t>NẾU KHÔNG MAY BỊ LẠC</a:t>
            </a:r>
            <a:endParaRPr lang="en-US" sz="5400" b="1">
              <a:ln w="3175">
                <a:solidFill>
                  <a:schemeClr val="bg1"/>
                </a:solidFill>
              </a:ln>
              <a:solidFill>
                <a:srgbClr val="00B0F0"/>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4</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09520"/>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516" y="2084379"/>
            <a:ext cx="7185078" cy="124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11" name="TextBox 10"/>
          <p:cNvSpPr txBox="1"/>
          <p:nvPr/>
        </p:nvSpPr>
        <p:spPr>
          <a:xfrm>
            <a:off x="71910" y="516876"/>
            <a:ext cx="8977746" cy="4524194"/>
          </a:xfrm>
          <a:prstGeom prst="rect">
            <a:avLst/>
          </a:prstGeom>
          <a:noFill/>
        </p:spPr>
        <p:txBody>
          <a:bodyPr wrap="square" lIns="91317" tIns="45660" rIns="91317" bIns="45660" rtlCol="0">
            <a:spAutoFit/>
          </a:bodyPr>
          <a:lstStyle/>
          <a:p>
            <a:pPr algn="just"/>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Sáng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chủ</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nhật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bố</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cho</a:t>
            </a:r>
            <a:r>
              <a:rPr lang="en-US" sz="2400" dirty="0" smtClean="0">
                <a:latin typeface="Arial" pitchFamily="34" charset="0"/>
                <a:ea typeface="Arial-Rounded" pitchFamily="34" charset="0"/>
                <a:cs typeface="Arial" pitchFamily="34" charset="0"/>
              </a:rPr>
              <a:t> Nam </a:t>
            </a:r>
            <a:r>
              <a:rPr lang="en-US" sz="2400" dirty="0" err="1" smtClean="0">
                <a:latin typeface="Arial" pitchFamily="34" charset="0"/>
                <a:ea typeface="Arial-Rounded" pitchFamily="34" charset="0"/>
                <a:cs typeface="Arial" pitchFamily="34" charset="0"/>
              </a:rPr>
              <a:t>và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em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công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viên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Công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viên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đông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như</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hội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Khi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vào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cổng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bố</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dặn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Các</a:t>
            </a:r>
            <a:r>
              <a:rPr lang="en-US" sz="2400" dirty="0" smtClean="0">
                <a:latin typeface="Arial" pitchFamily="34" charset="0"/>
                <a:ea typeface="Arial-Rounded" pitchFamily="34" charset="0"/>
                <a:cs typeface="Arial" pitchFamily="34" charset="0"/>
              </a:rPr>
              <a:t> con </a:t>
            </a:r>
            <a:r>
              <a:rPr lang="en-US" sz="2400" dirty="0" err="1" smtClean="0">
                <a:latin typeface="Arial" pitchFamily="34" charset="0"/>
                <a:ea typeface="Arial-Rounded" pitchFamily="34" charset="0"/>
                <a:cs typeface="Arial" pitchFamily="34" charset="0"/>
              </a:rPr>
              <a:t>cẩn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thẩn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kẻo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bị</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lạc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Nếu</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không</a:t>
            </a:r>
            <a:r>
              <a:rPr lang="en-US" sz="2400" dirty="0" smtClean="0">
                <a:latin typeface="Arial" pitchFamily="34" charset="0"/>
                <a:ea typeface="Arial-Rounded" pitchFamily="34" charset="0"/>
                <a:cs typeface="Arial" pitchFamily="34" charset="0"/>
              </a:rPr>
              <a:t> may </a:t>
            </a:r>
            <a:r>
              <a:rPr lang="en-US" sz="2400" dirty="0" err="1" smtClean="0">
                <a:latin typeface="Arial" pitchFamily="34" charset="0"/>
                <a:ea typeface="Arial-Rounded" pitchFamily="34" charset="0"/>
                <a:cs typeface="Arial" pitchFamily="34" charset="0"/>
              </a:rPr>
              <a:t>bị</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lạc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các</a:t>
            </a:r>
            <a:r>
              <a:rPr lang="en-US" sz="2400" dirty="0" smtClean="0">
                <a:latin typeface="Arial" pitchFamily="34" charset="0"/>
                <a:ea typeface="Arial-Rounded" pitchFamily="34" charset="0"/>
                <a:cs typeface="Arial" pitchFamily="34" charset="0"/>
              </a:rPr>
              <a:t> con </a:t>
            </a:r>
            <a:r>
              <a:rPr lang="en-US" sz="2400" dirty="0" err="1" smtClean="0">
                <a:latin typeface="Arial" pitchFamily="34" charset="0"/>
                <a:ea typeface="Arial-Rounded" pitchFamily="34" charset="0"/>
                <a:cs typeface="Arial" pitchFamily="34" charset="0"/>
              </a:rPr>
              <a:t>nhớ</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ra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cổng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này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Nhìn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kìa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cổng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có</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lá</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cờ</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rất</a:t>
            </a:r>
            <a:r>
              <a:rPr lang="en-US" sz="2400" dirty="0" smtClean="0">
                <a:latin typeface="Arial" pitchFamily="34" charset="0"/>
                <a:ea typeface="Arial-Rounded" pitchFamily="34" charset="0"/>
                <a:cs typeface="Arial" pitchFamily="34" charset="0"/>
              </a:rPr>
              <a:t> to”.</a:t>
            </a:r>
          </a:p>
          <a:p>
            <a:pPr algn="just"/>
            <a:r>
              <a:rPr lang="en-US" sz="2400" dirty="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Công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viên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đẹp</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quá</a:t>
            </a:r>
            <a:r>
              <a:rPr lang="en-US" sz="2400" dirty="0" smtClean="0">
                <a:latin typeface="Arial" pitchFamily="34" charset="0"/>
                <a:ea typeface="Arial-Rounded" pitchFamily="34" charset="0"/>
                <a:cs typeface="Arial" pitchFamily="34" charset="0"/>
              </a:rPr>
              <a:t>. Nam </a:t>
            </a:r>
            <a:r>
              <a:rPr lang="en-US" sz="2400" dirty="0" err="1" smtClean="0">
                <a:latin typeface="Arial" pitchFamily="34" charset="0"/>
                <a:ea typeface="Arial-Rounded" pitchFamily="34" charset="0"/>
                <a:cs typeface="Arial" pitchFamily="34" charset="0"/>
              </a:rPr>
              <a:t>cứ</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mải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mê</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xem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hết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chỗ</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này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đến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chỗ</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khác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Lúc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ngoảnh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lại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thì</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không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thấy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bố</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và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em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đâu</a:t>
            </a:r>
            <a:r>
              <a:rPr lang="en-US" sz="2400" dirty="0" smtClean="0">
                <a:latin typeface="Arial" pitchFamily="34" charset="0"/>
                <a:ea typeface="Arial-Rounded" pitchFamily="34" charset="0"/>
                <a:cs typeface="Arial" pitchFamily="34" charset="0"/>
              </a:rPr>
              <a:t>. Nam </a:t>
            </a:r>
            <a:r>
              <a:rPr lang="en-US" sz="2400" dirty="0" err="1" smtClean="0">
                <a:latin typeface="Arial" pitchFamily="34" charset="0"/>
                <a:ea typeface="Arial-Rounded" pitchFamily="34" charset="0"/>
                <a:cs typeface="Arial" pitchFamily="34" charset="0"/>
              </a:rPr>
              <a:t>vừa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chạy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tìm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vừa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gọi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Bố</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ơi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Bố</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ơi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Hoảng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hốt</a:t>
            </a:r>
            <a:r>
              <a:rPr lang="en-US" sz="2400" dirty="0" smtClean="0">
                <a:latin typeface="Arial" pitchFamily="34" charset="0"/>
                <a:ea typeface="Arial-Rounded" pitchFamily="34" charset="0"/>
                <a:cs typeface="Arial" pitchFamily="34" charset="0"/>
              </a:rPr>
              <a:t>, Nam </a:t>
            </a:r>
            <a:r>
              <a:rPr lang="en-US" sz="2400" dirty="0" err="1" smtClean="0">
                <a:latin typeface="Arial" pitchFamily="34" charset="0"/>
                <a:ea typeface="Arial-Rounded" pitchFamily="34" charset="0"/>
                <a:cs typeface="Arial" pitchFamily="34" charset="0"/>
              </a:rPr>
              <a:t>suýt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khóc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Chợt</a:t>
            </a:r>
            <a:r>
              <a:rPr lang="en-US" sz="2400" dirty="0" smtClean="0">
                <a:latin typeface="Arial" pitchFamily="34" charset="0"/>
                <a:ea typeface="Arial-Rounded" pitchFamily="34" charset="0"/>
                <a:cs typeface="Arial" pitchFamily="34" charset="0"/>
              </a:rPr>
              <a:t> Nam </a:t>
            </a:r>
            <a:r>
              <a:rPr lang="en-US" sz="2400" dirty="0" err="1" smtClean="0">
                <a:latin typeface="Arial" pitchFamily="34" charset="0"/>
                <a:ea typeface="Arial-Rounded" pitchFamily="34" charset="0"/>
                <a:cs typeface="Arial" pitchFamily="34" charset="0"/>
              </a:rPr>
              <a:t>nhìn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thấy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tấm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biển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Lối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ra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cổng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Nhớ</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lời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bố</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dặn</a:t>
            </a:r>
            <a:r>
              <a:rPr lang="en-US" sz="2400" dirty="0" smtClean="0">
                <a:latin typeface="Arial" pitchFamily="34" charset="0"/>
                <a:ea typeface="Arial-Rounded" pitchFamily="34" charset="0"/>
                <a:cs typeface="Arial" pitchFamily="34" charset="0"/>
              </a:rPr>
              <a:t>, Nam </a:t>
            </a:r>
            <a:r>
              <a:rPr lang="en-US" sz="2400" dirty="0" err="1" smtClean="0">
                <a:latin typeface="Arial" pitchFamily="34" charset="0"/>
                <a:ea typeface="Arial-Rounded" pitchFamily="34" charset="0"/>
                <a:cs typeface="Arial" pitchFamily="34" charset="0"/>
              </a:rPr>
              <a:t>đi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theo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hướng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tấm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biển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chỉ</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đường</a:t>
            </a:r>
            <a:r>
              <a:rPr lang="en-US" sz="2400" dirty="0" smtClean="0">
                <a:latin typeface="Arial" pitchFamily="34" charset="0"/>
                <a:ea typeface="Arial-Rounded" pitchFamily="34" charset="0"/>
                <a:cs typeface="Arial" pitchFamily="34" charset="0"/>
              </a:rPr>
              <a:t>. “A, </a:t>
            </a:r>
            <a:r>
              <a:rPr lang="en-US" sz="2400" dirty="0" err="1" smtClean="0">
                <a:latin typeface="Arial" pitchFamily="34" charset="0"/>
                <a:ea typeface="Arial-Rounded" pitchFamily="34" charset="0"/>
                <a:cs typeface="Arial" pitchFamily="34" charset="0"/>
              </a:rPr>
              <a:t>lá</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cờ</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kia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rồi</a:t>
            </a:r>
            <a:r>
              <a:rPr lang="en-US" sz="2400" dirty="0" smtClean="0">
                <a:latin typeface="Arial" pitchFamily="34" charset="0"/>
                <a:ea typeface="Arial-Rounded" pitchFamily="34" charset="0"/>
                <a:cs typeface="Arial" pitchFamily="34" charset="0"/>
              </a:rPr>
              <a:t>!”. Nam </a:t>
            </a:r>
            <a:r>
              <a:rPr lang="en-US" sz="2400" dirty="0" err="1" smtClean="0">
                <a:latin typeface="Arial" pitchFamily="34" charset="0"/>
                <a:ea typeface="Arial-Rounded" pitchFamily="34" charset="0"/>
                <a:cs typeface="Arial" pitchFamily="34" charset="0"/>
              </a:rPr>
              <a:t>mừng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rỡ</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khi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thấy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bố</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và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em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đang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chờ</a:t>
            </a:r>
            <a:r>
              <a:rPr lang="en-US" sz="2400" dirty="0" smtClean="0">
                <a:latin typeface="Arial" pitchFamily="34" charset="0"/>
                <a:ea typeface="Arial-Rounded" pitchFamily="34" charset="0"/>
                <a:cs typeface="Arial" pitchFamily="34" charset="0"/>
              </a:rPr>
              <a:t> ở </a:t>
            </a:r>
            <a:r>
              <a:rPr lang="en-US" sz="2400" dirty="0" err="1" smtClean="0">
                <a:latin typeface="Arial" pitchFamily="34" charset="0"/>
                <a:ea typeface="Arial-Rounded" pitchFamily="34" charset="0"/>
                <a:cs typeface="Arial" pitchFamily="34" charset="0"/>
              </a:rPr>
              <a:t>đó</a:t>
            </a:r>
            <a:r>
              <a:rPr lang="en-US" sz="2400" dirty="0" smtClean="0">
                <a:latin typeface="Arial" pitchFamily="34" charset="0"/>
                <a:ea typeface="Arial-Rounded" pitchFamily="34" charset="0"/>
                <a:cs typeface="Arial" pitchFamily="34" charset="0"/>
              </a:rPr>
              <a:t>.</a:t>
            </a:r>
          </a:p>
          <a:p>
            <a:pPr algn="r"/>
            <a:endParaRPr lang="en-US" sz="2400" dirty="0" smtClean="0">
              <a:latin typeface="Arial" pitchFamily="34" charset="0"/>
              <a:ea typeface="Arial-Rounded" pitchFamily="34" charset="0"/>
              <a:cs typeface="Arial" pitchFamily="34" charset="0"/>
            </a:endParaRPr>
          </a:p>
          <a:p>
            <a:pPr algn="r"/>
            <a:r>
              <a:rPr lang="en-US" sz="2400" dirty="0" smtClean="0">
                <a:latin typeface="Arial" pitchFamily="34" charset="0"/>
                <a:ea typeface="Arial-Rounded" pitchFamily="34" charset="0"/>
                <a:cs typeface="Arial" pitchFamily="34" charset="0"/>
              </a:rPr>
              <a:t>(</a:t>
            </a:r>
            <a:r>
              <a:rPr lang="en-US" sz="2400" i="1" dirty="0" smtClean="0">
                <a:latin typeface="Arial" pitchFamily="34" charset="0"/>
                <a:ea typeface="Arial-Rounded" pitchFamily="34" charset="0"/>
                <a:cs typeface="Arial" pitchFamily="34" charset="0"/>
              </a:rPr>
              <a:t>Theo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Phạm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Thị</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Thúy</a:t>
            </a:r>
            <a:r>
              <a:rPr lang="en-US" sz="2400" dirty="0" smtClean="0">
                <a:latin typeface="Arial" pitchFamily="34" charset="0"/>
                <a:ea typeface="Arial-Rounded" pitchFamily="34" charset="0"/>
                <a:cs typeface="Arial" pitchFamily="34" charset="0"/>
              </a:rPr>
              <a:t> – </a:t>
            </a:r>
            <a:r>
              <a:rPr lang="en-US" sz="2400" dirty="0" err="1" smtClean="0">
                <a:latin typeface="Arial" pitchFamily="34" charset="0"/>
                <a:ea typeface="Arial-Rounded" pitchFamily="34" charset="0"/>
                <a:cs typeface="Arial" pitchFamily="34" charset="0"/>
              </a:rPr>
              <a:t>Tuấn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Hiển</a:t>
            </a:r>
            <a:r>
              <a:rPr lang="en-US" sz="2400" dirty="0" smtClean="0">
                <a:latin typeface="Arial" pitchFamily="34" charset="0"/>
                <a:ea typeface="Arial-Rounded" pitchFamily="34" charset="0"/>
                <a:cs typeface="Arial" pitchFamily="34" charset="0"/>
              </a:rPr>
              <a:t>)</a:t>
            </a:r>
            <a:endParaRPr lang="en-US" sz="2400"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537523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hu U.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169863" y="701675"/>
            <a:ext cx="4003675" cy="4003675"/>
          </a:xfrm>
        </p:spPr>
      </p:pic>
      <p:pic>
        <p:nvPicPr>
          <p:cNvPr id="7" name="chu UW.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4970463" y="701675"/>
            <a:ext cx="4156075" cy="4156075"/>
          </a:xfrm>
        </p:spPr>
      </p:pic>
      <p:sp>
        <p:nvSpPr>
          <p:cNvPr id="9" name="TextBox 8"/>
          <p:cNvSpPr txBox="1"/>
          <p:nvPr/>
        </p:nvSpPr>
        <p:spPr>
          <a:xfrm>
            <a:off x="2895600" y="-19050"/>
            <a:ext cx="3642531" cy="584666"/>
          </a:xfrm>
          <a:prstGeom prst="rect">
            <a:avLst/>
          </a:prstGeom>
          <a:solidFill>
            <a:srgbClr val="B9EDFF"/>
          </a:solidFill>
        </p:spPr>
        <p:txBody>
          <a:bodyPr wrap="square" lIns="91330" tIns="45666" rIns="91330" bIns="45666" rtlCol="0">
            <a:spAutoFit/>
          </a:bodyPr>
          <a:lstStyle/>
          <a:p>
            <a:pPr algn="ctr"/>
            <a:r>
              <a:rPr lang="en-US" sz="3200" b="1" dirty="0" err="1" smtClean="0">
                <a:latin typeface="Arial" pitchFamily="34" charset="0"/>
                <a:ea typeface="Arial-Rounded" pitchFamily="34" charset="0"/>
                <a:cs typeface="Arial" pitchFamily="34" charset="0"/>
              </a:rPr>
              <a:t>Tô</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chữ</a:t>
            </a:r>
            <a:r>
              <a:rPr lang="en-US" sz="3200" b="1" dirty="0" smtClean="0">
                <a:latin typeface="Arial" pitchFamily="34" charset="0"/>
                <a:ea typeface="Arial-Rounded" pitchFamily="34" charset="0"/>
                <a:cs typeface="Arial" pitchFamily="34" charset="0"/>
              </a:rPr>
              <a:t> U, Ư:</a:t>
            </a:r>
            <a:endParaRPr lang="en-US" sz="32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13444" y="1047750"/>
            <a:ext cx="9486044" cy="3411125"/>
          </a:xfrm>
        </p:spPr>
      </p:pic>
      <p:sp>
        <p:nvSpPr>
          <p:cNvPr id="5" name="TextBox 4"/>
          <p:cNvSpPr txBox="1"/>
          <p:nvPr/>
        </p:nvSpPr>
        <p:spPr>
          <a:xfrm>
            <a:off x="2895600" y="234484"/>
            <a:ext cx="3642531" cy="584666"/>
          </a:xfrm>
          <a:prstGeom prst="rect">
            <a:avLst/>
          </a:prstGeom>
          <a:solidFill>
            <a:srgbClr val="B9EDFF"/>
          </a:solidFill>
        </p:spPr>
        <p:txBody>
          <a:bodyPr wrap="square" lIns="91330" tIns="45666" rIns="91330" bIns="45666" rtlCol="0">
            <a:spAutoFit/>
          </a:bodyPr>
          <a:lstStyle/>
          <a:p>
            <a:pPr algn="ctr"/>
            <a:r>
              <a:rPr lang="en-US" sz="3200" b="1" dirty="0" err="1" smtClean="0">
                <a:latin typeface="Arial" pitchFamily="34" charset="0"/>
                <a:ea typeface="Arial-Rounded" pitchFamily="34" charset="0"/>
                <a:cs typeface="Arial" pitchFamily="34" charset="0"/>
              </a:rPr>
              <a:t>Luyện</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viết</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từ</a:t>
            </a:r>
            <a:r>
              <a:rPr lang="en-US" sz="3200" b="1" dirty="0" smtClean="0">
                <a:latin typeface="Arial" pitchFamily="34" charset="0"/>
                <a:ea typeface="Arial-Rounded" pitchFamily="34" charset="0"/>
                <a:cs typeface="Arial" pitchFamily="34" charset="0"/>
              </a:rPr>
              <a:t>:</a:t>
            </a:r>
            <a:endParaRPr lang="en-US" sz="32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148800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9950" y="2117609"/>
            <a:ext cx="8743950" cy="2147323"/>
            <a:chOff x="1553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dirty="0">
                  <a:solidFill>
                    <a:srgbClr val="7030A0"/>
                  </a:solidFill>
                  <a:latin typeface="HP001 4 hàng" pitchFamily="34" charset="0"/>
                  <a:ea typeface="Arial-Rounded" pitchFamily="34" charset="0"/>
                  <a:cs typeface="Arial-Rounded" pitchFamily="34" charset="0"/>
                </a:rPr>
                <a:t>Bố </a:t>
              </a:r>
              <a:r>
                <a:rPr lang="el-GR" sz="3200" b="1" dirty="0">
                  <a:solidFill>
                    <a:srgbClr val="7030A0"/>
                  </a:solidFill>
                  <a:latin typeface="HP001 4 hàng" pitchFamily="34" charset="0"/>
                  <a:ea typeface="Arial-Rounded" pitchFamily="34" charset="0"/>
                  <a:cs typeface="Arial-Rounded" pitchFamily="34" charset="0"/>
                </a:rPr>
                <a:t>ε</a:t>
              </a:r>
              <a:r>
                <a:rPr lang="vi-VN" sz="3200" b="1" dirty="0">
                  <a:solidFill>
                    <a:srgbClr val="7030A0"/>
                  </a:solidFill>
                  <a:latin typeface="HP001 4 hàng" pitchFamily="34" charset="0"/>
                  <a:ea typeface="Arial-Rounded" pitchFamily="34" charset="0"/>
                  <a:cs typeface="Arial-Rounded" pitchFamily="34" charset="0"/>
                </a:rPr>
                <a:t>o Nam và em đi </a:t>
              </a:r>
              <a:r>
                <a:rPr lang="el-GR" sz="3200" b="1" dirty="0">
                  <a:solidFill>
                    <a:srgbClr val="7030A0"/>
                  </a:solidFill>
                  <a:latin typeface="HP001 4 hàng" pitchFamily="34" charset="0"/>
                  <a:ea typeface="Arial-Rounded" pitchFamily="34" charset="0"/>
                  <a:cs typeface="Arial-Rounded" pitchFamily="34" charset="0"/>
                </a:rPr>
                <a:t>εΠ </a:t>
              </a:r>
              <a:r>
                <a:rPr lang="vi-VN" sz="3200" b="1" dirty="0">
                  <a:solidFill>
                    <a:srgbClr val="7030A0"/>
                  </a:solidFill>
                  <a:latin typeface="HP001 4 hàng" pitchFamily="34" charset="0"/>
                  <a:ea typeface="Arial-Rounded" pitchFamily="34" charset="0"/>
                  <a:cs typeface="Arial-Rounded" pitchFamily="34" charset="0"/>
                </a:rPr>
                <a:t>ở cŪg </a:t>
              </a:r>
              <a:r>
                <a:rPr lang="el-GR" sz="3200" b="1" dirty="0">
                  <a:solidFill>
                    <a:srgbClr val="7030A0"/>
                  </a:solidFill>
                  <a:latin typeface="HP001 4 hàng" pitchFamily="34" charset="0"/>
                  <a:ea typeface="Arial-Rounded" pitchFamily="34" charset="0"/>
                  <a:cs typeface="Arial-Rounded" pitchFamily="34" charset="0"/>
                </a:rPr>
                <a:t>νμ</a:t>
              </a:r>
              <a:r>
                <a:rPr lang="vi-VN" sz="3200" b="1" dirty="0" smtClean="0">
                  <a:solidFill>
                    <a:srgbClr val="7030A0"/>
                  </a:solidFill>
                  <a:latin typeface="HP001 4 hàng" pitchFamily="34" charset="0"/>
                  <a:ea typeface="Arial-Rounded" pitchFamily="34" charset="0"/>
                  <a:cs typeface="Arial-Rounded" pitchFamily="34" charset="0"/>
                </a:rPr>
                <a:t>łn</a:t>
              </a:r>
              <a:r>
                <a:rPr lang="en-US" sz="3200" b="1" dirty="0" smtClean="0">
                  <a:solidFill>
                    <a:srgbClr val="7030A0"/>
                  </a:solidFill>
                  <a:latin typeface="HP001 4 hàng" pitchFamily="34" charset="0"/>
                  <a:ea typeface="Arial-Rounded" pitchFamily="34" charset="0"/>
                  <a:cs typeface="Arial-Rounded" pitchFamily="34" charset="0"/>
                </a:rPr>
                <a:t>.</a:t>
              </a:r>
              <a:endParaRPr lang="en-US" sz="3200" b="1" dirty="0">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1885786" y="1170810"/>
            <a:ext cx="4438814"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a. Bố cho Nam và em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78534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940386" y="2384612"/>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80">
                                          <p:stCondLst>
                                            <p:cond delay="0"/>
                                          </p:stCondLst>
                                        </p:cTn>
                                        <p:tgtEl>
                                          <p:spTgt spid="11"/>
                                        </p:tgtEl>
                                      </p:cBhvr>
                                    </p:animEffect>
                                    <p:anim calcmode="lin" valueType="num">
                                      <p:cBhvr>
                                        <p:cTn id="1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gtEl>
                                      </p:cBhvr>
                                      <p:to x="100000" y="60000"/>
                                    </p:animScale>
                                    <p:animScale>
                                      <p:cBhvr>
                                        <p:cTn id="24" dur="166" decel="50000">
                                          <p:stCondLst>
                                            <p:cond delay="676"/>
                                          </p:stCondLst>
                                        </p:cTn>
                                        <p:tgtEl>
                                          <p:spTgt spid="11"/>
                                        </p:tgtEl>
                                      </p:cBhvr>
                                      <p:to x="100000" y="100000"/>
                                    </p:animScale>
                                    <p:animScale>
                                      <p:cBhvr>
                                        <p:cTn id="25" dur="26">
                                          <p:stCondLst>
                                            <p:cond delay="1312"/>
                                          </p:stCondLst>
                                        </p:cTn>
                                        <p:tgtEl>
                                          <p:spTgt spid="11"/>
                                        </p:tgtEl>
                                      </p:cBhvr>
                                      <p:to x="100000" y="80000"/>
                                    </p:animScale>
                                    <p:animScale>
                                      <p:cBhvr>
                                        <p:cTn id="26" dur="166" decel="50000">
                                          <p:stCondLst>
                                            <p:cond delay="1338"/>
                                          </p:stCondLst>
                                        </p:cTn>
                                        <p:tgtEl>
                                          <p:spTgt spid="11"/>
                                        </p:tgtEl>
                                      </p:cBhvr>
                                      <p:to x="100000" y="100000"/>
                                    </p:animScale>
                                    <p:animScale>
                                      <p:cBhvr>
                                        <p:cTn id="27" dur="26">
                                          <p:stCondLst>
                                            <p:cond delay="1642"/>
                                          </p:stCondLst>
                                        </p:cTn>
                                        <p:tgtEl>
                                          <p:spTgt spid="11"/>
                                        </p:tgtEl>
                                      </p:cBhvr>
                                      <p:to x="100000" y="90000"/>
                                    </p:animScale>
                                    <p:animScale>
                                      <p:cBhvr>
                                        <p:cTn id="28" dur="166" decel="50000">
                                          <p:stCondLst>
                                            <p:cond delay="1668"/>
                                          </p:stCondLst>
                                        </p:cTn>
                                        <p:tgtEl>
                                          <p:spTgt spid="11"/>
                                        </p:tgtEl>
                                      </p:cBhvr>
                                      <p:to x="100000" y="100000"/>
                                    </p:animScale>
                                    <p:animScale>
                                      <p:cBhvr>
                                        <p:cTn id="29" dur="26">
                                          <p:stCondLst>
                                            <p:cond delay="1808"/>
                                          </p:stCondLst>
                                        </p:cTn>
                                        <p:tgtEl>
                                          <p:spTgt spid="11"/>
                                        </p:tgtEl>
                                      </p:cBhvr>
                                      <p:to x="100000" y="95000"/>
                                    </p:animScale>
                                    <p:animScale>
                                      <p:cBhvr>
                                        <p:cTn id="30" dur="166" decel="50000">
                                          <p:stCondLst>
                                            <p:cond delay="1834"/>
                                          </p:stCondLst>
                                        </p:cTn>
                                        <p:tgtEl>
                                          <p:spTgt spid="11"/>
                                        </p:tgtEl>
                                      </p:cBhvr>
                                      <p:to x="100000" y="100000"/>
                                    </p:animScale>
                                  </p:childTnLst>
                                </p:cTn>
                              </p:par>
                            </p:childTnLst>
                          </p:cTn>
                        </p:par>
                        <p:par>
                          <p:cTn id="31" fill="hold">
                            <p:stCondLst>
                              <p:cond delay="2000"/>
                            </p:stCondLst>
                            <p:childTnLst>
                              <p:par>
                                <p:cTn id="32" presetID="32" presetClass="emph" presetSubtype="0" fill="hold" nodeType="afterEffect">
                                  <p:stCondLst>
                                    <p:cond delay="0"/>
                                  </p:stCondLst>
                                  <p:childTnLst>
                                    <p:animRot by="120000">
                                      <p:cBhvr>
                                        <p:cTn id="33" dur="125" fill="hold">
                                          <p:stCondLst>
                                            <p:cond delay="0"/>
                                          </p:stCondLst>
                                        </p:cTn>
                                        <p:tgtEl>
                                          <p:spTgt spid="11"/>
                                        </p:tgtEl>
                                        <p:attrNameLst>
                                          <p:attrName>r</p:attrName>
                                        </p:attrNameLst>
                                      </p:cBhvr>
                                    </p:animRot>
                                    <p:animRot by="-240000">
                                      <p:cBhvr>
                                        <p:cTn id="34" dur="250" fill="hold">
                                          <p:stCondLst>
                                            <p:cond delay="250"/>
                                          </p:stCondLst>
                                        </p:cTn>
                                        <p:tgtEl>
                                          <p:spTgt spid="11"/>
                                        </p:tgtEl>
                                        <p:attrNameLst>
                                          <p:attrName>r</p:attrName>
                                        </p:attrNameLst>
                                      </p:cBhvr>
                                    </p:animRot>
                                    <p:animRot by="240000">
                                      <p:cBhvr>
                                        <p:cTn id="35" dur="250" fill="hold">
                                          <p:stCondLst>
                                            <p:cond delay="500"/>
                                          </p:stCondLst>
                                        </p:cTn>
                                        <p:tgtEl>
                                          <p:spTgt spid="11"/>
                                        </p:tgtEl>
                                        <p:attrNameLst>
                                          <p:attrName>r</p:attrName>
                                        </p:attrNameLst>
                                      </p:cBhvr>
                                    </p:animRot>
                                    <p:animRot by="-240000">
                                      <p:cBhvr>
                                        <p:cTn id="36" dur="250" fill="hold">
                                          <p:stCondLst>
                                            <p:cond delay="750"/>
                                          </p:stCondLst>
                                        </p:cTn>
                                        <p:tgtEl>
                                          <p:spTgt spid="11"/>
                                        </p:tgtEl>
                                        <p:attrNameLst>
                                          <p:attrName>r</p:attrName>
                                        </p:attrNameLst>
                                      </p:cBhvr>
                                    </p:animRot>
                                    <p:animRot by="120000">
                                      <p:cBhvr>
                                        <p:cTn id="37" dur="250" fill="hold">
                                          <p:stCondLst>
                                            <p:cond delay="10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80">
                                          <p:stCondLst>
                                            <p:cond delay="0"/>
                                          </p:stCondLst>
                                        </p:cTn>
                                        <p:tgtEl>
                                          <p:spTgt spid="13"/>
                                        </p:tgtEl>
                                      </p:cBhvr>
                                    </p:animEffect>
                                    <p:anim calcmode="lin" valueType="num">
                                      <p:cBhvr>
                                        <p:cTn id="4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8" dur="26">
                                          <p:stCondLst>
                                            <p:cond delay="650"/>
                                          </p:stCondLst>
                                        </p:cTn>
                                        <p:tgtEl>
                                          <p:spTgt spid="13"/>
                                        </p:tgtEl>
                                      </p:cBhvr>
                                      <p:to x="100000" y="60000"/>
                                    </p:animScale>
                                    <p:animScale>
                                      <p:cBhvr>
                                        <p:cTn id="49" dur="166" decel="50000">
                                          <p:stCondLst>
                                            <p:cond delay="676"/>
                                          </p:stCondLst>
                                        </p:cTn>
                                        <p:tgtEl>
                                          <p:spTgt spid="13"/>
                                        </p:tgtEl>
                                      </p:cBhvr>
                                      <p:to x="100000" y="100000"/>
                                    </p:animScale>
                                    <p:animScale>
                                      <p:cBhvr>
                                        <p:cTn id="50" dur="26">
                                          <p:stCondLst>
                                            <p:cond delay="1312"/>
                                          </p:stCondLst>
                                        </p:cTn>
                                        <p:tgtEl>
                                          <p:spTgt spid="13"/>
                                        </p:tgtEl>
                                      </p:cBhvr>
                                      <p:to x="100000" y="80000"/>
                                    </p:animScale>
                                    <p:animScale>
                                      <p:cBhvr>
                                        <p:cTn id="51" dur="166" decel="50000">
                                          <p:stCondLst>
                                            <p:cond delay="1338"/>
                                          </p:stCondLst>
                                        </p:cTn>
                                        <p:tgtEl>
                                          <p:spTgt spid="13"/>
                                        </p:tgtEl>
                                      </p:cBhvr>
                                      <p:to x="100000" y="100000"/>
                                    </p:animScale>
                                    <p:animScale>
                                      <p:cBhvr>
                                        <p:cTn id="52" dur="26">
                                          <p:stCondLst>
                                            <p:cond delay="1642"/>
                                          </p:stCondLst>
                                        </p:cTn>
                                        <p:tgtEl>
                                          <p:spTgt spid="13"/>
                                        </p:tgtEl>
                                      </p:cBhvr>
                                      <p:to x="100000" y="90000"/>
                                    </p:animScale>
                                    <p:animScale>
                                      <p:cBhvr>
                                        <p:cTn id="53" dur="166" decel="50000">
                                          <p:stCondLst>
                                            <p:cond delay="1668"/>
                                          </p:stCondLst>
                                        </p:cTn>
                                        <p:tgtEl>
                                          <p:spTgt spid="13"/>
                                        </p:tgtEl>
                                      </p:cBhvr>
                                      <p:to x="100000" y="100000"/>
                                    </p:animScale>
                                    <p:animScale>
                                      <p:cBhvr>
                                        <p:cTn id="54" dur="26">
                                          <p:stCondLst>
                                            <p:cond delay="1808"/>
                                          </p:stCondLst>
                                        </p:cTn>
                                        <p:tgtEl>
                                          <p:spTgt spid="13"/>
                                        </p:tgtEl>
                                      </p:cBhvr>
                                      <p:to x="100000" y="95000"/>
                                    </p:animScale>
                                    <p:animScale>
                                      <p:cBhvr>
                                        <p:cTn id="55" dur="166" decel="50000">
                                          <p:stCondLst>
                                            <p:cond delay="1834"/>
                                          </p:stCondLst>
                                        </p:cTn>
                                        <p:tgtEl>
                                          <p:spTgt spid="13"/>
                                        </p:tgtEl>
                                      </p:cBhvr>
                                      <p:to x="100000" y="100000"/>
                                    </p:animScale>
                                  </p:childTnLst>
                                </p:cTn>
                              </p:par>
                            </p:childTnLst>
                          </p:cTn>
                        </p:par>
                        <p:par>
                          <p:cTn id="56" fill="hold">
                            <p:stCondLst>
                              <p:cond delay="2000"/>
                            </p:stCondLst>
                            <p:childTnLst>
                              <p:par>
                                <p:cTn id="57" presetID="32" presetClass="emph" presetSubtype="0" fill="hold" nodeType="afterEffect">
                                  <p:stCondLst>
                                    <p:cond delay="0"/>
                                  </p:stCondLst>
                                  <p:childTnLst>
                                    <p:animRot by="120000">
                                      <p:cBhvr>
                                        <p:cTn id="58" dur="125" fill="hold">
                                          <p:stCondLst>
                                            <p:cond delay="0"/>
                                          </p:stCondLst>
                                        </p:cTn>
                                        <p:tgtEl>
                                          <p:spTgt spid="13"/>
                                        </p:tgtEl>
                                        <p:attrNameLst>
                                          <p:attrName>r</p:attrName>
                                        </p:attrNameLst>
                                      </p:cBhvr>
                                    </p:animRot>
                                    <p:animRot by="-240000">
                                      <p:cBhvr>
                                        <p:cTn id="59" dur="250" fill="hold">
                                          <p:stCondLst>
                                            <p:cond delay="250"/>
                                          </p:stCondLst>
                                        </p:cTn>
                                        <p:tgtEl>
                                          <p:spTgt spid="13"/>
                                        </p:tgtEl>
                                        <p:attrNameLst>
                                          <p:attrName>r</p:attrName>
                                        </p:attrNameLst>
                                      </p:cBhvr>
                                    </p:animRot>
                                    <p:animRot by="240000">
                                      <p:cBhvr>
                                        <p:cTn id="60" dur="250" fill="hold">
                                          <p:stCondLst>
                                            <p:cond delay="500"/>
                                          </p:stCondLst>
                                        </p:cTn>
                                        <p:tgtEl>
                                          <p:spTgt spid="13"/>
                                        </p:tgtEl>
                                        <p:attrNameLst>
                                          <p:attrName>r</p:attrName>
                                        </p:attrNameLst>
                                      </p:cBhvr>
                                    </p:animRot>
                                    <p:animRot by="-240000">
                                      <p:cBhvr>
                                        <p:cTn id="61" dur="250" fill="hold">
                                          <p:stCondLst>
                                            <p:cond delay="750"/>
                                          </p:stCondLst>
                                        </p:cTn>
                                        <p:tgtEl>
                                          <p:spTgt spid="13"/>
                                        </p:tgtEl>
                                        <p:attrNameLst>
                                          <p:attrName>r</p:attrName>
                                        </p:attrNameLst>
                                      </p:cBhvr>
                                    </p:animRot>
                                    <p:animRot by="120000">
                                      <p:cBhvr>
                                        <p:cTn id="62" dur="250" fill="hold">
                                          <p:stCondLst>
                                            <p:cond delay="10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9950" y="1733550"/>
            <a:ext cx="8743950" cy="2147323"/>
            <a:chOff x="1553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dirty="0">
                  <a:solidFill>
                    <a:srgbClr val="7030A0"/>
                  </a:solidFill>
                  <a:latin typeface="HP001 4 hàng" pitchFamily="34" charset="0"/>
                  <a:ea typeface="Arial-Rounded" pitchFamily="34" charset="0"/>
                  <a:cs typeface="Arial-Rounded" pitchFamily="34" charset="0"/>
                </a:rPr>
                <a:t>Bố </a:t>
              </a:r>
              <a:r>
                <a:rPr lang="el-GR" sz="3200" b="1" dirty="0">
                  <a:solidFill>
                    <a:srgbClr val="7030A0"/>
                  </a:solidFill>
                  <a:latin typeface="HP001 4 hàng" pitchFamily="34" charset="0"/>
                  <a:ea typeface="Arial-Rounded" pitchFamily="34" charset="0"/>
                  <a:cs typeface="Arial-Rounded" pitchFamily="34" charset="0"/>
                </a:rPr>
                <a:t>ε</a:t>
              </a:r>
              <a:r>
                <a:rPr lang="vi-VN" sz="3200" b="1" dirty="0">
                  <a:solidFill>
                    <a:srgbClr val="7030A0"/>
                  </a:solidFill>
                  <a:latin typeface="HP001 4 hàng" pitchFamily="34" charset="0"/>
                  <a:ea typeface="Arial-Rounded" pitchFamily="34" charset="0"/>
                  <a:cs typeface="Arial-Rounded" pitchFamily="34" charset="0"/>
                </a:rPr>
                <a:t>o Nam và em đi </a:t>
              </a:r>
              <a:r>
                <a:rPr lang="el-GR" sz="3200" b="1" dirty="0">
                  <a:solidFill>
                    <a:srgbClr val="7030A0"/>
                  </a:solidFill>
                  <a:latin typeface="HP001 4 hàng" pitchFamily="34" charset="0"/>
                  <a:ea typeface="Arial-Rounded" pitchFamily="34" charset="0"/>
                  <a:cs typeface="Arial-Rounded" pitchFamily="34" charset="0"/>
                </a:rPr>
                <a:t>εΠ </a:t>
              </a:r>
              <a:r>
                <a:rPr lang="vi-VN" sz="3200" b="1" dirty="0">
                  <a:solidFill>
                    <a:srgbClr val="7030A0"/>
                  </a:solidFill>
                  <a:latin typeface="HP001 4 hàng" pitchFamily="34" charset="0"/>
                  <a:ea typeface="Arial-Rounded" pitchFamily="34" charset="0"/>
                  <a:cs typeface="Arial-Rounded" pitchFamily="34" charset="0"/>
                </a:rPr>
                <a:t>ở cŪg </a:t>
              </a:r>
              <a:r>
                <a:rPr lang="el-GR" sz="3200" b="1" dirty="0">
                  <a:solidFill>
                    <a:srgbClr val="7030A0"/>
                  </a:solidFill>
                  <a:latin typeface="HP001 4 hàng" pitchFamily="34" charset="0"/>
                  <a:ea typeface="Arial-Rounded" pitchFamily="34" charset="0"/>
                  <a:cs typeface="Arial-Rounded" pitchFamily="34" charset="0"/>
                </a:rPr>
                <a:t>νμ</a:t>
              </a:r>
              <a:r>
                <a:rPr lang="vi-VN" sz="3200" b="1" dirty="0" smtClean="0">
                  <a:solidFill>
                    <a:srgbClr val="7030A0"/>
                  </a:solidFill>
                  <a:latin typeface="HP001 4 hàng" pitchFamily="34" charset="0"/>
                  <a:ea typeface="Arial-Rounded" pitchFamily="34" charset="0"/>
                  <a:cs typeface="Arial-Rounded" pitchFamily="34" charset="0"/>
                </a:rPr>
                <a:t>łn</a:t>
              </a:r>
              <a:r>
                <a:rPr lang="en-US" sz="3200" b="1" dirty="0" smtClean="0">
                  <a:solidFill>
                    <a:srgbClr val="7030A0"/>
                  </a:solidFill>
                  <a:latin typeface="HP001 4 hàng" pitchFamily="34" charset="0"/>
                  <a:ea typeface="Arial-Rounded" pitchFamily="34" charset="0"/>
                  <a:cs typeface="Arial-Rounded" pitchFamily="34" charset="0"/>
                </a:rPr>
                <a:t>.</a:t>
              </a:r>
              <a:endParaRPr lang="en-US" sz="3200" b="1" dirty="0">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a:t>
            </a:r>
            <a:r>
              <a:rPr lang="en-US" sz="2400" b="1">
                <a:latin typeface="Arial" pitchFamily="34" charset="0"/>
                <a:ea typeface="Arial-Rounded" pitchFamily="34" charset="0"/>
                <a:cs typeface="Arial" pitchFamily="34" charset="0"/>
              </a:rPr>
              <a:t>ở mục 3</a:t>
            </a:r>
          </a:p>
        </p:txBody>
      </p:sp>
    </p:spTree>
    <p:extLst>
      <p:ext uri="{BB962C8B-B14F-4D97-AF65-F5344CB8AC3E}">
        <p14:creationId xmlns:p14="http://schemas.microsoft.com/office/powerpoint/2010/main" val="258266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Nếu không may bị lạc </a:t>
            </a:r>
            <a:r>
              <a:rPr lang="en-US" sz="3200" smtClean="0">
                <a:solidFill>
                  <a:schemeClr val="tx1"/>
                </a:solidFill>
                <a:latin typeface="Arial" pitchFamily="34" charset="0"/>
                <a:cs typeface="Arial" pitchFamily="34" charset="0"/>
              </a:rPr>
              <a:t>(trang 74, 75).</a:t>
            </a:r>
          </a:p>
          <a:p>
            <a:pPr marL="457200" indent="-457200" algn="just">
              <a:buFontTx/>
              <a:buChar char="-"/>
            </a:pPr>
            <a:r>
              <a:rPr lang="en-US" sz="3200" smtClean="0">
                <a:solidFill>
                  <a:schemeClr val="tx1"/>
                </a:solidFill>
                <a:latin typeface="Arial" pitchFamily="34" charset="0"/>
                <a:cs typeface="Arial" pitchFamily="34" charset="0"/>
              </a:rPr>
              <a:t>Hoàn thành vở bài tập.</a:t>
            </a:r>
          </a:p>
          <a:p>
            <a:pPr marL="457200" indent="-457200" algn="just">
              <a:buFontTx/>
              <a:buChar char="-"/>
            </a:pPr>
            <a:r>
              <a:rPr lang="en-US" sz="3200" smtClean="0">
                <a:solidFill>
                  <a:schemeClr val="tx1"/>
                </a:solidFill>
                <a:latin typeface="Arial" pitchFamily="34" charset="0"/>
                <a:cs typeface="Arial" pitchFamily="34" charset="0"/>
              </a:rPr>
              <a:t>Chuẩn bị bài mới (trang 76, 77).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a:t>
            </a:r>
            <a:r>
              <a:rPr lang="en-US" sz="2400" b="1" smtClean="0">
                <a:latin typeface="Arial" pitchFamily="34" charset="0"/>
                <a:ea typeface="Arial-Rounded" pitchFamily="34" charset="0"/>
                <a:cs typeface="Arial" pitchFamily="34" charset="0"/>
              </a:rPr>
              <a:t>bạn nhỏ</a:t>
            </a:r>
            <a:endParaRPr lang="en-US" sz="2400" b="1">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72" t="20237" r="20017" b="16270"/>
          <a:stretch/>
        </p:blipFill>
        <p:spPr bwMode="auto">
          <a:xfrm>
            <a:off x="2354944" y="772184"/>
            <a:ext cx="6564086" cy="378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443" y="1123950"/>
            <a:ext cx="2349501" cy="156953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a:t>
            </a:r>
            <a:r>
              <a:rPr lang="en-US" sz="2400" smtClean="0">
                <a:latin typeface="Arial" pitchFamily="34" charset="0"/>
                <a:ea typeface="Arial-Rounded" pitchFamily="34" charset="0"/>
                <a:cs typeface="Arial" pitchFamily="34" charset="0"/>
              </a:rPr>
              <a:t>Bạn nhỏ đang ở đâu? Vì sao bạn ấy khóc?</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29029" y="2876550"/>
            <a:ext cx="2354944" cy="156953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a) Nếu gặp phải trường hợp như bạn nhỏ, em sẽ làm gì?</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71910" y="920748"/>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19150"/>
            <a:ext cx="8229600" cy="857250"/>
          </a:xfrm>
        </p:spPr>
        <p:txBody>
          <a:bodyPr/>
          <a:lstStyle/>
          <a:p>
            <a:r>
              <a:rPr lang="en-US" b="1" smtClean="0">
                <a:latin typeface="Arial" pitchFamily="34" charset="0"/>
                <a:cs typeface="Arial" pitchFamily="34" charset="0"/>
              </a:rPr>
              <a:t>Vần mới:</a:t>
            </a:r>
            <a:endParaRPr lang="en-US" b="1">
              <a:latin typeface="Arial" pitchFamily="34" charset="0"/>
              <a:cs typeface="Arial" pitchFamily="34" charset="0"/>
            </a:endParaRPr>
          </a:p>
        </p:txBody>
      </p:sp>
      <p:sp>
        <p:nvSpPr>
          <p:cNvPr id="4" name="Title 1"/>
          <p:cNvSpPr txBox="1">
            <a:spLocks/>
          </p:cNvSpPr>
          <p:nvPr/>
        </p:nvSpPr>
        <p:spPr>
          <a:xfrm>
            <a:off x="457200" y="2343150"/>
            <a:ext cx="8229600" cy="857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mtClean="0">
                <a:latin typeface="Arial" pitchFamily="34" charset="0"/>
                <a:cs typeface="Arial" pitchFamily="34" charset="0"/>
              </a:rPr>
              <a:t>oanh – ngoảnh lại</a:t>
            </a:r>
            <a:endParaRPr lang="en-US">
              <a:latin typeface="Arial" pitchFamily="34" charset="0"/>
              <a:cs typeface="Arial" pitchFamily="34" charset="0"/>
            </a:endParaRPr>
          </a:p>
        </p:txBody>
      </p:sp>
    </p:spTree>
    <p:extLst>
      <p:ext uri="{BB962C8B-B14F-4D97-AF65-F5344CB8AC3E}">
        <p14:creationId xmlns:p14="http://schemas.microsoft.com/office/powerpoint/2010/main" val="16206876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smtClean="0">
                <a:solidFill>
                  <a:schemeClr val="tx1"/>
                </a:solidFill>
                <a:latin typeface="Arial" pitchFamily="34" charset="0"/>
                <a:ea typeface="Arial-Rounded" pitchFamily="34" charset="0"/>
                <a:cs typeface="Arial" pitchFamily="34" charset="0"/>
              </a:rPr>
              <a:t>Học sinh đọc thầm</a:t>
            </a:r>
            <a:endParaRPr lang="en-US" sz="5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1777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12" name="TextBox 11"/>
          <p:cNvSpPr txBox="1"/>
          <p:nvPr/>
        </p:nvSpPr>
        <p:spPr>
          <a:xfrm>
            <a:off x="71910" y="4787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4" name="TextBox 3"/>
          <p:cNvSpPr txBox="1"/>
          <p:nvPr/>
        </p:nvSpPr>
        <p:spPr>
          <a:xfrm>
            <a:off x="9175" y="4670511"/>
            <a:ext cx="5629625" cy="475555"/>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Em hãy tìm từ khó trong bài</a:t>
            </a:r>
            <a:endParaRPr lang="en-US" sz="2800">
              <a:latin typeface="Arial" pitchFamily="34" charset="0"/>
              <a:ea typeface="Arial-Rounded" pitchFamily="34" charset="0"/>
              <a:cs typeface="Arial" pitchFamily="34" charset="0"/>
            </a:endParaRPr>
          </a:p>
        </p:txBody>
      </p:sp>
      <p:cxnSp>
        <p:nvCxnSpPr>
          <p:cNvPr id="5" name="Straight Connector 4"/>
          <p:cNvCxnSpPr/>
          <p:nvPr/>
        </p:nvCxnSpPr>
        <p:spPr>
          <a:xfrm flipH="1">
            <a:off x="2123442" y="2695575"/>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489499" y="3070714"/>
            <a:ext cx="625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756518" y="3800475"/>
            <a:ext cx="8501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13063" y="3800475"/>
            <a:ext cx="910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29200" y="310515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914" y="971550"/>
            <a:ext cx="5943600" cy="3886200"/>
          </a:xfrm>
        </p:spPr>
        <p:txBody>
          <a:bodyPr>
            <a:normAutofit/>
          </a:bodyPr>
          <a:lstStyle/>
          <a:p>
            <a:pPr algn="l"/>
            <a:r>
              <a:rPr lang="en-US" smtClean="0">
                <a:latin typeface="Arial" pitchFamily="34" charset="0"/>
                <a:cs typeface="Arial" pitchFamily="34" charset="0"/>
              </a:rPr>
              <a:t>ngoảnh</a:t>
            </a:r>
            <a:br>
              <a:rPr lang="en-US" smtClean="0">
                <a:latin typeface="Arial" pitchFamily="34" charset="0"/>
                <a:cs typeface="Arial" pitchFamily="34" charset="0"/>
              </a:rPr>
            </a:br>
            <a:r>
              <a:rPr lang="en-US" smtClean="0">
                <a:latin typeface="Arial" pitchFamily="34" charset="0"/>
                <a:cs typeface="Arial" pitchFamily="34" charset="0"/>
              </a:rPr>
              <a:t>hoảng</a:t>
            </a:r>
            <a:br>
              <a:rPr lang="en-US" smtClean="0">
                <a:latin typeface="Arial" pitchFamily="34" charset="0"/>
                <a:cs typeface="Arial" pitchFamily="34" charset="0"/>
              </a:rPr>
            </a:br>
            <a:r>
              <a:rPr lang="en-US" smtClean="0">
                <a:latin typeface="Arial" pitchFamily="34" charset="0"/>
                <a:cs typeface="Arial" pitchFamily="34" charset="0"/>
              </a:rPr>
              <a:t>suýt</a:t>
            </a:r>
            <a:br>
              <a:rPr lang="en-US" smtClean="0">
                <a:latin typeface="Arial" pitchFamily="34" charset="0"/>
                <a:cs typeface="Arial" pitchFamily="34" charset="0"/>
              </a:rPr>
            </a:br>
            <a:r>
              <a:rPr lang="en-US" smtClean="0">
                <a:latin typeface="Arial" pitchFamily="34" charset="0"/>
                <a:cs typeface="Arial" pitchFamily="34" charset="0"/>
              </a:rPr>
              <a:t>hướng</a:t>
            </a:r>
            <a:br>
              <a:rPr lang="en-US" smtClean="0">
                <a:latin typeface="Arial" pitchFamily="34" charset="0"/>
                <a:cs typeface="Arial" pitchFamily="34" charset="0"/>
              </a:rPr>
            </a:br>
            <a:r>
              <a:rPr lang="en-US" smtClean="0">
                <a:latin typeface="Arial" pitchFamily="34" charset="0"/>
                <a:cs typeface="Arial" pitchFamily="34" charset="0"/>
              </a:rPr>
              <a:t>đường</a:t>
            </a:r>
            <a:endParaRPr lang="en-US">
              <a:latin typeface="Arial" pitchFamily="34" charset="0"/>
              <a:cs typeface="Arial" pitchFamily="34" charset="0"/>
            </a:endParaRPr>
          </a:p>
        </p:txBody>
      </p:sp>
      <p:sp>
        <p:nvSpPr>
          <p:cNvPr id="3" name="Title 1"/>
          <p:cNvSpPr txBox="1">
            <a:spLocks/>
          </p:cNvSpPr>
          <p:nvPr/>
        </p:nvSpPr>
        <p:spPr>
          <a:xfrm>
            <a:off x="2021114" y="-32385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5" y="4501684"/>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0" y="4501684"/>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sp>
        <p:nvSpPr>
          <p:cNvPr id="8" name="TextBox 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9" name="TextBox 8"/>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1449</TotalTime>
  <Words>748</Words>
  <Application>Microsoft Office PowerPoint</Application>
  <PresentationFormat>On-screen Show (16:9)</PresentationFormat>
  <Paragraphs>121</Paragraphs>
  <Slides>25</Slides>
  <Notes>8</Notes>
  <HiddenSlides>0</HiddenSlides>
  <MMClips>2</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Vần mới:</vt:lpstr>
      <vt:lpstr>PowerPoint Presentation</vt:lpstr>
      <vt:lpstr>PowerPoint Presentation</vt:lpstr>
      <vt:lpstr>ngoảnh hoảng suýt hướng đường</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MTC</cp:lastModifiedBy>
  <cp:revision>222</cp:revision>
  <dcterms:created xsi:type="dcterms:W3CDTF">2020-12-08T15:48:47Z</dcterms:created>
  <dcterms:modified xsi:type="dcterms:W3CDTF">2022-03-14T12:45:39Z</dcterms:modified>
</cp:coreProperties>
</file>