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91" r:id="rId2"/>
    <p:sldId id="295" r:id="rId3"/>
    <p:sldId id="256" r:id="rId4"/>
    <p:sldId id="273" r:id="rId5"/>
    <p:sldId id="258" r:id="rId6"/>
    <p:sldId id="288" r:id="rId7"/>
    <p:sldId id="260" r:id="rId8"/>
    <p:sldId id="277" r:id="rId9"/>
    <p:sldId id="261" r:id="rId10"/>
    <p:sldId id="263" r:id="rId11"/>
    <p:sldId id="262" r:id="rId12"/>
    <p:sldId id="279" r:id="rId13"/>
    <p:sldId id="278" r:id="rId14"/>
    <p:sldId id="264" r:id="rId15"/>
    <p:sldId id="266" r:id="rId16"/>
    <p:sldId id="267" r:id="rId17"/>
    <p:sldId id="294" r:id="rId18"/>
    <p:sldId id="271" r:id="rId19"/>
    <p:sldId id="296" r:id="rId20"/>
    <p:sldId id="270" r:id="rId21"/>
    <p:sldId id="272" r:id="rId22"/>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72" autoAdjust="0"/>
  </p:normalViewPr>
  <p:slideViewPr>
    <p:cSldViewPr>
      <p:cViewPr>
        <p:scale>
          <a:sx n="104" d="100"/>
          <a:sy n="104" d="100"/>
        </p:scale>
        <p:origin x="-396" y="33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3/16/2022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kích</a:t>
            </a:r>
            <a:r>
              <a:rPr lang="en-US" baseline="0" smtClean="0"/>
              <a:t> chuột vào máy bay, câu hỏi hiện ra. HS trả lời xong, GV kích chuột vào máy bay nào thì đáp án của câu hỏi đó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a:t>
            </a:fld>
            <a:endParaRPr lang="en-US"/>
          </a:p>
        </p:txBody>
      </p:sp>
    </p:spTree>
    <p:extLst>
      <p:ext uri="{BB962C8B-B14F-4D97-AF65-F5344CB8AC3E}">
        <p14:creationId xmlns:p14="http://schemas.microsoft.com/office/powerpoint/2010/main" val="2439529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nên</a:t>
            </a:r>
            <a:r>
              <a:rPr lang="en-US" baseline="0" smtClean="0"/>
              <a:t> cho hs khai thác trên SGK vì văn bản nhiều chữ, chữ trên màn hình nhỏ</a:t>
            </a:r>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đọc</a:t>
            </a:r>
            <a:r>
              <a:rPr lang="en-US" baseline="0" smtClean="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B. GV hỏi để khai thác cho HS hiểu kĩ thuật viết (chữ đầu câu viết hoa, cuối câu có dấu chấm, khoảng cách các chữ bằng 1 con chữ o…). Đây chỉ là gợi ý, hs có thể có Câu trả lời khác hợp lí là được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20</a:t>
            </a:fld>
            <a:endParaRPr lang="en-US"/>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3/16/2022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3/16/2022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3/16/2022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3/16/2022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3139" t="50000" b="10982"/>
          <a:stretch/>
        </p:blipFill>
        <p:spPr>
          <a:xfrm>
            <a:off x="5105400" y="3378344"/>
            <a:ext cx="1140280" cy="159361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99" y="158966"/>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166" y="41910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3" name="Cloud 2"/>
          <p:cNvSpPr/>
          <p:nvPr/>
        </p:nvSpPr>
        <p:spPr>
          <a:xfrm>
            <a:off x="1371600" y="590550"/>
            <a:ext cx="6032965"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itchFamily="34" charset="0"/>
                <a:ea typeface="Arial-Rounded" pitchFamily="34" charset="0"/>
                <a:cs typeface="Arial" pitchFamily="34" charset="0"/>
              </a:rPr>
              <a:t>Ôn và khởi động</a:t>
            </a:r>
            <a:endParaRPr lang="en-US" sz="4000">
              <a:solidFill>
                <a:schemeClr val="tx1"/>
              </a:solidFill>
            </a:endParaRPr>
          </a:p>
        </p:txBody>
      </p:sp>
    </p:spTree>
    <p:extLst>
      <p:ext uri="{BB962C8B-B14F-4D97-AF65-F5344CB8AC3E}">
        <p14:creationId xmlns:p14="http://schemas.microsoft.com/office/powerpoint/2010/main" val="5343460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133350"/>
            <a:ext cx="44196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39" y="1172150"/>
            <a:ext cx="8407461"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Ở các ngã ba, ngã tư đường phố thường có cây đèn ba màu: đỏ, vàng, xanh.</a:t>
            </a:r>
            <a:endParaRPr lang="en-US" sz="3200">
              <a:latin typeface="Arial-Rounded" pitchFamily="34" charset="0"/>
              <a:ea typeface="Arial-Rounded" pitchFamily="34" charset="0"/>
              <a:cs typeface="Arial-Rounded" pitchFamily="34" charset="0"/>
            </a:endParaRPr>
          </a:p>
        </p:txBody>
      </p:sp>
      <p:cxnSp>
        <p:nvCxnSpPr>
          <p:cNvPr id="5" name="Straight Connector 4"/>
          <p:cNvCxnSpPr/>
          <p:nvPr/>
        </p:nvCxnSpPr>
        <p:spPr>
          <a:xfrm flipH="1">
            <a:off x="3200400" y="127635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2568612"/>
            <a:ext cx="8382000" cy="2061994"/>
          </a:xfrm>
          <a:prstGeom prst="rect">
            <a:avLst/>
          </a:prstGeom>
          <a:noFill/>
        </p:spPr>
        <p:txBody>
          <a:bodyPr wrap="square" lIns="91330" tIns="45666" rIns="91330" bIns="45666" rtlCol="0">
            <a:spAutoFit/>
          </a:bodyPr>
          <a:lstStyle/>
          <a:p>
            <a:pPr algn="just"/>
            <a:r>
              <a:rPr lang="en-US" sz="3200" smtClean="0">
                <a:latin typeface="Arial" pitchFamily="34" charset="0"/>
                <a:ea typeface="Arial-Rounded" pitchFamily="34" charset="0"/>
                <a:cs typeface="Arial" pitchFamily="34" charset="0"/>
              </a:rPr>
              <a:t>Đèn </a:t>
            </a:r>
            <a:r>
              <a:rPr lang="en-US" sz="3200">
                <a:latin typeface="Arial" pitchFamily="34" charset="0"/>
                <a:ea typeface="Arial-Rounded" pitchFamily="34" charset="0"/>
                <a:cs typeface="Arial" pitchFamily="34" charset="0"/>
              </a:rPr>
              <a:t>đỏ báo hiệu người đi đường và các phương tiện giao thông phải dừng lại. </a:t>
            </a:r>
            <a:endParaRPr lang="en-US" sz="3200" smtClean="0">
              <a:latin typeface="Arial" pitchFamily="34" charset="0"/>
              <a:ea typeface="Arial-Rounded" pitchFamily="34" charset="0"/>
              <a:cs typeface="Arial" pitchFamily="34" charset="0"/>
            </a:endParaRPr>
          </a:p>
          <a:p>
            <a:pPr algn="just"/>
            <a:endParaRPr lang="en-US" sz="3200">
              <a:latin typeface="Arial" pitchFamily="34" charset="0"/>
              <a:ea typeface="Arial-Rounded" pitchFamily="34" charset="0"/>
              <a:cs typeface="Arial" pitchFamily="34" charset="0"/>
            </a:endParaRPr>
          </a:p>
          <a:p>
            <a:pPr algn="just"/>
            <a:r>
              <a:rPr lang="en-US" sz="3200" smtClean="0">
                <a:latin typeface="Arial" pitchFamily="34" charset="0"/>
                <a:ea typeface="Arial-Rounded" pitchFamily="34" charset="0"/>
                <a:cs typeface="Arial" pitchFamily="34" charset="0"/>
              </a:rPr>
              <a:t>Đèn </a:t>
            </a:r>
            <a:r>
              <a:rPr lang="en-US" sz="3200">
                <a:latin typeface="Arial" pitchFamily="34" charset="0"/>
                <a:ea typeface="Arial-Rounded" pitchFamily="34" charset="0"/>
                <a:cs typeface="Arial" pitchFamily="34" charset="0"/>
              </a:rPr>
              <a:t>xanh báo hiệu được phép di chuyển.</a:t>
            </a:r>
            <a:endParaRPr lang="en-US" sz="320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3886200" y="2650976"/>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787900" y="3174384"/>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7391400" y="3147261"/>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6400800" y="1798551"/>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6781800" y="127635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581400" y="178619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000500" y="412433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8001000" y="4061394"/>
            <a:ext cx="107372" cy="429295"/>
            <a:chOff x="5029200" y="3423349"/>
            <a:chExt cx="107372" cy="429295"/>
          </a:xfrm>
        </p:grpSpPr>
        <p:cxnSp>
          <p:nvCxnSpPr>
            <p:cNvPr id="19" name="Straight Connector 18"/>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1000" fill="hold"/>
                                        <p:tgtEl>
                                          <p:spTgt spid="9"/>
                                        </p:tgtEl>
                                        <p:attrNameLst>
                                          <p:attrName>ppt_x</p:attrName>
                                        </p:attrNameLst>
                                      </p:cBhvr>
                                      <p:tavLst>
                                        <p:tav tm="0">
                                          <p:val>
                                            <p:strVal val="1+#ppt_w/2"/>
                                          </p:val>
                                        </p:tav>
                                        <p:tav tm="100000">
                                          <p:val>
                                            <p:strVal val="#ppt_x"/>
                                          </p:val>
                                        </p:tav>
                                      </p:tavLst>
                                    </p:anim>
                                    <p:anim calcmode="lin" valueType="num">
                                      <p:cBhvr additive="base">
                                        <p:cTn id="3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57790" y="438150"/>
            <a:ext cx="8161587" cy="3939419"/>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Tuân thủ sự điều khiển của đèn giao thông giúp chúng ta bảo đảm an toàn khi đi lại.</a:t>
            </a:r>
            <a:endParaRPr lang="en-US" sz="2400">
              <a:latin typeface="Arial" pitchFamily="34" charset="0"/>
              <a:ea typeface="Arial-Rounded" pitchFamily="34" charset="0"/>
              <a:cs typeface="Arial" pitchFamily="34" charset="0"/>
            </a:endParaRPr>
          </a:p>
        </p:txBody>
      </p:sp>
      <p:sp>
        <p:nvSpPr>
          <p:cNvPr id="12" name="TextBox 11"/>
          <p:cNvSpPr txBox="1"/>
          <p:nvPr/>
        </p:nvSpPr>
        <p:spPr>
          <a:xfrm>
            <a:off x="0" y="4671366"/>
            <a:ext cx="6096000" cy="461556"/>
          </a:xfrm>
          <a:prstGeom prst="rect">
            <a:avLst/>
          </a:prstGeom>
          <a:solidFill>
            <a:srgbClr val="B9EDFF"/>
          </a:solidFill>
        </p:spPr>
        <p:txBody>
          <a:bodyPr wrap="square" lIns="91330" tIns="45666" rIns="91330" bIns="45666" rtlCol="0">
            <a:spAutoFit/>
          </a:bodyPr>
          <a:lstStyle/>
          <a:p>
            <a:pPr algn="ctr"/>
            <a:r>
              <a:rPr lang="en-US" sz="2400" smtClean="0">
                <a:latin typeface="Arial" pitchFamily="34" charset="0"/>
                <a:ea typeface="Arial-Rounded" pitchFamily="34" charset="0"/>
                <a:cs typeface="Arial" pitchFamily="34" charset="0"/>
              </a:rPr>
              <a:t>Bài tập đọc có mấy đoạn?</a:t>
            </a:r>
            <a:endParaRPr lang="en-US" sz="2400">
              <a:latin typeface="Arial" pitchFamily="34" charset="0"/>
              <a:ea typeface="Arial-Rounded" pitchFamily="34" charset="0"/>
              <a:cs typeface="Arial" pitchFamily="34" charset="0"/>
            </a:endParaRPr>
          </a:p>
        </p:txBody>
      </p:sp>
      <p:sp>
        <p:nvSpPr>
          <p:cNvPr id="8" name="TextBox 7"/>
          <p:cNvSpPr txBox="1"/>
          <p:nvPr/>
        </p:nvSpPr>
        <p:spPr>
          <a:xfrm>
            <a:off x="133037" y="4671366"/>
            <a:ext cx="5829927"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Đọc nối tiếp đoạn</a:t>
            </a: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798" y="130369"/>
            <a:ext cx="579755" cy="2078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150" y="2209034"/>
            <a:ext cx="527050" cy="120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6400800" y="1882188"/>
            <a:ext cx="98712" cy="425225"/>
            <a:chOff x="2590800" y="2277355"/>
            <a:chExt cx="98712" cy="425225"/>
          </a:xfrm>
        </p:grpSpPr>
        <p:cxnSp>
          <p:nvCxnSpPr>
            <p:cNvPr id="14" name="Straight Connector 13"/>
            <p:cNvCxnSpPr/>
            <p:nvPr/>
          </p:nvCxnSpPr>
          <p:spPr>
            <a:xfrm flipH="1">
              <a:off x="2590800" y="22773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773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8458200" y="3055925"/>
            <a:ext cx="98712" cy="435617"/>
            <a:chOff x="2590800" y="2272159"/>
            <a:chExt cx="98712" cy="435617"/>
          </a:xfrm>
        </p:grpSpPr>
        <p:cxnSp>
          <p:nvCxnSpPr>
            <p:cNvPr id="19" name="Straight Connector 1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129144" y="1148480"/>
            <a:ext cx="381000" cy="461544"/>
          </a:xfrm>
          <a:prstGeom prst="rect">
            <a:avLst/>
          </a:prstGeom>
          <a:noFill/>
        </p:spPr>
        <p:txBody>
          <a:bodyPr wrap="square" lIns="91317" tIns="45660" rIns="91317" bIns="45660" rtlCol="0">
            <a:spAutoFit/>
          </a:bodyPr>
          <a:lstStyle/>
          <a:p>
            <a:pPr algn="ctr"/>
            <a:r>
              <a:rPr lang="en-US" sz="2400" b="1" smtClean="0">
                <a:latin typeface="Arial" pitchFamily="34" charset="0"/>
                <a:ea typeface="Arial-Rounded" pitchFamily="34" charset="0"/>
                <a:cs typeface="Arial" pitchFamily="34" charset="0"/>
              </a:rPr>
              <a:t>1</a:t>
            </a:r>
            <a:endParaRPr lang="en-US" sz="2400" b="1">
              <a:latin typeface="Arial" pitchFamily="34" charset="0"/>
              <a:ea typeface="Arial-Rounded" pitchFamily="34" charset="0"/>
              <a:cs typeface="Arial" pitchFamily="34" charset="0"/>
            </a:endParaRPr>
          </a:p>
        </p:txBody>
      </p:sp>
      <p:sp>
        <p:nvSpPr>
          <p:cNvPr id="26" name="TextBox 25"/>
          <p:cNvSpPr txBox="1"/>
          <p:nvPr/>
        </p:nvSpPr>
        <p:spPr>
          <a:xfrm>
            <a:off x="129144" y="2723983"/>
            <a:ext cx="381000" cy="461544"/>
          </a:xfrm>
          <a:prstGeom prst="rect">
            <a:avLst/>
          </a:prstGeom>
          <a:noFill/>
        </p:spPr>
        <p:txBody>
          <a:bodyPr wrap="square" lIns="91317" tIns="45660" rIns="91317" bIns="45660" rtlCol="0">
            <a:spAutoFit/>
          </a:bodyPr>
          <a:lstStyle/>
          <a:p>
            <a:pPr algn="ctr"/>
            <a:r>
              <a:rPr lang="en-US" sz="2400" b="1" smtClean="0">
                <a:latin typeface="Arial" pitchFamily="34" charset="0"/>
                <a:ea typeface="Arial-Rounded" pitchFamily="34" charset="0"/>
                <a:cs typeface="Arial" pitchFamily="34" charset="0"/>
              </a:rPr>
              <a:t>2</a:t>
            </a:r>
            <a:endParaRPr lang="en-US" sz="2400" b="1">
              <a:latin typeface="Arial" pitchFamily="34" charset="0"/>
              <a:ea typeface="Arial-Rounded" pitchFamily="34" charset="0"/>
              <a:cs typeface="Arial" pitchFamily="34" charset="0"/>
            </a:endParaRPr>
          </a:p>
        </p:txBody>
      </p:sp>
      <p:sp>
        <p:nvSpPr>
          <p:cNvPr id="22" name="TextBox 21"/>
          <p:cNvSpPr txBox="1"/>
          <p:nvPr/>
        </p:nvSpPr>
        <p:spPr>
          <a:xfrm>
            <a:off x="1938394" y="-12918"/>
            <a:ext cx="5406422" cy="475545"/>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Đèn giao thông</a:t>
            </a:r>
            <a:endParaRPr lang="en-US" sz="2800" b="1">
              <a:latin typeface="Arial" pitchFamily="34" charset="0"/>
              <a:ea typeface="Arial-Rounded" pitchFamily="34" charset="0"/>
              <a:cs typeface="Arial" pitchFamily="34" charset="0"/>
            </a:endParaRPr>
          </a:p>
        </p:txBody>
      </p:sp>
      <p:pic>
        <p:nvPicPr>
          <p:cNvPr id="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503" y="3468148"/>
            <a:ext cx="527050" cy="815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129144" y="3714750"/>
            <a:ext cx="381000" cy="461544"/>
          </a:xfrm>
          <a:prstGeom prst="rect">
            <a:avLst/>
          </a:prstGeom>
          <a:noFill/>
        </p:spPr>
        <p:txBody>
          <a:bodyPr wrap="square" lIns="91317" tIns="45660" rIns="91317" bIns="45660" rtlCol="0">
            <a:spAutoFit/>
          </a:bodyPr>
          <a:lstStyle/>
          <a:p>
            <a:pPr algn="ctr"/>
            <a:r>
              <a:rPr lang="en-US" sz="2400" b="1" smtClean="0">
                <a:latin typeface="Arial" pitchFamily="34" charset="0"/>
                <a:ea typeface="Arial-Rounded" pitchFamily="34" charset="0"/>
                <a:cs typeface="Arial" pitchFamily="34" charset="0"/>
              </a:rPr>
              <a:t>3</a:t>
            </a:r>
            <a:endParaRPr lang="en-US" sz="2400" b="1">
              <a:latin typeface="Arial" pitchFamily="34" charset="0"/>
              <a:ea typeface="Arial-Rounded" pitchFamily="34" charset="0"/>
              <a:cs typeface="Arial" pitchFamily="34" charset="0"/>
            </a:endParaRPr>
          </a:p>
        </p:txBody>
      </p:sp>
      <p:grpSp>
        <p:nvGrpSpPr>
          <p:cNvPr id="27" name="Group 26"/>
          <p:cNvGrpSpPr/>
          <p:nvPr/>
        </p:nvGrpSpPr>
        <p:grpSpPr>
          <a:xfrm>
            <a:off x="5638800" y="3877201"/>
            <a:ext cx="98712" cy="435617"/>
            <a:chOff x="2590800" y="2272159"/>
            <a:chExt cx="98712" cy="435617"/>
          </a:xfrm>
        </p:grpSpPr>
        <p:cxnSp>
          <p:nvCxnSpPr>
            <p:cNvPr id="30" name="Straight Connector 29"/>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4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2000" fill="hold"/>
                                        <p:tgtEl>
                                          <p:spTgt spid="8"/>
                                        </p:tgtEl>
                                        <p:attrNameLst>
                                          <p:attrName>ppt_x</p:attrName>
                                        </p:attrNameLst>
                                      </p:cBhvr>
                                      <p:tavLst>
                                        <p:tav tm="0">
                                          <p:val>
                                            <p:strVal val="1+#ppt_w/2"/>
                                          </p:val>
                                        </p:tav>
                                        <p:tav tm="100000">
                                          <p:val>
                                            <p:strVal val="#ppt_x"/>
                                          </p:val>
                                        </p:tav>
                                      </p:tavLst>
                                    </p:anim>
                                    <p:anim calcmode="lin" valueType="num">
                                      <p:cBhvr additive="base">
                                        <p:cTn id="44"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25" grpId="0"/>
      <p:bldP spid="26"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050"/>
            <a:ext cx="8229600" cy="857250"/>
          </a:xfrm>
        </p:spPr>
        <p:txBody>
          <a:bodyPr>
            <a:normAutofit/>
          </a:bodyPr>
          <a:lstStyle/>
          <a:p>
            <a:r>
              <a:rPr lang="en-US" sz="4000" smtClean="0">
                <a:latin typeface="Arial" pitchFamily="34" charset="0"/>
                <a:cs typeface="Arial" pitchFamily="34" charset="0"/>
              </a:rPr>
              <a:t>Giải nghĩa từ khó:</a:t>
            </a:r>
            <a:endParaRPr lang="en-US" sz="4000">
              <a:latin typeface="Arial" pitchFamily="34" charset="0"/>
              <a:cs typeface="Arial" pitchFamily="34" charset="0"/>
            </a:endParaRPr>
          </a:p>
        </p:txBody>
      </p:sp>
      <p:sp>
        <p:nvSpPr>
          <p:cNvPr id="3" name="Title 1"/>
          <p:cNvSpPr txBox="1">
            <a:spLocks/>
          </p:cNvSpPr>
          <p:nvPr/>
        </p:nvSpPr>
        <p:spPr>
          <a:xfrm>
            <a:off x="228600" y="438150"/>
            <a:ext cx="9144000" cy="12382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smtClean="0">
                <a:solidFill>
                  <a:srgbClr val="FF0000"/>
                </a:solidFill>
                <a:latin typeface="Arial" pitchFamily="34" charset="0"/>
                <a:cs typeface="Arial" pitchFamily="34" charset="0"/>
              </a:rPr>
              <a:t>Ngã ba</a:t>
            </a:r>
            <a:r>
              <a:rPr lang="en-US" sz="3600" b="1" smtClean="0">
                <a:latin typeface="Arial" pitchFamily="34" charset="0"/>
                <a:cs typeface="Arial" pitchFamily="34" charset="0"/>
              </a:rPr>
              <a:t>:</a:t>
            </a:r>
            <a:r>
              <a:rPr lang="en-US" sz="3600" b="1" smtClean="0">
                <a:solidFill>
                  <a:srgbClr val="FF0000"/>
                </a:solidFill>
                <a:latin typeface="Arial" pitchFamily="34" charset="0"/>
                <a:cs typeface="Arial" pitchFamily="34" charset="0"/>
              </a:rPr>
              <a:t> </a:t>
            </a:r>
            <a:r>
              <a:rPr lang="en-US" sz="3600" smtClean="0">
                <a:latin typeface="Arial" pitchFamily="34" charset="0"/>
                <a:cs typeface="Arial" pitchFamily="34" charset="0"/>
              </a:rPr>
              <a:t>chỗ giao nhau của 3 con đường.</a:t>
            </a:r>
            <a:endParaRPr lang="en-US" sz="3600">
              <a:latin typeface="Arial" pitchFamily="34" charset="0"/>
              <a:cs typeface="Arial" pitchFamily="34" charset="0"/>
            </a:endParaRPr>
          </a:p>
        </p:txBody>
      </p:sp>
      <p:sp>
        <p:nvSpPr>
          <p:cNvPr id="6" name="Title 1"/>
          <p:cNvSpPr txBox="1">
            <a:spLocks/>
          </p:cNvSpPr>
          <p:nvPr/>
        </p:nvSpPr>
        <p:spPr>
          <a:xfrm>
            <a:off x="228600" y="1111250"/>
            <a:ext cx="8915400" cy="18478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smtClean="0">
                <a:solidFill>
                  <a:srgbClr val="FF0000"/>
                </a:solidFill>
                <a:latin typeface="Arial" pitchFamily="34" charset="0"/>
                <a:cs typeface="Arial" pitchFamily="34" charset="0"/>
              </a:rPr>
              <a:t>Ngã tư</a:t>
            </a:r>
            <a:r>
              <a:rPr lang="en-US" sz="3600" b="1" smtClean="0">
                <a:latin typeface="Arial" pitchFamily="34" charset="0"/>
                <a:cs typeface="Arial" pitchFamily="34" charset="0"/>
              </a:rPr>
              <a:t>:</a:t>
            </a:r>
            <a:r>
              <a:rPr lang="en-US" sz="3600" b="1" smtClean="0">
                <a:solidFill>
                  <a:srgbClr val="FF0000"/>
                </a:solidFill>
                <a:latin typeface="Arial" pitchFamily="34" charset="0"/>
                <a:cs typeface="Arial" pitchFamily="34" charset="0"/>
              </a:rPr>
              <a:t> </a:t>
            </a:r>
            <a:r>
              <a:rPr lang="en-US" sz="3600">
                <a:latin typeface="Arial" pitchFamily="34" charset="0"/>
                <a:cs typeface="Arial" pitchFamily="34" charset="0"/>
              </a:rPr>
              <a:t>chỗ giao nhau của </a:t>
            </a:r>
            <a:r>
              <a:rPr lang="en-US" sz="3600" smtClean="0">
                <a:latin typeface="Arial" pitchFamily="34" charset="0"/>
                <a:cs typeface="Arial" pitchFamily="34" charset="0"/>
              </a:rPr>
              <a:t>4 </a:t>
            </a:r>
            <a:r>
              <a:rPr lang="en-US" sz="3600">
                <a:latin typeface="Arial" pitchFamily="34" charset="0"/>
                <a:cs typeface="Arial" pitchFamily="34" charset="0"/>
              </a:rPr>
              <a:t>con đường.</a:t>
            </a:r>
          </a:p>
        </p:txBody>
      </p:sp>
      <p:sp>
        <p:nvSpPr>
          <p:cNvPr id="5" name="Title 1"/>
          <p:cNvSpPr txBox="1">
            <a:spLocks/>
          </p:cNvSpPr>
          <p:nvPr/>
        </p:nvSpPr>
        <p:spPr>
          <a:xfrm>
            <a:off x="228600" y="2496993"/>
            <a:ext cx="8915400" cy="1679864"/>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smtClean="0">
                <a:solidFill>
                  <a:srgbClr val="FF0000"/>
                </a:solidFill>
                <a:latin typeface="Arial" pitchFamily="34" charset="0"/>
                <a:cs typeface="Arial" pitchFamily="34" charset="0"/>
              </a:rPr>
              <a:t>Điều khiển</a:t>
            </a:r>
            <a:r>
              <a:rPr lang="en-US" sz="3600" b="1" smtClean="0">
                <a:latin typeface="Arial" pitchFamily="34" charset="0"/>
                <a:cs typeface="Arial" pitchFamily="34" charset="0"/>
              </a:rPr>
              <a:t>: </a:t>
            </a:r>
            <a:r>
              <a:rPr lang="en-US" sz="3600" smtClean="0">
                <a:latin typeface="Arial" pitchFamily="34" charset="0"/>
                <a:cs typeface="Arial" pitchFamily="34" charset="0"/>
              </a:rPr>
              <a:t>làm cho quá trình hoạt động diễn ra đúng quy tắc.</a:t>
            </a:r>
            <a:endParaRPr lang="en-US" sz="3600">
              <a:latin typeface="Arial" pitchFamily="34" charset="0"/>
              <a:cs typeface="Arial" pitchFamily="34" charset="0"/>
            </a:endParaRPr>
          </a:p>
        </p:txBody>
      </p:sp>
      <p:sp>
        <p:nvSpPr>
          <p:cNvPr id="7" name="Title 1"/>
          <p:cNvSpPr txBox="1">
            <a:spLocks/>
          </p:cNvSpPr>
          <p:nvPr/>
        </p:nvSpPr>
        <p:spPr>
          <a:xfrm>
            <a:off x="215900" y="3681268"/>
            <a:ext cx="8915400" cy="1679864"/>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smtClean="0">
                <a:solidFill>
                  <a:srgbClr val="FF0000"/>
                </a:solidFill>
                <a:latin typeface="Arial" pitchFamily="34" charset="0"/>
                <a:cs typeface="Arial" pitchFamily="34" charset="0"/>
              </a:rPr>
              <a:t>Tuần thủ</a:t>
            </a:r>
            <a:r>
              <a:rPr lang="en-US" sz="3600" b="1" smtClean="0">
                <a:latin typeface="Arial" pitchFamily="34" charset="0"/>
                <a:cs typeface="Arial" pitchFamily="34" charset="0"/>
              </a:rPr>
              <a:t>: </a:t>
            </a:r>
            <a:r>
              <a:rPr lang="en-US" sz="3600" smtClean="0">
                <a:latin typeface="Arial" pitchFamily="34" charset="0"/>
                <a:cs typeface="Arial" pitchFamily="34" charset="0"/>
              </a:rPr>
              <a:t>làm theo điều đã quy định.</a:t>
            </a:r>
            <a:endParaRPr lang="en-US" sz="3600">
              <a:latin typeface="Arial" pitchFamily="34" charset="0"/>
              <a:cs typeface="Arial" pitchFamily="34" charset="0"/>
            </a:endParaRPr>
          </a:p>
        </p:txBody>
      </p:sp>
    </p:spTree>
    <p:extLst>
      <p:ext uri="{BB962C8B-B14F-4D97-AF65-F5344CB8AC3E}">
        <p14:creationId xmlns:p14="http://schemas.microsoft.com/office/powerpoint/2010/main" val="5023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2658" y="4545226"/>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theo nhóm</a:t>
            </a:r>
          </a:p>
        </p:txBody>
      </p:sp>
      <p:sp>
        <p:nvSpPr>
          <p:cNvPr id="10" name="TextBox 9"/>
          <p:cNvSpPr txBox="1"/>
          <p:nvPr/>
        </p:nvSpPr>
        <p:spPr>
          <a:xfrm>
            <a:off x="32658" y="4545226"/>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toàn bài</a:t>
            </a:r>
          </a:p>
        </p:txBody>
      </p:sp>
      <p:grpSp>
        <p:nvGrpSpPr>
          <p:cNvPr id="7" name="Group 6"/>
          <p:cNvGrpSpPr/>
          <p:nvPr/>
        </p:nvGrpSpPr>
        <p:grpSpPr>
          <a:xfrm>
            <a:off x="71910" y="95250"/>
            <a:ext cx="8977746" cy="4437245"/>
            <a:chOff x="71910" y="95250"/>
            <a:chExt cx="8977746" cy="4437245"/>
          </a:xfrm>
        </p:grpSpPr>
        <p:sp>
          <p:nvSpPr>
            <p:cNvPr id="8" name="TextBox 7"/>
            <p:cNvSpPr txBox="1"/>
            <p:nvPr/>
          </p:nvSpPr>
          <p:spPr>
            <a:xfrm>
              <a:off x="71910" y="593076"/>
              <a:ext cx="8977746" cy="3939419"/>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Tuân thủ sự điều khiển của đèn giao thông giúp chúng ta bảo đảm an toàn khi đi lại.</a:t>
              </a:r>
              <a:endParaRPr lang="en-US" sz="2400">
                <a:latin typeface="Arial" pitchFamily="34" charset="0"/>
                <a:ea typeface="Arial-Rounded" pitchFamily="34" charset="0"/>
                <a:cs typeface="Arial" pitchFamily="34" charset="0"/>
              </a:endParaRPr>
            </a:p>
          </p:txBody>
        </p:sp>
        <p:sp>
          <p:nvSpPr>
            <p:cNvPr id="12" name="TextBox 11"/>
            <p:cNvSpPr txBox="1"/>
            <p:nvPr/>
          </p:nvSpPr>
          <p:spPr>
            <a:xfrm>
              <a:off x="1490273" y="952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Đèn giao thông</a:t>
              </a:r>
              <a:endParaRPr lang="en-US" sz="2800" b="1">
                <a:latin typeface="Arial" pitchFamily="34" charset="0"/>
                <a:ea typeface="Arial-Rounded" pitchFamily="34" charset="0"/>
                <a:cs typeface="Arial" pitchFamily="34" charset="0"/>
              </a:endParaRPr>
            </a:p>
          </p:txBody>
        </p:sp>
      </p:grpSp>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0" y="4593288"/>
            <a:ext cx="1295400" cy="499842"/>
          </a:xfrm>
          <a:prstGeom prst="rect">
            <a:avLst/>
          </a:prstGeom>
        </p:spPr>
      </p:pic>
      <p:sp>
        <p:nvSpPr>
          <p:cNvPr id="4" name="TextBox 3"/>
          <p:cNvSpPr txBox="1"/>
          <p:nvPr/>
        </p:nvSpPr>
        <p:spPr>
          <a:xfrm>
            <a:off x="1295400" y="4644024"/>
            <a:ext cx="3090632" cy="483195"/>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Thi đua</a:t>
            </a:r>
          </a:p>
        </p:txBody>
      </p:sp>
      <p:grpSp>
        <p:nvGrpSpPr>
          <p:cNvPr id="8" name="Group 7"/>
          <p:cNvGrpSpPr/>
          <p:nvPr/>
        </p:nvGrpSpPr>
        <p:grpSpPr>
          <a:xfrm>
            <a:off x="71910" y="95250"/>
            <a:ext cx="8977746" cy="4437245"/>
            <a:chOff x="71910" y="95250"/>
            <a:chExt cx="8977746" cy="4437245"/>
          </a:xfrm>
        </p:grpSpPr>
        <p:sp>
          <p:nvSpPr>
            <p:cNvPr id="9" name="TextBox 8"/>
            <p:cNvSpPr txBox="1"/>
            <p:nvPr/>
          </p:nvSpPr>
          <p:spPr>
            <a:xfrm>
              <a:off x="71910" y="593076"/>
              <a:ext cx="8977746" cy="3939419"/>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Tuân thủ sự điều khiển của đèn giao thông giúp chúng ta bảo đảm an toàn khi đi lại.</a:t>
              </a:r>
              <a:endParaRPr lang="en-US" sz="2400">
                <a:latin typeface="Arial" pitchFamily="34" charset="0"/>
                <a:ea typeface="Arial-Rounded" pitchFamily="34" charset="0"/>
                <a:cs typeface="Arial" pitchFamily="34" charset="0"/>
              </a:endParaRPr>
            </a:p>
          </p:txBody>
        </p:sp>
        <p:sp>
          <p:nvSpPr>
            <p:cNvPr id="10" name="TextBox 9"/>
            <p:cNvSpPr txBox="1"/>
            <p:nvPr/>
          </p:nvSpPr>
          <p:spPr>
            <a:xfrm>
              <a:off x="1490273" y="952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Đèn giao thông</a:t>
              </a:r>
              <a:endParaRPr lang="en-US" sz="2800" b="1">
                <a:latin typeface="Arial" pitchFamily="34" charset="0"/>
                <a:ea typeface="Arial-Rounded" pitchFamily="34" charset="0"/>
                <a:cs typeface="Arial" pitchFamily="34" charset="0"/>
              </a:endParaRPr>
            </a:p>
          </p:txBody>
        </p:sp>
      </p:grpSp>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2730" y="81478"/>
            <a:ext cx="31934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Trả lời câu hỏi</a:t>
            </a:r>
          </a:p>
        </p:txBody>
      </p:sp>
      <p:sp>
        <p:nvSpPr>
          <p:cNvPr id="8" name="Oval 7"/>
          <p:cNvSpPr/>
          <p:nvPr/>
        </p:nvSpPr>
        <p:spPr>
          <a:xfrm>
            <a:off x="4191000" y="52387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Rounded" pitchFamily="34" charset="0"/>
                <a:ea typeface="Arial-Rounded" pitchFamily="34" charset="0"/>
                <a:cs typeface="Arial-Rounded" pitchFamily="34" charset="0"/>
              </a:rPr>
              <a:t>3</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0" y="-19050"/>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71910" y="420505"/>
            <a:ext cx="8977746" cy="4591133"/>
            <a:chOff x="71910" y="95250"/>
            <a:chExt cx="8977746" cy="4591133"/>
          </a:xfrm>
        </p:grpSpPr>
        <p:sp>
          <p:nvSpPr>
            <p:cNvPr id="12" name="TextBox 11"/>
            <p:cNvSpPr txBox="1"/>
            <p:nvPr/>
          </p:nvSpPr>
          <p:spPr>
            <a:xfrm>
              <a:off x="71910" y="593076"/>
              <a:ext cx="8977746" cy="4093307"/>
            </a:xfrm>
            <a:prstGeom prst="rect">
              <a:avLst/>
            </a:prstGeom>
            <a:noFill/>
          </p:spPr>
          <p:txBody>
            <a:bodyPr wrap="square" lIns="91317" tIns="45660" rIns="91317" bIns="45660" rtlCol="0">
              <a:spAutoFit/>
            </a:bodyPr>
            <a:lstStyle/>
            <a:p>
              <a:pPr algn="just"/>
              <a:r>
                <a:rPr lang="en-US" sz="2500" smtClean="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500">
                  <a:latin typeface="Arial" pitchFamily="34" charset="0"/>
                  <a:ea typeface="Arial-Rounded" pitchFamily="34" charset="0"/>
                  <a:cs typeface="Arial" pitchFamily="34" charset="0"/>
                </a:rPr>
                <a:t>	</a:t>
              </a:r>
              <a:r>
                <a:rPr lang="en-US" sz="2500" smtClean="0">
                  <a:latin typeface="Arial" pitchFamily="34" charset="0"/>
                  <a:ea typeface="Arial-Rounded" pitchFamily="34" charset="0"/>
                  <a:cs typeface="Arial" pitchFamily="34" charset="0"/>
                </a:rPr>
                <a:t>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500">
                  <a:latin typeface="Arial" pitchFamily="34" charset="0"/>
                  <a:ea typeface="Arial-Rounded" pitchFamily="34" charset="0"/>
                  <a:cs typeface="Arial" pitchFamily="34" charset="0"/>
                </a:rPr>
                <a:t>	</a:t>
              </a:r>
              <a:r>
                <a:rPr lang="en-US" sz="2500" smtClean="0">
                  <a:latin typeface="Arial" pitchFamily="34" charset="0"/>
                  <a:ea typeface="Arial-Rounded" pitchFamily="34" charset="0"/>
                  <a:cs typeface="Arial" pitchFamily="34" charset="0"/>
                </a:rPr>
                <a:t>Tuân thủ sự điều khiển của đèn giao thông giúp chúng ta bảo đảm an toàn khi đi lại.</a:t>
              </a:r>
              <a:endParaRPr lang="en-US" sz="2500">
                <a:latin typeface="Arial" pitchFamily="34" charset="0"/>
                <a:ea typeface="Arial-Rounded" pitchFamily="34" charset="0"/>
                <a:cs typeface="Arial" pitchFamily="34" charset="0"/>
              </a:endParaRPr>
            </a:p>
          </p:txBody>
        </p:sp>
        <p:sp>
          <p:nvSpPr>
            <p:cNvPr id="13" name="TextBox 12"/>
            <p:cNvSpPr txBox="1"/>
            <p:nvPr/>
          </p:nvSpPr>
          <p:spPr>
            <a:xfrm>
              <a:off x="1490273" y="952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Đèn giao thông</a:t>
              </a:r>
              <a:endParaRPr lang="en-US" sz="2800" b="1">
                <a:latin typeface="Arial" pitchFamily="34" charset="0"/>
                <a:ea typeface="Arial-Rounded" pitchFamily="34" charset="0"/>
                <a:cs typeface="Arial" pitchFamily="34" charset="0"/>
              </a:endParaRPr>
            </a:p>
          </p:txBody>
        </p:sp>
      </p:grpSp>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74" y="4552950"/>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Đèn giao thông có mấy màu?</a:t>
            </a:r>
          </a:p>
        </p:txBody>
      </p:sp>
      <p:sp>
        <p:nvSpPr>
          <p:cNvPr id="3" name="Rectangle 2"/>
          <p:cNvSpPr/>
          <p:nvPr/>
        </p:nvSpPr>
        <p:spPr>
          <a:xfrm>
            <a:off x="152400" y="496277"/>
            <a:ext cx="8762999" cy="4247208"/>
          </a:xfrm>
          <a:prstGeom prst="rect">
            <a:avLst/>
          </a:prstGeom>
        </p:spPr>
        <p:txBody>
          <a:bodyPr wrap="square" lIns="91330" tIns="45666" rIns="91330" bIns="45666">
            <a:spAutoFit/>
          </a:bodyPr>
          <a:lstStyle/>
          <a:p>
            <a:pPr algn="just"/>
            <a:r>
              <a:rPr lang="en-US" sz="2700" smtClean="0">
                <a:latin typeface="Arial" pitchFamily="34" charset="0"/>
                <a:ea typeface="Arial-Rounded" pitchFamily="34" charset="0"/>
                <a:cs typeface="Arial" pitchFamily="34" charset="0"/>
              </a:rPr>
              <a:t>	</a:t>
            </a:r>
            <a:r>
              <a:rPr lang="en-US" sz="2700">
                <a:latin typeface="Arial" pitchFamily="34" charset="0"/>
                <a:ea typeface="Arial-Rounded" pitchFamily="34" charset="0"/>
                <a:cs typeface="Arial" pitchFamily="34" charset="0"/>
              </a:rPr>
              <a:t> Ở các ngã ba, ngã tư đường phố thường có cây đèn ba màu: đỏ, vàng, xanh. </a:t>
            </a:r>
            <a:r>
              <a:rPr lang="en-US" sz="2700" smtClean="0">
                <a:latin typeface="Arial" pitchFamily="34" charset="0"/>
                <a:ea typeface="Arial-Rounded" pitchFamily="34" charset="0"/>
                <a:cs typeface="Arial" pitchFamily="34" charset="0"/>
              </a:rPr>
              <a:t>Đèn </a:t>
            </a:r>
            <a:r>
              <a:rPr lang="en-US" sz="2700">
                <a:latin typeface="Arial" pitchFamily="34" charset="0"/>
                <a:ea typeface="Arial-Rounded" pitchFamily="34" charset="0"/>
                <a:cs typeface="Arial" pitchFamily="34" charset="0"/>
              </a:rPr>
              <a:t>đỏ báo hiệu người đi đường và các phương tiện giao thông phải dừng lại. Đèn xanh báo hiệu được phép di chuyển. Còn đèn vàng báo hiệu phải đi chậm lại trước khi dừng hẳn</a:t>
            </a:r>
            <a:r>
              <a:rPr lang="en-US" sz="2700" smtClean="0">
                <a:latin typeface="Arial" pitchFamily="34" charset="0"/>
                <a:ea typeface="Arial-Rounded" pitchFamily="34" charset="0"/>
                <a:cs typeface="Arial" pitchFamily="34" charset="0"/>
              </a:rPr>
              <a:t>.</a:t>
            </a:r>
          </a:p>
          <a:p>
            <a:pPr algn="just"/>
            <a:r>
              <a:rPr lang="en-US" sz="2700" smtClean="0">
                <a:latin typeface="Arial" pitchFamily="34" charset="0"/>
                <a:ea typeface="Arial-Rounded" pitchFamily="34" charset="0"/>
                <a:cs typeface="Arial" pitchFamily="34" charset="0"/>
              </a:rPr>
              <a:t>	Cây </a:t>
            </a:r>
            <a:r>
              <a:rPr lang="en-US" sz="2700">
                <a:latin typeface="Arial" pitchFamily="34" charset="0"/>
                <a:ea typeface="Arial-Rounded" pitchFamily="34" charset="0"/>
                <a:cs typeface="Arial" pitchFamily="34" charset="0"/>
              </a:rPr>
              <a:t>đèn ba màu này được gọi là đèn giao thông. Nó điều khiển việc đi lại trên đường phố. Nếu không có đèn giao thông thì việc đi lại sẽ rất lộn xộn và nguy hiểm.</a:t>
            </a:r>
          </a:p>
          <a:p>
            <a:pPr algn="just"/>
            <a:endParaRPr lang="en-US" sz="2700">
              <a:latin typeface="Arial" pitchFamily="34" charset="0"/>
              <a:ea typeface="Arial-Rounded" pitchFamily="34" charset="0"/>
              <a:cs typeface="Arial" pitchFamily="34" charset="0"/>
            </a:endParaRPr>
          </a:p>
        </p:txBody>
      </p:sp>
      <p:sp>
        <p:nvSpPr>
          <p:cNvPr id="5" name="TextBox 4"/>
          <p:cNvSpPr txBox="1"/>
          <p:nvPr/>
        </p:nvSpPr>
        <p:spPr>
          <a:xfrm>
            <a:off x="1676400" y="-19050"/>
            <a:ext cx="56388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a:t>
            </a:r>
            <a:r>
              <a:rPr lang="en-US" sz="3200" b="1" smtClean="0">
                <a:latin typeface="Arial" pitchFamily="34" charset="0"/>
                <a:ea typeface="Arial-Rounded" pitchFamily="34" charset="0"/>
                <a:cs typeface="Arial" pitchFamily="34" charset="0"/>
              </a:rPr>
              <a:t>1 và đoạn 2:</a:t>
            </a:r>
            <a:endParaRPr lang="en-US" sz="3200" b="1">
              <a:latin typeface="Arial" pitchFamily="34" charset="0"/>
              <a:ea typeface="Arial-Rounded" pitchFamily="34" charset="0"/>
              <a:cs typeface="Arial" pitchFamily="34" charset="0"/>
            </a:endParaRPr>
          </a:p>
        </p:txBody>
      </p:sp>
      <p:sp>
        <p:nvSpPr>
          <p:cNvPr id="8" name="TextBox 7"/>
          <p:cNvSpPr txBox="1"/>
          <p:nvPr/>
        </p:nvSpPr>
        <p:spPr>
          <a:xfrm>
            <a:off x="3174" y="4552950"/>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Mỗi màu của đèn giao thông báo hiệu điều gì?</a:t>
            </a:r>
            <a:endParaRPr lang="en-US" sz="3200">
              <a:latin typeface="Arial" pitchFamily="34" charset="0"/>
              <a:ea typeface="Arial-Rounded" pitchFamily="34" charset="0"/>
              <a:cs typeface="Arial" pitchFamily="34" charset="0"/>
            </a:endParaRPr>
          </a:p>
        </p:txBody>
      </p:sp>
      <p:sp>
        <p:nvSpPr>
          <p:cNvPr id="9" name="TextBox 8"/>
          <p:cNvSpPr txBox="1"/>
          <p:nvPr/>
        </p:nvSpPr>
        <p:spPr>
          <a:xfrm>
            <a:off x="-455" y="4248286"/>
            <a:ext cx="9144000" cy="867271"/>
          </a:xfrm>
          <a:prstGeom prst="rect">
            <a:avLst/>
          </a:prstGeom>
          <a:solidFill>
            <a:srgbClr val="B9EDFF"/>
          </a:solidFill>
        </p:spPr>
        <p:txBody>
          <a:bodyPr wrap="square" lIns="91330" tIns="45666" rIns="91330" bIns="45666" rtlCol="0">
            <a:spAutoFit/>
          </a:bodyPr>
          <a:lstStyle/>
          <a:p>
            <a:pPr algn="ctr"/>
            <a:r>
              <a:rPr lang="en-US" sz="2800" smtClean="0">
                <a:latin typeface="Arial" pitchFamily="34" charset="0"/>
                <a:ea typeface="Arial-Rounded" pitchFamily="34" charset="0"/>
                <a:cs typeface="Arial" pitchFamily="34" charset="0"/>
              </a:rPr>
              <a:t>Nếu không có đèn giao thông thì việc đi lại ở các đường phố sẽ như thế nào?</a:t>
            </a:r>
            <a:endParaRPr lang="en-US" sz="28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000" fill="hold"/>
                                        <p:tgtEl>
                                          <p:spTgt spid="8"/>
                                        </p:tgtEl>
                                        <p:attrNameLst>
                                          <p:attrName>ppt_x</p:attrName>
                                        </p:attrNameLst>
                                      </p:cBhvr>
                                      <p:tavLst>
                                        <p:tav tm="0">
                                          <p:val>
                                            <p:strVal val="1+#ppt_w/2"/>
                                          </p:val>
                                        </p:tav>
                                        <p:tav tm="100000">
                                          <p:val>
                                            <p:strVal val="#ppt_x"/>
                                          </p:val>
                                        </p:tav>
                                      </p:tavLst>
                                    </p:anim>
                                    <p:anim calcmode="lin" valueType="num">
                                      <p:cBhvr additive="base">
                                        <p:cTn id="20"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2000" fill="hold"/>
                                        <p:tgtEl>
                                          <p:spTgt spid="9"/>
                                        </p:tgtEl>
                                        <p:attrNameLst>
                                          <p:attrName>ppt_x</p:attrName>
                                        </p:attrNameLst>
                                      </p:cBhvr>
                                      <p:tavLst>
                                        <p:tav tm="0">
                                          <p:val>
                                            <p:strVal val="1+#ppt_w/2"/>
                                          </p:val>
                                        </p:tav>
                                        <p:tav tm="100000">
                                          <p:val>
                                            <p:strVal val="#ppt_x"/>
                                          </p:val>
                                        </p:tav>
                                      </p:tavLst>
                                    </p:anim>
                                    <p:anim calcmode="lin" valueType="num">
                                      <p:cBhvr additive="base">
                                        <p:cTn id="26"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501" y="1504950"/>
            <a:ext cx="9007299" cy="1754326"/>
          </a:xfrm>
          <a:prstGeom prst="rect">
            <a:avLst/>
          </a:prstGeom>
        </p:spPr>
        <p:txBody>
          <a:bodyPr wrap="square">
            <a:spAutoFit/>
          </a:bodyPr>
          <a:lstStyle/>
          <a:p>
            <a:pPr algn="just">
              <a:spcBef>
                <a:spcPts val="600"/>
              </a:spcBef>
            </a:pPr>
            <a:r>
              <a:rPr lang="en-US" sz="3600" smtClean="0">
                <a:latin typeface="Arial" pitchFamily="34" charset="0"/>
                <a:ea typeface="Arial-Rounded" pitchFamily="34" charset="0"/>
                <a:cs typeface="Arial" pitchFamily="34" charset="0"/>
              </a:rPr>
              <a:t>	</a:t>
            </a:r>
            <a:r>
              <a:rPr lang="en-US" sz="3600">
                <a:latin typeface="Arial" pitchFamily="34" charset="0"/>
                <a:ea typeface="Arial-Rounded" pitchFamily="34" charset="0"/>
                <a:cs typeface="Arial" pitchFamily="34" charset="0"/>
              </a:rPr>
              <a:t>Tuân thủ sự điều khiển của đèn giao thông giúp chúng ta bảo đảm an toàn khi đi lại.</a:t>
            </a:r>
          </a:p>
        </p:txBody>
      </p:sp>
      <p:sp>
        <p:nvSpPr>
          <p:cNvPr id="5" name="TextBox 4"/>
          <p:cNvSpPr txBox="1"/>
          <p:nvPr/>
        </p:nvSpPr>
        <p:spPr>
          <a:xfrm>
            <a:off x="0" y="4530259"/>
            <a:ext cx="9144000" cy="507722"/>
          </a:xfrm>
          <a:prstGeom prst="rect">
            <a:avLst/>
          </a:prstGeom>
          <a:solidFill>
            <a:srgbClr val="B9EDFF"/>
          </a:solidFill>
        </p:spPr>
        <p:txBody>
          <a:bodyPr wrap="square" lIns="91330" tIns="45666" rIns="91330" bIns="45666" rtlCol="0">
            <a:spAutoFit/>
          </a:bodyPr>
          <a:lstStyle/>
          <a:p>
            <a:pPr algn="ctr"/>
            <a:r>
              <a:rPr lang="en-US" sz="2700" smtClean="0">
                <a:latin typeface="Arial" pitchFamily="34" charset="0"/>
                <a:ea typeface="Arial-Rounded" pitchFamily="34" charset="0"/>
                <a:cs typeface="Arial" pitchFamily="34" charset="0"/>
              </a:rPr>
              <a:t>Tuân thủ sự điều khiển của đèn giao thông có ý nghĩa gì?</a:t>
            </a:r>
            <a:endParaRPr lang="en-US" sz="2700">
              <a:latin typeface="Arial" pitchFamily="34" charset="0"/>
              <a:ea typeface="Arial-Rounded" pitchFamily="34" charset="0"/>
              <a:cs typeface="Arial" pitchFamily="34" charset="0"/>
            </a:endParaRPr>
          </a:p>
        </p:txBody>
      </p:sp>
      <p:sp>
        <p:nvSpPr>
          <p:cNvPr id="6" name="TextBox 5"/>
          <p:cNvSpPr txBox="1"/>
          <p:nvPr/>
        </p:nvSpPr>
        <p:spPr>
          <a:xfrm>
            <a:off x="2882900" y="133350"/>
            <a:ext cx="3642531" cy="584666"/>
          </a:xfrm>
          <a:prstGeom prst="rect">
            <a:avLst/>
          </a:prstGeom>
          <a:solidFill>
            <a:srgbClr val="B9EDFF"/>
          </a:solidFill>
        </p:spPr>
        <p:txBody>
          <a:bodyPr wrap="square" lIns="91330" tIns="45666" rIns="91330" bIns="45666" rtlCol="0">
            <a:spAutoFit/>
          </a:bodyPr>
          <a:lstStyle/>
          <a:p>
            <a:pPr algn="ctr"/>
            <a:r>
              <a:rPr lang="en-US" sz="3200" b="1" dirty="0" err="1">
                <a:latin typeface="Arial" pitchFamily="34" charset="0"/>
                <a:ea typeface="Arial-Rounded" pitchFamily="34" charset="0"/>
                <a:cs typeface="Arial" pitchFamily="34" charset="0"/>
              </a:rPr>
              <a:t>Đọc</a:t>
            </a:r>
            <a:r>
              <a:rPr lang="en-US" sz="3200" b="1" dirty="0">
                <a:latin typeface="Arial" pitchFamily="34" charset="0"/>
                <a:ea typeface="Arial-Rounded" pitchFamily="34" charset="0"/>
                <a:cs typeface="Arial" pitchFamily="34" charset="0"/>
              </a:rPr>
              <a:t> </a:t>
            </a:r>
            <a:r>
              <a:rPr lang="en-US" sz="3200" b="1" dirty="0" err="1">
                <a:latin typeface="Arial" pitchFamily="34" charset="0"/>
                <a:ea typeface="Arial-Rounded" pitchFamily="34" charset="0"/>
                <a:cs typeface="Arial" pitchFamily="34" charset="0"/>
              </a:rPr>
              <a:t>đoạn</a:t>
            </a:r>
            <a:r>
              <a:rPr lang="en-US" sz="3200" b="1" dirty="0">
                <a:latin typeface="Arial" pitchFamily="34" charset="0"/>
                <a:ea typeface="Arial-Rounded" pitchFamily="34" charset="0"/>
                <a:cs typeface="Arial" pitchFamily="34" charset="0"/>
              </a:rPr>
              <a:t> </a:t>
            </a:r>
            <a:r>
              <a:rPr lang="en-US" sz="3200" b="1" dirty="0" smtClean="0">
                <a:latin typeface="Arial" pitchFamily="34" charset="0"/>
                <a:ea typeface="Arial-Rounded" pitchFamily="34" charset="0"/>
                <a:cs typeface="Arial" pitchFamily="34" charset="0"/>
              </a:rPr>
              <a:t>3:</a:t>
            </a:r>
            <a:endParaRPr lang="en-US" sz="3200" b="1" dirty="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18460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u X.mp4">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3675062" y="74612"/>
            <a:ext cx="4630738" cy="4630738"/>
          </a:xfrm>
        </p:spPr>
      </p:pic>
      <p:sp>
        <p:nvSpPr>
          <p:cNvPr id="6" name="TextBox 5"/>
          <p:cNvSpPr txBox="1"/>
          <p:nvPr/>
        </p:nvSpPr>
        <p:spPr>
          <a:xfrm>
            <a:off x="304800" y="158284"/>
            <a:ext cx="3124200" cy="584666"/>
          </a:xfrm>
          <a:prstGeom prst="rect">
            <a:avLst/>
          </a:prstGeom>
          <a:solidFill>
            <a:srgbClr val="B9EDFF"/>
          </a:solidFill>
        </p:spPr>
        <p:txBody>
          <a:bodyPr wrap="square" lIns="91330" tIns="45666" rIns="91330" bIns="45666" rtlCol="0">
            <a:spAutoFit/>
          </a:bodyPr>
          <a:lstStyle/>
          <a:p>
            <a:pPr algn="ctr"/>
            <a:r>
              <a:rPr lang="en-US" sz="3200" b="1" dirty="0" err="1" smtClean="0">
                <a:latin typeface="Arial" pitchFamily="34" charset="0"/>
                <a:ea typeface="Arial-Rounded" pitchFamily="34" charset="0"/>
                <a:cs typeface="Arial" pitchFamily="34" charset="0"/>
              </a:rPr>
              <a:t>Tô</a:t>
            </a:r>
            <a:r>
              <a:rPr lang="en-US" sz="3200" b="1" dirty="0" smtClean="0">
                <a:latin typeface="Arial" pitchFamily="34" charset="0"/>
                <a:ea typeface="Arial-Rounded" pitchFamily="34" charset="0"/>
                <a:cs typeface="Arial" pitchFamily="34" charset="0"/>
              </a:rPr>
              <a:t> </a:t>
            </a:r>
            <a:r>
              <a:rPr lang="en-US" sz="3200" b="1" dirty="0" err="1" smtClean="0">
                <a:latin typeface="Arial" pitchFamily="34" charset="0"/>
                <a:ea typeface="Arial-Rounded" pitchFamily="34" charset="0"/>
                <a:cs typeface="Arial" pitchFamily="34" charset="0"/>
              </a:rPr>
              <a:t>chữ</a:t>
            </a:r>
            <a:r>
              <a:rPr lang="en-US" sz="3200" b="1" dirty="0" smtClean="0">
                <a:latin typeface="Arial" pitchFamily="34" charset="0"/>
                <a:ea typeface="Arial-Rounded" pitchFamily="34" charset="0"/>
                <a:cs typeface="Arial" pitchFamily="34" charset="0"/>
              </a:rPr>
              <a:t> </a:t>
            </a:r>
            <a:r>
              <a:rPr lang="en-US" sz="3200" b="1" dirty="0" err="1" smtClean="0">
                <a:latin typeface="Arial" pitchFamily="34" charset="0"/>
                <a:ea typeface="Arial-Rounded" pitchFamily="34" charset="0"/>
                <a:cs typeface="Arial" pitchFamily="34" charset="0"/>
              </a:rPr>
              <a:t>hoa</a:t>
            </a:r>
            <a:r>
              <a:rPr lang="en-US" sz="3200" b="1" dirty="0" smtClean="0">
                <a:latin typeface="Arial" pitchFamily="34" charset="0"/>
                <a:ea typeface="Arial-Rounded" pitchFamily="34" charset="0"/>
                <a:cs typeface="Arial" pitchFamily="34" charset="0"/>
              </a:rPr>
              <a:t> X:</a:t>
            </a:r>
            <a:endParaRPr lang="en-US" sz="3200" b="1" dirty="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254700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90800" y="133350"/>
            <a:ext cx="3124200" cy="584666"/>
          </a:xfrm>
          <a:prstGeom prst="rect">
            <a:avLst/>
          </a:prstGeom>
          <a:solidFill>
            <a:srgbClr val="B9EDFF"/>
          </a:solidFill>
        </p:spPr>
        <p:txBody>
          <a:bodyPr wrap="square" lIns="91330" tIns="45666" rIns="91330" bIns="45666" rtlCol="0">
            <a:spAutoFit/>
          </a:bodyPr>
          <a:lstStyle/>
          <a:p>
            <a:pPr algn="ctr"/>
            <a:r>
              <a:rPr lang="en-US" sz="3200" b="1" dirty="0" err="1" smtClean="0">
                <a:latin typeface="Arial" pitchFamily="34" charset="0"/>
                <a:ea typeface="Arial-Rounded" pitchFamily="34" charset="0"/>
                <a:cs typeface="Arial" pitchFamily="34" charset="0"/>
              </a:rPr>
              <a:t>Luyện</a:t>
            </a:r>
            <a:r>
              <a:rPr lang="en-US" sz="3200" b="1" dirty="0" smtClean="0">
                <a:latin typeface="Arial" pitchFamily="34" charset="0"/>
                <a:ea typeface="Arial-Rounded" pitchFamily="34" charset="0"/>
                <a:cs typeface="Arial" pitchFamily="34" charset="0"/>
              </a:rPr>
              <a:t> </a:t>
            </a:r>
            <a:r>
              <a:rPr lang="en-US" sz="3200" b="1" dirty="0" err="1" smtClean="0">
                <a:latin typeface="Arial" pitchFamily="34" charset="0"/>
                <a:ea typeface="Arial-Rounded" pitchFamily="34" charset="0"/>
                <a:cs typeface="Arial" pitchFamily="34" charset="0"/>
              </a:rPr>
              <a:t>viết</a:t>
            </a:r>
            <a:r>
              <a:rPr lang="en-US" sz="3200" b="1" dirty="0" smtClean="0">
                <a:latin typeface="Arial" pitchFamily="34" charset="0"/>
                <a:ea typeface="Arial-Rounded" pitchFamily="34" charset="0"/>
                <a:cs typeface="Arial" pitchFamily="34" charset="0"/>
              </a:rPr>
              <a:t> </a:t>
            </a:r>
            <a:r>
              <a:rPr lang="en-US" sz="3200" b="1" dirty="0" err="1" smtClean="0">
                <a:latin typeface="Arial" pitchFamily="34" charset="0"/>
                <a:ea typeface="Arial-Rounded" pitchFamily="34" charset="0"/>
                <a:cs typeface="Arial" pitchFamily="34" charset="0"/>
              </a:rPr>
              <a:t>từ</a:t>
            </a:r>
            <a:r>
              <a:rPr lang="en-US" sz="3200" b="1" dirty="0" smtClean="0">
                <a:latin typeface="Arial" pitchFamily="34" charset="0"/>
                <a:ea typeface="Arial-Rounded" pitchFamily="34" charset="0"/>
                <a:cs typeface="Arial" pitchFamily="34" charset="0"/>
              </a:rPr>
              <a:t>:</a:t>
            </a:r>
            <a:endParaRPr lang="en-US" sz="3200" b="1" dirty="0">
              <a:latin typeface="Arial" pitchFamily="34" charset="0"/>
              <a:ea typeface="Arial-Rounded" pitchFamily="34" charset="0"/>
              <a:cs typeface="Arial"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95885"/>
            <a:ext cx="9144000" cy="3733265"/>
          </a:xfrm>
          <a:prstGeom prst="rect">
            <a:avLst/>
          </a:prstGeom>
        </p:spPr>
      </p:pic>
    </p:spTree>
    <p:extLst>
      <p:ext uri="{BB962C8B-B14F-4D97-AF65-F5344CB8AC3E}">
        <p14:creationId xmlns:p14="http://schemas.microsoft.com/office/powerpoint/2010/main" val="31006531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31542"/>
            <a:ext cx="2895600" cy="857250"/>
          </a:xfrm>
        </p:spPr>
        <p:txBody>
          <a:bodyPr>
            <a:normAutofit fontScale="90000"/>
          </a:bodyPr>
          <a:lstStyle/>
          <a:p>
            <a:pPr algn="l"/>
            <a:r>
              <a:rPr lang="en-US" smtClean="0">
                <a:solidFill>
                  <a:schemeClr val="tx2"/>
                </a:solidFill>
                <a:latin typeface="Arial" pitchFamily="34" charset="0"/>
                <a:cs typeface="Arial" pitchFamily="34" charset="0"/>
              </a:rPr>
              <a:t>1</a:t>
            </a:r>
            <a:r>
              <a:rPr lang="en-US" i="1" smtClean="0">
                <a:solidFill>
                  <a:schemeClr val="tx2"/>
                </a:solidFill>
                <a:latin typeface="Arial" pitchFamily="34" charset="0"/>
                <a:cs typeface="Arial" pitchFamily="34" charset="0"/>
              </a:rPr>
              <a:t>. gi</a:t>
            </a:r>
            <a:r>
              <a:rPr lang="en-US" smtClean="0">
                <a:solidFill>
                  <a:schemeClr val="tx2"/>
                </a:solidFill>
                <a:latin typeface="Arial" pitchFamily="34" charset="0"/>
                <a:cs typeface="Arial" pitchFamily="34" charset="0"/>
              </a:rPr>
              <a:t> hay </a:t>
            </a:r>
            <a:r>
              <a:rPr lang="en-US" i="1" smtClean="0">
                <a:solidFill>
                  <a:schemeClr val="tx2"/>
                </a:solidFill>
                <a:latin typeface="Arial" pitchFamily="34" charset="0"/>
                <a:cs typeface="Arial" pitchFamily="34" charset="0"/>
              </a:rPr>
              <a:t>d</a:t>
            </a:r>
            <a:r>
              <a:rPr lang="en-US" smtClean="0">
                <a:solidFill>
                  <a:schemeClr val="tx2"/>
                </a:solidFill>
                <a:latin typeface="Arial" pitchFamily="34" charset="0"/>
                <a:cs typeface="Arial" pitchFamily="34" charset="0"/>
              </a:rPr>
              <a:t>?</a:t>
            </a:r>
            <a:br>
              <a:rPr lang="en-US" smtClean="0">
                <a:solidFill>
                  <a:schemeClr val="tx2"/>
                </a:solidFill>
                <a:latin typeface="Arial" pitchFamily="34" charset="0"/>
                <a:cs typeface="Arial" pitchFamily="34" charset="0"/>
              </a:rPr>
            </a:br>
            <a:r>
              <a:rPr lang="en-US" smtClean="0">
                <a:solidFill>
                  <a:schemeClr val="tx2"/>
                </a:solidFill>
                <a:latin typeface="Arial" pitchFamily="34" charset="0"/>
                <a:cs typeface="Arial" pitchFamily="34" charset="0"/>
              </a:rPr>
              <a:t>ngọn …ó</a:t>
            </a:r>
            <a:br>
              <a:rPr lang="en-US" smtClean="0">
                <a:solidFill>
                  <a:schemeClr val="tx2"/>
                </a:solidFill>
                <a:latin typeface="Arial" pitchFamily="34" charset="0"/>
                <a:cs typeface="Arial" pitchFamily="34" charset="0"/>
              </a:rPr>
            </a:br>
            <a:r>
              <a:rPr lang="en-US" smtClean="0">
                <a:solidFill>
                  <a:schemeClr val="tx2"/>
                </a:solidFill>
                <a:latin typeface="Arial" pitchFamily="34" charset="0"/>
                <a:cs typeface="Arial" pitchFamily="34" charset="0"/>
              </a:rPr>
              <a:t>cặp …a</a:t>
            </a:r>
            <a:endParaRPr lang="en-US">
              <a:solidFill>
                <a:schemeClr val="tx2"/>
              </a:solidFill>
              <a:latin typeface="Arial" pitchFamily="34" charset="0"/>
              <a:cs typeface="Arial" pitchFamily="34" charset="0"/>
            </a:endParaRPr>
          </a:p>
        </p:txBody>
      </p:sp>
      <p:sp>
        <p:nvSpPr>
          <p:cNvPr id="15" name="Title 1"/>
          <p:cNvSpPr txBox="1">
            <a:spLocks/>
          </p:cNvSpPr>
          <p:nvPr/>
        </p:nvSpPr>
        <p:spPr>
          <a:xfrm>
            <a:off x="1504950" y="618840"/>
            <a:ext cx="685800" cy="857250"/>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mtClean="0">
                <a:solidFill>
                  <a:schemeClr val="tx2"/>
                </a:solidFill>
                <a:latin typeface="Arial" pitchFamily="34" charset="0"/>
                <a:cs typeface="Arial" pitchFamily="34" charset="0"/>
              </a:rPr>
              <a:t>gi</a:t>
            </a:r>
            <a:endParaRPr lang="en-US">
              <a:solidFill>
                <a:schemeClr val="tx2"/>
              </a:solidFill>
              <a:latin typeface="Arial" pitchFamily="34" charset="0"/>
              <a:cs typeface="Arial" pitchFamily="34" charset="0"/>
            </a:endParaRPr>
          </a:p>
        </p:txBody>
      </p:sp>
      <p:sp>
        <p:nvSpPr>
          <p:cNvPr id="16" name="Title 1"/>
          <p:cNvSpPr txBox="1">
            <a:spLocks/>
          </p:cNvSpPr>
          <p:nvPr/>
        </p:nvSpPr>
        <p:spPr>
          <a:xfrm>
            <a:off x="1314450" y="1218915"/>
            <a:ext cx="685800" cy="857250"/>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mtClean="0">
                <a:solidFill>
                  <a:schemeClr val="tx2"/>
                </a:solidFill>
                <a:latin typeface="Arial" pitchFamily="34" charset="0"/>
                <a:cs typeface="Arial" pitchFamily="34" charset="0"/>
              </a:rPr>
              <a:t>d</a:t>
            </a:r>
            <a:endParaRPr lang="en-US">
              <a:solidFill>
                <a:schemeClr val="tx2"/>
              </a:solidFill>
              <a:latin typeface="Arial" pitchFamily="34" charset="0"/>
              <a:cs typeface="Arial" pitchFamily="34" charset="0"/>
            </a:endParaRPr>
          </a:p>
        </p:txBody>
      </p:sp>
      <p:sp>
        <p:nvSpPr>
          <p:cNvPr id="17" name="Title 1"/>
          <p:cNvSpPr txBox="1">
            <a:spLocks/>
          </p:cNvSpPr>
          <p:nvPr/>
        </p:nvSpPr>
        <p:spPr>
          <a:xfrm>
            <a:off x="2990850" y="9240"/>
            <a:ext cx="2971800" cy="2160181"/>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mtClean="0">
                <a:solidFill>
                  <a:srgbClr val="7030A0"/>
                </a:solidFill>
                <a:latin typeface="Arial" pitchFamily="34" charset="0"/>
                <a:cs typeface="Arial" pitchFamily="34" charset="0"/>
              </a:rPr>
              <a:t>2. Khi bị lạc, chúng ta nên (…)</a:t>
            </a:r>
            <a:endParaRPr lang="en-US">
              <a:solidFill>
                <a:srgbClr val="7030A0"/>
              </a:solidFill>
              <a:latin typeface="Arial" pitchFamily="34" charset="0"/>
              <a:cs typeface="Arial" pitchFamily="34" charset="0"/>
            </a:endParaRPr>
          </a:p>
        </p:txBody>
      </p:sp>
      <p:sp>
        <p:nvSpPr>
          <p:cNvPr id="18" name="Title 1"/>
          <p:cNvSpPr txBox="1">
            <a:spLocks/>
          </p:cNvSpPr>
          <p:nvPr/>
        </p:nvSpPr>
        <p:spPr>
          <a:xfrm>
            <a:off x="3009900" y="1904115"/>
            <a:ext cx="3143250" cy="1080090"/>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mtClean="0">
                <a:solidFill>
                  <a:srgbClr val="7030A0"/>
                </a:solidFill>
                <a:latin typeface="Arial" pitchFamily="34" charset="0"/>
                <a:cs typeface="Arial" pitchFamily="34" charset="0"/>
              </a:rPr>
              <a:t>A. bình tĩnh</a:t>
            </a:r>
            <a:endParaRPr lang="en-US">
              <a:solidFill>
                <a:srgbClr val="7030A0"/>
              </a:solidFill>
              <a:latin typeface="Arial" pitchFamily="34" charset="0"/>
              <a:cs typeface="Arial" pitchFamily="34" charset="0"/>
            </a:endParaRPr>
          </a:p>
        </p:txBody>
      </p:sp>
      <p:sp>
        <p:nvSpPr>
          <p:cNvPr id="19" name="Title 1"/>
          <p:cNvSpPr txBox="1">
            <a:spLocks/>
          </p:cNvSpPr>
          <p:nvPr/>
        </p:nvSpPr>
        <p:spPr>
          <a:xfrm>
            <a:off x="3009900" y="2653710"/>
            <a:ext cx="3143250" cy="1080090"/>
          </a:xfrm>
          <a:prstGeom prst="rect">
            <a:avLst/>
          </a:prstGeom>
        </p:spPr>
        <p:txBody>
          <a:bodyPr vert="horz" lIns="91317" tIns="45660" rIns="91317" bIns="45660" rtlCol="0" anchor="ctr">
            <a:normAutofit fontScale="9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mtClean="0">
                <a:solidFill>
                  <a:srgbClr val="7030A0"/>
                </a:solidFill>
                <a:latin typeface="Arial" pitchFamily="34" charset="0"/>
                <a:cs typeface="Arial" pitchFamily="34" charset="0"/>
              </a:rPr>
              <a:t>B. hoảng hốt</a:t>
            </a:r>
            <a:endParaRPr lang="en-US">
              <a:solidFill>
                <a:srgbClr val="7030A0"/>
              </a:solidFill>
              <a:latin typeface="Arial" pitchFamily="34" charset="0"/>
              <a:cs typeface="Arial" pitchFamily="34" charset="0"/>
            </a:endParaRPr>
          </a:p>
        </p:txBody>
      </p:sp>
      <p:sp>
        <p:nvSpPr>
          <p:cNvPr id="20" name="Title 1"/>
          <p:cNvSpPr txBox="1">
            <a:spLocks/>
          </p:cNvSpPr>
          <p:nvPr/>
        </p:nvSpPr>
        <p:spPr>
          <a:xfrm>
            <a:off x="6248400" y="-171450"/>
            <a:ext cx="2971800" cy="3184515"/>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mtClean="0">
                <a:solidFill>
                  <a:srgbClr val="C00000"/>
                </a:solidFill>
                <a:latin typeface="Arial" pitchFamily="34" charset="0"/>
                <a:cs typeface="Arial" pitchFamily="34" charset="0"/>
              </a:rPr>
              <a:t>3. Nhờ đâu mà Nam không bị lạc?</a:t>
            </a:r>
            <a:endParaRPr lang="en-US">
              <a:solidFill>
                <a:srgbClr val="C00000"/>
              </a:solidFill>
              <a:latin typeface="Arial" pitchFamily="34" charset="0"/>
              <a:cs typeface="Arial" pitchFamily="34" charset="0"/>
            </a:endParaRPr>
          </a:p>
        </p:txBody>
      </p:sp>
      <p:grpSp>
        <p:nvGrpSpPr>
          <p:cNvPr id="8" name="Group 7"/>
          <p:cNvGrpSpPr/>
          <p:nvPr/>
        </p:nvGrpSpPr>
        <p:grpSpPr>
          <a:xfrm>
            <a:off x="3076575" y="-171450"/>
            <a:ext cx="2857500" cy="4539095"/>
            <a:chOff x="2695575" y="1438692"/>
            <a:chExt cx="2076450" cy="3298409"/>
          </a:xfrm>
        </p:grpSpPr>
        <p:sp>
          <p:nvSpPr>
            <p:cNvPr id="7" name="Rectangle 6"/>
            <p:cNvSpPr/>
            <p:nvPr/>
          </p:nvSpPr>
          <p:spPr>
            <a:xfrm>
              <a:off x="2695575" y="1665543"/>
              <a:ext cx="2076450" cy="3071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4352"/>
            <a:stretch/>
          </p:blipFill>
          <p:spPr bwMode="auto">
            <a:xfrm>
              <a:off x="2733675" y="1438692"/>
              <a:ext cx="2000250" cy="328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4"/>
          <p:cNvGrpSpPr/>
          <p:nvPr/>
        </p:nvGrpSpPr>
        <p:grpSpPr>
          <a:xfrm>
            <a:off x="96837" y="262209"/>
            <a:ext cx="2816225" cy="3452813"/>
            <a:chOff x="0" y="660399"/>
            <a:chExt cx="2816225" cy="3452813"/>
          </a:xfrm>
        </p:grpSpPr>
        <p:sp>
          <p:nvSpPr>
            <p:cNvPr id="3" name="Rectangle 2"/>
            <p:cNvSpPr/>
            <p:nvPr/>
          </p:nvSpPr>
          <p:spPr>
            <a:xfrm>
              <a:off x="0" y="660399"/>
              <a:ext cx="2816225" cy="3452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04850"/>
              <a:ext cx="2816225" cy="340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6096000" y="207733"/>
            <a:ext cx="3134878" cy="4517912"/>
            <a:chOff x="6534150" y="1047750"/>
            <a:chExt cx="2401887" cy="3461543"/>
          </a:xfrm>
        </p:grpSpPr>
        <p:sp>
          <p:nvSpPr>
            <p:cNvPr id="9" name="Rectangle 8"/>
            <p:cNvSpPr/>
            <p:nvPr/>
          </p:nvSpPr>
          <p:spPr>
            <a:xfrm>
              <a:off x="6534150" y="1047750"/>
              <a:ext cx="2401887" cy="3452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4150" y="1094580"/>
              <a:ext cx="2401887" cy="341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429998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6.17284E-7 L 0.00209 0.49568 " pathEditMode="relative" rAng="0" ptsTypes="AA">
                                      <p:cBhvr>
                                        <p:cTn id="6" dur="2000" fill="hold"/>
                                        <p:tgtEl>
                                          <p:spTgt spid="5"/>
                                        </p:tgtEl>
                                        <p:attrNameLst>
                                          <p:attrName>ppt_x</p:attrName>
                                          <p:attrName>ppt_y</p:attrName>
                                        </p:attrNameLst>
                                      </p:cBhvr>
                                      <p:rCtr x="104" y="24784"/>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66667E-6 3.95062E-6 L -0.00938 0.68487 " pathEditMode="relative" rAng="0" ptsTypes="AA">
                                      <p:cBhvr>
                                        <p:cTn id="21" dur="2000" fill="hold"/>
                                        <p:tgtEl>
                                          <p:spTgt spid="8"/>
                                        </p:tgtEl>
                                        <p:attrNameLst>
                                          <p:attrName>ppt_x</p:attrName>
                                          <p:attrName>ppt_y</p:attrName>
                                        </p:attrNameLst>
                                      </p:cBhvr>
                                      <p:rCtr x="-469" y="34228"/>
                                    </p:animMotion>
                                  </p:childTnLst>
                                </p:cTn>
                              </p:par>
                            </p:childTnLst>
                          </p:cTn>
                        </p:par>
                      </p:childTnLst>
                    </p:cTn>
                  </p:par>
                  <p:par>
                    <p:cTn id="22" fill="hold">
                      <p:stCondLst>
                        <p:cond delay="indefinite"/>
                      </p:stCondLst>
                      <p:childTnLst>
                        <p:par>
                          <p:cTn id="23" fill="hold">
                            <p:stCondLst>
                              <p:cond delay="0"/>
                            </p:stCondLst>
                            <p:childTnLst>
                              <p:par>
                                <p:cTn id="24" presetID="16" presetClass="emph" presetSubtype="0" fill="hold" grpId="0" nodeType="clickEffect">
                                  <p:stCondLst>
                                    <p:cond delay="0"/>
                                  </p:stCondLst>
                                  <p:iterate type="lt">
                                    <p:tmPct val="4000"/>
                                  </p:iterate>
                                  <p:childTnLst>
                                    <p:set>
                                      <p:cBhvr override="childStyle">
                                        <p:cTn id="25" dur="500" fill="hold"/>
                                        <p:tgtEl>
                                          <p:spTgt spid="18"/>
                                        </p:tgtEl>
                                        <p:attrNameLst>
                                          <p:attrName>style.color</p:attrName>
                                        </p:attrNameLst>
                                      </p:cBhvr>
                                      <p:to>
                                        <p:clrVal>
                                          <a:srgbClr val="FF0000"/>
                                        </p:clrVal>
                                      </p:to>
                                    </p:set>
                                    <p:set>
                                      <p:cBhvr>
                                        <p:cTn id="26" dur="500" fill="hold"/>
                                        <p:tgtEl>
                                          <p:spTgt spid="18"/>
                                        </p:tgtEl>
                                        <p:attrNameLst>
                                          <p:attrName>fillcolor</p:attrName>
                                        </p:attrNameLst>
                                      </p:cBhvr>
                                      <p:to>
                                        <p:clrVal>
                                          <a:srgbClr val="FF0000"/>
                                        </p:clrVal>
                                      </p:to>
                                    </p:set>
                                    <p:set>
                                      <p:cBhvr>
                                        <p:cTn id="27" dur="500" fill="hold"/>
                                        <p:tgtEl>
                                          <p:spTgt spid="18"/>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4.16667E-6 3.7037E-7 L 0.00052 0.52037 " pathEditMode="relative" rAng="0" ptsTypes="AA">
                                      <p:cBhvr>
                                        <p:cTn id="32" dur="2000" fill="hold"/>
                                        <p:tgtEl>
                                          <p:spTgt spid="10"/>
                                        </p:tgtEl>
                                        <p:attrNameLst>
                                          <p:attrName>ppt_x</p:attrName>
                                          <p:attrName>ppt_y</p:attrName>
                                        </p:attrNameLst>
                                      </p:cBhvr>
                                      <p:rCtr x="17" y="26019"/>
                                    </p:animMotion>
                                  </p:childTnLst>
                                </p:cTn>
                              </p:par>
                            </p:childTnLst>
                          </p:cTn>
                        </p:par>
                      </p:childTnLst>
                    </p:cTn>
                  </p:par>
                </p:childTnLst>
              </p:cTn>
              <p:nextCondLst>
                <p:cond evt="onClick" delay="0">
                  <p:tgtEl>
                    <p:spTgt spid="10"/>
                  </p:tgtEl>
                </p:cond>
              </p:nextCondLst>
            </p:seq>
          </p:childTnLst>
        </p:cTn>
      </p:par>
    </p:tnLst>
    <p:bldLst>
      <p:bldP spid="15" grpId="0"/>
      <p:bldP spid="16"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55719" y="2268393"/>
            <a:ext cx="8743950" cy="2147323"/>
            <a:chOff x="155314" y="3503807"/>
            <a:chExt cx="8743950"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147653" cy="584775"/>
            </a:xfrm>
            <a:prstGeom prst="rect">
              <a:avLst/>
            </a:prstGeom>
          </p:spPr>
          <p:txBody>
            <a:bodyPr wrap="square">
              <a:spAutoFit/>
            </a:bodyPr>
            <a:lstStyle/>
            <a:p>
              <a:pPr algn="just"/>
              <a:r>
                <a:rPr lang="vi-VN" sz="3200" b="1" dirty="0" smtClean="0">
                  <a:solidFill>
                    <a:srgbClr val="7030A0"/>
                  </a:solidFill>
                  <a:latin typeface="HP001 4 hàng" pitchFamily="34" charset="0"/>
                  <a:ea typeface="Arial-Rounded" pitchFamily="34" charset="0"/>
                  <a:cs typeface="Arial-Rounded" pitchFamily="34" charset="0"/>
                </a:rPr>
                <a:t>Đèn </a:t>
              </a:r>
              <a:r>
                <a:rPr lang="vi-VN" sz="3200" b="1" dirty="0">
                  <a:solidFill>
                    <a:srgbClr val="7030A0"/>
                  </a:solidFill>
                  <a:latin typeface="HP001 4 hàng" pitchFamily="34" charset="0"/>
                  <a:ea typeface="Arial-Rounded" pitchFamily="34" charset="0"/>
                  <a:cs typeface="Arial-Rounded" pitchFamily="34" charset="0"/>
                </a:rPr>
                <a:t>giao </a:t>
              </a:r>
              <a:r>
                <a:rPr lang="el-GR" sz="3200" b="1" dirty="0">
                  <a:solidFill>
                    <a:srgbClr val="7030A0"/>
                  </a:solidFill>
                  <a:latin typeface="HP001 4 hàng" pitchFamily="34" charset="0"/>
                  <a:ea typeface="Arial-Rounded" pitchFamily="34" charset="0"/>
                  <a:cs typeface="Arial-Rounded" pitchFamily="34" charset="0"/>
                </a:rPr>
                <a:t>κ</a:t>
              </a:r>
              <a:r>
                <a:rPr lang="vi-VN" sz="3200" b="1" dirty="0">
                  <a:solidFill>
                    <a:srgbClr val="7030A0"/>
                  </a:solidFill>
                  <a:latin typeface="HP001 4 hàng" pitchFamily="34" charset="0"/>
                  <a:ea typeface="Arial-Rounded" pitchFamily="34" charset="0"/>
                  <a:cs typeface="Arial-Rounded" pitchFamily="34" charset="0"/>
                </a:rPr>
                <a:t>Ūg có ba </a:t>
              </a:r>
              <a:r>
                <a:rPr lang="vi-VN" sz="3200" b="1" dirty="0" smtClean="0">
                  <a:solidFill>
                    <a:srgbClr val="7030A0"/>
                  </a:solidFill>
                  <a:latin typeface="HP001 4 hàng" pitchFamily="34" charset="0"/>
                  <a:ea typeface="Arial-Rounded" pitchFamily="34" charset="0"/>
                  <a:cs typeface="Arial-Rounded" pitchFamily="34" charset="0"/>
                </a:rPr>
                <a:t>jàu</a:t>
              </a:r>
              <a:r>
                <a:rPr lang="en-US" sz="3200" b="1" dirty="0" smtClean="0">
                  <a:solidFill>
                    <a:srgbClr val="7030A0"/>
                  </a:solidFill>
                  <a:latin typeface="HP001 4 hàng" pitchFamily="34" charset="0"/>
                  <a:ea typeface="Arial-Rounded" pitchFamily="34" charset="0"/>
                  <a:cs typeface="Arial-Rounded" pitchFamily="34" charset="0"/>
                </a:rPr>
                <a:t>.</a:t>
              </a:r>
              <a:endParaRPr lang="en-US" sz="3200" b="1" dirty="0">
                <a:solidFill>
                  <a:srgbClr val="7030A0"/>
                </a:solidFill>
                <a:latin typeface="HP001 4 hàng" pitchFamily="34" charset="0"/>
                <a:ea typeface="Arial-Rounded" pitchFamily="34" charset="0"/>
                <a:cs typeface="Arial-Rounded" pitchFamily="34" charset="0"/>
              </a:endParaRPr>
            </a:p>
          </p:txBody>
        </p:sp>
      </p:grpSp>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a:t>
            </a:r>
            <a:r>
              <a:rPr lang="en-US" sz="2400" b="1" smtClean="0">
                <a:latin typeface="Arial" pitchFamily="34" charset="0"/>
                <a:ea typeface="Arial-Rounded" pitchFamily="34" charset="0"/>
                <a:cs typeface="Arial" pitchFamily="34" charset="0"/>
              </a:rPr>
              <a:t>a </a:t>
            </a:r>
            <a:r>
              <a:rPr lang="en-US" sz="2400" b="1">
                <a:latin typeface="Arial" pitchFamily="34" charset="0"/>
                <a:ea typeface="Arial-Rounded" pitchFamily="34" charset="0"/>
                <a:cs typeface="Arial" pitchFamily="34" charset="0"/>
              </a:rPr>
              <a:t>ở mục 3</a:t>
            </a:r>
          </a:p>
        </p:txBody>
      </p:sp>
      <p:sp>
        <p:nvSpPr>
          <p:cNvPr id="5" name="Rectangle 4"/>
          <p:cNvSpPr/>
          <p:nvPr/>
        </p:nvSpPr>
        <p:spPr>
          <a:xfrm>
            <a:off x="2153488" y="1170810"/>
            <a:ext cx="3903412" cy="523111"/>
          </a:xfrm>
          <a:prstGeom prst="rect">
            <a:avLst/>
          </a:prstGeom>
        </p:spPr>
        <p:txBody>
          <a:bodyPr wrap="none" lIns="91330" tIns="45666" rIns="91330" bIns="45666">
            <a:spAutoFit/>
          </a:bodyPr>
          <a:lstStyle/>
          <a:p>
            <a:pPr algn="ctr"/>
            <a:r>
              <a:rPr lang="en-US" sz="2800" smtClean="0">
                <a:latin typeface="Arial" pitchFamily="34" charset="0"/>
                <a:ea typeface="Arial-Rounded" pitchFamily="34" charset="0"/>
                <a:cs typeface="Arial" pitchFamily="34" charset="0"/>
              </a:rPr>
              <a:t>Đèn giao thông có (…).</a:t>
            </a:r>
            <a:endParaRPr lang="en-US" sz="28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Arial" pitchFamily="34" charset="0"/>
                <a:cs typeface="Arial" pitchFamily="34" charset="0"/>
              </a:rPr>
              <a:t>Dặn dò:</a:t>
            </a:r>
          </a:p>
          <a:p>
            <a:pPr marL="457200" indent="-457200" algn="just">
              <a:buFontTx/>
              <a:buChar char="-"/>
            </a:pPr>
            <a:r>
              <a:rPr lang="en-US" sz="3200" smtClean="0">
                <a:solidFill>
                  <a:schemeClr val="tx1"/>
                </a:solidFill>
                <a:latin typeface="Arial" pitchFamily="34" charset="0"/>
                <a:cs typeface="Arial" pitchFamily="34" charset="0"/>
              </a:rPr>
              <a:t>Đọc lại bài: </a:t>
            </a:r>
            <a:r>
              <a:rPr lang="en-US" sz="3200" i="1" smtClean="0">
                <a:solidFill>
                  <a:schemeClr val="tx1"/>
                </a:solidFill>
                <a:latin typeface="Arial" pitchFamily="34" charset="0"/>
                <a:cs typeface="Arial" pitchFamily="34" charset="0"/>
              </a:rPr>
              <a:t>Đèn giao thông </a:t>
            </a:r>
            <a:r>
              <a:rPr lang="en-US" sz="3200" smtClean="0">
                <a:solidFill>
                  <a:schemeClr val="tx1"/>
                </a:solidFill>
                <a:latin typeface="Arial" pitchFamily="34" charset="0"/>
                <a:cs typeface="Arial" pitchFamily="34" charset="0"/>
              </a:rPr>
              <a:t>(trang 78, 79).</a:t>
            </a:r>
          </a:p>
          <a:p>
            <a:pPr marL="457200" indent="-457200" algn="just">
              <a:buFontTx/>
              <a:buChar char="-"/>
            </a:pPr>
            <a:r>
              <a:rPr lang="en-US" sz="3200" smtClean="0">
                <a:solidFill>
                  <a:schemeClr val="tx1"/>
                </a:solidFill>
                <a:latin typeface="Arial" pitchFamily="34" charset="0"/>
                <a:cs typeface="Arial" pitchFamily="34" charset="0"/>
              </a:rPr>
              <a:t>Hoàn thành vở bài tập.</a:t>
            </a:r>
          </a:p>
          <a:p>
            <a:pPr marL="457200" indent="-457200" algn="just">
              <a:buFontTx/>
              <a:buChar char="-"/>
            </a:pPr>
            <a:r>
              <a:rPr lang="en-US" sz="3200" smtClean="0">
                <a:solidFill>
                  <a:schemeClr val="tx1"/>
                </a:solidFill>
                <a:latin typeface="Arial" pitchFamily="34" charset="0"/>
                <a:cs typeface="Arial" pitchFamily="34" charset="0"/>
              </a:rPr>
              <a:t>Chuẩn bị bài mới (trang 80, 81).</a:t>
            </a:r>
            <a:endParaRPr lang="en-US" sz="32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1619034" y="2152117"/>
            <a:ext cx="7125143"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627213"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948780" y="5756017"/>
            <a:ext cx="1341530" cy="1107874"/>
          </a:xfrm>
          <a:prstGeom prst="rect">
            <a:avLst/>
          </a:prstGeom>
          <a:noFill/>
        </p:spPr>
        <p:txBody>
          <a:bodyPr wrap="square" lIns="91317" tIns="45660" rIns="91317" bIns="45660" rtlCol="0">
            <a:spAutoFit/>
          </a:bodyPr>
          <a:lstStyle/>
          <a:p>
            <a:pPr algn="ctr"/>
            <a:r>
              <a:rPr lang="en-US" sz="6600" b="1" smtClean="0">
                <a:solidFill>
                  <a:srgbClr val="0070C0"/>
                </a:solidFill>
                <a:latin typeface="Arial Rounded MT Bold" pitchFamily="34" charset="0"/>
                <a:ea typeface="Arial-Rounded" pitchFamily="34" charset="0"/>
                <a:cs typeface="Times New Roman" pitchFamily="18" charset="0"/>
              </a:rPr>
              <a:t>4</a:t>
            </a:r>
            <a:endParaRPr lang="en-US" sz="6600" b="1">
              <a:solidFill>
                <a:srgbClr val="0070C0"/>
              </a:solidFill>
              <a:latin typeface="Arial Rounded MT Bold" pitchFamily="34" charset="0"/>
              <a:ea typeface="Arial-Rounded" pitchFamily="34"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706130" y="5848350"/>
            <a:ext cx="5751041" cy="923209"/>
          </a:xfrm>
          <a:prstGeom prst="rect">
            <a:avLst/>
          </a:prstGeom>
          <a:noFill/>
        </p:spPr>
        <p:txBody>
          <a:bodyPr wrap="square" lIns="91317" tIns="45660" rIns="91317" bIns="45660" rtlCol="0">
            <a:spAutoFit/>
          </a:bodyPr>
          <a:lstStyle/>
          <a:p>
            <a:pPr algn="ctr"/>
            <a:r>
              <a:rPr lang="en-US" sz="5400" b="1" smtClean="0">
                <a:ln w="3175">
                  <a:solidFill>
                    <a:schemeClr val="bg1"/>
                  </a:solidFill>
                </a:ln>
                <a:solidFill>
                  <a:srgbClr val="00B0F0"/>
                </a:solidFill>
                <a:latin typeface="Arial-Rounded" pitchFamily="34" charset="0"/>
                <a:ea typeface="Arial-Rounded" pitchFamily="34" charset="0"/>
                <a:cs typeface="Arial-Rounded" pitchFamily="34" charset="0"/>
              </a:rPr>
              <a:t>ĐÈN GIAO THÔNG</a:t>
            </a:r>
            <a:endParaRPr lang="en-US" sz="5400" b="1">
              <a:ln w="3175">
                <a:solidFill>
                  <a:schemeClr val="bg1"/>
                </a:solidFill>
              </a:ln>
              <a:solidFill>
                <a:srgbClr val="00B0F0"/>
              </a:solidFill>
              <a:latin typeface="Arial-Rounded" pitchFamily="34" charset="0"/>
              <a:ea typeface="Arial-Rounded" pitchFamily="34" charset="0"/>
              <a:cs typeface="Arial-Rounded"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8457171" y="5627226"/>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5</a:t>
            </a:r>
            <a:endParaRPr lang="en-US" sz="3200" b="1">
              <a:solidFill>
                <a:schemeClr val="bg1"/>
              </a:solidFill>
              <a:latin typeface="Arial Rounded MT Bold" pitchFamily="34" charset="0"/>
              <a:ea typeface="Arial-Rounded" pitchFamily="34" charset="0"/>
              <a:cs typeface="Times New Roman" pitchFamily="18" charset="0"/>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8450" y="1980997"/>
            <a:ext cx="6005513"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121" y="2100312"/>
            <a:ext cx="99377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smtClean="0">
                <a:latin typeface="Arial" pitchFamily="34" charset="0"/>
                <a:ea typeface="Arial-Rounded" pitchFamily="34" charset="0"/>
                <a:cs typeface="Arial" pitchFamily="34" charset="0"/>
              </a:rPr>
              <a:t>Quan sát tranh và cho biết tranh vẽ cảnh gì?</a:t>
            </a:r>
            <a:endParaRPr lang="en-US" sz="2400" b="1">
              <a:latin typeface="Arial" pitchFamily="34" charset="0"/>
              <a:ea typeface="Arial-Rounded" pitchFamily="34" charset="0"/>
              <a:cs typeface="Arial" pitchFamily="34" charset="0"/>
            </a:endParaRP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0" name="Oval 9"/>
          <p:cNvSpPr/>
          <p:nvPr/>
        </p:nvSpPr>
        <p:spPr>
          <a:xfrm>
            <a:off x="4419600" y="53911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339" t="48413" r="28048" b="16865"/>
          <a:stretch/>
        </p:blipFill>
        <p:spPr bwMode="auto">
          <a:xfrm>
            <a:off x="436563" y="957944"/>
            <a:ext cx="8251339" cy="378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570" y="158436"/>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490273" y="292296"/>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Đèn giao thông</a:t>
            </a:r>
            <a:endParaRPr lang="en-US" sz="2800" b="1">
              <a:latin typeface="Arial" pitchFamily="34" charset="0"/>
              <a:ea typeface="Arial-Rounded" pitchFamily="34" charset="0"/>
              <a:cs typeface="Arial" pitchFamily="34" charset="0"/>
            </a:endParaRPr>
          </a:p>
        </p:txBody>
      </p:sp>
      <p:sp>
        <p:nvSpPr>
          <p:cNvPr id="5" name="TextBox 4"/>
          <p:cNvSpPr txBox="1"/>
          <p:nvPr/>
        </p:nvSpPr>
        <p:spPr>
          <a:xfrm>
            <a:off x="71910" y="790122"/>
            <a:ext cx="8977746" cy="4385695"/>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Tuân thủ sự điều khiển của đèn giao thông giúp chúng ta bảo đảm an toàn khi đi lại.</a:t>
            </a:r>
          </a:p>
          <a:p>
            <a:pPr algn="r">
              <a:spcBef>
                <a:spcPts val="600"/>
              </a:spcBef>
            </a:pPr>
            <a:r>
              <a:rPr lang="en-US" sz="2400" smtClean="0">
                <a:latin typeface="Arial" pitchFamily="34" charset="0"/>
                <a:ea typeface="Arial-Rounded" pitchFamily="34" charset="0"/>
                <a:cs typeface="Arial" pitchFamily="34" charset="0"/>
              </a:rPr>
              <a:t>(Trung Kiên)</a:t>
            </a:r>
            <a:endParaRPr lang="en-US" sz="2400">
              <a:latin typeface="Arial" pitchFamily="34" charset="0"/>
              <a:ea typeface="Arial-Rounded" pitchFamily="34" charset="0"/>
              <a:cs typeface="Arial" pitchFamily="34" charset="0"/>
            </a:endParaRP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sp>
        <p:nvSpPr>
          <p:cNvPr id="7" name="Oval 6"/>
          <p:cNvSpPr/>
          <p:nvPr/>
        </p:nvSpPr>
        <p:spPr>
          <a:xfrm>
            <a:off x="4255983" y="53149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2</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3" y="10740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143000" y="895350"/>
            <a:ext cx="6781800" cy="2980603"/>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5400" b="1" smtClean="0">
                <a:solidFill>
                  <a:schemeClr val="tx1"/>
                </a:solidFill>
                <a:latin typeface="Arial" pitchFamily="34" charset="0"/>
                <a:ea typeface="Arial-Rounded" pitchFamily="34" charset="0"/>
                <a:cs typeface="Arial" pitchFamily="34" charset="0"/>
              </a:rPr>
              <a:t>Học sinh đọc thầm</a:t>
            </a:r>
            <a:endParaRPr lang="en-US" sz="5400" b="1">
              <a:solidFill>
                <a:schemeClr val="tx1"/>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17779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1910" y="605776"/>
            <a:ext cx="8977746" cy="3939419"/>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Tuân thủ sự điều khiển của đèn giao thông giúp chúng ta bảo đảm an toàn khi đi lại.</a:t>
            </a:r>
            <a:endParaRPr lang="en-US" sz="2400">
              <a:latin typeface="Arial" pitchFamily="34" charset="0"/>
              <a:ea typeface="Arial-Rounded" pitchFamily="34" charset="0"/>
              <a:cs typeface="Arial" pitchFamily="34" charset="0"/>
            </a:endParaRPr>
          </a:p>
        </p:txBody>
      </p:sp>
      <p:sp>
        <p:nvSpPr>
          <p:cNvPr id="4" name="TextBox 3"/>
          <p:cNvSpPr txBox="1"/>
          <p:nvPr/>
        </p:nvSpPr>
        <p:spPr>
          <a:xfrm>
            <a:off x="9175" y="4670511"/>
            <a:ext cx="5629625" cy="475555"/>
          </a:xfrm>
          <a:prstGeom prst="rect">
            <a:avLst/>
          </a:prstGeom>
          <a:solidFill>
            <a:srgbClr val="B9EDFF"/>
          </a:solidFill>
        </p:spPr>
        <p:txBody>
          <a:bodyPr wrap="square" lIns="91330" tIns="45666" rIns="91330" bIns="45666" rtlCol="0">
            <a:spAutoFit/>
          </a:bodyPr>
          <a:lstStyle/>
          <a:p>
            <a:pPr algn="ctr"/>
            <a:r>
              <a:rPr lang="en-US" sz="2800" smtClean="0">
                <a:latin typeface="Arial" pitchFamily="34" charset="0"/>
                <a:ea typeface="Arial-Rounded" pitchFamily="34" charset="0"/>
                <a:cs typeface="Arial" pitchFamily="34" charset="0"/>
              </a:rPr>
              <a:t>Em hãy tìm từ khó trong bài</a:t>
            </a:r>
            <a:endParaRPr lang="en-US" sz="2800">
              <a:latin typeface="Arial" pitchFamily="34" charset="0"/>
              <a:ea typeface="Arial-Rounded" pitchFamily="34" charset="0"/>
              <a:cs typeface="Arial" pitchFamily="34" charset="0"/>
            </a:endParaRPr>
          </a:p>
        </p:txBody>
      </p:sp>
      <p:cxnSp>
        <p:nvCxnSpPr>
          <p:cNvPr id="5" name="Straight Connector 4"/>
          <p:cNvCxnSpPr/>
          <p:nvPr/>
        </p:nvCxnSpPr>
        <p:spPr>
          <a:xfrm flipH="1">
            <a:off x="2034542" y="984250"/>
            <a:ext cx="10388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356728" y="2905578"/>
            <a:ext cx="62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65191" y="4095750"/>
            <a:ext cx="11446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15452" y="3272064"/>
            <a:ext cx="7662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200400" y="1003300"/>
            <a:ext cx="8898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90273" y="1079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Đèn giao thông</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742950"/>
            <a:ext cx="5943600" cy="3886200"/>
          </a:xfrm>
        </p:spPr>
        <p:txBody>
          <a:bodyPr>
            <a:normAutofit/>
          </a:bodyPr>
          <a:lstStyle/>
          <a:p>
            <a:pPr algn="l"/>
            <a:r>
              <a:rPr lang="en-US" smtClean="0">
                <a:latin typeface="Arial" pitchFamily="34" charset="0"/>
                <a:cs typeface="Arial" pitchFamily="34" charset="0"/>
              </a:rPr>
              <a:t>ngã ba</a:t>
            </a:r>
            <a:br>
              <a:rPr lang="en-US" smtClean="0">
                <a:latin typeface="Arial" pitchFamily="34" charset="0"/>
                <a:cs typeface="Arial" pitchFamily="34" charset="0"/>
              </a:rPr>
            </a:br>
            <a:r>
              <a:rPr lang="en-US" smtClean="0">
                <a:latin typeface="Arial" pitchFamily="34" charset="0"/>
                <a:cs typeface="Arial" pitchFamily="34" charset="0"/>
              </a:rPr>
              <a:t>ngã tư</a:t>
            </a:r>
            <a:br>
              <a:rPr lang="en-US" smtClean="0">
                <a:latin typeface="Arial" pitchFamily="34" charset="0"/>
                <a:cs typeface="Arial" pitchFamily="34" charset="0"/>
              </a:rPr>
            </a:br>
            <a:r>
              <a:rPr lang="en-US" smtClean="0">
                <a:latin typeface="Arial" pitchFamily="34" charset="0"/>
                <a:cs typeface="Arial" pitchFamily="34" charset="0"/>
              </a:rPr>
              <a:t>điều khiển</a:t>
            </a:r>
            <a:br>
              <a:rPr lang="en-US" smtClean="0">
                <a:latin typeface="Arial" pitchFamily="34" charset="0"/>
                <a:cs typeface="Arial" pitchFamily="34" charset="0"/>
              </a:rPr>
            </a:br>
            <a:r>
              <a:rPr lang="en-US" smtClean="0">
                <a:latin typeface="Arial" pitchFamily="34" charset="0"/>
                <a:cs typeface="Arial" pitchFamily="34" charset="0"/>
              </a:rPr>
              <a:t>tuân thủ</a:t>
            </a:r>
            <a:endParaRPr lang="en-US">
              <a:latin typeface="Arial" pitchFamily="34" charset="0"/>
              <a:cs typeface="Arial" pitchFamily="34" charset="0"/>
            </a:endParaRPr>
          </a:p>
        </p:txBody>
      </p:sp>
      <p:sp>
        <p:nvSpPr>
          <p:cNvPr id="3" name="Title 1"/>
          <p:cNvSpPr txBox="1">
            <a:spLocks/>
          </p:cNvSpPr>
          <p:nvPr/>
        </p:nvSpPr>
        <p:spPr>
          <a:xfrm>
            <a:off x="2021114" y="-323850"/>
            <a:ext cx="4419600" cy="16764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smtClean="0">
                <a:latin typeface="Arial" pitchFamily="34" charset="0"/>
                <a:cs typeface="Arial" pitchFamily="34" charset="0"/>
              </a:rPr>
              <a:t>Luyện đọc từ</a:t>
            </a:r>
            <a:endParaRPr lang="en-US" b="1">
              <a:latin typeface="Arial" pitchFamily="34" charset="0"/>
              <a:cs typeface="Arial" pitchFamily="34" charset="0"/>
            </a:endParaRPr>
          </a:p>
        </p:txBody>
      </p:sp>
    </p:spTree>
    <p:extLst>
      <p:ext uri="{BB962C8B-B14F-4D97-AF65-F5344CB8AC3E}">
        <p14:creationId xmlns:p14="http://schemas.microsoft.com/office/powerpoint/2010/main" val="40382457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5" y="4501684"/>
            <a:ext cx="593819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Em hãy tự ngắt câu vào SGK</a:t>
            </a:r>
          </a:p>
        </p:txBody>
      </p:sp>
      <p:sp>
        <p:nvSpPr>
          <p:cNvPr id="7" name="TextBox 6"/>
          <p:cNvSpPr txBox="1"/>
          <p:nvPr/>
        </p:nvSpPr>
        <p:spPr>
          <a:xfrm>
            <a:off x="0" y="4501684"/>
            <a:ext cx="594706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nối tiếp câu</a:t>
            </a:r>
          </a:p>
        </p:txBody>
      </p:sp>
      <p:grpSp>
        <p:nvGrpSpPr>
          <p:cNvPr id="2" name="Group 1"/>
          <p:cNvGrpSpPr/>
          <p:nvPr/>
        </p:nvGrpSpPr>
        <p:grpSpPr>
          <a:xfrm>
            <a:off x="71910" y="95250"/>
            <a:ext cx="8977746" cy="4437245"/>
            <a:chOff x="71910" y="95250"/>
            <a:chExt cx="8977746" cy="4437245"/>
          </a:xfrm>
        </p:grpSpPr>
        <p:sp>
          <p:nvSpPr>
            <p:cNvPr id="10" name="TextBox 9"/>
            <p:cNvSpPr txBox="1"/>
            <p:nvPr/>
          </p:nvSpPr>
          <p:spPr>
            <a:xfrm>
              <a:off x="71910" y="593076"/>
              <a:ext cx="8977746" cy="3939419"/>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Tuân thủ sự điều khiển của đèn giao thông giúp chúng ta bảo đảm an toàn khi đi lại.</a:t>
              </a:r>
              <a:endParaRPr lang="en-US" sz="2400">
                <a:latin typeface="Arial" pitchFamily="34" charset="0"/>
                <a:ea typeface="Arial-Rounded" pitchFamily="34" charset="0"/>
                <a:cs typeface="Arial" pitchFamily="34" charset="0"/>
              </a:endParaRPr>
            </a:p>
          </p:txBody>
        </p:sp>
        <p:sp>
          <p:nvSpPr>
            <p:cNvPr id="11" name="TextBox 10"/>
            <p:cNvSpPr txBox="1"/>
            <p:nvPr/>
          </p:nvSpPr>
          <p:spPr>
            <a:xfrm>
              <a:off x="1490273" y="952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Đèn giao thông</a:t>
              </a:r>
              <a:endParaRPr lang="en-US" sz="2800" b="1">
                <a:latin typeface="Arial" pitchFamily="34" charset="0"/>
                <a:ea typeface="Arial-Rounded" pitchFamily="34" charset="0"/>
                <a:cs typeface="Arial" pitchFamily="34" charset="0"/>
              </a:endParaRPr>
            </a:p>
          </p:txBody>
        </p:sp>
      </p:gr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2328</TotalTime>
  <Words>559</Words>
  <Application>Microsoft Office PowerPoint</Application>
  <PresentationFormat>On-screen Show (16:9)</PresentationFormat>
  <Paragraphs>103</Paragraphs>
  <Slides>21</Slides>
  <Notes>6</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1. gi hay d? ngọn …ó cặp …a</vt:lpstr>
      <vt:lpstr>PowerPoint Presentation</vt:lpstr>
      <vt:lpstr>PowerPoint Presentation</vt:lpstr>
      <vt:lpstr>PowerPoint Presentation</vt:lpstr>
      <vt:lpstr>PowerPoint Presentation</vt:lpstr>
      <vt:lpstr>PowerPoint Presentation</vt:lpstr>
      <vt:lpstr>ngã ba ngã tư điều khiển tuân thủ</vt:lpstr>
      <vt:lpstr>PowerPoint Presentation</vt:lpstr>
      <vt:lpstr>PowerPoint Presentation</vt:lpstr>
      <vt:lpstr>PowerPoint Presentation</vt:lpstr>
      <vt:lpstr>Giải nghĩa từ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MTC</cp:lastModifiedBy>
  <cp:revision>255</cp:revision>
  <dcterms:created xsi:type="dcterms:W3CDTF">2020-12-08T15:48:47Z</dcterms:created>
  <dcterms:modified xsi:type="dcterms:W3CDTF">2022-03-17T00:29:29Z</dcterms:modified>
</cp:coreProperties>
</file>