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1" r:id="rId2"/>
    <p:sldId id="292" r:id="rId3"/>
    <p:sldId id="293" r:id="rId4"/>
    <p:sldId id="256" r:id="rId5"/>
    <p:sldId id="273" r:id="rId6"/>
    <p:sldId id="258" r:id="rId7"/>
    <p:sldId id="277" r:id="rId8"/>
    <p:sldId id="263" r:id="rId9"/>
    <p:sldId id="261" r:id="rId10"/>
    <p:sldId id="262" r:id="rId11"/>
    <p:sldId id="278" r:id="rId12"/>
    <p:sldId id="279" r:id="rId13"/>
    <p:sldId id="295" r:id="rId14"/>
    <p:sldId id="266" r:id="rId15"/>
    <p:sldId id="267" r:id="rId16"/>
    <p:sldId id="282" r:id="rId17"/>
    <p:sldId id="289" r:id="rId18"/>
    <p:sldId id="284" r:id="rId19"/>
    <p:sldId id="270" r:id="rId20"/>
    <p:sldId id="294" r:id="rId21"/>
    <p:sldId id="271" r:id="rId22"/>
    <p:sldId id="272" r:id="rId23"/>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p:scale>
          <a:sx n="66" d="100"/>
          <a:sy n="66" d="100"/>
        </p:scale>
        <p:origin x="-948" y="-4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K.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7146" y="289380"/>
            <a:ext cx="8744856" cy="4801193"/>
          </a:xfrm>
          <a:prstGeom prst="rect">
            <a:avLst/>
          </a:prstGeom>
          <a:noFill/>
        </p:spPr>
        <p:txBody>
          <a:bodyPr wrap="square" lIns="91317" tIns="45660" rIns="91317" bIns="45660" rtlCol="0">
            <a:spAutoFit/>
          </a:bodyPr>
          <a:lstStyle/>
          <a:p>
            <a:pPr algn="just"/>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Trong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khu</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rừng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nọ</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có</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một</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đàn</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con </a:t>
            </a:r>
            <a:r>
              <a:rPr lang="en-US" sz="1900" dirty="0" err="1" smtClean="0">
                <a:latin typeface="Arial" pitchFamily="34" charset="0"/>
                <a:ea typeface="Arial-Rounded" pitchFamily="34" charset="0"/>
                <a:cs typeface="Arial" pitchFamily="34" charset="0"/>
              </a:rPr>
              <a:t>sống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cùng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Một</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hôm</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trước</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khi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kiếm</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cỏ</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dặn</a:t>
            </a:r>
            <a:r>
              <a:rPr lang="en-US" sz="1900" dirty="0" smtClean="0">
                <a:latin typeface="Arial" pitchFamily="34" charset="0"/>
                <a:ea typeface="Arial-Rounded" pitchFamily="34" charset="0"/>
                <a:cs typeface="Arial" pitchFamily="34" charset="0"/>
              </a:rPr>
              <a:t> con:</a:t>
            </a:r>
          </a:p>
          <a:p>
            <a:pPr algn="just">
              <a:spcAft>
                <a:spcPts val="600"/>
              </a:spcAft>
            </a:pPr>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 Ai </a:t>
            </a:r>
            <a:r>
              <a:rPr lang="en-US" sz="1900" dirty="0" err="1" smtClean="0">
                <a:latin typeface="Arial" pitchFamily="34" charset="0"/>
                <a:ea typeface="Arial-Rounded" pitchFamily="34" charset="0"/>
                <a:cs typeface="Arial" pitchFamily="34" charset="0"/>
              </a:rPr>
              <a:t>đến</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gọi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cửa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các</a:t>
            </a:r>
            <a:r>
              <a:rPr lang="en-US" sz="1900" dirty="0" smtClean="0">
                <a:latin typeface="Arial" pitchFamily="34" charset="0"/>
                <a:ea typeface="Arial-Rounded" pitchFamily="34" charset="0"/>
                <a:cs typeface="Arial" pitchFamily="34" charset="0"/>
              </a:rPr>
              <a:t> con </a:t>
            </a:r>
            <a:r>
              <a:rPr lang="en-US" sz="1900" dirty="0" err="1" smtClean="0">
                <a:latin typeface="Arial" pitchFamily="34" charset="0"/>
                <a:ea typeface="Arial-Rounded" pitchFamily="34" charset="0"/>
                <a:cs typeface="Arial" pitchFamily="34" charset="0"/>
              </a:rPr>
              <a:t>đừng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mở</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nhé</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Chỉ</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mở</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cửa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khi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nghe</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tiếng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a:t>
            </a:r>
          </a:p>
          <a:p>
            <a:pPr algn="just">
              <a:spcBef>
                <a:spcPts val="1200"/>
              </a:spcBef>
            </a:pPr>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Một</a:t>
            </a:r>
            <a:r>
              <a:rPr lang="en-US" sz="1900" dirty="0" smtClean="0">
                <a:latin typeface="Arial" pitchFamily="34" charset="0"/>
                <a:ea typeface="Arial-Rounded" pitchFamily="34" charset="0"/>
                <a:cs typeface="Arial" pitchFamily="34" charset="0"/>
              </a:rPr>
              <a:t> con </a:t>
            </a:r>
            <a:r>
              <a:rPr lang="en-US" sz="1900" dirty="0" err="1" smtClean="0">
                <a:latin typeface="Arial" pitchFamily="34" charset="0"/>
                <a:ea typeface="Arial-Rounded" pitchFamily="34" charset="0"/>
                <a:cs typeface="Arial" pitchFamily="34" charset="0"/>
              </a:rPr>
              <a:t>sói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nấp</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gần</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đó</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Đợi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xa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nó</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gõ</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cửa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và</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giả</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giọng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Nhớ</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lời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đàn</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con </a:t>
            </a:r>
            <a:r>
              <a:rPr lang="en-US" sz="1900" dirty="0" err="1" smtClean="0">
                <a:latin typeface="Arial" pitchFamily="34" charset="0"/>
                <a:ea typeface="Arial-Rounded" pitchFamily="34" charset="0"/>
                <a:cs typeface="Arial" pitchFamily="34" charset="0"/>
              </a:rPr>
              <a:t>nói</a:t>
            </a:r>
            <a:r>
              <a:rPr lang="en-US" sz="1900" dirty="0" smtClean="0">
                <a:latin typeface="Arial" pitchFamily="34" charset="0"/>
                <a:ea typeface="Arial-Rounded" pitchFamily="34" charset="0"/>
                <a:cs typeface="Arial" pitchFamily="34" charset="0"/>
              </a:rPr>
              <a:t>: </a:t>
            </a:r>
          </a:p>
          <a:p>
            <a:pPr algn="just"/>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 </a:t>
            </a:r>
            <a:r>
              <a:rPr lang="en-US" sz="1900" dirty="0" err="1" smtClean="0">
                <a:latin typeface="Arial" pitchFamily="34" charset="0"/>
                <a:ea typeface="Arial-Rounded" pitchFamily="34" charset="0"/>
                <a:cs typeface="Arial" pitchFamily="34" charset="0"/>
              </a:rPr>
              <a:t>Không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phải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giọng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Không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mở</a:t>
            </a:r>
            <a:r>
              <a:rPr lang="en-US" sz="1900" dirty="0" smtClean="0">
                <a:latin typeface="Arial" pitchFamily="34" charset="0"/>
                <a:ea typeface="Arial-Rounded" pitchFamily="34" charset="0"/>
                <a:cs typeface="Arial" pitchFamily="34" charset="0"/>
              </a:rPr>
              <a:t>.</a:t>
            </a:r>
          </a:p>
          <a:p>
            <a:pPr algn="just">
              <a:spcAft>
                <a:spcPts val="1200"/>
              </a:spcAft>
            </a:pPr>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Sói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đành</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bỏ</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đi</a:t>
            </a:r>
            <a:r>
              <a:rPr lang="en-US" sz="1900" dirty="0" smtClean="0">
                <a:latin typeface="Arial" pitchFamily="34" charset="0"/>
                <a:ea typeface="Arial-Rounded" pitchFamily="34" charset="0"/>
                <a:cs typeface="Arial" pitchFamily="34" charset="0"/>
              </a:rPr>
              <a:t>.</a:t>
            </a:r>
          </a:p>
          <a:p>
            <a:pPr algn="just">
              <a:spcBef>
                <a:spcPts val="600"/>
              </a:spcBef>
              <a:spcAft>
                <a:spcPts val="1200"/>
              </a:spcAft>
            </a:pPr>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Một</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lúc</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sau</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về</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Nghe</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đúng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tiếng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đàn</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con </a:t>
            </a:r>
            <a:r>
              <a:rPr lang="en-US" sz="1900" dirty="0" err="1" smtClean="0">
                <a:latin typeface="Arial" pitchFamily="34" charset="0"/>
                <a:ea typeface="Arial-Rounded" pitchFamily="34" charset="0"/>
                <a:cs typeface="Arial" pitchFamily="34" charset="0"/>
              </a:rPr>
              <a:t>ra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mở</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cửa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và</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tíu</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tít</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khoe</a:t>
            </a:r>
            <a:r>
              <a:rPr lang="en-US" sz="1900" dirty="0" smtClean="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 </a:t>
            </a:r>
            <a:r>
              <a:rPr lang="en-US" sz="1900" dirty="0" err="1" smtClean="0">
                <a:latin typeface="Arial" pitchFamily="34" charset="0"/>
                <a:ea typeface="Arial-Rounded" pitchFamily="34" charset="0"/>
                <a:cs typeface="Arial" pitchFamily="34" charset="0"/>
              </a:rPr>
              <a:t>Lúc</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vắng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có</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tiếng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gọi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cửa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nhưng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không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phải</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giọng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của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nên</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chúng</a:t>
            </a:r>
            <a:r>
              <a:rPr lang="en-US" sz="1900" dirty="0" smtClean="0">
                <a:latin typeface="Arial" pitchFamily="34" charset="0"/>
                <a:ea typeface="Arial-Rounded" pitchFamily="34" charset="0"/>
                <a:cs typeface="Arial" pitchFamily="34" charset="0"/>
              </a:rPr>
              <a:t> con </a:t>
            </a:r>
            <a:r>
              <a:rPr lang="en-US" sz="1900" dirty="0" err="1" smtClean="0">
                <a:latin typeface="Arial" pitchFamily="34" charset="0"/>
                <a:ea typeface="Arial-Rounded" pitchFamily="34" charset="0"/>
                <a:cs typeface="Arial" pitchFamily="34" charset="0"/>
              </a:rPr>
              <a:t>không</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mở</a:t>
            </a:r>
            <a:r>
              <a:rPr lang="en-US" sz="1900" dirty="0" smtClean="0">
                <a:latin typeface="Arial" pitchFamily="34" charset="0"/>
                <a:ea typeface="Arial-Rounded" pitchFamily="34" charset="0"/>
                <a:cs typeface="Arial" pitchFamily="34" charset="0"/>
              </a:rPr>
              <a:t>.</a:t>
            </a:r>
          </a:p>
          <a:p>
            <a:pPr algn="just"/>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Dê</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mẹ</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xoa</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đầu</a:t>
            </a:r>
            <a:r>
              <a:rPr lang="en-US" sz="1900" dirty="0" smtClean="0">
                <a:latin typeface="Arial" pitchFamily="34" charset="0"/>
                <a:ea typeface="Arial-Rounded" pitchFamily="34" charset="0"/>
                <a:cs typeface="Arial" pitchFamily="34" charset="0"/>
              </a:rPr>
              <a:t> con:</a:t>
            </a:r>
          </a:p>
          <a:p>
            <a:pPr algn="just"/>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 </a:t>
            </a:r>
            <a:r>
              <a:rPr lang="en-US" sz="1900" dirty="0" err="1" smtClean="0">
                <a:latin typeface="Arial" pitchFamily="34" charset="0"/>
                <a:ea typeface="Arial-Rounded" pitchFamily="34" charset="0"/>
                <a:cs typeface="Arial" pitchFamily="34" charset="0"/>
              </a:rPr>
              <a:t>Các</a:t>
            </a:r>
            <a:r>
              <a:rPr lang="en-US" sz="1900" dirty="0" smtClean="0">
                <a:latin typeface="Arial" pitchFamily="34" charset="0"/>
                <a:ea typeface="Arial-Rounded" pitchFamily="34" charset="0"/>
                <a:cs typeface="Arial" pitchFamily="34" charset="0"/>
              </a:rPr>
              <a:t> con </a:t>
            </a:r>
            <a:r>
              <a:rPr lang="en-US" sz="1900" dirty="0" err="1" smtClean="0">
                <a:latin typeface="Arial" pitchFamily="34" charset="0"/>
                <a:ea typeface="Arial-Rounded" pitchFamily="34" charset="0"/>
                <a:cs typeface="Arial" pitchFamily="34" charset="0"/>
              </a:rPr>
              <a:t>ngoan</a:t>
            </a:r>
            <a:r>
              <a:rPr lang="en-US" sz="1900" dirty="0" smtClean="0">
                <a:latin typeface="Arial" pitchFamily="34" charset="0"/>
                <a:ea typeface="Arial-Rounded" pitchFamily="34" charset="0"/>
                <a:cs typeface="Arial" pitchFamily="34" charset="0"/>
              </a:rPr>
              <a:t> </a:t>
            </a:r>
            <a:r>
              <a:rPr lang="en-US" sz="1900" dirty="0" err="1" smtClean="0">
                <a:latin typeface="Arial" pitchFamily="34" charset="0"/>
                <a:ea typeface="Arial-Rounded" pitchFamily="34" charset="0"/>
                <a:cs typeface="Arial" pitchFamily="34" charset="0"/>
              </a:rPr>
              <a:t>lắm</a:t>
            </a:r>
            <a:r>
              <a:rPr lang="en-US" sz="1900" dirty="0" smtClean="0">
                <a:latin typeface="Arial" pitchFamily="34" charset="0"/>
                <a:ea typeface="Arial-Rounded" pitchFamily="34" charset="0"/>
                <a:cs typeface="Arial" pitchFamily="34" charset="0"/>
              </a:rPr>
              <a:t>!</a:t>
            </a:r>
            <a:endParaRPr lang="en-US" sz="1900" dirty="0">
              <a:latin typeface="Arial" pitchFamily="34" charset="0"/>
              <a:ea typeface="Arial-Rounded" pitchFamily="34" charset="0"/>
              <a:cs typeface="Arial" pitchFamily="34" charset="0"/>
            </a:endParaRPr>
          </a:p>
          <a:p>
            <a:pPr algn="r"/>
            <a:r>
              <a:rPr lang="en-US" sz="1900" dirty="0">
                <a:latin typeface="Arial" pitchFamily="34" charset="0"/>
                <a:ea typeface="Arial-Rounded" pitchFamily="34" charset="0"/>
                <a:cs typeface="Arial" pitchFamily="34" charset="0"/>
              </a:rPr>
              <a:t>				</a:t>
            </a:r>
            <a:r>
              <a:rPr lang="en-US" sz="1900" dirty="0" smtClean="0">
                <a:latin typeface="Arial" pitchFamily="34" charset="0"/>
                <a:ea typeface="Arial-Rounded" pitchFamily="34" charset="0"/>
                <a:cs typeface="Arial" pitchFamily="34" charset="0"/>
              </a:rPr>
              <a:t> (Theo </a:t>
            </a:r>
            <a:r>
              <a:rPr lang="en-US" sz="1900" i="1" dirty="0" err="1" smtClean="0">
                <a:latin typeface="Arial" pitchFamily="34" charset="0"/>
                <a:ea typeface="Arial-Rounded" pitchFamily="34" charset="0"/>
                <a:cs typeface="Arial" pitchFamily="34" charset="0"/>
              </a:rPr>
              <a:t>Truyện</a:t>
            </a:r>
            <a:r>
              <a:rPr lang="en-US" sz="1900" i="1" dirty="0" smtClean="0">
                <a:latin typeface="Arial" pitchFamily="34" charset="0"/>
                <a:ea typeface="Arial-Rounded" pitchFamily="34" charset="0"/>
                <a:cs typeface="Arial" pitchFamily="34" charset="0"/>
              </a:rPr>
              <a:t> </a:t>
            </a:r>
            <a:r>
              <a:rPr lang="en-US" sz="1900" i="1" dirty="0" err="1" smtClean="0">
                <a:latin typeface="Arial" pitchFamily="34" charset="0"/>
                <a:ea typeface="Arial-Rounded" pitchFamily="34" charset="0"/>
                <a:cs typeface="Arial" pitchFamily="34" charset="0"/>
              </a:rPr>
              <a:t>cổ</a:t>
            </a:r>
            <a:r>
              <a:rPr lang="en-US" sz="1900" i="1" dirty="0" smtClean="0">
                <a:latin typeface="Arial" pitchFamily="34" charset="0"/>
                <a:ea typeface="Arial-Rounded" pitchFamily="34" charset="0"/>
                <a:cs typeface="Arial" pitchFamily="34" charset="0"/>
              </a:rPr>
              <a:t> Grim</a:t>
            </a:r>
            <a:r>
              <a:rPr lang="en-US" sz="1900" dirty="0" smtClean="0">
                <a:latin typeface="Arial" pitchFamily="34" charset="0"/>
                <a:ea typeface="Arial-Rounded" pitchFamily="34" charset="0"/>
                <a:cs typeface="Arial" pitchFamily="34" charset="0"/>
              </a:rPr>
              <a:t>)</a:t>
            </a:r>
            <a:endParaRPr lang="en-US" sz="1900" dirty="0">
              <a:latin typeface="Arial" pitchFamily="34" charset="0"/>
              <a:ea typeface="Arial-Rounded" pitchFamily="34" charset="0"/>
              <a:cs typeface="Arial" pitchFamily="34" charset="0"/>
            </a:endParaRPr>
          </a:p>
        </p:txBody>
      </p:sp>
      <p:sp>
        <p:nvSpPr>
          <p:cNvPr id="10" name="TextBox 9"/>
          <p:cNvSpPr txBox="1"/>
          <p:nvPr/>
        </p:nvSpPr>
        <p:spPr>
          <a:xfrm>
            <a:off x="1490273" y="-27012"/>
            <a:ext cx="5947064"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grpSp>
        <p:nvGrpSpPr>
          <p:cNvPr id="13" name="Group 12"/>
          <p:cNvGrpSpPr/>
          <p:nvPr/>
        </p:nvGrpSpPr>
        <p:grpSpPr>
          <a:xfrm>
            <a:off x="8534400" y="825457"/>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512869" y="2286922"/>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274002" y="4285919"/>
            <a:ext cx="98712" cy="435617"/>
            <a:chOff x="2590800" y="2272159"/>
            <a:chExt cx="98712" cy="435617"/>
          </a:xfrm>
        </p:grpSpPr>
        <p:cxnSp>
          <p:nvCxnSpPr>
            <p:cNvPr id="22" name="Straight Connector 21"/>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533400" y="205206"/>
            <a:ext cx="381000" cy="461544"/>
          </a:xfrm>
          <a:prstGeom prst="rect">
            <a:avLst/>
          </a:prstGeom>
          <a:noFill/>
        </p:spPr>
        <p:txBody>
          <a:bodyPr wrap="square" lIns="91317" tIns="45660" rIns="91317" bIns="45660" rtlCol="0">
            <a:spAutoFit/>
          </a:bodyPr>
          <a:lstStyle/>
          <a:p>
            <a:pPr algn="ctr"/>
            <a:r>
              <a:rPr lang="en-US" sz="2400" b="1" dirty="0" smtClean="0">
                <a:latin typeface="Arial" pitchFamily="34" charset="0"/>
                <a:ea typeface="Arial-Rounded" pitchFamily="34" charset="0"/>
                <a:cs typeface="Arial" pitchFamily="34" charset="0"/>
              </a:rPr>
              <a:t>1</a:t>
            </a:r>
            <a:endParaRPr lang="en-US" sz="2400" b="1" dirty="0">
              <a:latin typeface="Arial" pitchFamily="34" charset="0"/>
              <a:ea typeface="Arial-Rounded" pitchFamily="34" charset="0"/>
              <a:cs typeface="Arial" pitchFamily="34" charset="0"/>
            </a:endParaRPr>
          </a:p>
        </p:txBody>
      </p:sp>
      <p:sp>
        <p:nvSpPr>
          <p:cNvPr id="26" name="TextBox 25"/>
          <p:cNvSpPr txBox="1"/>
          <p:nvPr/>
        </p:nvSpPr>
        <p:spPr>
          <a:xfrm>
            <a:off x="533400" y="1343862"/>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2</a:t>
            </a:r>
            <a:endParaRPr lang="en-US" sz="2400" b="1">
              <a:latin typeface="Arial" pitchFamily="34" charset="0"/>
              <a:ea typeface="Arial-Rounded" pitchFamily="34" charset="0"/>
              <a:cs typeface="Arial" pitchFamily="34" charset="0"/>
            </a:endParaRPr>
          </a:p>
        </p:txBody>
      </p:sp>
      <p:sp>
        <p:nvSpPr>
          <p:cNvPr id="27" name="TextBox 26"/>
          <p:cNvSpPr txBox="1"/>
          <p:nvPr/>
        </p:nvSpPr>
        <p:spPr>
          <a:xfrm>
            <a:off x="533400" y="2719806"/>
            <a:ext cx="381000" cy="461544"/>
          </a:xfrm>
          <a:prstGeom prst="rect">
            <a:avLst/>
          </a:prstGeom>
          <a:noFill/>
        </p:spPr>
        <p:txBody>
          <a:bodyPr wrap="square" lIns="91317" tIns="45660" rIns="91317" bIns="45660" rtlCol="0">
            <a:spAutoFit/>
          </a:bodyPr>
          <a:lstStyle/>
          <a:p>
            <a:pPr algn="ctr"/>
            <a:r>
              <a:rPr lang="en-US" sz="2400" b="1" dirty="0" smtClean="0">
                <a:latin typeface="Arial" pitchFamily="34" charset="0"/>
                <a:ea typeface="Arial-Rounded" pitchFamily="34" charset="0"/>
                <a:cs typeface="Arial" pitchFamily="34" charset="0"/>
              </a:rPr>
              <a:t>3</a:t>
            </a:r>
            <a:endParaRPr lang="en-US" sz="24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sp>
        <p:nvSpPr>
          <p:cNvPr id="8" name="TextBox 7"/>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Ai đến gọi cửa, các con đừng mở nhé! Chỉ mở cửa khi nghe tiếng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Nhớ lời mẹ, đàn dê con nói: </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Không phải giọng mẹ.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Sói đành bỏ đi.</a:t>
            </a:r>
          </a:p>
          <a:p>
            <a:pPr algn="just"/>
            <a:r>
              <a:rPr lang="en-US" sz="1900" smtClean="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Dê mẹ xoa đầu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Các con ngoan lắm!</a:t>
            </a:r>
            <a:endParaRPr lang="en-US" sz="1900">
              <a:latin typeface="Arial" pitchFamily="34" charset="0"/>
              <a:ea typeface="Arial-Rounded" pitchFamily="34" charset="0"/>
              <a:cs typeface="Arial" pitchFamily="34" charset="0"/>
            </a:endParaRPr>
          </a:p>
          <a:p>
            <a:pPr algn="r"/>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(Theo </a:t>
            </a:r>
            <a:r>
              <a:rPr lang="en-US" sz="1900" i="1" smtClean="0">
                <a:latin typeface="Arial" pitchFamily="34" charset="0"/>
                <a:ea typeface="Arial-Rounded" pitchFamily="34" charset="0"/>
                <a:cs typeface="Arial" pitchFamily="34" charset="0"/>
              </a:rPr>
              <a:t>Truyện cổ Grim</a:t>
            </a:r>
            <a:r>
              <a:rPr lang="en-US" sz="1900" smtClean="0">
                <a:latin typeface="Arial" pitchFamily="34" charset="0"/>
                <a:ea typeface="Arial-Rounded" pitchFamily="34" charset="0"/>
                <a:cs typeface="Arial" pitchFamily="34" charset="0"/>
              </a:rPr>
              <a:t>)</a:t>
            </a:r>
            <a:endParaRPr lang="en-US" sz="19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85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16573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dirty="0" err="1" smtClean="0">
                <a:solidFill>
                  <a:srgbClr val="FF0000"/>
                </a:solidFill>
                <a:latin typeface="Arial" pitchFamily="34" charset="0"/>
                <a:cs typeface="Arial" pitchFamily="34" charset="0"/>
              </a:rPr>
              <a:t>Giả</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giọng</a:t>
            </a:r>
            <a:r>
              <a:rPr lang="en-US" b="1" dirty="0" smtClean="0">
                <a:latin typeface="Arial" pitchFamily="34" charset="0"/>
                <a:cs typeface="Arial" pitchFamily="34" charset="0"/>
              </a:rPr>
              <a:t>:</a:t>
            </a:r>
            <a:r>
              <a:rPr lang="en-US" b="1" dirty="0" smtClean="0">
                <a:solidFill>
                  <a:srgbClr val="FF0000"/>
                </a:solidFill>
                <a:latin typeface="Arial" pitchFamily="34" charset="0"/>
                <a:cs typeface="Arial" pitchFamily="34" charset="0"/>
              </a:rPr>
              <a:t> </a:t>
            </a:r>
            <a:r>
              <a:rPr lang="en-US" dirty="0" err="1" smtClean="0">
                <a:latin typeface="Arial" pitchFamily="34" charset="0"/>
                <a:cs typeface="Arial" pitchFamily="34" charset="0"/>
              </a:rPr>
              <a:t>cố</a:t>
            </a:r>
            <a:r>
              <a:rPr lang="en-US" dirty="0" smtClean="0">
                <a:latin typeface="Arial" pitchFamily="34" charset="0"/>
                <a:cs typeface="Arial" pitchFamily="34" charset="0"/>
              </a:rPr>
              <a:t> ý </a:t>
            </a:r>
            <a:r>
              <a:rPr lang="en-US" dirty="0" err="1" smtClean="0">
                <a:latin typeface="Arial" pitchFamily="34" charset="0"/>
                <a:cs typeface="Arial" pitchFamily="34" charset="0"/>
              </a:rPr>
              <a:t>nói</a:t>
            </a:r>
            <a:r>
              <a:rPr lang="en-US" dirty="0" smtClean="0">
                <a:latin typeface="Arial" pitchFamily="34" charset="0"/>
                <a:cs typeface="Arial" pitchFamily="34" charset="0"/>
              </a:rPr>
              <a:t> </a:t>
            </a:r>
            <a:r>
              <a:rPr lang="en-US" dirty="0" err="1" smtClean="0">
                <a:latin typeface="Arial" pitchFamily="34" charset="0"/>
                <a:cs typeface="Arial" pitchFamily="34" charset="0"/>
              </a:rPr>
              <a:t>giống</a:t>
            </a:r>
            <a:r>
              <a:rPr lang="en-US" dirty="0" smtClean="0">
                <a:latin typeface="Arial" pitchFamily="34" charset="0"/>
                <a:cs typeface="Arial" pitchFamily="34" charset="0"/>
              </a:rPr>
              <a:t> </a:t>
            </a:r>
            <a:r>
              <a:rPr lang="en-US" dirty="0" err="1" smtClean="0">
                <a:latin typeface="Arial" pitchFamily="34" charset="0"/>
                <a:cs typeface="Arial" pitchFamily="34" charset="0"/>
              </a:rPr>
              <a:t>tiếng</a:t>
            </a:r>
            <a:r>
              <a:rPr lang="en-US" dirty="0" smtClean="0">
                <a:latin typeface="Arial" pitchFamily="34" charset="0"/>
                <a:cs typeface="Arial" pitchFamily="34" charset="0"/>
              </a:rPr>
              <a:t> </a:t>
            </a:r>
            <a:r>
              <a:rPr lang="en-US" dirty="0" err="1" smtClean="0">
                <a:latin typeface="Arial" pitchFamily="34" charset="0"/>
                <a:cs typeface="Arial" pitchFamily="34" charset="0"/>
              </a:rPr>
              <a:t>của</a:t>
            </a:r>
            <a:r>
              <a:rPr lang="en-US" dirty="0" smtClean="0">
                <a:latin typeface="Arial" pitchFamily="34" charset="0"/>
                <a:cs typeface="Arial" pitchFamily="34" charset="0"/>
              </a:rPr>
              <a:t> </a:t>
            </a:r>
            <a:r>
              <a:rPr lang="en-US" dirty="0" err="1" smtClean="0">
                <a:latin typeface="Arial" pitchFamily="34" charset="0"/>
                <a:cs typeface="Arial" pitchFamily="34" charset="0"/>
              </a:rPr>
              <a:t>người</a:t>
            </a:r>
            <a:r>
              <a:rPr lang="en-US" dirty="0" smtClean="0">
                <a:latin typeface="Arial" pitchFamily="34" charset="0"/>
                <a:cs typeface="Arial" pitchFamily="34" charset="0"/>
              </a:rPr>
              <a:t> </a:t>
            </a:r>
            <a:r>
              <a:rPr lang="en-US" dirty="0" err="1" smtClean="0">
                <a:latin typeface="Arial" pitchFamily="34" charset="0"/>
                <a:cs typeface="Arial" pitchFamily="34" charset="0"/>
              </a:rPr>
              <a:t>khác</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6" name="Title 1"/>
          <p:cNvSpPr txBox="1">
            <a:spLocks/>
          </p:cNvSpPr>
          <p:nvPr/>
        </p:nvSpPr>
        <p:spPr>
          <a:xfrm>
            <a:off x="228600" y="2400300"/>
            <a:ext cx="8915400" cy="857250"/>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dirty="0" err="1" smtClean="0">
                <a:solidFill>
                  <a:srgbClr val="FF0000"/>
                </a:solidFill>
                <a:latin typeface="Arial" pitchFamily="34" charset="0"/>
                <a:cs typeface="Arial" pitchFamily="34" charset="0"/>
              </a:rPr>
              <a:t>Tíu</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tít</a:t>
            </a:r>
            <a:r>
              <a:rPr lang="en-US" b="1" dirty="0" smtClean="0">
                <a:latin typeface="Arial" pitchFamily="34" charset="0"/>
                <a:cs typeface="Arial" pitchFamily="34" charset="0"/>
              </a:rPr>
              <a:t>:</a:t>
            </a:r>
            <a:r>
              <a:rPr lang="en-US" b="1" dirty="0" smtClean="0">
                <a:solidFill>
                  <a:srgbClr val="FF0000"/>
                </a:solidFill>
                <a:latin typeface="Arial" pitchFamily="34" charset="0"/>
                <a:cs typeface="Arial" pitchFamily="34" charset="0"/>
              </a:rPr>
              <a:t> </a:t>
            </a:r>
            <a:r>
              <a:rPr lang="en-US" dirty="0" smtClean="0">
                <a:latin typeface="Arial" pitchFamily="34" charset="0"/>
                <a:cs typeface="Arial" pitchFamily="34" charset="0"/>
              </a:rPr>
              <a:t> </a:t>
            </a:r>
            <a:r>
              <a:rPr lang="en-US" dirty="0" err="1" smtClean="0">
                <a:latin typeface="Arial" pitchFamily="34" charset="0"/>
                <a:cs typeface="Arial" pitchFamily="34" charset="0"/>
              </a:rPr>
              <a:t>tiếng</a:t>
            </a:r>
            <a:r>
              <a:rPr lang="en-US" dirty="0" smtClean="0">
                <a:latin typeface="Arial" pitchFamily="34" charset="0"/>
                <a:cs typeface="Arial" pitchFamily="34" charset="0"/>
              </a:rPr>
              <a:t> </a:t>
            </a:r>
            <a:r>
              <a:rPr lang="en-US" dirty="0" err="1" smtClean="0">
                <a:latin typeface="Arial" pitchFamily="34" charset="0"/>
                <a:cs typeface="Arial" pitchFamily="34" charset="0"/>
              </a:rPr>
              <a:t>nói</a:t>
            </a:r>
            <a:r>
              <a:rPr lang="en-US" dirty="0" smtClean="0">
                <a:latin typeface="Arial" pitchFamily="34" charset="0"/>
                <a:cs typeface="Arial" pitchFamily="34" charset="0"/>
              </a:rPr>
              <a:t> </a:t>
            </a:r>
            <a:r>
              <a:rPr lang="en-US" dirty="0" err="1" smtClean="0">
                <a:latin typeface="Arial" pitchFamily="34" charset="0"/>
                <a:cs typeface="Arial" pitchFamily="34" charset="0"/>
              </a:rPr>
              <a:t>cười</a:t>
            </a:r>
            <a:r>
              <a:rPr lang="en-US" dirty="0" smtClean="0">
                <a:latin typeface="Arial" pitchFamily="34" charset="0"/>
                <a:cs typeface="Arial" pitchFamily="34" charset="0"/>
              </a:rPr>
              <a:t> </a:t>
            </a:r>
            <a:r>
              <a:rPr lang="en-US" dirty="0" err="1" smtClean="0">
                <a:latin typeface="Arial" pitchFamily="34" charset="0"/>
                <a:cs typeface="Arial" pitchFamily="34" charset="0"/>
              </a:rPr>
              <a:t>liên</a:t>
            </a:r>
            <a:r>
              <a:rPr lang="en-US" dirty="0" smtClean="0">
                <a:latin typeface="Arial" pitchFamily="34" charset="0"/>
                <a:cs typeface="Arial" pitchFamily="34" charset="0"/>
              </a:rPr>
              <a:t> </a:t>
            </a:r>
            <a:r>
              <a:rPr lang="en-US" dirty="0" err="1" smtClean="0">
                <a:latin typeface="Arial" pitchFamily="34" charset="0"/>
                <a:cs typeface="Arial" pitchFamily="34" charset="0"/>
              </a:rPr>
              <a:t>tiếp</a:t>
            </a:r>
            <a:r>
              <a:rPr lang="en-US" dirty="0" smtClean="0">
                <a:latin typeface="Arial" pitchFamily="34" charset="0"/>
                <a:cs typeface="Arial" pitchFamily="34" charset="0"/>
              </a:rPr>
              <a:t> </a:t>
            </a:r>
            <a:r>
              <a:rPr lang="en-US" dirty="0" err="1" smtClean="0">
                <a:latin typeface="Arial" pitchFamily="34" charset="0"/>
                <a:cs typeface="Arial" pitchFamily="34" charset="0"/>
              </a:rPr>
              <a:t>không</a:t>
            </a:r>
            <a:r>
              <a:rPr lang="en-US" dirty="0" smtClean="0">
                <a:latin typeface="Arial" pitchFamily="34" charset="0"/>
                <a:cs typeface="Arial" pitchFamily="34" charset="0"/>
              </a:rPr>
              <a:t> </a:t>
            </a:r>
            <a:r>
              <a:rPr lang="en-US" dirty="0" err="1" smtClean="0">
                <a:latin typeface="Arial" pitchFamily="34" charset="0"/>
                <a:cs typeface="Arial" pitchFamily="34" charset="0"/>
              </a:rPr>
              <a:t>ngừng</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19400" y="209550"/>
            <a:ext cx="4267200" cy="584666"/>
          </a:xfrm>
          <a:prstGeom prst="rect">
            <a:avLst/>
          </a:prstGeom>
          <a:solidFill>
            <a:srgbClr val="B9EDFF"/>
          </a:solidFill>
        </p:spPr>
        <p:txBody>
          <a:bodyPr wrap="square" lIns="91330" tIns="45666" rIns="91330" bIns="45666" rtlCol="0">
            <a:spAutoFit/>
          </a:bodyPr>
          <a:lstStyle/>
          <a:p>
            <a:pPr algn="ctr"/>
            <a:r>
              <a:rPr lang="en-US" sz="3200" b="1" dirty="0" err="1" smtClean="0">
                <a:latin typeface="Arial" pitchFamily="34" charset="0"/>
                <a:ea typeface="Arial-Rounded" pitchFamily="34" charset="0"/>
                <a:cs typeface="Arial" pitchFamily="34" charset="0"/>
              </a:rPr>
              <a:t>Luyện</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viết</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từ</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khó</a:t>
            </a:r>
            <a:r>
              <a:rPr lang="en-US" sz="3200" b="1" dirty="0" smtClean="0">
                <a:latin typeface="Arial" pitchFamily="34" charset="0"/>
                <a:ea typeface="Arial-Rounded" pitchFamily="34" charset="0"/>
                <a:cs typeface="Arial" pitchFamily="34" charset="0"/>
              </a:rPr>
              <a:t>:</a:t>
            </a:r>
            <a:endParaRPr lang="en-US" sz="3200" b="1" dirty="0">
              <a:latin typeface="Arial" pitchFamily="34" charset="0"/>
              <a:ea typeface="Arial-Rounded"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95350"/>
            <a:ext cx="9144000" cy="3951463"/>
          </a:xfrm>
          <a:prstGeom prst="rect">
            <a:avLst/>
          </a:prstGeom>
        </p:spPr>
      </p:pic>
    </p:spTree>
    <p:extLst>
      <p:ext uri="{BB962C8B-B14F-4D97-AF65-F5344CB8AC3E}">
        <p14:creationId xmlns:p14="http://schemas.microsoft.com/office/powerpoint/2010/main" val="14042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90273" y="435085"/>
            <a:ext cx="5947064"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sp>
        <p:nvSpPr>
          <p:cNvPr id="12" name="TextBox 11"/>
          <p:cNvSpPr txBox="1"/>
          <p:nvPr/>
        </p:nvSpPr>
        <p:spPr>
          <a:xfrm>
            <a:off x="71910" y="932911"/>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Ai đến gọi cửa, các con đừng mở nhé! Chỉ mở cửa khi nghe tiếng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Nhớ lời mẹ, đàn dê con nói: </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Không phải giọng mẹ.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Sói đành bỏ đi.</a:t>
            </a:r>
          </a:p>
          <a:p>
            <a:pPr algn="just"/>
            <a:r>
              <a:rPr lang="en-US" sz="1900" smtClean="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Dê mẹ xoa đầu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Các con ngoan lắm!</a:t>
            </a:r>
            <a:endParaRPr lang="en-US" sz="1900">
              <a:latin typeface="Arial" pitchFamily="34" charset="0"/>
              <a:ea typeface="Arial-Rounded" pitchFamily="34" charset="0"/>
              <a:cs typeface="Arial" pitchFamily="34" charset="0"/>
            </a:endParaRPr>
          </a:p>
          <a:p>
            <a:pPr algn="r"/>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(Theo </a:t>
            </a:r>
            <a:r>
              <a:rPr lang="en-US" sz="1900" i="1" smtClean="0">
                <a:latin typeface="Arial" pitchFamily="34" charset="0"/>
                <a:ea typeface="Arial-Rounded" pitchFamily="34" charset="0"/>
                <a:cs typeface="Arial" pitchFamily="34" charset="0"/>
              </a:rPr>
              <a:t>Truyện cổ Grim</a:t>
            </a:r>
            <a:r>
              <a:rPr lang="en-US" sz="1900" smtClean="0">
                <a:latin typeface="Arial" pitchFamily="34" charset="0"/>
                <a:ea typeface="Arial-Rounded" pitchFamily="34" charset="0"/>
                <a:cs typeface="Arial" pitchFamily="34" charset="0"/>
              </a:rPr>
              <a:t>)</a:t>
            </a:r>
            <a:endParaRPr lang="en-US" sz="19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Trong khu rừng nọ có một đàn dê con sống cùng mẹ. Một hôm, trước khi đi kiếm cỏ, dê mẹ dặn con:</a:t>
            </a:r>
          </a:p>
          <a:p>
            <a:pPr algn="just">
              <a:spcAft>
                <a:spcPts val="600"/>
              </a:spcAft>
            </a:pPr>
            <a:r>
              <a:rPr lang="en-US" sz="3200">
                <a:latin typeface="Arial" pitchFamily="34" charset="0"/>
                <a:ea typeface="Arial-Rounded" pitchFamily="34" charset="0"/>
                <a:cs typeface="Arial" pitchFamily="34" charset="0"/>
              </a:rPr>
              <a:t>	- Ai đến gọi cửa, các con đừng mở nhé! Chỉ mở cửa khi nghe tiếng mẹ.</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Arial" pitchFamily="34" charset="0"/>
                <a:ea typeface="Arial-Rounded" pitchFamily="34" charset="0"/>
                <a:cs typeface="Arial" pitchFamily="34" charset="0"/>
              </a:rPr>
              <a:t>Đọc</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đoạn</a:t>
            </a:r>
            <a:r>
              <a:rPr lang="en-US" sz="3200" b="1" dirty="0">
                <a:latin typeface="Arial" pitchFamily="34" charset="0"/>
                <a:ea typeface="Arial-Rounded" pitchFamily="34" charset="0"/>
                <a:cs typeface="Arial" pitchFamily="34" charset="0"/>
              </a:rPr>
              <a:t> 1:</a:t>
            </a:r>
          </a:p>
        </p:txBody>
      </p:sp>
      <p:sp>
        <p:nvSpPr>
          <p:cNvPr id="6" name="TextBox 5"/>
          <p:cNvSpPr txBox="1"/>
          <p:nvPr/>
        </p:nvSpPr>
        <p:spPr>
          <a:xfrm>
            <a:off x="0" y="4284163"/>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Loài vật nào được nhắc đến trong đoạn trên?</a:t>
            </a:r>
            <a:endParaRPr lang="en-US" sz="3200">
              <a:latin typeface="Arial" pitchFamily="34" charset="0"/>
              <a:ea typeface="Arial-Rounded" pitchFamily="34" charset="0"/>
              <a:cs typeface="Arial" pitchFamily="34" charset="0"/>
            </a:endParaRPr>
          </a:p>
        </p:txBody>
      </p:sp>
      <p:sp>
        <p:nvSpPr>
          <p:cNvPr id="7" name="TextBox 6"/>
          <p:cNvSpPr txBox="1"/>
          <p:nvPr/>
        </p:nvSpPr>
        <p:spPr>
          <a:xfrm>
            <a:off x="0" y="4284163"/>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Người mẹ để đàn con ở nhà để đi đâu?</a:t>
            </a:r>
            <a:endParaRPr lang="en-US" sz="3200">
              <a:latin typeface="Arial" pitchFamily="34" charset="0"/>
              <a:ea typeface="Arial-Rounded" pitchFamily="34" charset="0"/>
              <a:cs typeface="Arial" pitchFamily="34" charset="0"/>
            </a:endParaRPr>
          </a:p>
        </p:txBody>
      </p:sp>
      <p:sp>
        <p:nvSpPr>
          <p:cNvPr id="8" name="TextBox 7"/>
          <p:cNvSpPr txBox="1"/>
          <p:nvPr/>
        </p:nvSpPr>
        <p:spPr>
          <a:xfrm>
            <a:off x="0" y="4284163"/>
            <a:ext cx="9144000" cy="584666"/>
          </a:xfrm>
          <a:prstGeom prst="rect">
            <a:avLst/>
          </a:prstGeom>
          <a:solidFill>
            <a:srgbClr val="B9EDFF"/>
          </a:solidFill>
        </p:spPr>
        <p:txBody>
          <a:bodyPr wrap="square" lIns="91330" tIns="45666" rIns="91330" bIns="45666" rtlCol="0">
            <a:spAutoFit/>
          </a:bodyPr>
          <a:lstStyle/>
          <a:p>
            <a:pPr algn="ctr"/>
            <a:r>
              <a:rPr lang="en-US" sz="3200" dirty="0" err="1" smtClean="0">
                <a:latin typeface="Arial" pitchFamily="34" charset="0"/>
                <a:ea typeface="Arial-Rounded" pitchFamily="34" charset="0"/>
                <a:cs typeface="Arial" pitchFamily="34" charset="0"/>
              </a:rPr>
              <a:t>Dê</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mẹ</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dặn</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dê</a:t>
            </a:r>
            <a:r>
              <a:rPr lang="en-US" sz="3200" dirty="0" smtClean="0">
                <a:latin typeface="Arial" pitchFamily="34" charset="0"/>
                <a:ea typeface="Arial-Rounded" pitchFamily="34" charset="0"/>
                <a:cs typeface="Arial" pitchFamily="34" charset="0"/>
              </a:rPr>
              <a:t> con </a:t>
            </a:r>
            <a:r>
              <a:rPr lang="en-US" sz="3200" dirty="0" err="1" smtClean="0">
                <a:latin typeface="Arial" pitchFamily="34" charset="0"/>
                <a:ea typeface="Arial-Rounded" pitchFamily="34" charset="0"/>
                <a:cs typeface="Arial" pitchFamily="34" charset="0"/>
              </a:rPr>
              <a:t>chỉ</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được</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mở</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cửa</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khi</a:t>
            </a:r>
            <a:r>
              <a:rPr lang="en-US" sz="3200" dirty="0" smtClean="0">
                <a:latin typeface="Arial" pitchFamily="34" charset="0"/>
                <a:ea typeface="Arial-Rounded" pitchFamily="34" charset="0"/>
                <a:cs typeface="Arial" pitchFamily="34" charset="0"/>
              </a:rPr>
              <a:t> </a:t>
            </a:r>
            <a:r>
              <a:rPr lang="en-US" sz="3200" dirty="0" err="1" smtClean="0">
                <a:latin typeface="Arial" pitchFamily="34" charset="0"/>
                <a:ea typeface="Arial-Rounded" pitchFamily="34" charset="0"/>
                <a:cs typeface="Arial" pitchFamily="34" charset="0"/>
              </a:rPr>
              <a:t>nào</a:t>
            </a:r>
            <a:r>
              <a:rPr lang="en-US" sz="3200" dirty="0" smtClean="0">
                <a:latin typeface="Arial" pitchFamily="34" charset="0"/>
                <a:ea typeface="Arial-Rounded" pitchFamily="34" charset="0"/>
                <a:cs typeface="Arial" pitchFamily="34" charset="0"/>
              </a:rPr>
              <a:t>?</a:t>
            </a:r>
            <a:endParaRPr lang="en-US" sz="32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250" fill="hold"/>
                                        <p:tgtEl>
                                          <p:spTgt spid="6"/>
                                        </p:tgtEl>
                                        <p:attrNameLst>
                                          <p:attrName>ppt_x</p:attrName>
                                        </p:attrNameLst>
                                      </p:cBhvr>
                                      <p:tavLst>
                                        <p:tav tm="0">
                                          <p:val>
                                            <p:strVal val="1+#ppt_w/2"/>
                                          </p:val>
                                        </p:tav>
                                        <p:tav tm="100000">
                                          <p:val>
                                            <p:strVal val="#ppt_x"/>
                                          </p:val>
                                        </p:tav>
                                      </p:tavLst>
                                    </p:anim>
                                    <p:anim calcmode="lin" valueType="num">
                                      <p:cBhvr additive="base">
                                        <p:cTn id="19"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2000" fill="hold"/>
                                        <p:tgtEl>
                                          <p:spTgt spid="7"/>
                                        </p:tgtEl>
                                        <p:attrNameLst>
                                          <p:attrName>ppt_x</p:attrName>
                                        </p:attrNameLst>
                                      </p:cBhvr>
                                      <p:tavLst>
                                        <p:tav tm="0">
                                          <p:val>
                                            <p:strVal val="1+#ppt_w/2"/>
                                          </p:val>
                                        </p:tav>
                                        <p:tav tm="100000">
                                          <p:val>
                                            <p:strVal val="#ppt_x"/>
                                          </p:val>
                                        </p:tav>
                                      </p:tavLst>
                                    </p:anim>
                                    <p:anim calcmode="lin" valueType="num">
                                      <p:cBhvr additive="base">
                                        <p:cTn id="25"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276350"/>
            <a:ext cx="8382000" cy="2862322"/>
          </a:xfrm>
          <a:prstGeom prst="rect">
            <a:avLst/>
          </a:prstGeom>
        </p:spPr>
        <p:txBody>
          <a:bodyPr wrap="square">
            <a:spAutoFit/>
          </a:bodyPr>
          <a:lstStyle/>
          <a:p>
            <a:pPr algn="just">
              <a:spcBef>
                <a:spcPts val="600"/>
              </a:spcBef>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Một con sói nấp gần đó. Đợi dê mẹ đi xa, nó gõ cửa và giả giọng dê mẹ.</a:t>
            </a:r>
          </a:p>
          <a:p>
            <a:pPr algn="just"/>
            <a:r>
              <a:rPr lang="en-US" sz="3600">
                <a:latin typeface="Arial" pitchFamily="34" charset="0"/>
                <a:ea typeface="Arial-Rounded" pitchFamily="34" charset="0"/>
                <a:cs typeface="Arial" pitchFamily="34" charset="0"/>
              </a:rPr>
              <a:t>	Nhớ lời mẹ, đàn dê con nói: </a:t>
            </a:r>
          </a:p>
          <a:p>
            <a:pPr algn="just"/>
            <a:r>
              <a:rPr lang="en-US" sz="3600">
                <a:latin typeface="Arial" pitchFamily="34" charset="0"/>
                <a:ea typeface="Arial-Rounded" pitchFamily="34" charset="0"/>
                <a:cs typeface="Arial" pitchFamily="34" charset="0"/>
              </a:rPr>
              <a:t>	- Không phải giọng mẹ. Không mở.</a:t>
            </a:r>
          </a:p>
          <a:p>
            <a:pPr algn="just">
              <a:spcAft>
                <a:spcPts val="1200"/>
              </a:spcAft>
            </a:pPr>
            <a:r>
              <a:rPr lang="en-US" sz="3600">
                <a:latin typeface="Arial" pitchFamily="34" charset="0"/>
                <a:ea typeface="Arial-Rounded" pitchFamily="34" charset="0"/>
                <a:cs typeface="Arial" pitchFamily="34" charset="0"/>
              </a:rPr>
              <a:t>	Sói đành bỏ đi.</a:t>
            </a:r>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Con vật nguy hiểm nào xuất hiện?</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5699"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Sói làm gì khi dê mẹ đi xa?</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
        <p:nvSpPr>
          <p:cNvPr id="7" name="TextBox 6"/>
          <p:cNvSpPr txBox="1"/>
          <p:nvPr/>
        </p:nvSpPr>
        <p:spPr>
          <a:xfrm>
            <a:off x="-15699" y="4248824"/>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Đàn dê con làm gì khi sói gọi cửa?</a:t>
            </a:r>
            <a:endParaRPr lang="en-US" sz="3200">
              <a:latin typeface="Arial" pitchFamily="34" charset="0"/>
              <a:ea typeface="Arial-Rounded" pitchFamily="34" charset="0"/>
              <a:cs typeface="Arial" pitchFamily="34" charset="0"/>
            </a:endParaRPr>
          </a:p>
        </p:txBody>
      </p:sp>
      <p:sp>
        <p:nvSpPr>
          <p:cNvPr id="8" name="TextBox 7"/>
          <p:cNvSpPr txBox="1"/>
          <p:nvPr/>
        </p:nvSpPr>
        <p:spPr>
          <a:xfrm>
            <a:off x="5083" y="4233912"/>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Em có nhận xét gì về hành động của đàn dê con?</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688" y="720783"/>
            <a:ext cx="8839200" cy="3539430"/>
          </a:xfrm>
          <a:prstGeom prst="rect">
            <a:avLst/>
          </a:prstGeom>
        </p:spPr>
        <p:txBody>
          <a:bodyPr wrap="square">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Một lúc sau, dê mẹ về. Nghe đúng tiếng mẹ, đàn dê con ra mở cửa và tíu tít khoe:</a:t>
            </a:r>
          </a:p>
          <a:p>
            <a:pPr algn="just"/>
            <a:r>
              <a:rPr lang="en-US" sz="32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3200">
                <a:latin typeface="Arial" pitchFamily="34" charset="0"/>
                <a:ea typeface="Arial-Rounded" pitchFamily="34" charset="0"/>
                <a:cs typeface="Arial" pitchFamily="34" charset="0"/>
              </a:rPr>
              <a:t>	Dê mẹ xoa đầu con:</a:t>
            </a:r>
          </a:p>
          <a:p>
            <a:pPr algn="just"/>
            <a:r>
              <a:rPr lang="en-US" sz="3200">
                <a:latin typeface="Arial" pitchFamily="34" charset="0"/>
                <a:ea typeface="Arial-Rounded" pitchFamily="34" charset="0"/>
                <a:cs typeface="Arial" pitchFamily="34" charset="0"/>
              </a:rPr>
              <a:t>	- Các con ngoan lắm!</a:t>
            </a:r>
          </a:p>
        </p:txBody>
      </p:sp>
      <p:sp>
        <p:nvSpPr>
          <p:cNvPr id="5" name="TextBox 4"/>
          <p:cNvSpPr txBox="1"/>
          <p:nvPr/>
        </p:nvSpPr>
        <p:spPr>
          <a:xfrm>
            <a:off x="0" y="4409597"/>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Nghe chuyện, dê mẹ đã nói gì với con?</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599" y="194115"/>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Arial" pitchFamily="34" charset="0"/>
                <a:ea typeface="Arial-Rounded" pitchFamily="34" charset="0"/>
                <a:cs typeface="Arial" pitchFamily="34" charset="0"/>
              </a:rPr>
              <a:t>Đọc</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đoạn</a:t>
            </a:r>
            <a:r>
              <a:rPr lang="en-US" sz="3200" b="1" dirty="0">
                <a:latin typeface="Arial" pitchFamily="34" charset="0"/>
                <a:ea typeface="Arial-Rounded" pitchFamily="34" charset="0"/>
                <a:cs typeface="Arial" pitchFamily="34" charset="0"/>
              </a:rPr>
              <a:t> </a:t>
            </a:r>
            <a:r>
              <a:rPr lang="en-US" sz="3200" b="1" dirty="0" smtClean="0">
                <a:latin typeface="Arial" pitchFamily="34" charset="0"/>
                <a:ea typeface="Arial-Rounded" pitchFamily="34" charset="0"/>
                <a:cs typeface="Arial" pitchFamily="34" charset="0"/>
              </a:rPr>
              <a:t>3:</a:t>
            </a:r>
            <a:endParaRPr lang="en-US" sz="32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46744"/>
            <a:ext cx="2773363"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3092"/>
            <a:ext cx="3461835" cy="392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4346121"/>
            <a:ext cx="9143999" cy="584654"/>
          </a:xfrm>
          <a:prstGeom prst="rect">
            <a:avLst/>
          </a:prstGeom>
          <a:noFill/>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Em học hỏi được gì qua câu chuyện?</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68256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dirty="0">
                  <a:solidFill>
                    <a:srgbClr val="7030A0"/>
                  </a:solidFill>
                  <a:latin typeface="HP001 4 hàng" pitchFamily="34" charset="0"/>
                  <a:ea typeface="Arial-Rounded" pitchFamily="34" charset="0"/>
                  <a:cs typeface="Arial-Rounded" pitchFamily="34" charset="0"/>
                </a:rPr>
                <a:t>Khi </a:t>
              </a:r>
              <a:r>
                <a:rPr lang="el-GR" sz="3200" b="1" dirty="0">
                  <a:solidFill>
                    <a:srgbClr val="7030A0"/>
                  </a:solidFill>
                  <a:latin typeface="HP001 4 hàng" pitchFamily="34" charset="0"/>
                  <a:ea typeface="Arial-Rounded" pitchFamily="34" charset="0"/>
                  <a:cs typeface="Arial-Rounded" pitchFamily="34" charset="0"/>
                </a:rPr>
                <a:t>Ύ</a:t>
              </a:r>
              <a:r>
                <a:rPr lang="vi-VN" sz="3200" b="1" dirty="0">
                  <a:solidFill>
                    <a:srgbClr val="7030A0"/>
                  </a:solidFill>
                  <a:latin typeface="HP001 4 hàng" pitchFamily="34" charset="0"/>
                  <a:ea typeface="Arial-Rounded" pitchFamily="34" charset="0"/>
                  <a:cs typeface="Arial-Rounded" pitchFamily="34" charset="0"/>
                </a:rPr>
                <a:t>ł </a:t>
              </a:r>
              <a:r>
                <a:rPr lang="el-GR" sz="3200" b="1" dirty="0">
                  <a:solidFill>
                    <a:srgbClr val="7030A0"/>
                  </a:solidFill>
                  <a:latin typeface="HP001 4 hàng" pitchFamily="34" charset="0"/>
                  <a:ea typeface="Arial-Rounded" pitchFamily="34" charset="0"/>
                  <a:cs typeface="Arial-Rounded" pitchFamily="34" charset="0"/>
                </a:rPr>
                <a:t>Ε− ν</a:t>
              </a:r>
              <a:r>
                <a:rPr lang="vi-VN" sz="3200" b="1" dirty="0">
                  <a:solidFill>
                    <a:srgbClr val="7030A0"/>
                  </a:solidFill>
                  <a:latin typeface="HP001 4 hàng" pitchFamily="34" charset="0"/>
                  <a:ea typeface="Arial-Rounded" pitchFamily="34" charset="0"/>
                  <a:cs typeface="Arial-Rounded" pitchFamily="34" charset="0"/>
                </a:rPr>
                <a:t>Ẃa đi </a:t>
              </a:r>
              <a:r>
                <a:rPr lang="vi-VN" sz="3200" b="1" dirty="0" smtClean="0">
                  <a:solidFill>
                    <a:srgbClr val="7030A0"/>
                  </a:solidFill>
                  <a:latin typeface="HP001 4 hàng" pitchFamily="34" charset="0"/>
                  <a:ea typeface="Arial-Rounded" pitchFamily="34" charset="0"/>
                  <a:cs typeface="Arial-Rounded" pitchFamily="34" charset="0"/>
                </a:rPr>
                <a:t>xa,</a:t>
              </a:r>
              <a:r>
                <a:rPr lang="en-US" sz="3200" b="1" dirty="0" smtClean="0">
                  <a:solidFill>
                    <a:srgbClr val="7030A0"/>
                  </a:solidFill>
                  <a:latin typeface="HP001 4 hàng" pitchFamily="34" charset="0"/>
                  <a:ea typeface="Arial-Rounded" pitchFamily="34" charset="0"/>
                  <a:cs typeface="Arial-Rounded" pitchFamily="34" charset="0"/>
                </a:rPr>
                <a:t> </a:t>
              </a:r>
              <a:r>
                <a:rPr lang="vi-VN" sz="3200" b="1" dirty="0" smtClean="0">
                  <a:solidFill>
                    <a:srgbClr val="7030A0"/>
                  </a:solidFill>
                  <a:latin typeface="HP001 4 hàng" pitchFamily="34" charset="0"/>
                  <a:ea typeface="Arial-Rounded" pitchFamily="34" charset="0"/>
                  <a:cs typeface="Arial-Rounded" pitchFamily="34" charset="0"/>
                </a:rPr>
                <a:t>sĀ </a:t>
              </a:r>
              <a:r>
                <a:rPr lang="vi-VN" sz="3200" b="1" dirty="0">
                  <a:solidFill>
                    <a:srgbClr val="7030A0"/>
                  </a:solidFill>
                  <a:latin typeface="HP001 4 hàng" pitchFamily="34" charset="0"/>
                  <a:ea typeface="Arial-Rounded" pitchFamily="34" charset="0"/>
                  <a:cs typeface="Arial-Rounded" pitchFamily="34" charset="0"/>
                </a:rPr>
                <a:t>gõ cửa và </a:t>
              </a:r>
              <a:r>
                <a:rPr lang="vi-VN" sz="3200" b="1" dirty="0" smtClean="0">
                  <a:solidFill>
                    <a:srgbClr val="7030A0"/>
                  </a:solidFill>
                  <a:latin typeface="HP001 4 hàng" pitchFamily="34" charset="0"/>
                  <a:ea typeface="Arial-Rounded" pitchFamily="34" charset="0"/>
                  <a:cs typeface="Arial-Rounded" pitchFamily="34" charset="0"/>
                </a:rPr>
                <a:t>giả giŧ</a:t>
              </a:r>
              <a:r>
                <a:rPr lang="en-US" sz="3200" b="1" dirty="0" smtClean="0">
                  <a:solidFill>
                    <a:srgbClr val="7030A0"/>
                  </a:solidFill>
                  <a:latin typeface="HP001 4 hàng" pitchFamily="34" charset="0"/>
                  <a:ea typeface="Arial-Rounded" pitchFamily="34" charset="0"/>
                  <a:cs typeface="Arial-Rounded" pitchFamily="34" charset="0"/>
                </a:rPr>
                <a:t>g</a:t>
              </a:r>
              <a:endParaRPr lang="en-US" sz="3200" b="1" dirty="0">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smtClean="0">
                  <a:solidFill>
                    <a:srgbClr val="7030A0"/>
                  </a:solidFill>
                  <a:latin typeface="HP001 4 hàng" pitchFamily="34" charset="0"/>
                  <a:ea typeface="Arial-Rounded" pitchFamily="34" charset="0"/>
                  <a:cs typeface="Arial-Rounded" pitchFamily="34" charset="0"/>
                </a:rPr>
                <a:t>Ύ</a:t>
              </a:r>
              <a:r>
                <a:rPr lang="vi-VN" sz="3200" b="1">
                  <a:solidFill>
                    <a:srgbClr val="7030A0"/>
                  </a:solidFill>
                  <a:latin typeface="HP001 4 hàng" pitchFamily="34" charset="0"/>
                  <a:ea typeface="Arial-Rounded" pitchFamily="34" charset="0"/>
                  <a:cs typeface="Arial-Rounded" pitchFamily="34" charset="0"/>
                </a:rPr>
                <a:t>ł </a:t>
              </a:r>
              <a:r>
                <a:rPr lang="el-GR" sz="3200" b="1">
                  <a:solidFill>
                    <a:srgbClr val="7030A0"/>
                  </a:solidFill>
                  <a:latin typeface="HP001 4 hàng" pitchFamily="34" charset="0"/>
                  <a:ea typeface="Arial-Rounded" pitchFamily="34" charset="0"/>
                  <a:cs typeface="Arial-Rounded" pitchFamily="34" charset="0"/>
                </a:rPr>
                <a:t>Ε−</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1136787" y="1170810"/>
            <a:ext cx="5238713"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Khi dê mẹ vừa đi xa, sói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333500" y="314555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077641" y="2589759"/>
            <a:ext cx="184508" cy="584666"/>
          </a:xfrm>
          <a:prstGeom prst="rect">
            <a:avLst/>
          </a:prstGeom>
        </p:spPr>
        <p:txBody>
          <a:bodyPr wrap="none" lIns="91330" tIns="45666" rIns="91330" bIns="45666">
            <a:spAutoFit/>
          </a:bodyPr>
          <a:lstStyle/>
          <a:p>
            <a:pPr algn="ctr"/>
            <a:endParaRPr lang="en-US" sz="3200" b="1" dirty="0">
              <a:solidFill>
                <a:srgbClr val="FF0000"/>
              </a:solidFill>
              <a:latin typeface="HP001 4 hàng" pitchFamily="34" charset="0"/>
              <a:ea typeface="Arial-Rounded" pitchFamily="34" charset="0"/>
              <a:cs typeface="Arial"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par>
                          <p:cTn id="31" fill="hold">
                            <p:stCondLst>
                              <p:cond delay="2000"/>
                            </p:stCondLst>
                            <p:childTnLst>
                              <p:par>
                                <p:cTn id="32" presetID="32" presetClass="emph" presetSubtype="0" fill="hold" nodeType="afterEffect">
                                  <p:stCondLst>
                                    <p:cond delay="0"/>
                                  </p:stCondLst>
                                  <p:childTnLst>
                                    <p:animRot by="120000">
                                      <p:cBhvr>
                                        <p:cTn id="33" dur="125" fill="hold">
                                          <p:stCondLst>
                                            <p:cond delay="0"/>
                                          </p:stCondLst>
                                        </p:cTn>
                                        <p:tgtEl>
                                          <p:spTgt spid="11"/>
                                        </p:tgtEl>
                                        <p:attrNameLst>
                                          <p:attrName>r</p:attrName>
                                        </p:attrNameLst>
                                      </p:cBhvr>
                                    </p:animRot>
                                    <p:animRot by="-240000">
                                      <p:cBhvr>
                                        <p:cTn id="34" dur="250" fill="hold">
                                          <p:stCondLst>
                                            <p:cond delay="250"/>
                                          </p:stCondLst>
                                        </p:cTn>
                                        <p:tgtEl>
                                          <p:spTgt spid="11"/>
                                        </p:tgtEl>
                                        <p:attrNameLst>
                                          <p:attrName>r</p:attrName>
                                        </p:attrNameLst>
                                      </p:cBhvr>
                                    </p:animRot>
                                    <p:animRot by="240000">
                                      <p:cBhvr>
                                        <p:cTn id="35" dur="250" fill="hold">
                                          <p:stCondLst>
                                            <p:cond delay="500"/>
                                          </p:stCondLst>
                                        </p:cTn>
                                        <p:tgtEl>
                                          <p:spTgt spid="11"/>
                                        </p:tgtEl>
                                        <p:attrNameLst>
                                          <p:attrName>r</p:attrName>
                                        </p:attrNameLst>
                                      </p:cBhvr>
                                    </p:animRot>
                                    <p:animRot by="-240000">
                                      <p:cBhvr>
                                        <p:cTn id="36" dur="250" fill="hold">
                                          <p:stCondLst>
                                            <p:cond delay="750"/>
                                          </p:stCondLst>
                                        </p:cTn>
                                        <p:tgtEl>
                                          <p:spTgt spid="11"/>
                                        </p:tgtEl>
                                        <p:attrNameLst>
                                          <p:attrName>r</p:attrName>
                                        </p:attrNameLst>
                                      </p:cBhvr>
                                    </p:animRot>
                                    <p:animRot by="120000">
                                      <p:cBhvr>
                                        <p:cTn id="37" dur="250" fill="hold">
                                          <p:stCondLst>
                                            <p:cond delay="10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par>
                          <p:cTn id="56" fill="hold">
                            <p:stCondLst>
                              <p:cond delay="2000"/>
                            </p:stCondLst>
                            <p:childTnLst>
                              <p:par>
                                <p:cTn id="57" presetID="32" presetClass="emph" presetSubtype="0" fill="hold" nodeType="afterEffect">
                                  <p:stCondLst>
                                    <p:cond delay="0"/>
                                  </p:stCondLst>
                                  <p:childTnLst>
                                    <p:animRot by="120000">
                                      <p:cBhvr>
                                        <p:cTn id="58" dur="125" fill="hold">
                                          <p:stCondLst>
                                            <p:cond delay="0"/>
                                          </p:stCondLst>
                                        </p:cTn>
                                        <p:tgtEl>
                                          <p:spTgt spid="13"/>
                                        </p:tgtEl>
                                        <p:attrNameLst>
                                          <p:attrName>r</p:attrName>
                                        </p:attrNameLst>
                                      </p:cBhvr>
                                    </p:animRot>
                                    <p:animRot by="-240000">
                                      <p:cBhvr>
                                        <p:cTn id="59" dur="250" fill="hold">
                                          <p:stCondLst>
                                            <p:cond delay="250"/>
                                          </p:stCondLst>
                                        </p:cTn>
                                        <p:tgtEl>
                                          <p:spTgt spid="13"/>
                                        </p:tgtEl>
                                        <p:attrNameLst>
                                          <p:attrName>r</p:attrName>
                                        </p:attrNameLst>
                                      </p:cBhvr>
                                    </p:animRot>
                                    <p:animRot by="240000">
                                      <p:cBhvr>
                                        <p:cTn id="60" dur="250" fill="hold">
                                          <p:stCondLst>
                                            <p:cond delay="500"/>
                                          </p:stCondLst>
                                        </p:cTn>
                                        <p:tgtEl>
                                          <p:spTgt spid="13"/>
                                        </p:tgtEl>
                                        <p:attrNameLst>
                                          <p:attrName>r</p:attrName>
                                        </p:attrNameLst>
                                      </p:cBhvr>
                                    </p:animRot>
                                    <p:animRot by="-240000">
                                      <p:cBhvr>
                                        <p:cTn id="61" dur="250" fill="hold">
                                          <p:stCondLst>
                                            <p:cond delay="750"/>
                                          </p:stCondLst>
                                        </p:cTn>
                                        <p:tgtEl>
                                          <p:spTgt spid="13"/>
                                        </p:tgtEl>
                                        <p:attrNameLst>
                                          <p:attrName>r</p:attrName>
                                        </p:attrNameLst>
                                      </p:cBhvr>
                                    </p:animRot>
                                    <p:animRot by="120000">
                                      <p:cBhvr>
                                        <p:cTn id="62" dur="250" fill="hold">
                                          <p:stCondLst>
                                            <p:cond delay="1000"/>
                                          </p:stCondLst>
                                        </p:cTn>
                                        <p:tgtEl>
                                          <p:spTgt spid="13"/>
                                        </p:tgtEl>
                                        <p:attrNameLst>
                                          <p:attrName>r</p:attrName>
                                        </p:attrNameLst>
                                      </p:cBhvr>
                                    </p:animRot>
                                  </p:childTnLst>
                                </p:cTn>
                              </p:par>
                              <p:par>
                                <p:cTn id="63" presetID="26" presetClass="entr" presetSubtype="0" fill="hold" grpId="0" nodeType="withEffect" nodePh="1">
                                  <p:stCondLst>
                                    <p:cond delay="0"/>
                                  </p:stCondLst>
                                  <p:endCondLst>
                                    <p:cond evt="begin" delay="0">
                                      <p:tn val="63"/>
                                    </p:cond>
                                  </p:endCondLst>
                                  <p:childTnLst>
                                    <p:set>
                                      <p:cBhvr>
                                        <p:cTn id="64" dur="1" fill="hold">
                                          <p:stCondLst>
                                            <p:cond delay="0"/>
                                          </p:stCondLst>
                                        </p:cTn>
                                        <p:tgtEl>
                                          <p:spTgt spid="40"/>
                                        </p:tgtEl>
                                        <p:attrNameLst>
                                          <p:attrName>style.visibility</p:attrName>
                                        </p:attrNameLst>
                                      </p:cBhvr>
                                      <p:to>
                                        <p:strVal val="visible"/>
                                      </p:to>
                                    </p:set>
                                    <p:animEffect transition="in" filter="wipe(down)">
                                      <p:cBhvr>
                                        <p:cTn id="65" dur="652">
                                          <p:stCondLst>
                                            <p:cond delay="0"/>
                                          </p:stCondLst>
                                        </p:cTn>
                                        <p:tgtEl>
                                          <p:spTgt spid="40"/>
                                        </p:tgtEl>
                                      </p:cBhvr>
                                    </p:animEffect>
                                    <p:anim calcmode="lin" valueType="num">
                                      <p:cBhvr>
                                        <p:cTn id="66"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67"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68"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69"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70"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71" dur="29">
                                          <p:stCondLst>
                                            <p:cond delay="731"/>
                                          </p:stCondLst>
                                        </p:cTn>
                                        <p:tgtEl>
                                          <p:spTgt spid="40"/>
                                        </p:tgtEl>
                                      </p:cBhvr>
                                      <p:to x="100000" y="60000"/>
                                    </p:animScale>
                                    <p:animScale>
                                      <p:cBhvr>
                                        <p:cTn id="72" dur="187" decel="50000">
                                          <p:stCondLst>
                                            <p:cond delay="761"/>
                                          </p:stCondLst>
                                        </p:cTn>
                                        <p:tgtEl>
                                          <p:spTgt spid="40"/>
                                        </p:tgtEl>
                                      </p:cBhvr>
                                      <p:to x="100000" y="100000"/>
                                    </p:animScale>
                                    <p:animScale>
                                      <p:cBhvr>
                                        <p:cTn id="73" dur="29">
                                          <p:stCondLst>
                                            <p:cond delay="1476"/>
                                          </p:stCondLst>
                                        </p:cTn>
                                        <p:tgtEl>
                                          <p:spTgt spid="40"/>
                                        </p:tgtEl>
                                      </p:cBhvr>
                                      <p:to x="100000" y="80000"/>
                                    </p:animScale>
                                    <p:animScale>
                                      <p:cBhvr>
                                        <p:cTn id="74" dur="187" decel="50000">
                                          <p:stCondLst>
                                            <p:cond delay="1505"/>
                                          </p:stCondLst>
                                        </p:cTn>
                                        <p:tgtEl>
                                          <p:spTgt spid="40"/>
                                        </p:tgtEl>
                                      </p:cBhvr>
                                      <p:to x="100000" y="100000"/>
                                    </p:animScale>
                                    <p:animScale>
                                      <p:cBhvr>
                                        <p:cTn id="75" dur="29">
                                          <p:stCondLst>
                                            <p:cond delay="1847"/>
                                          </p:stCondLst>
                                        </p:cTn>
                                        <p:tgtEl>
                                          <p:spTgt spid="40"/>
                                        </p:tgtEl>
                                      </p:cBhvr>
                                      <p:to x="100000" y="90000"/>
                                    </p:animScale>
                                    <p:animScale>
                                      <p:cBhvr>
                                        <p:cTn id="76" dur="187" decel="50000">
                                          <p:stCondLst>
                                            <p:cond delay="1876"/>
                                          </p:stCondLst>
                                        </p:cTn>
                                        <p:tgtEl>
                                          <p:spTgt spid="40"/>
                                        </p:tgtEl>
                                      </p:cBhvr>
                                      <p:to x="100000" y="100000"/>
                                    </p:animScale>
                                    <p:animScale>
                                      <p:cBhvr>
                                        <p:cTn id="77" dur="29">
                                          <p:stCondLst>
                                            <p:cond delay="2034"/>
                                          </p:stCondLst>
                                        </p:cTn>
                                        <p:tgtEl>
                                          <p:spTgt spid="40"/>
                                        </p:tgtEl>
                                      </p:cBhvr>
                                      <p:to x="100000" y="95000"/>
                                    </p:animScale>
                                    <p:animScale>
                                      <p:cBhvr>
                                        <p:cTn id="78" dur="187" decel="50000">
                                          <p:stCondLst>
                                            <p:cond delay="2063"/>
                                          </p:stCondLst>
                                        </p:cTn>
                                        <p:tgtEl>
                                          <p:spTgt spid="40"/>
                                        </p:tgtEl>
                                      </p:cBhvr>
                                      <p:to x="100000" y="100000"/>
                                    </p:animScale>
                                  </p:childTnLst>
                                </p:cTn>
                              </p:par>
                              <p:par>
                                <p:cTn id="79" presetID="10" presetClass="exit" presetSubtype="0" fill="hold" grpId="1" nodeType="withEffect" nodePh="1">
                                  <p:stCondLst>
                                    <p:cond delay="0"/>
                                  </p:stCondLst>
                                  <p:endCondLst>
                                    <p:cond evt="begin" delay="0">
                                      <p:tn val="79"/>
                                    </p:cond>
                                  </p:endCondLst>
                                  <p:childTnLst>
                                    <p:animEffect transition="out" filter="fade">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112" y="3289126"/>
            <a:ext cx="1203614" cy="160481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867755"/>
            <a:ext cx="6001667" cy="437959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13473" y="1322043"/>
            <a:ext cx="1692892" cy="1955290"/>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4445" y="167260"/>
            <a:ext cx="1656606" cy="95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023252" y="1099481"/>
            <a:ext cx="6553199" cy="646210"/>
          </a:xfrm>
          <a:prstGeom prst="rect">
            <a:avLst/>
          </a:prstGeom>
          <a:noFill/>
        </p:spPr>
        <p:txBody>
          <a:bodyPr wrap="square" lIns="91317" tIns="45660" rIns="91317" bIns="45660" rtlCol="0">
            <a:spAutoFit/>
          </a:bodyPr>
          <a:lstStyle/>
          <a:p>
            <a:pPr algn="just"/>
            <a:r>
              <a:rPr lang="en-US" sz="3600" smtClean="0">
                <a:latin typeface="Arial" pitchFamily="34" charset="0"/>
                <a:ea typeface="Arial-Rounded" pitchFamily="34" charset="0"/>
                <a:cs typeface="Arial" pitchFamily="34" charset="0"/>
              </a:rPr>
              <a:t>Chúng ta nên (…) khi gặp gỡ.</a:t>
            </a:r>
            <a:endParaRPr lang="en-US" sz="3600">
              <a:latin typeface="Arial" pitchFamily="34" charset="0"/>
              <a:ea typeface="Arial-Rounded" pitchFamily="34" charset="0"/>
              <a:cs typeface="Arial" pitchFamily="34" charset="0"/>
            </a:endParaRPr>
          </a:p>
        </p:txBody>
      </p:sp>
      <p:sp>
        <p:nvSpPr>
          <p:cNvPr id="16" name="TextBox 15"/>
          <p:cNvSpPr txBox="1"/>
          <p:nvPr/>
        </p:nvSpPr>
        <p:spPr>
          <a:xfrm>
            <a:off x="1886852" y="1976583"/>
            <a:ext cx="2837548" cy="646210"/>
          </a:xfrm>
          <a:prstGeom prst="rect">
            <a:avLst/>
          </a:prstGeom>
          <a:noFill/>
        </p:spPr>
        <p:txBody>
          <a:bodyPr wrap="square" lIns="91317" tIns="45660" rIns="91317" bIns="45660" rtlCol="0">
            <a:spAutoFit/>
          </a:bodyPr>
          <a:lstStyle/>
          <a:p>
            <a:pPr algn="just"/>
            <a:r>
              <a:rPr lang="en-US" sz="3600" smtClean="0">
                <a:latin typeface="Arial" pitchFamily="34" charset="0"/>
                <a:ea typeface="Arial-Rounded" pitchFamily="34" charset="0"/>
                <a:cs typeface="Arial" pitchFamily="34" charset="0"/>
              </a:rPr>
              <a:t>A. im lặng</a:t>
            </a:r>
            <a:endParaRPr lang="en-US" sz="3600">
              <a:latin typeface="Arial" pitchFamily="34" charset="0"/>
              <a:ea typeface="Arial-Rounded" pitchFamily="34" charset="0"/>
              <a:cs typeface="Arial" pitchFamily="34" charset="0"/>
            </a:endParaRPr>
          </a:p>
        </p:txBody>
      </p:sp>
      <p:sp>
        <p:nvSpPr>
          <p:cNvPr id="17" name="TextBox 16"/>
          <p:cNvSpPr txBox="1"/>
          <p:nvPr/>
        </p:nvSpPr>
        <p:spPr>
          <a:xfrm>
            <a:off x="1886852" y="2865630"/>
            <a:ext cx="2837548" cy="646210"/>
          </a:xfrm>
          <a:prstGeom prst="rect">
            <a:avLst/>
          </a:prstGeom>
          <a:noFill/>
        </p:spPr>
        <p:txBody>
          <a:bodyPr wrap="square" lIns="91317" tIns="45660" rIns="91317" bIns="45660" rtlCol="0">
            <a:spAutoFit/>
          </a:bodyPr>
          <a:lstStyle/>
          <a:p>
            <a:pPr algn="just"/>
            <a:r>
              <a:rPr lang="en-US" sz="3600" smtClean="0">
                <a:latin typeface="Arial" pitchFamily="34" charset="0"/>
                <a:ea typeface="Arial-Rounded" pitchFamily="34" charset="0"/>
                <a:cs typeface="Arial" pitchFamily="34" charset="0"/>
              </a:rPr>
              <a:t>B. chào hỏi</a:t>
            </a:r>
            <a:endParaRPr lang="en-US" sz="3600">
              <a:latin typeface="Arial" pitchFamily="34" charset="0"/>
              <a:ea typeface="Arial-Rounded" pitchFamily="34" charset="0"/>
              <a:cs typeface="Arial" pitchFamily="34" charset="0"/>
            </a:endParaRPr>
          </a:p>
        </p:txBody>
      </p:sp>
      <p:sp>
        <p:nvSpPr>
          <p:cNvPr id="18" name="TextBox 17"/>
          <p:cNvSpPr txBox="1"/>
          <p:nvPr/>
        </p:nvSpPr>
        <p:spPr>
          <a:xfrm>
            <a:off x="1886852" y="3754677"/>
            <a:ext cx="2837548" cy="646210"/>
          </a:xfrm>
          <a:prstGeom prst="rect">
            <a:avLst/>
          </a:prstGeom>
          <a:noFill/>
        </p:spPr>
        <p:txBody>
          <a:bodyPr wrap="square" lIns="91317" tIns="45660" rIns="91317" bIns="45660" rtlCol="0">
            <a:spAutoFit/>
          </a:bodyPr>
          <a:lstStyle/>
          <a:p>
            <a:pPr algn="just"/>
            <a:r>
              <a:rPr lang="en-US" sz="3600" smtClean="0">
                <a:latin typeface="Arial" pitchFamily="34" charset="0"/>
                <a:ea typeface="Arial-Rounded" pitchFamily="34" charset="0"/>
                <a:cs typeface="Arial" pitchFamily="34" charset="0"/>
              </a:rPr>
              <a:t>C. hát</a:t>
            </a:r>
            <a:endParaRPr lang="en-US" sz="36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623926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xit" presetSubtype="0" fill="hold"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2000"/>
                            </p:stCondLst>
                            <p:childTnLst>
                              <p:par>
                                <p:cTn id="36" presetID="0" presetClass="path" presetSubtype="0" accel="50000" decel="50000" fill="hold" nodeType="afterEffect">
                                  <p:stCondLst>
                                    <p:cond delay="0"/>
                                  </p:stCondLst>
                                  <p:childTnLst>
                                    <p:animMotion origin="layout" path="M 0.09271 0.21748 C 0.09323 0.22181 0.09358 0.22706 0.09427 0.23169 C 0.09514 0.23695 0.0974 0.24838 0.0974 0.24868 C 0.09636 0.27278 0.09601 0.29348 0.08629 0.31078 C 0.08577 0.31356 0.08594 0.31696 0.08473 0.31912 C 0.079 0.32932 0.05938 0.33827 0.05139 0.34167 C 0.02431 0.34013 0.00278 0.33735 -0.02309 0.33333 C -0.02465 0.3324 -0.03298 0.32592 -0.0342 0.33333 C -0.03645 0.34662 -0.03125 0.3633 -0.02951 0.37565 C -0.02847 0.38307 -0.02639 0.39821 -0.02639 0.39851 C -0.02691 0.41334 -0.02708 0.42817 -0.02795 0.44331 C -0.02951 0.47142 -0.0552 0.47853 -0.06753 0.48285 C -0.07552 0.48193 -0.0835 0.48162 -0.09149 0.48007 C -0.09791 0.47884 -0.10243 0.46895 -0.10885 0.46586 C -0.1177 0.45474 -0.12066 0.45227 -0.12639 0.43775 C -0.12795 0.43868 -0.13038 0.43775 -0.13107 0.44053 C -0.13281 0.44733 -0.13194 0.45567 -0.13264 0.46308 C -0.13385 0.47575 -0.1368 0.4915 -0.14062 0.50262 C -0.14201 0.50664 -0.14392 0.51004 -0.14531 0.51405 C -0.14618 0.51653 -0.14583 0.52023 -0.14704 0.5224 C -0.15868 0.54309 -0.171 0.54804 -0.18663 0.5536 C -0.19357 0.55267 -0.20052 0.55298 -0.20729 0.55082 C -0.2092 0.5502 -0.21024 0.54618 -0.21198 0.54495 C -0.21406 0.5434 -0.21632 0.54309 -0.2184 0.54217 C -0.23454 0.52332 -0.221 0.53661 -0.24062 0.52518 C -0.24375 0.52332 -0.25017 0.51961 -0.25017 0.51992 C -0.25555 0.51344 -0.26145 0.5051 -0.26597 0.49706 C -0.27135 0.48749 -0.27118 0.47884 -0.27864 0.47451 C -0.28489 0.45289 -0.29618 0.43559 -0.30086 0.41242 C -0.30295 0.40191 -0.30451 0.39234 -0.30885 0.384 C -0.31163 0.36639 -0.31441 0.34847 -0.31684 0.33055 C -0.31684 0.32653 -0.32309 0.24652 -0.30729 0.23695 C -0.30798 0.18721 -0.30642 0.13222 -0.31198 0.08186 C -0.31389 0.04479 -0.31475 0.04912 -0.31198 0.01112 C -0.31111 -0.00186 -0.3059 -0.01267 -0.30416 -0.02533 C -0.30139 -0.04572 -0.2967 -0.06611 -0.29149 -0.08465 C -0.28889 -0.10658 -0.2835 -0.12666 -0.27552 -0.14396 C -0.27291 -0.16312 -0.27118 -0.16312 -0.26441 -0.17794 C -0.26145 -0.18412 -0.25642 -0.19772 -0.25642 -0.19741 C -0.25191 -0.22274 -0.23524 -0.23819 -0.22152 -0.24282 C -0.21354 -0.25301 -0.20416 -0.25641 -0.19461 -0.25981 C -0.16701 -0.29317 -0.12795 -0.26661 -0.09461 -0.26568 C -0.09149 -0.26197 -0.08871 -0.25641 -0.08507 -0.25425 C -0.0835 -0.25332 -0.08177 -0.25301 -0.08038 -0.25147 C -0.06423 -0.23541 -0.07673 -0.24344 -0.06597 -0.23726 C -0.0585 -0.22861 -0.0559 -0.2249 -0.05017 -0.21471 " pathEditMode="relative" rAng="0" ptsTypes="fffffffffffffffffffffffffffffffffffffffffffffA">
                                      <p:cBhvr>
                                        <p:cTn id="37" dur="4500" fill="hold"/>
                                        <p:tgtEl>
                                          <p:spTgt spid="11"/>
                                        </p:tgtEl>
                                        <p:attrNameLst>
                                          <p:attrName>ppt_x</p:attrName>
                                          <p:attrName>ppt_y</p:attrName>
                                        </p:attrNameLst>
                                      </p:cBhvr>
                                      <p:rCtr x="-20556" y="-8743"/>
                                    </p:animMotion>
                                  </p:childTnLst>
                                </p:cTn>
                              </p:par>
                              <p:par>
                                <p:cTn id="38" presetID="10" presetClass="exit" presetSubtype="0" fill="hold" nodeType="withEffect">
                                  <p:stCondLst>
                                    <p:cond delay="0"/>
                                  </p:stCondLst>
                                  <p:childTnLst>
                                    <p:animEffect transition="out" filter="fade">
                                      <p:cBhvr>
                                        <p:cTn id="39" dur="10"/>
                                        <p:tgtEl>
                                          <p:spTgt spid="1027"/>
                                        </p:tgtEl>
                                      </p:cBhvr>
                                    </p:animEffect>
                                    <p:set>
                                      <p:cBhvr>
                                        <p:cTn id="40" dur="1" fill="hold">
                                          <p:stCondLst>
                                            <p:cond delay="9"/>
                                          </p:stCondLst>
                                        </p:cTn>
                                        <p:tgtEl>
                                          <p:spTgt spid="10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grpId="0" nodeType="click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599" y="194115"/>
            <a:ext cx="3642531" cy="584666"/>
          </a:xfrm>
          <a:prstGeom prst="rect">
            <a:avLst/>
          </a:prstGeom>
          <a:solidFill>
            <a:srgbClr val="B9EDFF"/>
          </a:solidFill>
        </p:spPr>
        <p:txBody>
          <a:bodyPr wrap="square" lIns="91330" tIns="45666" rIns="91330" bIns="45666" rtlCol="0">
            <a:spAutoFit/>
          </a:bodyPr>
          <a:lstStyle/>
          <a:p>
            <a:pPr algn="ctr"/>
            <a:r>
              <a:rPr lang="en-US" sz="3200" b="1" dirty="0" err="1" smtClean="0">
                <a:latin typeface="Arial" pitchFamily="34" charset="0"/>
                <a:ea typeface="Arial-Rounded" pitchFamily="34" charset="0"/>
                <a:cs typeface="Arial" pitchFamily="34" charset="0"/>
              </a:rPr>
              <a:t>Tô</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chữ</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hoa</a:t>
            </a:r>
            <a:r>
              <a:rPr lang="en-US" sz="3200" b="1" dirty="0" smtClean="0">
                <a:latin typeface="Arial" pitchFamily="34" charset="0"/>
                <a:ea typeface="Arial-Rounded" pitchFamily="34" charset="0"/>
                <a:cs typeface="Arial" pitchFamily="34" charset="0"/>
              </a:rPr>
              <a:t> L, Y:</a:t>
            </a:r>
            <a:endParaRPr lang="en-US" sz="3200" b="1" dirty="0">
              <a:latin typeface="Arial" pitchFamily="34" charset="0"/>
              <a:ea typeface="Arial-Rounded" pitchFamily="34" charset="0"/>
              <a:cs typeface="Arial" pitchFamily="34" charset="0"/>
            </a:endParaRPr>
          </a:p>
        </p:txBody>
      </p:sp>
      <p:pic>
        <p:nvPicPr>
          <p:cNvPr id="6" name="chu 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895350"/>
            <a:ext cx="4029074" cy="4029074"/>
          </a:xfrm>
          <a:prstGeom prst="rect">
            <a:avLst/>
          </a:prstGeom>
        </p:spPr>
      </p:pic>
      <p:pic>
        <p:nvPicPr>
          <p:cNvPr id="7" name="chu Y.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05400" y="918853"/>
            <a:ext cx="3810000" cy="3862697"/>
          </a:xfrm>
          <a:prstGeom prst="rect">
            <a:avLst/>
          </a:prstGeom>
        </p:spPr>
      </p:pic>
    </p:spTree>
    <p:extLst>
      <p:ext uri="{BB962C8B-B14F-4D97-AF65-F5344CB8AC3E}">
        <p14:creationId xmlns:p14="http://schemas.microsoft.com/office/powerpoint/2010/main" val="945159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599" y="194115"/>
            <a:ext cx="3642531" cy="584666"/>
          </a:xfrm>
          <a:prstGeom prst="rect">
            <a:avLst/>
          </a:prstGeom>
          <a:solidFill>
            <a:srgbClr val="B9EDFF"/>
          </a:solidFill>
        </p:spPr>
        <p:txBody>
          <a:bodyPr wrap="square" lIns="91330" tIns="45666" rIns="91330" bIns="45666" rtlCol="0">
            <a:spAutoFit/>
          </a:bodyPr>
          <a:lstStyle/>
          <a:p>
            <a:pPr algn="ctr"/>
            <a:r>
              <a:rPr lang="en-US" sz="3200" b="1" dirty="0" err="1" smtClean="0">
                <a:latin typeface="Arial" pitchFamily="34" charset="0"/>
                <a:ea typeface="Arial-Rounded" pitchFamily="34" charset="0"/>
                <a:cs typeface="Arial" pitchFamily="34" charset="0"/>
              </a:rPr>
              <a:t>Viết</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câu</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vào</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vở</a:t>
            </a:r>
            <a:r>
              <a:rPr lang="en-US" sz="3200" b="1" dirty="0" smtClean="0">
                <a:latin typeface="Arial" pitchFamily="34" charset="0"/>
                <a:ea typeface="Arial-Rounded" pitchFamily="34" charset="0"/>
                <a:cs typeface="Arial" pitchFamily="34" charset="0"/>
              </a:rPr>
              <a:t>:</a:t>
            </a:r>
            <a:endParaRPr lang="en-US" sz="3200" b="1" dirty="0">
              <a:latin typeface="Arial" pitchFamily="34" charset="0"/>
              <a:ea typeface="Arial-Rounded" pitchFamily="34" charset="0"/>
              <a:cs typeface="Arial" pitchFamily="34" charset="0"/>
            </a:endParaRPr>
          </a:p>
        </p:txBody>
      </p:sp>
      <p:grpSp>
        <p:nvGrpSpPr>
          <p:cNvPr id="6" name="Group 5"/>
          <p:cNvGrpSpPr/>
          <p:nvPr/>
        </p:nvGrpSpPr>
        <p:grpSpPr>
          <a:xfrm>
            <a:off x="138546" y="1428750"/>
            <a:ext cx="8795354" cy="2147323"/>
            <a:chOff x="103910" y="3503807"/>
            <a:chExt cx="8795354" cy="2147323"/>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51611" y="3971178"/>
              <a:ext cx="8147653" cy="584775"/>
            </a:xfrm>
            <a:prstGeom prst="rect">
              <a:avLst/>
            </a:prstGeom>
          </p:spPr>
          <p:txBody>
            <a:bodyPr wrap="square">
              <a:spAutoFit/>
            </a:bodyPr>
            <a:lstStyle/>
            <a:p>
              <a:pPr algn="just"/>
              <a:r>
                <a:rPr lang="vi-VN" sz="3200" b="1" dirty="0">
                  <a:solidFill>
                    <a:srgbClr val="7030A0"/>
                  </a:solidFill>
                  <a:latin typeface="HP001 4 hàng" pitchFamily="34" charset="0"/>
                  <a:ea typeface="Arial-Rounded" pitchFamily="34" charset="0"/>
                  <a:cs typeface="Arial-Rounded" pitchFamily="34" charset="0"/>
                </a:rPr>
                <a:t>Khi </a:t>
              </a:r>
              <a:r>
                <a:rPr lang="el-GR" sz="3200" b="1" dirty="0">
                  <a:solidFill>
                    <a:srgbClr val="7030A0"/>
                  </a:solidFill>
                  <a:latin typeface="HP001 4 hàng" pitchFamily="34" charset="0"/>
                  <a:ea typeface="Arial-Rounded" pitchFamily="34" charset="0"/>
                  <a:cs typeface="Arial-Rounded" pitchFamily="34" charset="0"/>
                </a:rPr>
                <a:t>Ύ</a:t>
              </a:r>
              <a:r>
                <a:rPr lang="vi-VN" sz="3200" b="1" dirty="0">
                  <a:solidFill>
                    <a:srgbClr val="7030A0"/>
                  </a:solidFill>
                  <a:latin typeface="HP001 4 hàng" pitchFamily="34" charset="0"/>
                  <a:ea typeface="Arial-Rounded" pitchFamily="34" charset="0"/>
                  <a:cs typeface="Arial-Rounded" pitchFamily="34" charset="0"/>
                </a:rPr>
                <a:t>ł </a:t>
              </a:r>
              <a:r>
                <a:rPr lang="el-GR" sz="3200" b="1" dirty="0">
                  <a:solidFill>
                    <a:srgbClr val="7030A0"/>
                  </a:solidFill>
                  <a:latin typeface="HP001 4 hàng" pitchFamily="34" charset="0"/>
                  <a:ea typeface="Arial-Rounded" pitchFamily="34" charset="0"/>
                  <a:cs typeface="Arial-Rounded" pitchFamily="34" charset="0"/>
                </a:rPr>
                <a:t>Ε− ν</a:t>
              </a:r>
              <a:r>
                <a:rPr lang="vi-VN" sz="3200" b="1" dirty="0">
                  <a:solidFill>
                    <a:srgbClr val="7030A0"/>
                  </a:solidFill>
                  <a:latin typeface="HP001 4 hàng" pitchFamily="34" charset="0"/>
                  <a:ea typeface="Arial-Rounded" pitchFamily="34" charset="0"/>
                  <a:cs typeface="Arial-Rounded" pitchFamily="34" charset="0"/>
                </a:rPr>
                <a:t>Ẃa đi </a:t>
              </a:r>
              <a:r>
                <a:rPr lang="vi-VN" sz="3200" b="1" dirty="0" smtClean="0">
                  <a:solidFill>
                    <a:srgbClr val="7030A0"/>
                  </a:solidFill>
                  <a:latin typeface="HP001 4 hàng" pitchFamily="34" charset="0"/>
                  <a:ea typeface="Arial-Rounded" pitchFamily="34" charset="0"/>
                  <a:cs typeface="Arial-Rounded" pitchFamily="34" charset="0"/>
                </a:rPr>
                <a:t>xa,</a:t>
              </a:r>
              <a:r>
                <a:rPr lang="en-US" sz="3200" b="1" dirty="0" smtClean="0">
                  <a:solidFill>
                    <a:srgbClr val="7030A0"/>
                  </a:solidFill>
                  <a:latin typeface="HP001 4 hàng" pitchFamily="34" charset="0"/>
                  <a:ea typeface="Arial-Rounded" pitchFamily="34" charset="0"/>
                  <a:cs typeface="Arial-Rounded" pitchFamily="34" charset="0"/>
                </a:rPr>
                <a:t> </a:t>
              </a:r>
              <a:r>
                <a:rPr lang="vi-VN" sz="3200" b="1" dirty="0" smtClean="0">
                  <a:solidFill>
                    <a:srgbClr val="7030A0"/>
                  </a:solidFill>
                  <a:latin typeface="HP001 4 hàng" pitchFamily="34" charset="0"/>
                  <a:ea typeface="Arial-Rounded" pitchFamily="34" charset="0"/>
                  <a:cs typeface="Arial-Rounded" pitchFamily="34" charset="0"/>
                </a:rPr>
                <a:t>sĀ </a:t>
              </a:r>
              <a:r>
                <a:rPr lang="vi-VN" sz="3200" b="1" dirty="0">
                  <a:solidFill>
                    <a:srgbClr val="7030A0"/>
                  </a:solidFill>
                  <a:latin typeface="HP001 4 hàng" pitchFamily="34" charset="0"/>
                  <a:ea typeface="Arial-Rounded" pitchFamily="34" charset="0"/>
                  <a:cs typeface="Arial-Rounded" pitchFamily="34" charset="0"/>
                </a:rPr>
                <a:t>gõ cửa và </a:t>
              </a:r>
              <a:r>
                <a:rPr lang="vi-VN" sz="3200" b="1" dirty="0" smtClean="0">
                  <a:solidFill>
                    <a:srgbClr val="7030A0"/>
                  </a:solidFill>
                  <a:latin typeface="HP001 4 hàng" pitchFamily="34" charset="0"/>
                  <a:ea typeface="Arial-Rounded" pitchFamily="34" charset="0"/>
                  <a:cs typeface="Arial-Rounded" pitchFamily="34" charset="0"/>
                </a:rPr>
                <a:t>giả giŧ</a:t>
              </a:r>
              <a:r>
                <a:rPr lang="en-US" sz="3200" b="1" dirty="0" smtClean="0">
                  <a:solidFill>
                    <a:srgbClr val="7030A0"/>
                  </a:solidFill>
                  <a:latin typeface="HP001 4 hàng" pitchFamily="34" charset="0"/>
                  <a:ea typeface="Arial-Rounded" pitchFamily="34" charset="0"/>
                  <a:cs typeface="Arial-Rounded" pitchFamily="34" charset="0"/>
                </a:rPr>
                <a:t>g</a:t>
              </a:r>
              <a:endParaRPr lang="en-US" sz="3200" b="1" dirty="0">
                <a:solidFill>
                  <a:srgbClr val="7030A0"/>
                </a:solidFill>
                <a:latin typeface="HP001 4 hàng" pitchFamily="34" charset="0"/>
                <a:ea typeface="Arial-Rounded" pitchFamily="34" charset="0"/>
                <a:cs typeface="Arial-Rounded" pitchFamily="34" charset="0"/>
              </a:endParaRPr>
            </a:p>
          </p:txBody>
        </p:sp>
        <p:sp>
          <p:nvSpPr>
            <p:cNvPr id="10" name="Rectangle 9"/>
            <p:cNvSpPr/>
            <p:nvPr/>
          </p:nvSpPr>
          <p:spPr>
            <a:xfrm>
              <a:off x="103910" y="4643749"/>
              <a:ext cx="8649947" cy="584775"/>
            </a:xfrm>
            <a:prstGeom prst="rect">
              <a:avLst/>
            </a:prstGeom>
          </p:spPr>
          <p:txBody>
            <a:bodyPr wrap="square">
              <a:spAutoFit/>
            </a:bodyPr>
            <a:lstStyle/>
            <a:p>
              <a:pPr algn="just"/>
              <a:r>
                <a:rPr lang="el-GR" sz="3200" b="1" smtClean="0">
                  <a:solidFill>
                    <a:srgbClr val="7030A0"/>
                  </a:solidFill>
                  <a:latin typeface="HP001 4 hàng" pitchFamily="34" charset="0"/>
                  <a:ea typeface="Arial-Rounded" pitchFamily="34" charset="0"/>
                  <a:cs typeface="Arial-Rounded" pitchFamily="34" charset="0"/>
                </a:rPr>
                <a:t>Ύ</a:t>
              </a:r>
              <a:r>
                <a:rPr lang="vi-VN" sz="3200" b="1">
                  <a:solidFill>
                    <a:srgbClr val="7030A0"/>
                  </a:solidFill>
                  <a:latin typeface="HP001 4 hàng" pitchFamily="34" charset="0"/>
                  <a:ea typeface="Arial-Rounded" pitchFamily="34" charset="0"/>
                  <a:cs typeface="Arial-Rounded" pitchFamily="34" charset="0"/>
                </a:rPr>
                <a:t>ł </a:t>
              </a:r>
              <a:r>
                <a:rPr lang="el-GR" sz="3200" b="1">
                  <a:solidFill>
                    <a:srgbClr val="7030A0"/>
                  </a:solidFill>
                  <a:latin typeface="HP001 4 hàng" pitchFamily="34" charset="0"/>
                  <a:ea typeface="Arial-Rounded" pitchFamily="34" charset="0"/>
                  <a:cs typeface="Arial-Rounded" pitchFamily="34" charset="0"/>
                </a:rPr>
                <a:t>Ε−</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Khi mẹ vắng nhà </a:t>
            </a:r>
            <a:r>
              <a:rPr lang="en-US" sz="3200" smtClean="0">
                <a:solidFill>
                  <a:schemeClr val="tx1"/>
                </a:solidFill>
                <a:latin typeface="Arial" pitchFamily="34" charset="0"/>
                <a:cs typeface="Arial" pitchFamily="34" charset="0"/>
              </a:rPr>
              <a:t>(trang 70, 71).</a:t>
            </a:r>
          </a:p>
          <a:p>
            <a:pPr marL="457200" indent="-457200" algn="just">
              <a:buFontTx/>
              <a:buChar char="-"/>
            </a:pPr>
            <a:r>
              <a:rPr lang="en-US" sz="3200" smtClean="0">
                <a:solidFill>
                  <a:schemeClr val="tx1"/>
                </a:solidFill>
                <a:latin typeface="Arial" pitchFamily="34" charset="0"/>
                <a:cs typeface="Arial" pitchFamily="34" charset="0"/>
              </a:rPr>
              <a:t>Chuẩn bị bài mới (trang 72, 73).</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71550"/>
            <a:ext cx="3832225" cy="368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1657350"/>
            <a:ext cx="5181600" cy="2015998"/>
          </a:xfrm>
        </p:spPr>
        <p:txBody>
          <a:bodyPr>
            <a:normAutofit fontScale="90000"/>
          </a:bodyPr>
          <a:lstStyle/>
          <a:p>
            <a:pPr algn="just"/>
            <a:r>
              <a:rPr lang="en-US" smtClean="0">
                <a:latin typeface="Arial" pitchFamily="34" charset="0"/>
                <a:cs typeface="Arial" pitchFamily="34" charset="0"/>
              </a:rPr>
              <a:t>Em hãy đọc thuộc hai khổ thơ đầu bài thơ </a:t>
            </a:r>
            <a:r>
              <a:rPr lang="en-US" i="1" smtClean="0">
                <a:latin typeface="Arial" pitchFamily="34" charset="0"/>
                <a:cs typeface="Arial" pitchFamily="34" charset="0"/>
              </a:rPr>
              <a:t>Lời chào</a:t>
            </a:r>
            <a:endParaRPr lang="en-US">
              <a:latin typeface="Arial" pitchFamily="34" charset="0"/>
              <a:cs typeface="Arial" pitchFamily="34" charset="0"/>
            </a:endParaRPr>
          </a:p>
        </p:txBody>
      </p:sp>
    </p:spTree>
    <p:extLst>
      <p:ext uri="{BB962C8B-B14F-4D97-AF65-F5344CB8AC3E}">
        <p14:creationId xmlns:p14="http://schemas.microsoft.com/office/powerpoint/2010/main" val="1035752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KHI MẸ VẮNG NHÀ</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3</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181" y="2028710"/>
            <a:ext cx="6171286" cy="126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844" y="2054427"/>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dirty="0" err="1">
                <a:latin typeface="Arial" pitchFamily="34" charset="0"/>
                <a:ea typeface="Arial-Rounded" pitchFamily="34" charset="0"/>
                <a:cs typeface="Arial" pitchFamily="34" charset="0"/>
              </a:rPr>
              <a:t>Quan</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sát</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tranh</a:t>
            </a:r>
            <a:r>
              <a:rPr lang="en-US" sz="2400" b="1" dirty="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dưới</a:t>
            </a:r>
            <a:r>
              <a:rPr lang="en-US" sz="2400" b="1" dirty="0" smtClean="0">
                <a:latin typeface="Arial" pitchFamily="34" charset="0"/>
                <a:ea typeface="Arial-Rounded" pitchFamily="34" charset="0"/>
                <a:cs typeface="Arial" pitchFamily="34" charset="0"/>
              </a:rPr>
              <a:t> </a:t>
            </a:r>
            <a:r>
              <a:rPr lang="en-US" sz="2400" b="1" dirty="0" err="1" smtClean="0">
                <a:latin typeface="Arial" pitchFamily="34" charset="0"/>
                <a:ea typeface="Arial-Rounded" pitchFamily="34" charset="0"/>
                <a:cs typeface="Arial" pitchFamily="34" charset="0"/>
              </a:rPr>
              <a:t>đây</a:t>
            </a:r>
            <a:r>
              <a:rPr lang="en-US" sz="2400" b="1" dirty="0" smtClean="0">
                <a:latin typeface="Arial" pitchFamily="34" charset="0"/>
                <a:ea typeface="Arial-Rounded" pitchFamily="34" charset="0"/>
                <a:cs typeface="Arial" pitchFamily="34" charset="0"/>
              </a:rPr>
              <a:t>:</a:t>
            </a:r>
            <a:endParaRPr lang="en-US" sz="2400" b="1" dirty="0">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24776"/>
            <a:ext cx="638968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sp>
        <p:nvSpPr>
          <p:cNvPr id="5" name="TextBox 4"/>
          <p:cNvSpPr txBox="1"/>
          <p:nvPr/>
        </p:nvSpPr>
        <p:spPr>
          <a:xfrm>
            <a:off x="71910" y="920748"/>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Ai đến gọi cửa, các con đừng mở nhé! Chỉ mở cửa khi nghe tiếng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Nhớ lời mẹ, đàn dê con nói: </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Không phải giọng mẹ.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Sói đành bỏ đi.</a:t>
            </a:r>
          </a:p>
          <a:p>
            <a:pPr algn="just"/>
            <a:r>
              <a:rPr lang="en-US" sz="1900" smtClean="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Dê mẹ xoa đầu con:</a:t>
            </a:r>
          </a:p>
          <a:p>
            <a:pPr algn="just"/>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Các con ngoan lắm!</a:t>
            </a:r>
            <a:endParaRPr lang="en-US" sz="1900">
              <a:latin typeface="Arial" pitchFamily="34" charset="0"/>
              <a:ea typeface="Arial-Rounded" pitchFamily="34" charset="0"/>
              <a:cs typeface="Arial" pitchFamily="34" charset="0"/>
            </a:endParaRPr>
          </a:p>
          <a:p>
            <a:pPr algn="r"/>
            <a:r>
              <a:rPr lang="en-US" sz="1900">
                <a:latin typeface="Arial" pitchFamily="34" charset="0"/>
                <a:ea typeface="Arial-Rounded" pitchFamily="34" charset="0"/>
                <a:cs typeface="Arial" pitchFamily="34" charset="0"/>
              </a:rPr>
              <a:t>				</a:t>
            </a:r>
            <a:r>
              <a:rPr lang="en-US" sz="1900" smtClean="0">
                <a:latin typeface="Arial" pitchFamily="34" charset="0"/>
                <a:ea typeface="Arial-Rounded" pitchFamily="34" charset="0"/>
                <a:cs typeface="Arial" pitchFamily="34" charset="0"/>
              </a:rPr>
              <a:t> (Theo </a:t>
            </a:r>
            <a:r>
              <a:rPr lang="en-US" sz="1900" i="1" smtClean="0">
                <a:latin typeface="Arial" pitchFamily="34" charset="0"/>
                <a:ea typeface="Arial-Rounded" pitchFamily="34" charset="0"/>
                <a:cs typeface="Arial" pitchFamily="34" charset="0"/>
              </a:rPr>
              <a:t>Truyện cổ Grim</a:t>
            </a:r>
            <a:r>
              <a:rPr lang="en-US" sz="1900" smtClean="0">
                <a:latin typeface="Arial" pitchFamily="34" charset="0"/>
                <a:ea typeface="Arial-Rounded" pitchFamily="34" charset="0"/>
                <a:cs typeface="Arial" pitchFamily="34" charset="0"/>
              </a:rPr>
              <a:t>)</a:t>
            </a:r>
            <a:endParaRPr lang="en-US" sz="1900">
              <a:latin typeface="Arial" pitchFamily="34" charset="0"/>
              <a:ea typeface="Arial-Rounded" pitchFamily="34" charset="0"/>
              <a:cs typeface="Arial" pitchFamily="34" charset="0"/>
            </a:endParaRP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76350"/>
            <a:ext cx="5943600" cy="3886200"/>
          </a:xfrm>
        </p:spPr>
        <p:txBody>
          <a:bodyPr>
            <a:normAutofit/>
          </a:bodyPr>
          <a:lstStyle/>
          <a:p>
            <a:pPr algn="l"/>
            <a:r>
              <a:rPr lang="en-US" smtClean="0">
                <a:latin typeface="Arial" pitchFamily="34" charset="0"/>
                <a:cs typeface="Arial" pitchFamily="34" charset="0"/>
              </a:rPr>
              <a:t>trong			sói</a:t>
            </a:r>
            <a:br>
              <a:rPr lang="en-US" smtClean="0">
                <a:latin typeface="Arial" pitchFamily="34" charset="0"/>
                <a:cs typeface="Arial" pitchFamily="34" charset="0"/>
              </a:rPr>
            </a:br>
            <a:r>
              <a:rPr lang="en-US" smtClean="0">
                <a:latin typeface="Arial" pitchFamily="34" charset="0"/>
                <a:cs typeface="Arial" pitchFamily="34" charset="0"/>
              </a:rPr>
              <a:t>sống			xa</a:t>
            </a:r>
            <a:br>
              <a:rPr lang="en-US" smtClean="0">
                <a:latin typeface="Arial" pitchFamily="34" charset="0"/>
                <a:cs typeface="Arial" pitchFamily="34" charset="0"/>
              </a:rPr>
            </a:br>
            <a:r>
              <a:rPr lang="en-US" smtClean="0">
                <a:latin typeface="Arial" pitchFamily="34" charset="0"/>
                <a:cs typeface="Arial" pitchFamily="34" charset="0"/>
              </a:rPr>
              <a:t>trước			sau</a:t>
            </a:r>
            <a:br>
              <a:rPr lang="en-US" smtClean="0">
                <a:latin typeface="Arial" pitchFamily="34" charset="0"/>
                <a:cs typeface="Arial" pitchFamily="34" charset="0"/>
              </a:rPr>
            </a:br>
            <a:r>
              <a:rPr lang="en-US" smtClean="0">
                <a:latin typeface="Arial" pitchFamily="34" charset="0"/>
                <a:cs typeface="Arial" pitchFamily="34" charset="0"/>
              </a:rPr>
              <a:t>tiếng			xoa</a:t>
            </a:r>
            <a:br>
              <a:rPr lang="en-US" smtClean="0">
                <a:latin typeface="Arial" pitchFamily="34" charset="0"/>
                <a:cs typeface="Arial" pitchFamily="34" charset="0"/>
              </a:rPr>
            </a:br>
            <a:r>
              <a:rPr lang="en-US" smtClean="0">
                <a:latin typeface="Arial" pitchFamily="34" charset="0"/>
                <a:cs typeface="Arial" pitchFamily="34" charset="0"/>
              </a:rPr>
              <a:t>ngoan</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Trong khu rừng nọ có một đàn dê con sống cùng mẹ.</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4114800" y="185902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Đợi dê mẹ đi xa, nó gõ cửa và giả giọng dê mẹ.</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7338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791200"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954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209800" y="234060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Khi mẹ vắng nhà</a:t>
            </a:r>
            <a:endParaRPr lang="en-US" sz="2400" b="1">
              <a:latin typeface="Arial" pitchFamily="34" charset="0"/>
              <a:ea typeface="Arial-Rounded" pitchFamily="34" charset="0"/>
              <a:cs typeface="Arial" pitchFamily="34" charset="0"/>
            </a:endParaRPr>
          </a:p>
        </p:txBody>
      </p:sp>
      <p:sp>
        <p:nvSpPr>
          <p:cNvPr id="11" name="TextBox 10"/>
          <p:cNvSpPr txBox="1"/>
          <p:nvPr/>
        </p:nvSpPr>
        <p:spPr>
          <a:xfrm>
            <a:off x="71910" y="438150"/>
            <a:ext cx="8977746" cy="5016637"/>
          </a:xfrm>
          <a:prstGeom prst="rect">
            <a:avLst/>
          </a:prstGeom>
          <a:noFill/>
        </p:spPr>
        <p:txBody>
          <a:bodyPr wrap="square" lIns="91317" tIns="45660" rIns="91317" bIns="45660" rtlCol="0">
            <a:spAutoFit/>
          </a:bodyPr>
          <a:lstStyle/>
          <a:p>
            <a:pPr algn="just"/>
            <a:r>
              <a:rPr lang="en-US" sz="2000" dirty="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Trong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khu</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rừng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nọ</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có</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một</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đàn</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con </a:t>
            </a:r>
            <a:r>
              <a:rPr lang="en-US" sz="2000" dirty="0" err="1" smtClean="0">
                <a:latin typeface="Arial" pitchFamily="34" charset="0"/>
                <a:ea typeface="Arial-Rounded" pitchFamily="34" charset="0"/>
                <a:cs typeface="Arial" pitchFamily="34" charset="0"/>
              </a:rPr>
              <a:t>sống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cùng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Một</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hôm</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trước</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khi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kiếm</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cỏ</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dặn</a:t>
            </a:r>
            <a:r>
              <a:rPr lang="en-US" sz="2000" dirty="0" smtClean="0">
                <a:latin typeface="Arial" pitchFamily="34" charset="0"/>
                <a:ea typeface="Arial-Rounded" pitchFamily="34" charset="0"/>
                <a:cs typeface="Arial" pitchFamily="34" charset="0"/>
              </a:rPr>
              <a:t> con:</a:t>
            </a:r>
          </a:p>
          <a:p>
            <a:pPr algn="just"/>
            <a:r>
              <a:rPr lang="en-US" sz="2000" dirty="0">
                <a:latin typeface="Arial" pitchFamily="34" charset="0"/>
                <a:ea typeface="Arial-Rounded" pitchFamily="34" charset="0"/>
                <a:cs typeface="Arial" pitchFamily="34" charset="0"/>
              </a:rPr>
              <a:t>	</a:t>
            </a:r>
            <a:r>
              <a:rPr lang="en-US" sz="2000" dirty="0" smtClean="0">
                <a:latin typeface="Arial" pitchFamily="34" charset="0"/>
                <a:ea typeface="Arial-Rounded" pitchFamily="34" charset="0"/>
                <a:cs typeface="Arial" pitchFamily="34" charset="0"/>
              </a:rPr>
              <a:t>- Ai </a:t>
            </a:r>
            <a:r>
              <a:rPr lang="en-US" sz="2000" dirty="0" err="1" smtClean="0">
                <a:latin typeface="Arial" pitchFamily="34" charset="0"/>
                <a:ea typeface="Arial-Rounded" pitchFamily="34" charset="0"/>
                <a:cs typeface="Arial" pitchFamily="34" charset="0"/>
              </a:rPr>
              <a:t>đến</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gọi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cửa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các</a:t>
            </a:r>
            <a:r>
              <a:rPr lang="en-US" sz="2000" dirty="0" smtClean="0">
                <a:latin typeface="Arial" pitchFamily="34" charset="0"/>
                <a:ea typeface="Arial-Rounded" pitchFamily="34" charset="0"/>
                <a:cs typeface="Arial" pitchFamily="34" charset="0"/>
              </a:rPr>
              <a:t> con </a:t>
            </a:r>
            <a:r>
              <a:rPr lang="en-US" sz="2000" dirty="0" err="1" smtClean="0">
                <a:latin typeface="Arial" pitchFamily="34" charset="0"/>
                <a:ea typeface="Arial-Rounded" pitchFamily="34" charset="0"/>
                <a:cs typeface="Arial" pitchFamily="34" charset="0"/>
              </a:rPr>
              <a:t>đừng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mở</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nhé</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Chỉ</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mở</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cửa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khi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nghe</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tiếng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a:t>
            </a:r>
          </a:p>
          <a:p>
            <a:pPr algn="just"/>
            <a:r>
              <a:rPr lang="en-US" sz="2000" dirty="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Một</a:t>
            </a:r>
            <a:r>
              <a:rPr lang="en-US" sz="2000" dirty="0" smtClean="0">
                <a:latin typeface="Arial" pitchFamily="34" charset="0"/>
                <a:ea typeface="Arial-Rounded" pitchFamily="34" charset="0"/>
                <a:cs typeface="Arial" pitchFamily="34" charset="0"/>
              </a:rPr>
              <a:t> con </a:t>
            </a:r>
            <a:r>
              <a:rPr lang="en-US" sz="2000" dirty="0" err="1" smtClean="0">
                <a:latin typeface="Arial" pitchFamily="34" charset="0"/>
                <a:ea typeface="Arial-Rounded" pitchFamily="34" charset="0"/>
                <a:cs typeface="Arial" pitchFamily="34" charset="0"/>
              </a:rPr>
              <a:t>sói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nấp</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gần</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đó</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Đợi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xa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nó</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gõ</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cửa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và</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giả</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giọng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a:t>
            </a:r>
          </a:p>
          <a:p>
            <a:pPr algn="just"/>
            <a:r>
              <a:rPr lang="en-US" sz="2000" dirty="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Nhớ</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lời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đàn</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con </a:t>
            </a:r>
            <a:r>
              <a:rPr lang="en-US" sz="2000" dirty="0" err="1" smtClean="0">
                <a:latin typeface="Arial" pitchFamily="34" charset="0"/>
                <a:ea typeface="Arial-Rounded" pitchFamily="34" charset="0"/>
                <a:cs typeface="Arial" pitchFamily="34" charset="0"/>
              </a:rPr>
              <a:t>nói</a:t>
            </a:r>
            <a:r>
              <a:rPr lang="en-US" sz="2000" dirty="0" smtClean="0">
                <a:latin typeface="Arial" pitchFamily="34" charset="0"/>
                <a:ea typeface="Arial-Rounded" pitchFamily="34" charset="0"/>
                <a:cs typeface="Arial" pitchFamily="34" charset="0"/>
              </a:rPr>
              <a:t>: </a:t>
            </a:r>
          </a:p>
          <a:p>
            <a:pPr algn="just"/>
            <a:r>
              <a:rPr lang="en-US" sz="2000" dirty="0">
                <a:latin typeface="Arial" pitchFamily="34" charset="0"/>
                <a:ea typeface="Arial-Rounded" pitchFamily="34" charset="0"/>
                <a:cs typeface="Arial" pitchFamily="34" charset="0"/>
              </a:rPr>
              <a:t>	</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Không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phải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giọng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Không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mở</a:t>
            </a:r>
            <a:r>
              <a:rPr lang="en-US" sz="2000" dirty="0" smtClean="0">
                <a:latin typeface="Arial" pitchFamily="34" charset="0"/>
                <a:ea typeface="Arial-Rounded" pitchFamily="34" charset="0"/>
                <a:cs typeface="Arial" pitchFamily="34" charset="0"/>
              </a:rPr>
              <a:t>.</a:t>
            </a:r>
          </a:p>
          <a:p>
            <a:pPr algn="just"/>
            <a:r>
              <a:rPr lang="en-US" sz="2000" dirty="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Sói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đành</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bỏ</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đi</a:t>
            </a:r>
            <a:r>
              <a:rPr lang="en-US" sz="2000" dirty="0" smtClean="0">
                <a:latin typeface="Arial" pitchFamily="34" charset="0"/>
                <a:ea typeface="Arial-Rounded" pitchFamily="34" charset="0"/>
                <a:cs typeface="Arial" pitchFamily="34" charset="0"/>
              </a:rPr>
              <a:t>.</a:t>
            </a:r>
          </a:p>
          <a:p>
            <a:pPr algn="just"/>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Một</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lúc</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sau</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về</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Nghe</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đúng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tiếng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đàn</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con </a:t>
            </a:r>
            <a:r>
              <a:rPr lang="en-US" sz="2000" dirty="0" err="1" smtClean="0">
                <a:latin typeface="Arial" pitchFamily="34" charset="0"/>
                <a:ea typeface="Arial-Rounded" pitchFamily="34" charset="0"/>
                <a:cs typeface="Arial" pitchFamily="34" charset="0"/>
              </a:rPr>
              <a:t>ra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mở</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cửa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và</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tíu</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tít</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khoe</a:t>
            </a:r>
            <a:r>
              <a:rPr lang="en-US" sz="2000" dirty="0" smtClean="0">
                <a:latin typeface="Arial" pitchFamily="34" charset="0"/>
                <a:ea typeface="Arial-Rounded" pitchFamily="34" charset="0"/>
                <a:cs typeface="Arial" pitchFamily="34" charset="0"/>
              </a:rPr>
              <a:t>:</a:t>
            </a:r>
          </a:p>
          <a:p>
            <a:pPr algn="just"/>
            <a:r>
              <a:rPr lang="en-US" sz="2000" dirty="0">
                <a:latin typeface="Arial" pitchFamily="34" charset="0"/>
                <a:ea typeface="Arial-Rounded" pitchFamily="34" charset="0"/>
                <a:cs typeface="Arial" pitchFamily="34" charset="0"/>
              </a:rPr>
              <a:t>	</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Lúc</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vắng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có</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tiếng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gọi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cửa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nhưng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không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phải</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giọng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của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nên</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chúng</a:t>
            </a:r>
            <a:r>
              <a:rPr lang="en-US" sz="2000" dirty="0" smtClean="0">
                <a:latin typeface="Arial" pitchFamily="34" charset="0"/>
                <a:ea typeface="Arial-Rounded" pitchFamily="34" charset="0"/>
                <a:cs typeface="Arial" pitchFamily="34" charset="0"/>
              </a:rPr>
              <a:t> con </a:t>
            </a:r>
            <a:r>
              <a:rPr lang="en-US" sz="2000" dirty="0" err="1" smtClean="0">
                <a:latin typeface="Arial" pitchFamily="34" charset="0"/>
                <a:ea typeface="Arial-Rounded" pitchFamily="34" charset="0"/>
                <a:cs typeface="Arial" pitchFamily="34" charset="0"/>
              </a:rPr>
              <a:t>không</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mở</a:t>
            </a:r>
            <a:r>
              <a:rPr lang="en-US" sz="2000" dirty="0" smtClean="0">
                <a:latin typeface="Arial" pitchFamily="34" charset="0"/>
                <a:ea typeface="Arial-Rounded" pitchFamily="34" charset="0"/>
                <a:cs typeface="Arial" pitchFamily="34" charset="0"/>
              </a:rPr>
              <a:t>.</a:t>
            </a:r>
          </a:p>
          <a:p>
            <a:pPr algn="just"/>
            <a:r>
              <a:rPr lang="en-US" sz="2000" dirty="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Dê</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mẹ</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xoa</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đầu</a:t>
            </a:r>
            <a:r>
              <a:rPr lang="en-US" sz="2000" dirty="0" smtClean="0">
                <a:latin typeface="Arial" pitchFamily="34" charset="0"/>
                <a:ea typeface="Arial-Rounded" pitchFamily="34" charset="0"/>
                <a:cs typeface="Arial" pitchFamily="34" charset="0"/>
              </a:rPr>
              <a:t> con:</a:t>
            </a:r>
          </a:p>
          <a:p>
            <a:pPr algn="just"/>
            <a:r>
              <a:rPr lang="en-US" sz="2000" dirty="0">
                <a:latin typeface="Arial" pitchFamily="34" charset="0"/>
                <a:ea typeface="Arial-Rounded" pitchFamily="34" charset="0"/>
                <a:cs typeface="Arial" pitchFamily="34" charset="0"/>
              </a:rPr>
              <a:t>	</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Các</a:t>
            </a:r>
            <a:r>
              <a:rPr lang="en-US" sz="2000" dirty="0" smtClean="0">
                <a:latin typeface="Arial" pitchFamily="34" charset="0"/>
                <a:ea typeface="Arial-Rounded" pitchFamily="34" charset="0"/>
                <a:cs typeface="Arial" pitchFamily="34" charset="0"/>
              </a:rPr>
              <a:t> con </a:t>
            </a:r>
            <a:r>
              <a:rPr lang="en-US" sz="2000" dirty="0" err="1" smtClean="0">
                <a:latin typeface="Arial" pitchFamily="34" charset="0"/>
                <a:ea typeface="Arial-Rounded" pitchFamily="34" charset="0"/>
                <a:cs typeface="Arial" pitchFamily="34" charset="0"/>
              </a:rPr>
              <a:t>ngoan</a:t>
            </a:r>
            <a:r>
              <a:rPr lang="en-US" sz="2000" dirty="0" smtClean="0">
                <a:latin typeface="Arial" pitchFamily="34" charset="0"/>
                <a:ea typeface="Arial-Rounded" pitchFamily="34" charset="0"/>
                <a:cs typeface="Arial" pitchFamily="34" charset="0"/>
              </a:rPr>
              <a:t> </a:t>
            </a:r>
            <a:r>
              <a:rPr lang="en-US" sz="2000" dirty="0" err="1" smtClean="0">
                <a:latin typeface="Arial" pitchFamily="34" charset="0"/>
                <a:ea typeface="Arial-Rounded" pitchFamily="34" charset="0"/>
                <a:cs typeface="Arial" pitchFamily="34" charset="0"/>
              </a:rPr>
              <a:t>lắm</a:t>
            </a:r>
            <a:r>
              <a:rPr lang="en-US" sz="2000" dirty="0" smtClean="0">
                <a:latin typeface="Arial" pitchFamily="34" charset="0"/>
                <a:ea typeface="Arial-Rounded" pitchFamily="34" charset="0"/>
                <a:cs typeface="Arial" pitchFamily="34" charset="0"/>
              </a:rPr>
              <a:t>!</a:t>
            </a:r>
            <a:endParaRPr lang="en-US" sz="2000" dirty="0">
              <a:latin typeface="Arial" pitchFamily="34" charset="0"/>
              <a:ea typeface="Arial-Rounded" pitchFamily="34" charset="0"/>
              <a:cs typeface="Arial" pitchFamily="34" charset="0"/>
            </a:endParaRPr>
          </a:p>
          <a:p>
            <a:pPr algn="r"/>
            <a:r>
              <a:rPr lang="en-US" sz="2000" dirty="0">
                <a:latin typeface="Arial" pitchFamily="34" charset="0"/>
                <a:ea typeface="Arial-Rounded" pitchFamily="34" charset="0"/>
                <a:cs typeface="Arial" pitchFamily="34" charset="0"/>
              </a:rPr>
              <a:t>				</a:t>
            </a:r>
            <a:r>
              <a:rPr lang="en-US" sz="2000" dirty="0" smtClean="0">
                <a:latin typeface="Arial" pitchFamily="34" charset="0"/>
                <a:ea typeface="Arial-Rounded" pitchFamily="34" charset="0"/>
                <a:cs typeface="Arial" pitchFamily="34" charset="0"/>
              </a:rPr>
              <a:t> </a:t>
            </a:r>
            <a:endParaRPr lang="en-US" sz="20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1403</TotalTime>
  <Words>639</Words>
  <Application>Microsoft Office PowerPoint</Application>
  <PresentationFormat>On-screen Show (16:9)</PresentationFormat>
  <Paragraphs>130</Paragraphs>
  <Slides>22</Slides>
  <Notes>4</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Em hãy đọc thuộc hai khổ thơ đầu bài thơ Lời chào</vt:lpstr>
      <vt:lpstr>PowerPoint Presentation</vt:lpstr>
      <vt:lpstr>PowerPoint Presentation</vt:lpstr>
      <vt:lpstr>PowerPoint Presentation</vt:lpstr>
      <vt:lpstr>trong   sói sống   xa trước   sau tiếng   xoa ngoan</vt:lpstr>
      <vt:lpstr>PowerPoint Presentation</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198</cp:revision>
  <dcterms:created xsi:type="dcterms:W3CDTF">2020-12-08T15:48:47Z</dcterms:created>
  <dcterms:modified xsi:type="dcterms:W3CDTF">2022-03-10T13:58:05Z</dcterms:modified>
</cp:coreProperties>
</file>