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7" r:id="rId2"/>
    <p:sldId id="278" r:id="rId3"/>
    <p:sldId id="273" r:id="rId4"/>
    <p:sldId id="258" r:id="rId5"/>
    <p:sldId id="260" r:id="rId6"/>
    <p:sldId id="284" r:id="rId7"/>
    <p:sldId id="261" r:id="rId8"/>
    <p:sldId id="263" r:id="rId9"/>
    <p:sldId id="262" r:id="rId10"/>
    <p:sldId id="264" r:id="rId11"/>
    <p:sldId id="267" r:id="rId12"/>
    <p:sldId id="268" r:id="rId13"/>
    <p:sldId id="281" r:id="rId14"/>
    <p:sldId id="282" r:id="rId15"/>
    <p:sldId id="286" r:id="rId16"/>
    <p:sldId id="287" r:id="rId17"/>
    <p:sldId id="270" r:id="rId18"/>
    <p:sldId id="285" r:id="rId19"/>
    <p:sldId id="271" r:id="rId20"/>
    <p:sldId id="272" r:id="rId21"/>
  </p:sldIdLst>
  <p:sldSz cx="9144000" cy="5143500" type="screen16x9"/>
  <p:notesSz cx="6858000" cy="9144000"/>
  <p:defaultTextStyle>
    <a:defPPr>
      <a:defRPr lang="en-US"/>
    </a:defPPr>
    <a:lvl1pPr marL="0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72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45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317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090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862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634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407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179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27B7"/>
    <a:srgbClr val="8F45C7"/>
    <a:srgbClr val="F3CEF6"/>
    <a:srgbClr val="ECB2F0"/>
    <a:srgbClr val="E496EA"/>
    <a:srgbClr val="A521AF"/>
    <a:srgbClr val="D24CDC"/>
    <a:srgbClr val="DD77E5"/>
    <a:srgbClr val="BF27CB"/>
    <a:srgbClr val="873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678" y="-2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34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68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503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37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172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006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74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Giáo</a:t>
            </a:r>
            <a:r>
              <a:rPr lang="en-US" baseline="0" smtClean="0"/>
              <a:t> viên chủ động giải thích từ khó, cho hs luyện đọc từ. Từ khó có thể linh động theo vùng miền, không nhất thiết dạy theo giáo án soạn sẵn.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04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Hoa đoàn</a:t>
            </a:r>
            <a:r>
              <a:rPr lang="en-US" baseline="0" smtClean="0"/>
              <a:t> kết, bông hoa đặc biệt…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Hoa đoàn</a:t>
            </a:r>
            <a:r>
              <a:rPr lang="en-US" baseline="0" smtClean="0"/>
              <a:t> kết, bông hoa đặc biệt…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1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2" indent="0">
              <a:buNone/>
              <a:defRPr sz="2000" b="1"/>
            </a:lvl2pPr>
            <a:lvl3pPr marL="913545" indent="0">
              <a:buNone/>
              <a:defRPr sz="1800" b="1"/>
            </a:lvl3pPr>
            <a:lvl4pPr marL="1370317" indent="0">
              <a:buNone/>
              <a:defRPr sz="1600" b="1"/>
            </a:lvl4pPr>
            <a:lvl5pPr marL="1827090" indent="0">
              <a:buNone/>
              <a:defRPr sz="1600" b="1"/>
            </a:lvl5pPr>
            <a:lvl6pPr marL="2283862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7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2" indent="0">
              <a:buNone/>
              <a:defRPr sz="2000" b="1"/>
            </a:lvl2pPr>
            <a:lvl3pPr marL="913545" indent="0">
              <a:buNone/>
              <a:defRPr sz="1800" b="1"/>
            </a:lvl3pPr>
            <a:lvl4pPr marL="1370317" indent="0">
              <a:buNone/>
              <a:defRPr sz="1600" b="1"/>
            </a:lvl4pPr>
            <a:lvl5pPr marL="1827090" indent="0">
              <a:buNone/>
              <a:defRPr sz="1600" b="1"/>
            </a:lvl5pPr>
            <a:lvl6pPr marL="2283862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7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72" indent="0">
              <a:buNone/>
              <a:defRPr sz="1200"/>
            </a:lvl2pPr>
            <a:lvl3pPr marL="913545" indent="0">
              <a:buNone/>
              <a:defRPr sz="1000"/>
            </a:lvl3pPr>
            <a:lvl4pPr marL="1370317" indent="0">
              <a:buNone/>
              <a:defRPr sz="900"/>
            </a:lvl4pPr>
            <a:lvl5pPr marL="1827090" indent="0">
              <a:buNone/>
              <a:defRPr sz="900"/>
            </a:lvl5pPr>
            <a:lvl6pPr marL="2283862" indent="0">
              <a:buNone/>
              <a:defRPr sz="900"/>
            </a:lvl6pPr>
            <a:lvl7pPr marL="2740634" indent="0">
              <a:buNone/>
              <a:defRPr sz="900"/>
            </a:lvl7pPr>
            <a:lvl8pPr marL="3197407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72" indent="0">
              <a:buNone/>
              <a:defRPr sz="2800"/>
            </a:lvl2pPr>
            <a:lvl3pPr marL="913545" indent="0">
              <a:buNone/>
              <a:defRPr sz="2400"/>
            </a:lvl3pPr>
            <a:lvl4pPr marL="1370317" indent="0">
              <a:buNone/>
              <a:defRPr sz="2000"/>
            </a:lvl4pPr>
            <a:lvl5pPr marL="1827090" indent="0">
              <a:buNone/>
              <a:defRPr sz="2000"/>
            </a:lvl5pPr>
            <a:lvl6pPr marL="2283862" indent="0">
              <a:buNone/>
              <a:defRPr sz="2000"/>
            </a:lvl6pPr>
            <a:lvl7pPr marL="2740634" indent="0">
              <a:buNone/>
              <a:defRPr sz="2000"/>
            </a:lvl7pPr>
            <a:lvl8pPr marL="3197407" indent="0">
              <a:buNone/>
              <a:defRPr sz="2000"/>
            </a:lvl8pPr>
            <a:lvl9pPr marL="36541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72" indent="0">
              <a:buNone/>
              <a:defRPr sz="1200"/>
            </a:lvl2pPr>
            <a:lvl3pPr marL="913545" indent="0">
              <a:buNone/>
              <a:defRPr sz="1000"/>
            </a:lvl3pPr>
            <a:lvl4pPr marL="1370317" indent="0">
              <a:buNone/>
              <a:defRPr sz="900"/>
            </a:lvl4pPr>
            <a:lvl5pPr marL="1827090" indent="0">
              <a:buNone/>
              <a:defRPr sz="900"/>
            </a:lvl5pPr>
            <a:lvl6pPr marL="2283862" indent="0">
              <a:buNone/>
              <a:defRPr sz="900"/>
            </a:lvl6pPr>
            <a:lvl7pPr marL="2740634" indent="0">
              <a:buNone/>
              <a:defRPr sz="900"/>
            </a:lvl7pPr>
            <a:lvl8pPr marL="3197407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4" tIns="45678" rIns="91354" bIns="4567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4" tIns="45678" rIns="91354" bIns="4567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5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79" indent="-342579" algn="l" defTabSz="9135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55" indent="-285483" algn="l" defTabSz="91354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31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03" indent="-228387" algn="l" defTabSz="9135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76" indent="-228387" algn="l" defTabSz="9135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48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20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93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65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2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5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17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2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34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07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79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E59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A71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400655" y="2152115"/>
            <a:ext cx="4993885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CC2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0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08834" y="2109520"/>
            <a:ext cx="992332" cy="992332"/>
            <a:chOff x="1212273" y="1084984"/>
            <a:chExt cx="992332" cy="992332"/>
          </a:xfrm>
          <a:solidFill>
            <a:srgbClr val="A71FB1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8394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>
                <a:solidFill>
                  <a:srgbClr val="A71FB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76400" y="461345"/>
            <a:ext cx="7304442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TRƯỜNG MẾN YÊU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39639" y="2162639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 smtClean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5</a:t>
            </a:r>
            <a:endParaRPr lang="en-US" sz="3200" b="1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84293" y="2289089"/>
            <a:ext cx="5121462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A71F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TRỐNG TRƯỜNG</a:t>
            </a:r>
            <a:endParaRPr lang="en-US" sz="3600" b="1">
              <a:solidFill>
                <a:srgbClr val="A71FB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659634" y="-848744"/>
            <a:ext cx="2469633" cy="2296731"/>
            <a:chOff x="-2957976" y="-1125796"/>
            <a:chExt cx="2469633" cy="2296731"/>
          </a:xfrm>
        </p:grpSpPr>
        <p:sp>
          <p:nvSpPr>
            <p:cNvPr id="22" name="Oval 21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D24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2700" y="178394"/>
            <a:ext cx="1341530" cy="1107911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ctr"/>
            <a:r>
              <a:rPr lang="en-US" sz="6600" b="1">
                <a:solidFill>
                  <a:srgbClr val="7030A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301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1181100" y="4128348"/>
            <a:ext cx="2286000" cy="8820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3400" y="4324350"/>
            <a:ext cx="3642531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đua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57522"/>
            <a:ext cx="8830355" cy="482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72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4042" y="1428750"/>
            <a:ext cx="7856135" cy="1815809"/>
          </a:xfrm>
          <a:prstGeom prst="rect">
            <a:avLst/>
          </a:prstGeom>
        </p:spPr>
        <p:txBody>
          <a:bodyPr wrap="square" lIns="91367" tIns="45684" rIns="91367" bIns="45684">
            <a:spAutoFit/>
          </a:bodyPr>
          <a:lstStyle/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Tôi là trống trường. Thân hình tôi đẫy đà, nước da nâu bóng. Học trò thường gọi tôi là bác trống. Có lẽ vì các bạn thấy tôi ở trường lâu lắm rồi. Chính tôi cũng không biết mình đến đây từ bao giờ.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466148"/>
            <a:ext cx="3642531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1: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9008" y="3858986"/>
            <a:ext cx="7453746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 trường có vẻ ngoài như thế nào?</a:t>
            </a:r>
            <a:endParaRPr lang="en-US" sz="3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1708" y="3858986"/>
            <a:ext cx="7648591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trò thường gọi trống là gì?</a:t>
            </a:r>
            <a:endParaRPr lang="en-US" sz="3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08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9436" y="1657350"/>
            <a:ext cx="8575964" cy="2062030"/>
          </a:xfrm>
          <a:prstGeom prst="rect">
            <a:avLst/>
          </a:prstGeom>
        </p:spPr>
        <p:txBody>
          <a:bodyPr wrap="square" lIns="91367" tIns="45684" rIns="91367" bIns="45684">
            <a:spAutoFit/>
          </a:bodyPr>
          <a:lstStyle/>
          <a:p>
            <a:pPr algn="just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Hằng ngày, tôi giúp học trò ra vào lớp đúng giờ. Ngày khai trường, tiếng của tôi dõng dạc “tùng … tùng … tùng …”, báo hiệu một năm học mới.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209550"/>
            <a:ext cx="3642531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2: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4400550"/>
            <a:ext cx="8534400" cy="461592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2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 ngày, trống trường giúp học sinh việc gì?</a:t>
            </a:r>
            <a:endParaRPr lang="en-US" sz="2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4400550"/>
            <a:ext cx="8534400" cy="461592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2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khai trường, tiếng trống báo hiệu điều gì?</a:t>
            </a:r>
            <a:endParaRPr lang="en-US" sz="2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25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9436" y="1657350"/>
            <a:ext cx="8575964" cy="2062030"/>
          </a:xfrm>
          <a:prstGeom prst="rect">
            <a:avLst/>
          </a:prstGeom>
        </p:spPr>
        <p:txBody>
          <a:bodyPr wrap="square" lIns="91367" tIns="45684" rIns="91367" bIns="45684">
            <a:spAutoFit/>
          </a:bodyPr>
          <a:lstStyle/>
          <a:p>
            <a:pPr algn="just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Bây giờ có thêm anh chuông điện, thỉnh thoảng cũng “reng… reng… reng…” báo giờ học. Nhưng tôi vẫn là người bạn thân thiết của các cô cậu học trò.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209550"/>
            <a:ext cx="3642531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3: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665" y="4400550"/>
            <a:ext cx="8534400" cy="461592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2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nay, ngoài trống trường thì còn có cái gì báo giờ học nữa?</a:t>
            </a:r>
            <a:endParaRPr lang="en-US" sz="2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0235" y="4400550"/>
            <a:ext cx="9220200" cy="461592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2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nào cho thấy trống trường tự hào và hạnh phúc về bản thân mình?</a:t>
            </a:r>
            <a:endParaRPr lang="en-US" sz="2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0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hòng giáo dục và đào tạo Huyện Thanh Trì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52550"/>
            <a:ext cx="5347746" cy="355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285750"/>
            <a:ext cx="8877300" cy="461592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2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nói một câu để cảm ơn bác trống trường.</a:t>
            </a:r>
            <a:endParaRPr lang="en-US" sz="2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69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209550"/>
            <a:ext cx="3642531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T, R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chu 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1033465"/>
            <a:ext cx="3595685" cy="3595685"/>
          </a:xfrm>
          <a:prstGeom prst="rect">
            <a:avLst/>
          </a:prstGeom>
        </p:spPr>
      </p:pic>
      <p:pic>
        <p:nvPicPr>
          <p:cNvPr id="6" name="chu R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48224" y="1095374"/>
            <a:ext cx="3609976" cy="360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8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209550"/>
            <a:ext cx="3642531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565"/>
            <a:ext cx="9144000" cy="406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0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550" y="2117608"/>
            <a:ext cx="8934450" cy="2147323"/>
            <a:chOff x="-35186" y="3503807"/>
            <a:chExt cx="8934450" cy="214732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3503807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601023" y="3971178"/>
              <a:ext cx="795135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Hằng wgày, Ǉrūg ǇrưŊg giúp hǌ ǧ</a:t>
              </a:r>
              <a:r>
                <a:rPr lang="el-GR" sz="3200" b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΅</a:t>
              </a:r>
              <a:r>
                <a:rPr lang="el-GR" sz="3200" b="1" smtClean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ζ</a:t>
              </a:r>
              <a:r>
                <a:rPr lang="en-US" sz="3200" b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ǟa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-35186" y="4648422"/>
              <a:ext cx="795135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vào lġ đúng </a:t>
              </a:r>
              <a:r>
                <a:rPr lang="vi-VN" sz="3200" b="1" smtClean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giờ</a:t>
              </a:r>
              <a:r>
                <a:rPr lang="en-US" sz="3200" b="1" smtClean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3200" b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" name="Oval 2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rgbClr val="A52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2729" y="445960"/>
            <a:ext cx="6622473" cy="461580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vào vở câu trả lời cho câu hỏi </a:t>
            </a:r>
            <a:r>
              <a:rPr lang="en-US" sz="24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 </a:t>
            </a:r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 mục </a:t>
            </a:r>
            <a:r>
              <a:rPr lang="en-US" sz="2400" b="1"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>
            <a:off x="990181" y="1193799"/>
            <a:ext cx="7010105" cy="523147"/>
          </a:xfrm>
          <a:prstGeom prst="rect">
            <a:avLst/>
          </a:prstGeom>
        </p:spPr>
        <p:txBody>
          <a:bodyPr wrap="none" lIns="91367" tIns="45684" rIns="91367" bIns="45684">
            <a:spAutoFit/>
          </a:bodyPr>
          <a:lstStyle/>
          <a:p>
            <a:pPr algn="ctr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 ngày, trống trường giúp học sinh (…).</a:t>
            </a:r>
            <a:endParaRPr lang="en-US" sz="2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89950" y="2850918"/>
            <a:ext cx="648250" cy="212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209818" y="3628541"/>
            <a:ext cx="266700" cy="7134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92728" y="4411308"/>
            <a:ext cx="7536872" cy="461592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chú ý gì khi viết chữ đầu câu?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0046" y="4411308"/>
            <a:ext cx="7536872" cy="461592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câu có dấu gì?</a:t>
            </a:r>
          </a:p>
        </p:txBody>
      </p:sp>
    </p:spTree>
    <p:extLst>
      <p:ext uri="{BB962C8B-B14F-4D97-AF65-F5344CB8AC3E}">
        <p14:creationId xmlns:p14="http://schemas.microsoft.com/office/powerpoint/2010/main" val="9554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550" y="2117608"/>
            <a:ext cx="8934450" cy="2147323"/>
            <a:chOff x="-35186" y="3503807"/>
            <a:chExt cx="8934450" cy="214732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3503807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601023" y="3971178"/>
              <a:ext cx="795135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Hằng wgày, Ǉrūg ǇrưŊg giúp hǌ ǧ</a:t>
              </a:r>
              <a:r>
                <a:rPr lang="el-GR" sz="3200" b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΅</a:t>
              </a:r>
              <a:r>
                <a:rPr lang="el-GR" sz="3200" b="1" smtClean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ζ</a:t>
              </a:r>
              <a:r>
                <a:rPr lang="en-US" sz="3200" b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ǟa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-35186" y="4648422"/>
              <a:ext cx="795135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vào lġ đúng </a:t>
              </a:r>
              <a:r>
                <a:rPr lang="vi-VN" sz="3200" b="1" smtClean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giờ</a:t>
              </a:r>
              <a:r>
                <a:rPr lang="en-US" sz="3200" b="1" smtClean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3200" b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" name="Oval 2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rgbClr val="A52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2729" y="445960"/>
            <a:ext cx="6622473" cy="461580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vào vở câu trả lời cho câu hỏi </a:t>
            </a:r>
            <a:r>
              <a:rPr lang="en-US" sz="24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 </a:t>
            </a:r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 mục </a:t>
            </a:r>
            <a:r>
              <a:rPr lang="en-US" sz="2400" b="1"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9176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15" y="355022"/>
            <a:ext cx="3511570" cy="126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678" rIns="91354" bIns="45678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678" rIns="91354" bIns="45678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0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3810000" y="3310977"/>
            <a:ext cx="1140280" cy="1593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9100"/>
            <a:ext cx="1450481" cy="21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450" y="438150"/>
            <a:ext cx="118903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7" y="3105150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7526482" y="3201785"/>
            <a:ext cx="904010" cy="1690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098459"/>
            <a:ext cx="5326568" cy="857250"/>
          </a:xfrm>
          <a:solidFill>
            <a:srgbClr val="EBAAF0"/>
          </a:solidFill>
        </p:spPr>
        <p:txBody>
          <a:bodyPr/>
          <a:lstStyle/>
          <a:p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và khởi động</a:t>
            </a:r>
            <a:endParaRPr lang="en-US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87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2000" r="-9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761894"/>
            <a:ext cx="6705600" cy="1200256"/>
          </a:xfrm>
          <a:prstGeom prst="rect">
            <a:avLst/>
          </a:prstGeom>
          <a:noFill/>
          <a:ln>
            <a:noFill/>
          </a:ln>
        </p:spPr>
        <p:txBody>
          <a:bodyPr wrap="square" lIns="91367" tIns="45684" rIns="91367" bIns="45684" rtlCol="0">
            <a:spAutoFit/>
          </a:bodyPr>
          <a:lstStyle/>
          <a:p>
            <a:pPr algn="just"/>
            <a:r>
              <a:rPr lang="en-US" sz="24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</a:t>
            </a:r>
            <a:r>
              <a:rPr lang="en-US" sz="2400" b="1" smtClean="0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Dặn </a:t>
            </a:r>
            <a:r>
              <a:rPr lang="en-US" sz="2400" b="1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dò</a:t>
            </a:r>
            <a:r>
              <a:rPr lang="en-US" sz="2400" b="1" smtClean="0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400" b="1" smtClean="0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+ Ôn bài: </a:t>
            </a:r>
            <a:r>
              <a:rPr lang="en-US" sz="2400" b="1" i="1" smtClean="0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Bác trống trường </a:t>
            </a:r>
            <a:r>
              <a:rPr lang="en-US" sz="2400" b="1" smtClean="0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trang 56, 57</a:t>
            </a:r>
            <a:endParaRPr lang="en-US" sz="2400" b="1" i="1">
              <a:solidFill>
                <a:schemeClr val="bg1"/>
              </a:solidFill>
              <a:latin typeface="HP001 Kieu 2 5H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b="1" smtClean="0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+ </a:t>
            </a:r>
            <a:r>
              <a:rPr lang="en-US" sz="2400" b="1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Xem bài trang </a:t>
            </a:r>
            <a:r>
              <a:rPr lang="en-US" sz="2400" b="1" smtClean="0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58, </a:t>
            </a:r>
            <a:r>
              <a:rPr lang="en-US" sz="2400" b="1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trang </a:t>
            </a:r>
            <a:r>
              <a:rPr lang="en-US" sz="2400" b="1" smtClean="0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59.</a:t>
            </a:r>
            <a:endParaRPr lang="en-US" sz="2400" b="1">
              <a:solidFill>
                <a:schemeClr val="bg1"/>
              </a:solidFill>
              <a:latin typeface="HP001 Kieu 2 5H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3C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678" rIns="91354" bIns="45678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12700"/>
            <a:ext cx="9144000" cy="133350"/>
          </a:xfrm>
          <a:prstGeom prst="rect">
            <a:avLst/>
          </a:prstGeom>
          <a:solidFill>
            <a:srgbClr val="F3C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678" rIns="91354" bIns="45678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09550" y="112566"/>
            <a:ext cx="609600" cy="6096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9150" y="201863"/>
            <a:ext cx="7391400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tranh lễ khai giảng năm học mới</a:t>
            </a:r>
            <a:endParaRPr lang="en-US" sz="2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792163"/>
            <a:ext cx="7340600" cy="355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764" y="105122"/>
            <a:ext cx="609600" cy="609600"/>
          </a:xfrm>
          <a:prstGeom prst="ellipse">
            <a:avLst/>
          </a:prstGeom>
          <a:solidFill>
            <a:srgbClr val="A52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4682" y="192320"/>
            <a:ext cx="7391400" cy="523135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4614" y="332986"/>
            <a:ext cx="5947064" cy="523135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ctr"/>
            <a:r>
              <a:rPr lang="en-US" sz="28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trống trường</a:t>
            </a:r>
            <a:endParaRPr lang="en-US" sz="28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46" y="855578"/>
            <a:ext cx="8991600" cy="4324176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Tôi là trống trường. Thân hình tôi đẫy đà, nước da nâu bóng. Học trò thường gọi tôi là bác trống. Có lẽ vì các bạn thấy tôi ở trường lâu lắm rồi. Chính tôi cũng không biết mình đến đây từ bao giờ.</a:t>
            </a:r>
          </a:p>
          <a:p>
            <a:pPr algn="just"/>
            <a:r>
              <a:rPr lang="en-US" sz="2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 ngày, tôi giúp học trò ra vào lớp đúng giờ. Ngày khai trường, tiếng của tôi dõng dạc “tùng … tùng … tùng …”, báo hiệu một năm học mới.</a:t>
            </a:r>
          </a:p>
          <a:p>
            <a:pPr algn="just"/>
            <a:r>
              <a:rPr lang="en-US" sz="2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Bây giờ có thêm anh chuông điện, thỉnh thoảng cũng “reng… reng… reng…” báo giờ học. Nhưng tôi vẫn là người bạn thân thiết của các cô cậu học trò.</a:t>
            </a:r>
            <a:endParaRPr lang="en-US" sz="250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                                                              (Huy Bình)</a:t>
            </a:r>
          </a:p>
        </p:txBody>
      </p:sp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-19422"/>
            <a:ext cx="8830355" cy="482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5892576" y="941283"/>
            <a:ext cx="9400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319698" y="941283"/>
            <a:ext cx="494102" cy="99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334774" y="3562350"/>
            <a:ext cx="17358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633898" y="2798534"/>
            <a:ext cx="11799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49116" y="1339850"/>
            <a:ext cx="6509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96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4449"/>
            <a:ext cx="8229600" cy="857250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 hình đẫy đà</a:t>
            </a:r>
            <a:endParaRPr lang="en-US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895349"/>
            <a:ext cx="5562601" cy="410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Tả cái trống trường lớp 4 hay nhất - 3 bài văn ngắn gọn miêu tả tiếng trố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8"/>
          <a:stretch/>
        </p:blipFill>
        <p:spPr bwMode="auto">
          <a:xfrm>
            <a:off x="1" y="1352550"/>
            <a:ext cx="3467156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55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-19422"/>
            <a:ext cx="8830355" cy="482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7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466149"/>
            <a:ext cx="3642531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đọc câu dài: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733550"/>
            <a:ext cx="8382000" cy="1077145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just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khai trường, tiếng của tôi dõng dạc “tùng … tùng … tùng …”, báo hiệu một năm học mới.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733800" y="1846897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1739" y="3130012"/>
            <a:ext cx="8382000" cy="1077145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just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 giờ có thêm anh chuông điện, thỉnh thoảng cũng “reng… reng… reng…” báo giờ học.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879600" y="3209767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99970" y="3213325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7737764" y="3775311"/>
            <a:ext cx="107372" cy="429295"/>
            <a:chOff x="5029200" y="3423349"/>
            <a:chExt cx="107372" cy="429295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5029200" y="342334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5098472" y="342741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8737600" y="2304275"/>
            <a:ext cx="98712" cy="435617"/>
            <a:chOff x="2590800" y="2272159"/>
            <a:chExt cx="98712" cy="43561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 flipH="1">
            <a:off x="7772400" y="1799851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937000" y="2300098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789432" y="3213325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64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9422"/>
            <a:ext cx="8830355" cy="482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/>
          <p:cNvSpPr/>
          <p:nvPr/>
        </p:nvSpPr>
        <p:spPr>
          <a:xfrm>
            <a:off x="914400" y="531986"/>
            <a:ext cx="339436" cy="428972"/>
          </a:xfrm>
          <a:prstGeom prst="ellipse">
            <a:avLst/>
          </a:prstGeom>
          <a:solidFill>
            <a:srgbClr val="A52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  <a:endParaRPr lang="en-US" sz="24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990600" y="2038350"/>
            <a:ext cx="339436" cy="428972"/>
          </a:xfrm>
          <a:prstGeom prst="ellipse">
            <a:avLst/>
          </a:prstGeom>
          <a:solidFill>
            <a:srgbClr val="A52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953654" y="3105150"/>
            <a:ext cx="339436" cy="428972"/>
          </a:xfrm>
          <a:prstGeom prst="ellipse">
            <a:avLst/>
          </a:prstGeom>
          <a:solidFill>
            <a:srgbClr val="A52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  <a:endParaRPr lang="en-US" sz="24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418</Words>
  <Application>Microsoft Office PowerPoint</Application>
  <PresentationFormat>On-screen Show (16:9)</PresentationFormat>
  <Paragraphs>59</Paragraphs>
  <Slides>20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Ôn và khởi động</vt:lpstr>
      <vt:lpstr>PowerPoint Presentation</vt:lpstr>
      <vt:lpstr>PowerPoint Presentation</vt:lpstr>
      <vt:lpstr>PowerPoint Presentation</vt:lpstr>
      <vt:lpstr>thân hình đẫy đà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MTC</cp:lastModifiedBy>
  <cp:revision>155</cp:revision>
  <dcterms:created xsi:type="dcterms:W3CDTF">2020-12-08T15:48:47Z</dcterms:created>
  <dcterms:modified xsi:type="dcterms:W3CDTF">2022-03-01T10:05:36Z</dcterms:modified>
</cp:coreProperties>
</file>