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3" r:id="rId3"/>
    <p:sldId id="258" r:id="rId4"/>
    <p:sldId id="260" r:id="rId5"/>
    <p:sldId id="275" r:id="rId6"/>
    <p:sldId id="278" r:id="rId7"/>
    <p:sldId id="279" r:id="rId8"/>
    <p:sldId id="280" r:id="rId9"/>
    <p:sldId id="281" r:id="rId10"/>
    <p:sldId id="261" r:id="rId11"/>
    <p:sldId id="262" r:id="rId12"/>
    <p:sldId id="264" r:id="rId13"/>
    <p:sldId id="266" r:id="rId14"/>
    <p:sldId id="282" r:id="rId15"/>
    <p:sldId id="267" r:id="rId16"/>
    <p:sldId id="270" r:id="rId17"/>
    <p:sldId id="274" r:id="rId18"/>
    <p:sldId id="271" r:id="rId19"/>
    <p:sldId id="272" r:id="rId20"/>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EDB3"/>
    <a:srgbClr val="FFDF79"/>
    <a:srgbClr val="FFD03B"/>
    <a:srgbClr val="F68426"/>
    <a:srgbClr val="FFC611"/>
    <a:srgbClr val="FFD347"/>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07" autoAdjust="0"/>
  </p:normalViewPr>
  <p:slideViewPr>
    <p:cSldViewPr>
      <p:cViewPr>
        <p:scale>
          <a:sx n="99" d="100"/>
          <a:sy n="99" d="100"/>
        </p:scale>
        <p:origin x="-54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GV cho hs khai thác trên sách giáo khoa chứ đừng nhìn màn hình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Mộc</a:t>
            </a:r>
            <a:r>
              <a:rPr lang="en-US" baseline="0" smtClean="0"/>
              <a:t> mạc: giản dị, đơn giản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90759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33123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err="1" smtClean="0"/>
              <a:t>câu</a:t>
            </a:r>
            <a:r>
              <a:rPr lang="en-US" baseline="0" dirty="0" smtClean="0"/>
              <a:t> </a:t>
            </a:r>
            <a:r>
              <a:rPr lang="en-US" baseline="0" dirty="0" err="1" smtClean="0"/>
              <a:t>sau</a:t>
            </a:r>
            <a:r>
              <a:rPr lang="en-US" baseline="0" dirty="0" smtClean="0"/>
              <a:t> </a:t>
            </a:r>
            <a:r>
              <a:rPr lang="en-US" baseline="0" dirty="0" err="1" smtClean="0"/>
              <a:t>là</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mở</a:t>
            </a:r>
            <a:r>
              <a:rPr lang="en-US" baseline="0" dirty="0" smtClean="0"/>
              <a:t>, GV </a:t>
            </a:r>
            <a:r>
              <a:rPr lang="en-US" baseline="0" dirty="0" err="1" smtClean="0"/>
              <a:t>tôn</a:t>
            </a:r>
            <a:r>
              <a:rPr lang="en-US" baseline="0" dirty="0" smtClean="0"/>
              <a:t> </a:t>
            </a:r>
            <a:r>
              <a:rPr lang="en-US" baseline="0" dirty="0" err="1" smtClean="0"/>
              <a:t>trọng</a:t>
            </a:r>
            <a:r>
              <a:rPr lang="en-US" baseline="0" dirty="0" smtClean="0"/>
              <a:t> ý </a:t>
            </a:r>
            <a:r>
              <a:rPr lang="en-US" baseline="0" dirty="0" err="1" smtClean="0"/>
              <a:t>kiến</a:t>
            </a:r>
            <a:r>
              <a:rPr lang="en-US" baseline="0" dirty="0" smtClean="0"/>
              <a:t> </a:t>
            </a:r>
            <a:r>
              <a:rPr lang="en-US" baseline="0" dirty="0" err="1" smtClean="0"/>
              <a:t>của</a:t>
            </a:r>
            <a:r>
              <a:rPr lang="en-US" baseline="0" dirty="0" smtClean="0"/>
              <a:t> </a:t>
            </a:r>
            <a:r>
              <a:rPr lang="en-US" baseline="0" dirty="0" err="1" smtClean="0"/>
              <a:t>hs</a:t>
            </a:r>
            <a:r>
              <a:rPr lang="en-US" baseline="0" dirty="0" smtClean="0"/>
              <a:t> </a:t>
            </a:r>
            <a:r>
              <a:rPr lang="en-US" baseline="0" dirty="0" err="1" smtClean="0"/>
              <a:t>nhé</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Chuẩn</a:t>
            </a:r>
            <a:r>
              <a:rPr lang="en-US" baseline="0" smtClean="0"/>
              <a:t> bị sách để phục vụ cho tiết học sau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6993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NGÔI NHÀ</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425411"/>
            <a:ext cx="3642531" cy="584739"/>
          </a:xfrm>
          <a:prstGeom prst="rect">
            <a:avLst/>
          </a:prstGeom>
          <a:solidFill>
            <a:srgbClr val="FFD347"/>
          </a:solidFill>
        </p:spPr>
        <p:txBody>
          <a:bodyPr wrap="square" lIns="91403" tIns="45702" rIns="91403" bIns="45702" rtlCol="0">
            <a:spAutoFit/>
          </a:bodyPr>
          <a:lstStyle/>
          <a:p>
            <a:pPr algn="ctr"/>
            <a:r>
              <a:rPr lang="en-US" sz="3200" dirty="0" err="1">
                <a:latin typeface="Arial-Rounded" pitchFamily="34" charset="0"/>
                <a:ea typeface="Arial-Rounded" pitchFamily="34" charset="0"/>
                <a:cs typeface="Arial-Rounded" pitchFamily="34" charset="0"/>
              </a:rPr>
              <a:t>Đọc</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nối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tiếp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câu</a:t>
            </a:r>
            <a:endParaRPr lang="en-US" sz="3200" dirty="0">
              <a:latin typeface="Arial-Rounded" pitchFamily="34" charset="0"/>
              <a:ea typeface="Arial-Rounded" pitchFamily="34" charset="0"/>
              <a:cs typeface="Arial-Rounded" pitchFamily="34" charset="0"/>
            </a:endParaRPr>
          </a:p>
        </p:txBody>
      </p:sp>
      <p:sp>
        <p:nvSpPr>
          <p:cNvPr id="4" name="TextBox 3"/>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58864" y="4373326"/>
            <a:ext cx="3785136"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1" name="TextBox 10"/>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12" name="Oval 11"/>
          <p:cNvSpPr/>
          <p:nvPr/>
        </p:nvSpPr>
        <p:spPr>
          <a:xfrm>
            <a:off x="2971800" y="514350"/>
            <a:ext cx="304800" cy="2976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dirty="0">
                <a:solidFill>
                  <a:schemeClr val="bg1"/>
                </a:solidFill>
                <a:latin typeface="Arial Rounded MT Bold" pitchFamily="34" charset="0"/>
                <a:cs typeface="Times New Roman" pitchFamily="18" charset="0"/>
              </a:rPr>
              <a:t>1</a:t>
            </a:r>
          </a:p>
        </p:txBody>
      </p:sp>
      <p:sp>
        <p:nvSpPr>
          <p:cNvPr id="13" name="Oval 12"/>
          <p:cNvSpPr/>
          <p:nvPr/>
        </p:nvSpPr>
        <p:spPr>
          <a:xfrm>
            <a:off x="2971800" y="1885950"/>
            <a:ext cx="304800" cy="2976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dirty="0">
                <a:solidFill>
                  <a:schemeClr val="bg1"/>
                </a:solidFill>
                <a:latin typeface="Arial Rounded MT Bold" pitchFamily="34" charset="0"/>
                <a:cs typeface="Times New Roman" pitchFamily="18" charset="0"/>
              </a:rPr>
              <a:t>2</a:t>
            </a:r>
          </a:p>
        </p:txBody>
      </p:sp>
      <p:sp>
        <p:nvSpPr>
          <p:cNvPr id="14" name="Oval 13"/>
          <p:cNvSpPr/>
          <p:nvPr/>
        </p:nvSpPr>
        <p:spPr>
          <a:xfrm>
            <a:off x="2971800" y="3257550"/>
            <a:ext cx="304800" cy="29763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000" b="1" dirty="0">
                <a:solidFill>
                  <a:schemeClr val="bg1"/>
                </a:solidFill>
                <a:latin typeface="Arial Rounded MT Bold" pitchFamily="34" charset="0"/>
                <a:cs typeface="Times New Roman" pitchFamily="18"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500" fill="hold"/>
                                        <p:tgtEl>
                                          <p:spTgt spid="8"/>
                                        </p:tgtEl>
                                        <p:attrNameLst>
                                          <p:attrName>ppt_x</p:attrName>
                                        </p:attrNameLst>
                                      </p:cBhvr>
                                      <p:tavLst>
                                        <p:tav tm="0">
                                          <p:val>
                                            <p:strVal val="1+#ppt_w/2"/>
                                          </p:val>
                                        </p:tav>
                                        <p:tav tm="100000">
                                          <p:val>
                                            <p:strVal val="#ppt_x"/>
                                          </p:val>
                                        </p:tav>
                                      </p:tavLst>
                                    </p:anim>
                                    <p:anim calcmode="lin" valueType="num">
                                      <p:cBhvr additive="base">
                                        <p:cTn id="24" dur="2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048565"/>
            <a:ext cx="2514600" cy="970281"/>
          </a:xfrm>
          <a:prstGeom prst="rect">
            <a:avLst/>
          </a:prstGeom>
        </p:spPr>
      </p:pic>
      <p:sp>
        <p:nvSpPr>
          <p:cNvPr id="4" name="TextBox 3"/>
          <p:cNvSpPr txBox="1"/>
          <p:nvPr/>
        </p:nvSpPr>
        <p:spPr>
          <a:xfrm>
            <a:off x="5257800" y="4367029"/>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sp>
        <p:nvSpPr>
          <p:cNvPr id="6" name="TextBox 5"/>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7" name="TextBox 6"/>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Tìm tiếng cùng vần với mỗi tiếng </a:t>
            </a:r>
            <a:r>
              <a:rPr lang="en-US" sz="2400" b="1" i="1" smtClean="0">
                <a:latin typeface="Arial-Rounded" pitchFamily="34" charset="0"/>
                <a:ea typeface="Arial-Rounded" pitchFamily="34" charset="0"/>
                <a:cs typeface="Arial-Rounded" pitchFamily="34" charset="0"/>
              </a:rPr>
              <a:t>chùm, phơi, nước</a:t>
            </a:r>
            <a:endParaRPr lang="en-US" sz="2400" b="1">
              <a:latin typeface="Arial-Rounded" pitchFamily="34" charset="0"/>
              <a:ea typeface="Arial-Rounded" pitchFamily="34" charset="0"/>
              <a:cs typeface="Arial-Rounded" pitchFamily="34" charset="0"/>
            </a:endParaRPr>
          </a:p>
        </p:txBody>
      </p:sp>
      <p:sp>
        <p:nvSpPr>
          <p:cNvPr id="3" name="Oval 2"/>
          <p:cNvSpPr/>
          <p:nvPr/>
        </p:nvSpPr>
        <p:spPr>
          <a:xfrm>
            <a:off x="637757"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chùm</a:t>
            </a:r>
            <a:endParaRPr lang="en-US" sz="36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phơi</a:t>
            </a:r>
            <a:endParaRPr lang="en-US" sz="3600" b="1">
              <a:latin typeface="Arial-Rounded" pitchFamily="34" charset="0"/>
              <a:ea typeface="Arial-Rounded" pitchFamily="34" charset="0"/>
              <a:cs typeface="Arial-Rounded" pitchFamily="34" charset="0"/>
            </a:endParaRPr>
          </a:p>
        </p:txBody>
      </p:sp>
      <p:sp>
        <p:nvSpPr>
          <p:cNvPr id="9" name="Oval 8"/>
          <p:cNvSpPr/>
          <p:nvPr/>
        </p:nvSpPr>
        <p:spPr>
          <a:xfrm>
            <a:off x="6595338" y="1347507"/>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nước</a:t>
            </a:r>
            <a:endParaRPr lang="en-US" sz="36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lúm</a:t>
            </a:r>
            <a:endParaRPr lang="en-US" sz="16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um</a:t>
            </a:r>
            <a:endParaRPr lang="en-US" sz="16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hùm</a:t>
            </a:r>
            <a:endParaRPr lang="en-US" sz="16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chơi</a:t>
            </a:r>
            <a:endParaRPr lang="en-US" sz="16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bới</a:t>
            </a:r>
            <a:endParaRPr lang="en-US" sz="16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ợi</a:t>
            </a:r>
            <a:endParaRPr lang="en-US" sz="16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24805" y="2761113"/>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Rounded" pitchFamily="34" charset="0"/>
                <a:ea typeface="Arial-Rounded" pitchFamily="34" charset="0"/>
                <a:cs typeface="Arial-Rounded" pitchFamily="34" charset="0"/>
              </a:rPr>
              <a:t>đ</a:t>
            </a:r>
            <a:r>
              <a:rPr lang="en-US" sz="1600" smtClean="0">
                <a:solidFill>
                  <a:schemeClr val="tx1"/>
                </a:solidFill>
                <a:latin typeface="Arial-Rounded" pitchFamily="34" charset="0"/>
                <a:ea typeface="Arial-Rounded" pitchFamily="34" charset="0"/>
                <a:cs typeface="Arial-Rounded" pitchFamily="34" charset="0"/>
              </a:rPr>
              <a:t>ược</a:t>
            </a:r>
            <a:endParaRPr lang="en-US" sz="16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039335" y="2898924"/>
            <a:ext cx="761724"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thước</a:t>
            </a:r>
            <a:endParaRPr lang="en-US" sz="16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Arial-Rounded" pitchFamily="34" charset="0"/>
                <a:ea typeface="Arial-Rounded" pitchFamily="34" charset="0"/>
                <a:cs typeface="Arial-Rounded" pitchFamily="34" charset="0"/>
              </a:rPr>
              <a:t>lược</a:t>
            </a:r>
            <a:endParaRPr lang="en-US" sz="1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9" y="209550"/>
            <a:ext cx="2728131" cy="584739"/>
          </a:xfrm>
          <a:prstGeom prst="rect">
            <a:avLst/>
          </a:prstGeom>
          <a:solidFill>
            <a:srgbClr val="FFD347"/>
          </a:solidFill>
        </p:spPr>
        <p:txBody>
          <a:bodyPr wrap="square" lIns="91403" tIns="45702" rIns="91403" bIns="45702" rtlCol="0">
            <a:spAutoFit/>
          </a:bodyPr>
          <a:lstStyle/>
          <a:p>
            <a:pPr algn="ctr"/>
            <a:r>
              <a:rPr lang="en-US" sz="3200" dirty="0" err="1" smtClean="0">
                <a:latin typeface="Arial-Rounded" pitchFamily="34" charset="0"/>
                <a:ea typeface="Arial-Rounded" pitchFamily="34" charset="0"/>
                <a:cs typeface="Arial-Rounded" pitchFamily="34" charset="0"/>
              </a:rPr>
              <a:t>Viết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vở</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1550"/>
            <a:ext cx="9144000" cy="3697574"/>
          </a:xfrm>
          <a:prstGeom prst="rect">
            <a:avLst/>
          </a:prstGeom>
        </p:spPr>
      </p:pic>
    </p:spTree>
    <p:extLst>
      <p:ext uri="{BB962C8B-B14F-4D97-AF65-F5344CB8AC3E}">
        <p14:creationId xmlns:p14="http://schemas.microsoft.com/office/powerpoint/2010/main" val="167628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375228"/>
            <a:ext cx="88392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Trước ngõ nhà bạn nhỏ có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304800" y="4375228"/>
            <a:ext cx="85344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Tiếng chim hót ở đầu hồi như thế nào?</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685800" y="4375227"/>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Câu thơ nào nói về hình ảnh mái nhà?</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0" name="TextBox 9"/>
          <p:cNvSpPr txBox="1"/>
          <p:nvPr/>
        </p:nvSpPr>
        <p:spPr>
          <a:xfrm>
            <a:off x="3243696" y="491979"/>
            <a:ext cx="2409825" cy="4001047"/>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spcAft>
                <a:spcPts val="1200"/>
              </a:spcAft>
            </a:pPr>
            <a:r>
              <a:rPr lang="en-US" smtClean="0">
                <a:latin typeface="Arial-Rounded" pitchFamily="34" charset="0"/>
                <a:ea typeface="Arial-Rounded" pitchFamily="34" charset="0"/>
                <a:cs typeface="Arial-Rounded" pitchFamily="34" charset="0"/>
              </a:rPr>
              <a:t>Như mây từng chùm.</a:t>
            </a:r>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spcAft>
                <a:spcPts val="1200"/>
              </a:spcAft>
            </a:pPr>
            <a:r>
              <a:rPr lang="en-US" smtClean="0">
                <a:latin typeface="Arial-Rounded" pitchFamily="34" charset="0"/>
                <a:ea typeface="Arial-Rounded" pitchFamily="34" charset="0"/>
                <a:cs typeface="Arial-Rounded" pitchFamily="34" charset="0"/>
              </a:rPr>
              <a:t>Rạ đầy sân phơi.</a:t>
            </a: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cxnSp>
        <p:nvCxnSpPr>
          <p:cNvPr id="8" name="Straight Connector 7"/>
          <p:cNvCxnSpPr/>
          <p:nvPr/>
        </p:nvCxnSpPr>
        <p:spPr>
          <a:xfrm flipH="1">
            <a:off x="3428784" y="1352550"/>
            <a:ext cx="1676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428784" y="1657350"/>
            <a:ext cx="1829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91000" y="234315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428784" y="2647950"/>
            <a:ext cx="1829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1+#ppt_w/2"/>
                                          </p:val>
                                        </p:tav>
                                        <p:tav tm="100000">
                                          <p:val>
                                            <p:strVal val="#ppt_x"/>
                                          </p:val>
                                        </p:tav>
                                      </p:tavLst>
                                    </p:anim>
                                    <p:anim calcmode="lin" valueType="num">
                                      <p:cBhvr additive="base">
                                        <p:cTn id="3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đầu</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Em yêu nhà em</a:t>
            </a:r>
          </a:p>
          <a:p>
            <a:pPr algn="just"/>
            <a:r>
              <a:rPr lang="en-US" sz="2400">
                <a:latin typeface="Arial-Rounded" pitchFamily="34" charset="0"/>
                <a:ea typeface="Arial-Rounded" pitchFamily="34" charset="0"/>
                <a:cs typeface="Arial-Rounded" pitchFamily="34" charset="0"/>
              </a:rPr>
              <a:t>Hàng xoan trước ngõ</a:t>
            </a:r>
          </a:p>
          <a:p>
            <a:pPr algn="just"/>
            <a:r>
              <a:rPr lang="en-US" sz="2400">
                <a:latin typeface="Arial-Rounded" pitchFamily="34" charset="0"/>
                <a:ea typeface="Arial-Rounded" pitchFamily="34" charset="0"/>
                <a:cs typeface="Arial-Rounded" pitchFamily="34" charset="0"/>
              </a:rPr>
              <a:t>Hoa xao xuyến nở</a:t>
            </a:r>
          </a:p>
          <a:p>
            <a:pPr algn="just"/>
            <a:r>
              <a:rPr lang="en-US" sz="2400">
                <a:latin typeface="Arial-Rounded" pitchFamily="34" charset="0"/>
                <a:ea typeface="Arial-Rounded" pitchFamily="34" charset="0"/>
                <a:cs typeface="Arial-Rounded" pitchFamily="34" charset="0"/>
              </a:rPr>
              <a:t>Như mây từng chùm.</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Em yêu tiếng chim</a:t>
            </a:r>
          </a:p>
          <a:p>
            <a:pPr algn="just"/>
            <a:r>
              <a:rPr lang="en-US" sz="2400">
                <a:latin typeface="Arial-Rounded" pitchFamily="34" charset="0"/>
                <a:ea typeface="Arial-Rounded" pitchFamily="34" charset="0"/>
                <a:cs typeface="Arial-Rounded" pitchFamily="34" charset="0"/>
              </a:rPr>
              <a:t>Đầu hồi lảnh lót</a:t>
            </a:r>
          </a:p>
          <a:p>
            <a:pPr algn="just"/>
            <a:r>
              <a:rPr lang="en-US" sz="2400">
                <a:latin typeface="Arial-Rounded" pitchFamily="34" charset="0"/>
                <a:ea typeface="Arial-Rounded" pitchFamily="34" charset="0"/>
                <a:cs typeface="Arial-Rounded" pitchFamily="34" charset="0"/>
              </a:rPr>
              <a:t>Mái vàng thơm phức</a:t>
            </a:r>
          </a:p>
          <a:p>
            <a:pPr algn="just"/>
            <a:r>
              <a:rPr lang="en-US" sz="2400">
                <a:latin typeface="Arial-Rounded" pitchFamily="34" charset="0"/>
                <a:ea typeface="Arial-Rounded" pitchFamily="34" charset="0"/>
                <a:cs typeface="Arial-Rounded" pitchFamily="34" charset="0"/>
              </a:rPr>
              <a:t>Rạ đầy sân phơi.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127447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03"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787"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3113513"/>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713"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47"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55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96322" y="186622"/>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720436" y="271894"/>
            <a:ext cx="8077200" cy="461616"/>
          </a:xfrm>
          <a:prstGeom prst="rect">
            <a:avLst/>
          </a:prstGeom>
          <a:solidFill>
            <a:schemeClr val="accent6"/>
          </a:solidFill>
        </p:spPr>
        <p:txBody>
          <a:bodyPr wrap="square" lIns="91391" tIns="45696" rIns="91391" bIns="45696"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Vẽ ngôi nhà mà em yêu thích và đặt tên cho bức tranh em vẽ</a:t>
            </a:r>
            <a:endParaRPr lang="en-US" sz="2400" b="1">
              <a:solidFill>
                <a:schemeClr val="bg1"/>
              </a:solidFill>
              <a:latin typeface="Arial Rounded MT Bol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879"/>
          <a:stretch/>
        </p:blipFill>
        <p:spPr>
          <a:xfrm>
            <a:off x="6629400" y="887601"/>
            <a:ext cx="2240139" cy="21803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231"/>
          <a:stretch/>
        </p:blipFill>
        <p:spPr>
          <a:xfrm>
            <a:off x="6551066" y="3100865"/>
            <a:ext cx="2613716" cy="180972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640" b="12902"/>
          <a:stretch/>
        </p:blipFill>
        <p:spPr>
          <a:xfrm>
            <a:off x="2993778" y="2777545"/>
            <a:ext cx="3530516" cy="213304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1294"/>
          <a:stretch/>
        </p:blipFill>
        <p:spPr>
          <a:xfrm>
            <a:off x="101883" y="1428750"/>
            <a:ext cx="2891895" cy="2963105"/>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24246" y="2190750"/>
            <a:ext cx="8686800" cy="2677620"/>
          </a:xfrm>
          <a:prstGeom prst="rect">
            <a:avLst/>
          </a:prstGeom>
          <a:solidFill>
            <a:schemeClr val="accent5">
              <a:lumMod val="20000"/>
              <a:lumOff val="80000"/>
            </a:schemeClr>
          </a:solidFill>
        </p:spPr>
        <p:txBody>
          <a:bodyPr wrap="square" lIns="91403" tIns="45702" rIns="91403" bIns="45702" rtlCol="0">
            <a:spAutoFit/>
          </a:bodyPr>
          <a:lstStyle/>
          <a:p>
            <a:pPr algn="just"/>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Đọc thuộc khổ 1, 2 bài </a:t>
            </a:r>
            <a:r>
              <a:rPr lang="en-US" sz="2800" b="1" i="1" smtClean="0">
                <a:latin typeface="Arial-Rounded" pitchFamily="34" charset="0"/>
                <a:ea typeface="Arial-Rounded" pitchFamily="34" charset="0"/>
                <a:cs typeface="Arial-Rounded" pitchFamily="34" charset="0"/>
              </a:rPr>
              <a:t>Ngôi nhà</a:t>
            </a:r>
            <a:endParaRPr lang="en-US" sz="2800" b="1" i="1">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42,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43</a:t>
            </a:r>
          </a:p>
          <a:p>
            <a:pPr algn="just"/>
            <a:r>
              <a:rPr lang="en-US" sz="2800" b="1" smtClean="0">
                <a:latin typeface="Arial-Rounded" pitchFamily="34" charset="0"/>
                <a:ea typeface="Arial-Rounded" pitchFamily="34" charset="0"/>
                <a:cs typeface="Arial-Rounded" pitchFamily="34" charset="0"/>
              </a:rPr>
              <a:t>	+ Mỗi bạn chuẩn bị một quyển sách có nội dung viết về gia đình, đọc kĩ và mang lên lớp vào tiết học tiếp theo (truyện tranh, thơ…)</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21647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30577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Giải câu đố</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714500" y="767389"/>
            <a:ext cx="5486400" cy="830948"/>
          </a:xfrm>
          <a:prstGeom prst="rect">
            <a:avLst/>
          </a:prstGeom>
          <a:noFill/>
        </p:spPr>
        <p:txBody>
          <a:bodyPr wrap="square" lIns="91391" tIns="45696" rIns="91391" bIns="45696" rtlCol="0">
            <a:spAutoFit/>
          </a:bodyPr>
          <a:lstStyle/>
          <a:p>
            <a:pPr algn="ctr"/>
            <a:r>
              <a:rPr lang="en-US" sz="2400" smtClean="0">
                <a:latin typeface="Arial-Rounded" pitchFamily="34" charset="0"/>
                <a:ea typeface="Arial-Rounded" pitchFamily="34" charset="0"/>
                <a:cs typeface="Arial-Rounded" pitchFamily="34" charset="0"/>
              </a:rPr>
              <a:t>Cái gì để tránh nắng mưa</a:t>
            </a:r>
          </a:p>
          <a:p>
            <a:pPr algn="ctr"/>
            <a:r>
              <a:rPr lang="en-US" sz="2400" smtClean="0">
                <a:latin typeface="Arial-Rounded" pitchFamily="34" charset="0"/>
                <a:ea typeface="Arial-Rounded" pitchFamily="34" charset="0"/>
                <a:cs typeface="Arial-Rounded" pitchFamily="34" charset="0"/>
              </a:rPr>
              <a:t>Đêm được an giấc, từ xưa vẫn cần?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7" t="30729" r="42606" b="25000"/>
          <a:stretch/>
        </p:blipFill>
        <p:spPr bwMode="auto">
          <a:xfrm>
            <a:off x="2705100" y="1758513"/>
            <a:ext cx="3505200" cy="30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594015" y="387186"/>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1600199" y="8635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grpSp>
        <p:nvGrpSpPr>
          <p:cNvPr id="6" name="Group 5"/>
          <p:cNvGrpSpPr/>
          <p:nvPr/>
        </p:nvGrpSpPr>
        <p:grpSpPr>
          <a:xfrm>
            <a:off x="4440382" y="856255"/>
            <a:ext cx="3212110" cy="3990404"/>
            <a:chOff x="4905829" y="863512"/>
            <a:chExt cx="3212110" cy="399040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16" t="56286" r="36527" b="15278"/>
            <a:stretch/>
          </p:blipFill>
          <p:spPr bwMode="auto">
            <a:xfrm>
              <a:off x="4905829" y="2997133"/>
              <a:ext cx="3212110" cy="185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78" t="23611" r="36526" b="43713"/>
            <a:stretch/>
          </p:blipFill>
          <p:spPr bwMode="auto">
            <a:xfrm>
              <a:off x="5551714" y="863512"/>
              <a:ext cx="2566225" cy="21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9482" y="133350"/>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14" name="TextBox 13"/>
          <p:cNvSpPr txBox="1"/>
          <p:nvPr/>
        </p:nvSpPr>
        <p:spPr>
          <a:xfrm>
            <a:off x="3243696" y="4919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a:t>
            </a:r>
            <a:r>
              <a:rPr lang="en-US" smtClean="0">
                <a:latin typeface="Arial-Rounded" pitchFamily="34" charset="0"/>
                <a:ea typeface="Arial-Rounded" pitchFamily="34" charset="0"/>
                <a:cs typeface="Arial-Rounded" pitchFamily="34" charset="0"/>
              </a:rPr>
              <a:t>ngôi </a:t>
            </a:r>
            <a:r>
              <a:rPr lang="en-US">
                <a:latin typeface="Arial-Rounded" pitchFamily="34" charset="0"/>
                <a:ea typeface="Arial-Rounded" pitchFamily="34" charset="0"/>
                <a:cs typeface="Arial-Rounded" pitchFamily="34" charset="0"/>
              </a:rPr>
              <a:t>nhà</a:t>
            </a:r>
          </a:p>
          <a:p>
            <a:pPr algn="just"/>
            <a:r>
              <a:rPr lang="en-US" smtClean="0">
                <a:latin typeface="Arial-Rounded" pitchFamily="34" charset="0"/>
                <a:ea typeface="Arial-Rounded" pitchFamily="34" charset="0"/>
                <a:cs typeface="Arial-Rounded" pitchFamily="34" charset="0"/>
              </a:rPr>
              <a:t>Gỗ, </a:t>
            </a:r>
            <a:r>
              <a:rPr lang="en-US">
                <a:latin typeface="Arial-Rounded" pitchFamily="34" charset="0"/>
                <a:ea typeface="Arial-Rounded" pitchFamily="34" charset="0"/>
                <a:cs typeface="Arial-Rounded" pitchFamily="34" charset="0"/>
              </a:rPr>
              <a:t>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4" name="TextBox 3"/>
          <p:cNvSpPr txBox="1"/>
          <p:nvPr/>
        </p:nvSpPr>
        <p:spPr>
          <a:xfrm>
            <a:off x="826023" y="4489075"/>
            <a:ext cx="642037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809784" y="1352550"/>
            <a:ext cx="91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33596" y="2436669"/>
            <a:ext cx="667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52555" y="2436669"/>
            <a:ext cx="652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42164" y="2746665"/>
            <a:ext cx="80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49362" y="3028950"/>
            <a:ext cx="20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09710" y="3839443"/>
            <a:ext cx="735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ần cái nhìn văn hoá làng trong phương hướng kiến trúc cho đô thị hoá nông  t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878594"/>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0" y="-95250"/>
            <a:ext cx="3657600" cy="857250"/>
          </a:xfrm>
        </p:spPr>
        <p:txBody>
          <a:bodyPr>
            <a:normAutofit/>
          </a:bodyPr>
          <a:lstStyle/>
          <a:p>
            <a:pPr algn="just"/>
            <a:r>
              <a:rPr lang="en-US" sz="3600" smtClean="0">
                <a:solidFill>
                  <a:srgbClr val="FF0000"/>
                </a:solidFill>
                <a:latin typeface="Arial-Rounded" pitchFamily="34" charset="0"/>
                <a:ea typeface="Arial-Rounded" pitchFamily="34" charset="0"/>
                <a:cs typeface="Arial-Rounded" pitchFamily="34" charset="0"/>
              </a:rPr>
              <a:t>nhà gỗ, nhà tre</a:t>
            </a:r>
            <a:endParaRPr lang="en-US" sz="3600">
              <a:latin typeface="Arial-Rounded" pitchFamily="34" charset="0"/>
              <a:ea typeface="Arial-Rounded" pitchFamily="34" charset="0"/>
              <a:cs typeface="Arial-Rounded" pitchFamily="34" charset="0"/>
            </a:endParaRPr>
          </a:p>
        </p:txBody>
      </p:sp>
      <p:pic>
        <p:nvPicPr>
          <p:cNvPr id="1028" name="Picture 4" descr="Kiến trúc Việt cổ từ miền... ký ứ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844816"/>
            <a:ext cx="3276600" cy="2178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ng bóng ngôi nhà xưa | Reatime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0015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Arial-Rounded" pitchFamily="34" charset="0"/>
                <a:ea typeface="Arial-Rounded" pitchFamily="34" charset="0"/>
                <a:cs typeface="Arial-Rounded" pitchFamily="34" charset="0"/>
              </a:rPr>
              <a:t>hoa xoan</a:t>
            </a:r>
            <a:endParaRPr lang="en-US">
              <a:solidFill>
                <a:srgbClr val="FF0000"/>
              </a:solidFill>
              <a:latin typeface="Arial-Rounded" pitchFamily="34" charset="0"/>
              <a:ea typeface="Arial-Rounded" pitchFamily="34" charset="0"/>
              <a:cs typeface="Arial-Rounded" pitchFamily="34" charset="0"/>
            </a:endParaRPr>
          </a:p>
        </p:txBody>
      </p:sp>
      <p:pic>
        <p:nvPicPr>
          <p:cNvPr id="2050" name="Picture 2" descr="Có một loài hoa mùa xuân đẹp dịu dàng khiến ai cũng nhớ về ký ức tuổi thơ |  Kênh Thờ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7750"/>
            <a:ext cx="6316133"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đ</a:t>
            </a:r>
            <a:r>
              <a:rPr lang="en-US" smtClean="0">
                <a:solidFill>
                  <a:srgbClr val="FF0000"/>
                </a:solidFill>
                <a:latin typeface="Arial-Rounded" pitchFamily="34" charset="0"/>
                <a:ea typeface="Arial-Rounded" pitchFamily="34" charset="0"/>
                <a:cs typeface="Arial-Rounded" pitchFamily="34" charset="0"/>
              </a:rPr>
              <a:t>ầu hồi</a:t>
            </a:r>
            <a:endParaRPr lang="en-US">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264"/>
          <a:stretch/>
        </p:blipFill>
        <p:spPr>
          <a:xfrm>
            <a:off x="2625436" y="1200150"/>
            <a:ext cx="3683000" cy="3648941"/>
          </a:xfrm>
          <a:prstGeom prst="rect">
            <a:avLst/>
          </a:prstGeom>
        </p:spPr>
      </p:pic>
      <p:cxnSp>
        <p:nvCxnSpPr>
          <p:cNvPr id="5" name="Straight Arrow Connector 4"/>
          <p:cNvCxnSpPr/>
          <p:nvPr/>
        </p:nvCxnSpPr>
        <p:spPr>
          <a:xfrm>
            <a:off x="1295400" y="2564823"/>
            <a:ext cx="1794164" cy="13092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943600" y="2786496"/>
            <a:ext cx="1752600" cy="8659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90550"/>
            <a:ext cx="2971800" cy="857250"/>
          </a:xfrm>
        </p:spPr>
        <p:txBody>
          <a:bodyPr/>
          <a:lstStyle/>
          <a:p>
            <a:r>
              <a:rPr lang="en-US" smtClean="0">
                <a:solidFill>
                  <a:srgbClr val="FF0000"/>
                </a:solidFill>
                <a:latin typeface="Arial-Rounded" pitchFamily="34" charset="0"/>
                <a:ea typeface="Arial-Rounded" pitchFamily="34" charset="0"/>
                <a:cs typeface="Arial-Rounded" pitchFamily="34" charset="0"/>
              </a:rPr>
              <a:t>mái vàng</a:t>
            </a:r>
            <a:endParaRPr lang="en-US">
              <a:solidFill>
                <a:srgbClr val="FF0000"/>
              </a:solidFill>
              <a:latin typeface="Arial-Rounded" pitchFamily="34" charset="0"/>
              <a:ea typeface="Arial-Rounded" pitchFamily="34" charset="0"/>
              <a:cs typeface="Arial-Rounded" pitchFamily="34" charset="0"/>
            </a:endParaRPr>
          </a:p>
        </p:txBody>
      </p:sp>
      <p:sp>
        <p:nvSpPr>
          <p:cNvPr id="3" name="AutoShape 2"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on đường r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428750"/>
            <a:ext cx="4803775" cy="3191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628"/>
            <a:ext cx="4495800" cy="2991751"/>
          </a:xfrm>
          <a:prstGeom prst="rect">
            <a:avLst/>
          </a:prstGeom>
        </p:spPr>
      </p:pic>
      <p:sp>
        <p:nvSpPr>
          <p:cNvPr id="7" name="Title 1"/>
          <p:cNvSpPr txBox="1">
            <a:spLocks/>
          </p:cNvSpPr>
          <p:nvPr/>
        </p:nvSpPr>
        <p:spPr>
          <a:xfrm>
            <a:off x="5334000" y="561109"/>
            <a:ext cx="2971800" cy="857250"/>
          </a:xfrm>
          <a:prstGeom prst="rect">
            <a:avLst/>
          </a:prstGeom>
        </p:spPr>
        <p:txBody>
          <a:bodyPr vert="horz" lIns="91391" tIns="45696" rIns="91391" bIns="45696" rtlCol="0" anchor="ctr">
            <a:normAutofit fontScale="925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latin typeface="Arial-Rounded" pitchFamily="34" charset="0"/>
                <a:ea typeface="Arial-Rounded" pitchFamily="34" charset="0"/>
                <a:cs typeface="Arial-Rounded" pitchFamily="34" charset="0"/>
              </a:rPr>
              <a:t>phơi rạ/rơm</a:t>
            </a:r>
            <a:endParaRPr lang="en-US">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7704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9" y="209550"/>
            <a:ext cx="3642531" cy="584739"/>
          </a:xfrm>
          <a:prstGeom prst="rect">
            <a:avLst/>
          </a:prstGeom>
          <a:solidFill>
            <a:srgbClr val="FFD347"/>
          </a:solidFill>
        </p:spPr>
        <p:txBody>
          <a:bodyPr wrap="square" lIns="91403" tIns="45702" rIns="91403" bIns="45702" rtlCol="0">
            <a:spAutoFit/>
          </a:bodyPr>
          <a:lstStyle/>
          <a:p>
            <a:pPr algn="ctr"/>
            <a:r>
              <a:rPr lang="en-US" sz="3200" dirty="0" err="1" smtClean="0">
                <a:latin typeface="Arial-Rounded" pitchFamily="34" charset="0"/>
                <a:ea typeface="Arial-Rounded" pitchFamily="34" charset="0"/>
                <a:cs typeface="Arial-Rounded" pitchFamily="34" charset="0"/>
              </a:rPr>
              <a:t>Luyện</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viết</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chữ</a:t>
            </a:r>
            <a:r>
              <a:rPr lang="en-US" sz="3200" dirty="0" smtClean="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khó</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1878"/>
            <a:ext cx="9144000" cy="3865872"/>
          </a:xfrm>
          <a:prstGeom prst="rect">
            <a:avLst/>
          </a:prstGeom>
        </p:spPr>
      </p:pic>
    </p:spTree>
    <p:extLst>
      <p:ext uri="{BB962C8B-B14F-4D97-AF65-F5344CB8AC3E}">
        <p14:creationId xmlns:p14="http://schemas.microsoft.com/office/powerpoint/2010/main" val="313502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657</Words>
  <Application>Microsoft Office PowerPoint</Application>
  <PresentationFormat>On-screen Show (16:9)</PresentationFormat>
  <Paragraphs>165</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nhà gỗ, nhà tre</vt:lpstr>
      <vt:lpstr>hoa xoan</vt:lpstr>
      <vt:lpstr>đầu hồi</vt:lpstr>
      <vt:lpstr>mái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153</cp:revision>
  <dcterms:created xsi:type="dcterms:W3CDTF">2020-12-08T15:48:47Z</dcterms:created>
  <dcterms:modified xsi:type="dcterms:W3CDTF">2022-02-17T13:31:37Z</dcterms:modified>
</cp:coreProperties>
</file>