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4" r:id="rId6"/>
    <p:sldId id="275"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Nhắc</a:t>
            </a:r>
            <a:r>
              <a:rPr lang="en-US" baseline="0" smtClean="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63138" y="8656"/>
            <a:ext cx="5653834" cy="477005"/>
          </a:xfrm>
          <a:prstGeom prst="rect">
            <a:avLst/>
          </a:prstGeom>
          <a:noFill/>
        </p:spPr>
        <p:txBody>
          <a:bodyPr wrap="square" lIns="91391" tIns="45696" rIns="91391" bIns="45696" rtlCol="0">
            <a:spAutoFit/>
          </a:bodyPr>
          <a:lstStyle/>
          <a:p>
            <a:pPr algn="ctr"/>
            <a:r>
              <a:rPr lang="en-US" sz="2400" b="1" smtClean="0">
                <a:latin typeface="Arial-Rounded" pitchFamily="34" charset="0"/>
                <a:ea typeface="Arial-Rounded" pitchFamily="34" charset="0"/>
                <a:cs typeface="Arial-Rounded" pitchFamily="34" charset="0"/>
              </a:rPr>
              <a:t>Bữa cơm gia đình</a:t>
            </a:r>
            <a:endParaRPr lang="en-US" sz="2400" b="1">
              <a:latin typeface="Arial Rounded MT Bold" pitchFamily="34" charset="0"/>
              <a:ea typeface="Arial-Rounded" pitchFamily="34" charset="0"/>
              <a:cs typeface="Arial-Rounded" pitchFamily="34" charset="0"/>
            </a:endParaRPr>
          </a:p>
        </p:txBody>
      </p:sp>
      <p:sp>
        <p:nvSpPr>
          <p:cNvPr id="17" name="TextBox 16"/>
          <p:cNvSpPr txBox="1"/>
          <p:nvPr/>
        </p:nvSpPr>
        <p:spPr>
          <a:xfrm>
            <a:off x="536863" y="353153"/>
            <a:ext cx="8548254" cy="4154935"/>
          </a:xfrm>
          <a:prstGeom prst="rect">
            <a:avLst/>
          </a:prstGeom>
          <a:noFill/>
        </p:spPr>
        <p:txBody>
          <a:bodyPr wrap="square" lIns="91391" tIns="45696" rIns="91391" bIns="45696" rtlCol="0">
            <a:spAutoFit/>
          </a:bodyPr>
          <a:lstStyle/>
          <a:p>
            <a:pPr marL="0" lvl="1" algn="just"/>
            <a:r>
              <a:rPr lang="en-US" sz="2400" smtClean="0">
                <a:latin typeface="Arial-Rounded" pitchFamily="34" charset="0"/>
                <a:ea typeface="Arial-Rounded" pitchFamily="34" charset="0"/>
                <a:cs typeface="Arial-Rounded" pitchFamily="34" charset="0"/>
              </a:rPr>
              <a:t>	Thấy mẹ đi chợ về, Chi hỏi:</a:t>
            </a:r>
          </a:p>
          <a:p>
            <a:pPr marL="0" lvl="1" algn="just"/>
            <a:r>
              <a:rPr lang="en-US" sz="2400">
                <a:latin typeface="Arial-Rounded" pitchFamily="34" charset="0"/>
                <a:ea typeface="Arial-Rounded" pitchFamily="34" charset="0"/>
                <a:cs typeface="Arial-Rounded" pitchFamily="34" charset="0"/>
              </a:rPr>
              <a:t>	</a:t>
            </a:r>
            <a:r>
              <a:rPr lang="en-US" sz="2400" smtClean="0">
                <a:latin typeface="Arial-Rounded" pitchFamily="34" charset="0"/>
                <a:ea typeface="Arial-Rounded" pitchFamily="34" charset="0"/>
                <a:cs typeface="Arial-Rounded" pitchFamily="34" charset="0"/>
              </a:rPr>
              <a:t>- Sao mẹ mua nhiều đồ ăn thế ạ?</a:t>
            </a:r>
          </a:p>
          <a:p>
            <a:pPr marL="0" lvl="1" algn="just"/>
            <a:r>
              <a:rPr lang="en-US" sz="2400">
                <a:latin typeface="Arial-Rounded" pitchFamily="34" charset="0"/>
                <a:ea typeface="Arial-Rounded" pitchFamily="34" charset="0"/>
                <a:cs typeface="Arial-Rounded" pitchFamily="34" charset="0"/>
              </a:rPr>
              <a:t>	</a:t>
            </a:r>
            <a:r>
              <a:rPr lang="en-US" sz="2400" smtClean="0">
                <a:latin typeface="Arial-Rounded" pitchFamily="34" charset="0"/>
                <a:ea typeface="Arial-Rounded" pitchFamily="34" charset="0"/>
                <a:cs typeface="Arial-Rounded" pitchFamily="34" charset="0"/>
              </a:rPr>
              <a:t>- Đố con hôm nay là ngày gì?</a:t>
            </a:r>
          </a:p>
          <a:p>
            <a:pPr marL="0" lvl="1" algn="just"/>
            <a:r>
              <a:rPr lang="en-US" sz="2400" smtClean="0">
                <a:latin typeface="Arial-Rounded" pitchFamily="34" charset="0"/>
                <a:ea typeface="Arial-Rounded" pitchFamily="34" charset="0"/>
                <a:cs typeface="Arial-Rounded" pitchFamily="34" charset="0"/>
              </a:rPr>
              <a:t>	Chi chạy lại xem lịch:</a:t>
            </a:r>
          </a:p>
          <a:p>
            <a:pPr marL="0" lvl="1" algn="just"/>
            <a:r>
              <a:rPr lang="en-US" sz="2400" smtClean="0">
                <a:latin typeface="Arial-Rounded" pitchFamily="34" charset="0"/>
                <a:ea typeface="Arial-Rounded" pitchFamily="34" charset="0"/>
                <a:cs typeface="Arial-Rounded" pitchFamily="34" charset="0"/>
              </a:rPr>
              <a:t>	- A, ngày 28 tháng 6, Ngày Gia đình Việt Nam.</a:t>
            </a:r>
          </a:p>
          <a:p>
            <a:pPr marL="0" lvl="1" algn="just"/>
            <a:r>
              <a:rPr lang="en-US" sz="2400">
                <a:latin typeface="Arial-Rounded" pitchFamily="34" charset="0"/>
                <a:ea typeface="Arial-Rounded" pitchFamily="34" charset="0"/>
                <a:cs typeface="Arial-Rounded" pitchFamily="34" charset="0"/>
              </a:rPr>
              <a:t>	</a:t>
            </a:r>
            <a:r>
              <a:rPr lang="en-US" sz="24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400" smtClean="0">
                <a:latin typeface="Arial-Rounded" pitchFamily="34" charset="0"/>
                <a:ea typeface="Arial-Rounded" pitchFamily="34" charset="0"/>
                <a:cs typeface="Arial-Rounded" pitchFamily="34" charset="0"/>
              </a:rPr>
              <a:t>	Chi vui lắm. Em nhặt rau giúp mẹ. </a:t>
            </a:r>
            <a:r>
              <a:rPr lang="en-US" sz="2400" smtClean="0">
                <a:latin typeface="Arial-Rounded" pitchFamily="34" charset="0"/>
                <a:ea typeface="Arial-Rounded" pitchFamily="34" charset="0"/>
                <a:cs typeface="Arial-Rounded" pitchFamily="34" charset="0"/>
              </a:rPr>
              <a:t>Bố </a:t>
            </a:r>
            <a:r>
              <a:rPr lang="en-US" sz="2400" smtClean="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r>
              <a:rPr lang="en-US" sz="2400">
                <a:latin typeface="Arial-Rounded" pitchFamily="34" charset="0"/>
                <a:ea typeface="Arial-Rounded" pitchFamily="34" charset="0"/>
                <a:cs typeface="Arial-Rounded" pitchFamily="34" charset="0"/>
              </a:rPr>
              <a:t>	</a:t>
            </a:r>
          </a:p>
          <a:p>
            <a:pPr algn="just"/>
            <a:r>
              <a:rPr lang="en-US" sz="2000" smtClean="0">
                <a:latin typeface="Arial-Rounded" pitchFamily="34" charset="0"/>
                <a:ea typeface="Arial-Rounded" pitchFamily="34" charset="0"/>
                <a:cs typeface="Arial-Rounded" pitchFamily="34" charset="0"/>
              </a:rPr>
              <a:t>                                                                                         </a:t>
            </a:r>
            <a:r>
              <a:rPr lang="en-US" sz="2400" smtClean="0">
                <a:latin typeface="Arial-Rounded" pitchFamily="34" charset="0"/>
                <a:ea typeface="Arial-Rounded" pitchFamily="34" charset="0"/>
                <a:cs typeface="Arial-Rounded" pitchFamily="34" charset="0"/>
              </a:rPr>
              <a:t>(Châu Anh)</a:t>
            </a:r>
            <a:endParaRPr lang="en-US" sz="2400">
              <a:latin typeface="Arial Rounded MT Bold" pitchFamily="34" charset="0"/>
              <a:ea typeface="Arial-Rounded" pitchFamily="34" charset="0"/>
              <a:cs typeface="Arial-Rounded" pitchFamily="34" charset="0"/>
            </a:endParaRPr>
          </a:p>
        </p:txBody>
      </p:sp>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316" y="-53686"/>
            <a:ext cx="527050" cy="254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11570"/>
            <a:ext cx="527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3671455" y="4324350"/>
            <a:ext cx="272934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488621" y="-19052"/>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7" name="TextBox 6"/>
          <p:cNvSpPr txBox="1"/>
          <p:nvPr/>
        </p:nvSpPr>
        <p:spPr>
          <a:xfrm>
            <a:off x="62346" y="325445"/>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a:t>
            </a:r>
            <a:r>
              <a:rPr lang="en-US" sz="2500" smtClean="0">
                <a:latin typeface="Arial-Rounded" pitchFamily="34" charset="0"/>
                <a:ea typeface="Arial-Rounded" pitchFamily="34" charset="0"/>
                <a:cs typeface="Arial-Rounded" pitchFamily="34" charset="0"/>
              </a:rPr>
              <a:t>Bố </a:t>
            </a:r>
            <a:r>
              <a:rPr lang="en-US" sz="2500" smtClean="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
        <p:nvSpPr>
          <p:cNvPr id="9" name="TextBox 8"/>
          <p:cNvSpPr txBox="1"/>
          <p:nvPr/>
        </p:nvSpPr>
        <p:spPr>
          <a:xfrm>
            <a:off x="1488621" y="488505"/>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10" name="TextBox 9"/>
          <p:cNvSpPr txBox="1"/>
          <p:nvPr/>
        </p:nvSpPr>
        <p:spPr>
          <a:xfrm>
            <a:off x="62346" y="833002"/>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a:t>
            </a:r>
            <a:r>
              <a:rPr lang="en-US" sz="2500" smtClean="0">
                <a:latin typeface="Arial-Rounded" pitchFamily="34" charset="0"/>
                <a:ea typeface="Arial-Rounded" pitchFamily="34" charset="0"/>
                <a:cs typeface="Arial-Rounded" pitchFamily="34" charset="0"/>
              </a:rPr>
              <a:t>Bố </a:t>
            </a:r>
            <a:r>
              <a:rPr lang="en-US" sz="2500" smtClean="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Ngày Gia đình Việt Nam là ngày nào?</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152400" y="4255578"/>
            <a:ext cx="88392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Trong “Ngày Gia đình Việt Nam, chữ nào được viết hoa?</a:t>
            </a:r>
            <a:endParaRPr lang="en-US" sz="2800">
              <a:latin typeface="Arial-Rounded" pitchFamily="34" charset="0"/>
              <a:ea typeface="Arial-Rounded" pitchFamily="34" charset="0"/>
              <a:cs typeface="Arial-Rounded" pitchFamily="34" charset="0"/>
            </a:endParaRP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a:t>
            </a:r>
            <a:r>
              <a:rPr lang="en-US" sz="2800" smtClean="0">
                <a:latin typeface="Arial-Rounded" pitchFamily="34" charset="0"/>
                <a:ea typeface="Arial-Rounded" pitchFamily="34" charset="0"/>
                <a:cs typeface="Arial-Rounded" pitchFamily="34" charset="0"/>
              </a:rPr>
              <a:t>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a:t>
            </a:r>
            <a:r>
              <a:rPr lang="en-US" sz="3200" smtClean="0">
                <a:latin typeface="Arial-Rounded" pitchFamily="34" charset="0"/>
                <a:ea typeface="Arial-Rounded" pitchFamily="34" charset="0"/>
                <a:cs typeface="Arial-Rounded" pitchFamily="34" charset="0"/>
              </a:rPr>
              <a:t>Bố </a:t>
            </a:r>
            <a:r>
              <a:rPr lang="en-US" sz="320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63" y="2117607"/>
            <a:ext cx="8937363" cy="2147323"/>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099"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smtClean="0">
                  <a:solidFill>
                    <a:srgbClr val="7030A0"/>
                  </a:solidFill>
                  <a:latin typeface="HP001 4 hàng" pitchFamily="34" charset="0"/>
                  <a:ea typeface="Arial-Rounded" pitchFamily="34" charset="0"/>
                  <a:cs typeface="Arial-Rounded" pitchFamily="34" charset="0"/>
                </a:rPr>
                <a:t>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b ở </a:t>
            </a:r>
            <a:r>
              <a:rPr lang="en-US" sz="2400" b="1">
                <a:latin typeface="Arial-Rounded" pitchFamily="34" charset="0"/>
                <a:ea typeface="Arial-Rounded" pitchFamily="34" charset="0"/>
                <a:cs typeface="Arial-Rounded" pitchFamily="34" charset="0"/>
              </a:rPr>
              <a:t>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Vào ngày này, gia đình Chi (…).</a:t>
            </a:r>
            <a:endParaRPr lang="en-US" sz="3200">
              <a:latin typeface="Arial-Rounded" pitchFamily="34" charset="0"/>
              <a:ea typeface="Arial-Rounded" pitchFamily="34" charset="0"/>
              <a:cs typeface="Arial-Rounded" pitchFamily="34" charset="0"/>
            </a:endParaRP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Nói những gì em quan sát được trong tranh</a:t>
            </a:r>
            <a:endParaRPr lang="en-US" sz="24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a:t>
            </a:r>
            <a:r>
              <a:rPr lang="en-US" sz="2500" smtClean="0">
                <a:latin typeface="Arial-Rounded" pitchFamily="34" charset="0"/>
                <a:ea typeface="Arial-Rounded" pitchFamily="34" charset="0"/>
                <a:cs typeface="Arial-Rounded" pitchFamily="34" charset="0"/>
              </a:rPr>
              <a:t>Bố </a:t>
            </a:r>
            <a:r>
              <a:rPr lang="en-US" sz="2500" smtClean="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640781" y="2931968"/>
            <a:ext cx="693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604488"/>
            <a:ext cx="983066"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58545" y="3257550"/>
            <a:ext cx="57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6863" y="359698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0682" y="3257550"/>
            <a:ext cx="35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19532" y="0"/>
            <a:ext cx="8101013" cy="4448492"/>
            <a:chOff x="419532" y="0"/>
            <a:chExt cx="8101013" cy="444849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32" y="0"/>
              <a:ext cx="8101013" cy="44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80809" y="2646612"/>
              <a:ext cx="138545" cy="267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smtClean="0">
                <a:latin typeface="Arial-Rounded" pitchFamily="34" charset="0"/>
                <a:ea typeface="Arial-Rounded" pitchFamily="34" charset="0"/>
                <a:cs typeface="Arial-Rounded" pitchFamily="34" charset="0"/>
              </a:rPr>
              <a:t>oong</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xoong nồi</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5379" y="1352550"/>
            <a:ext cx="6596063"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416" y="1904997"/>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Liên hoan</a:t>
            </a:r>
            <a:r>
              <a:rPr lang="en-US" smtClean="0">
                <a:latin typeface="Arial-Rounded" pitchFamily="34" charset="0"/>
                <a:ea typeface="Arial-Rounded" pitchFamily="34" charset="0"/>
                <a:cs typeface="Arial-Rounded" pitchFamily="34" charset="0"/>
              </a:rPr>
              <a:t>: cuộc vui chung có nhiều người tham gia nhân một dịp gì đó.</a:t>
            </a:r>
            <a:endParaRPr lang="en-US">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Quây quần</a:t>
            </a:r>
            <a:r>
              <a:rPr lang="en-US" smtClean="0">
                <a:latin typeface="Arial-Rounded" pitchFamily="34" charset="0"/>
                <a:ea typeface="Arial-Rounded" pitchFamily="34" charset="0"/>
                <a:cs typeface="Arial-Rounded" pitchFamily="34" charset="0"/>
              </a:rPr>
              <a:t>: tụ tập lại trong một không khí thân mật, đầm ấm.</a:t>
            </a:r>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4355684"/>
            <a:ext cx="6324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 y="4355685"/>
            <a:ext cx="6324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
        <p:nvSpPr>
          <p:cNvPr id="8" name="TextBox 7"/>
          <p:cNvSpPr txBox="1"/>
          <p:nvPr/>
        </p:nvSpPr>
        <p:spPr>
          <a:xfrm>
            <a:off x="1488621" y="31301"/>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9" name="TextBox 8"/>
          <p:cNvSpPr txBox="1"/>
          <p:nvPr/>
        </p:nvSpPr>
        <p:spPr>
          <a:xfrm>
            <a:off x="62346" y="375798"/>
            <a:ext cx="8991600" cy="4324212"/>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Sao mẹ mua nhiều đồ ăn thế ạ?</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Đố con hôm nay là ngày gì?</a:t>
            </a:r>
          </a:p>
          <a:p>
            <a:pPr marL="0" lvl="1" algn="just"/>
            <a:r>
              <a:rPr lang="en-US" sz="2500" smtClean="0">
                <a:latin typeface="Arial-Rounded" pitchFamily="34" charset="0"/>
                <a:ea typeface="Arial-Rounded" pitchFamily="34" charset="0"/>
                <a:cs typeface="Arial-Rounded" pitchFamily="34" charset="0"/>
              </a:rPr>
              <a:t>	Chi chạy lại xem lịch:</a:t>
            </a:r>
          </a:p>
          <a:p>
            <a:pPr marL="0" lvl="1" algn="just"/>
            <a:r>
              <a:rPr lang="en-US" sz="2500" smtClean="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smtClean="0">
                <a:latin typeface="Arial-Rounded" pitchFamily="34" charset="0"/>
                <a:ea typeface="Arial-Rounded" pitchFamily="34" charset="0"/>
                <a:cs typeface="Arial-Rounded" pitchFamily="34" charset="0"/>
              </a:rPr>
              <a:t>	Chi vui lắm. Em nhặt rau giúp mẹ. </a:t>
            </a:r>
            <a:r>
              <a:rPr lang="en-US" sz="2500" smtClean="0">
                <a:latin typeface="Arial-Rounded" pitchFamily="34" charset="0"/>
                <a:ea typeface="Arial-Rounded" pitchFamily="34" charset="0"/>
                <a:cs typeface="Arial-Rounded" pitchFamily="34" charset="0"/>
              </a:rPr>
              <a:t>Bố </a:t>
            </a:r>
            <a:r>
              <a:rPr lang="en-US" sz="2500" smtClean="0">
                <a:latin typeface="Arial-Rounded" pitchFamily="34" charset="0"/>
                <a:ea typeface="Arial-Rounded" pitchFamily="34" charset="0"/>
                <a:cs typeface="Arial-Rounded" pitchFamily="34" charset="0"/>
              </a:rPr>
              <a:t>dọn nhà, rửa xoong nồi, cốc chén. Ông bà trông em bé để mẹ nấu cơm. Cả nhà quây quần bên nhau. Bữa cơm thật tuyệt. Chi thích ngày nào cũng là Ngày Gia đình Việt Nam.</a:t>
            </a:r>
            <a:r>
              <a:rPr lang="en-US" sz="2500">
                <a:latin typeface="Arial-Rounded" pitchFamily="34" charset="0"/>
                <a:ea typeface="Arial-Rounded" pitchFamily="34" charset="0"/>
                <a:cs typeface="Arial-Rounded" pitchFamily="34" charset="0"/>
              </a:rPr>
              <a:t>	</a:t>
            </a:r>
          </a:p>
          <a:p>
            <a:pPr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Ông bà trông em bé để mẹ nấu cơm.</a:t>
            </a:r>
          </a:p>
        </p:txBody>
      </p:sp>
      <p:cxnSp>
        <p:nvCxnSpPr>
          <p:cNvPr id="7" name="Straight Connector 6"/>
          <p:cNvCxnSpPr/>
          <p:nvPr/>
        </p:nvCxnSpPr>
        <p:spPr>
          <a:xfrm flipH="1">
            <a:off x="4038600" y="156691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1536823" y="323108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63638" y="15313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085109" y="26965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472</Words>
  <Application>Microsoft Office PowerPoint</Application>
  <PresentationFormat>On-screen Show (16:9)</PresentationFormat>
  <Paragraphs>108</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119</cp:revision>
  <dcterms:created xsi:type="dcterms:W3CDTF">2020-12-08T15:48:47Z</dcterms:created>
  <dcterms:modified xsi:type="dcterms:W3CDTF">2021-01-28T13:28:06Z</dcterms:modified>
</cp:coreProperties>
</file>