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402" r:id="rId3"/>
    <p:sldId id="259" r:id="rId4"/>
    <p:sldId id="260" r:id="rId5"/>
    <p:sldId id="380" r:id="rId6"/>
    <p:sldId id="336" r:id="rId7"/>
    <p:sldId id="262" r:id="rId8"/>
    <p:sldId id="263" r:id="rId9"/>
    <p:sldId id="282" r:id="rId10"/>
    <p:sldId id="283" r:id="rId11"/>
    <p:sldId id="284" r:id="rId12"/>
    <p:sldId id="264" r:id="rId13"/>
    <p:sldId id="372" r:id="rId14"/>
    <p:sldId id="357" r:id="rId15"/>
    <p:sldId id="350" r:id="rId16"/>
    <p:sldId id="355" r:id="rId17"/>
    <p:sldId id="267" r:id="rId18"/>
    <p:sldId id="405" r:id="rId19"/>
    <p:sldId id="406" r:id="rId20"/>
    <p:sldId id="381" r:id="rId21"/>
    <p:sldId id="382" r:id="rId22"/>
    <p:sldId id="383" r:id="rId23"/>
    <p:sldId id="314" r:id="rId24"/>
    <p:sldId id="272" r:id="rId25"/>
    <p:sldId id="338" r:id="rId26"/>
    <p:sldId id="391" r:id="rId27"/>
    <p:sldId id="392" r:id="rId28"/>
    <p:sldId id="410" r:id="rId29"/>
    <p:sldId id="411" r:id="rId30"/>
    <p:sldId id="386" r:id="rId31"/>
    <p:sldId id="412" r:id="rId32"/>
    <p:sldId id="326" r:id="rId33"/>
    <p:sldId id="274" r:id="rId34"/>
    <p:sldId id="275" r:id="rId35"/>
    <p:sldId id="413" r:id="rId36"/>
    <p:sldId id="277" r:id="rId3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2" autoAdjust="0"/>
    <p:restoredTop sz="88256" autoAdjust="0"/>
  </p:normalViewPr>
  <p:slideViewPr>
    <p:cSldViewPr>
      <p:cViewPr varScale="1">
        <p:scale>
          <a:sx n="65" d="100"/>
          <a:sy n="65" d="100"/>
        </p:scale>
        <p:origin x="-858" y="-9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6/19/2021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Liên hệ facebook cá nhân: </a:t>
            </a:r>
            <a:r>
              <a:rPr lang="en-US" smtClean="0">
                <a:hlinkClick r:id="rId3"/>
              </a:rPr>
              <a:t>https://www.facebook.com/nhilinh.phan/</a:t>
            </a:r>
            <a:r>
              <a:rPr lang="en-US"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Nhóm:</a:t>
            </a:r>
            <a:r>
              <a:rPr lang="en-US" baseline="0" smtClean="0"/>
              <a:t> </a:t>
            </a:r>
            <a:r>
              <a:rPr lang="en-US" smtClean="0">
                <a:hlinkClick r:id="rId4"/>
              </a:rPr>
              <a:t>https://www.facebook.com/groups/443096903751589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Hoặc</a:t>
            </a:r>
            <a:r>
              <a:rPr lang="en-US" baseline="0" smtClean="0"/>
              <a:t> zalo: 0916.604.268 </a:t>
            </a:r>
            <a:r>
              <a:rPr lang="en-US" smtClean="0"/>
              <a:t>để</a:t>
            </a:r>
            <a:r>
              <a:rPr lang="en-US" baseline="0" smtClean="0"/>
              <a:t> được hỗ trợ soạn giáo án</a:t>
            </a:r>
            <a:endParaRPr lang="en-US" smtClean="0"/>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4057326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2663607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hỏi mở rộng thêm ở câu hỏi cuối</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2923655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Liên hệ facebook cá nhân: </a:t>
            </a:r>
            <a:r>
              <a:rPr lang="en-US" smtClean="0">
                <a:hlinkClick r:id="rId3"/>
              </a:rPr>
              <a:t>https://www.facebook.com/nhilinh.phan/</a:t>
            </a:r>
            <a:r>
              <a:rPr lang="en-US"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Nhóm:</a:t>
            </a:r>
            <a:r>
              <a:rPr lang="en-US" baseline="0" smtClean="0"/>
              <a:t> </a:t>
            </a:r>
            <a:r>
              <a:rPr lang="en-US" smtClean="0">
                <a:hlinkClick r:id="rId4"/>
              </a:rPr>
              <a:t>https://www.facebook.com/groups/443096903751589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Hoặc</a:t>
            </a:r>
            <a:r>
              <a:rPr lang="en-US" baseline="0" smtClean="0"/>
              <a:t> zalo: 0916.604.268 </a:t>
            </a:r>
            <a:r>
              <a:rPr lang="en-US" smtClean="0"/>
              <a:t>để</a:t>
            </a:r>
            <a:r>
              <a:rPr lang="en-US" baseline="0" smtClean="0"/>
              <a:t> được hỗ trợ soạn giáo án</a:t>
            </a:r>
            <a:endParaRPr lang="en-US" smtClean="0"/>
          </a:p>
        </p:txBody>
      </p:sp>
      <p:sp>
        <p:nvSpPr>
          <p:cNvPr id="4" name="Slide Number Placeholder 3"/>
          <p:cNvSpPr>
            <a:spLocks noGrp="1"/>
          </p:cNvSpPr>
          <p:nvPr>
            <p:ph type="sldNum" sz="quarter" idx="10"/>
          </p:nvPr>
        </p:nvSpPr>
        <p:spPr/>
        <p:txBody>
          <a:bodyPr/>
          <a:lstStyle/>
          <a:p>
            <a:fld id="{2D6B2E6C-2AFC-4020-8547-494ABD7E6602}" type="slidenum">
              <a:rPr lang="en-US" smtClean="0"/>
              <a:t>34</a:t>
            </a:fld>
            <a:endParaRPr lang="en-US"/>
          </a:p>
        </p:txBody>
      </p:sp>
    </p:spTree>
    <p:extLst>
      <p:ext uri="{BB962C8B-B14F-4D97-AF65-F5344CB8AC3E}">
        <p14:creationId xmlns:p14="http://schemas.microsoft.com/office/powerpoint/2010/main" val="580570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Liên hệ facebook cá nhân: </a:t>
            </a:r>
            <a:r>
              <a:rPr lang="en-US" smtClean="0">
                <a:hlinkClick r:id="rId3"/>
              </a:rPr>
              <a:t>https://www.facebook.com/nhilinh.phan/</a:t>
            </a:r>
            <a:r>
              <a:rPr lang="en-US"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Nhóm:</a:t>
            </a:r>
            <a:r>
              <a:rPr lang="en-US" baseline="0" smtClean="0"/>
              <a:t> </a:t>
            </a:r>
            <a:r>
              <a:rPr lang="en-US" smtClean="0">
                <a:hlinkClick r:id="rId4"/>
              </a:rPr>
              <a:t>https://www.facebook.com/groups/443096903751589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Hoặc</a:t>
            </a:r>
            <a:r>
              <a:rPr lang="en-US" baseline="0" smtClean="0"/>
              <a:t> zalo: 0916.604.268 </a:t>
            </a:r>
            <a:r>
              <a:rPr lang="en-US" smtClean="0"/>
              <a:t>để</a:t>
            </a:r>
            <a:r>
              <a:rPr lang="en-US" baseline="0" smtClean="0"/>
              <a:t> được hỗ trợ soạn giáo án</a:t>
            </a:r>
            <a:endParaRPr lang="en-US" smtClean="0"/>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106620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Liên hệ facebook cá nhân: </a:t>
            </a:r>
            <a:r>
              <a:rPr lang="en-US" smtClean="0">
                <a:hlinkClick r:id="rId3"/>
              </a:rPr>
              <a:t>https://www.facebook.com/nhilinh.phan/</a:t>
            </a:r>
            <a:r>
              <a:rPr lang="en-US"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Nhóm:</a:t>
            </a:r>
            <a:r>
              <a:rPr lang="en-US" baseline="0" smtClean="0"/>
              <a:t> </a:t>
            </a:r>
            <a:r>
              <a:rPr lang="en-US" smtClean="0">
                <a:hlinkClick r:id="rId4"/>
              </a:rPr>
              <a:t>https://www.facebook.com/groups/443096903751589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Hoặc</a:t>
            </a:r>
            <a:r>
              <a:rPr lang="en-US" baseline="0" smtClean="0"/>
              <a:t> zalo: 0916.604.268 </a:t>
            </a:r>
            <a:r>
              <a:rPr lang="en-US" smtClean="0"/>
              <a:t>để</a:t>
            </a:r>
            <a:r>
              <a:rPr lang="en-US" baseline="0" smtClean="0"/>
              <a:t> được hỗ trợ soạn giáo án</a:t>
            </a:r>
            <a:endParaRPr lang="en-US" smtClean="0"/>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solidFill>
                  <a:srgbClr val="FF0000"/>
                </a:solidFill>
              </a:rPr>
              <a:t>Khi đọc các</a:t>
            </a:r>
            <a:r>
              <a:rPr lang="en-US" baseline="0" smtClean="0">
                <a:solidFill>
                  <a:srgbClr val="FF0000"/>
                </a:solidFill>
              </a:rPr>
              <a:t> vần này</a:t>
            </a:r>
            <a:r>
              <a:rPr lang="en-US" smtClean="0">
                <a:solidFill>
                  <a:srgbClr val="FF0000"/>
                </a:solidFill>
              </a:rPr>
              <a:t>,</a:t>
            </a:r>
            <a:r>
              <a:rPr lang="en-US" baseline="0" smtClean="0">
                <a:solidFill>
                  <a:srgbClr val="FF0000"/>
                </a:solidFill>
              </a:rPr>
              <a:t> môi chúng ta đều tròn lại. </a:t>
            </a:r>
            <a:endParaRPr lang="en-US">
              <a:solidFill>
                <a:srgbClr val="FF0000"/>
              </a:solidFill>
            </a:endParaRPr>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323038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Liên hệ facebook cá nhân: </a:t>
            </a:r>
            <a:r>
              <a:rPr lang="en-US" smtClean="0">
                <a:hlinkClick r:id="rId3"/>
              </a:rPr>
              <a:t>https://www.facebook.com/nhilinh.phan/</a:t>
            </a:r>
            <a:r>
              <a:rPr lang="en-US"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Nhóm:</a:t>
            </a:r>
            <a:r>
              <a:rPr lang="en-US" baseline="0" smtClean="0"/>
              <a:t> </a:t>
            </a:r>
            <a:r>
              <a:rPr lang="en-US" smtClean="0">
                <a:hlinkClick r:id="rId4"/>
              </a:rPr>
              <a:t>https://www.facebook.com/groups/443096903751589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Hoặc</a:t>
            </a:r>
            <a:r>
              <a:rPr lang="en-US" baseline="0" smtClean="0"/>
              <a:t> zalo: 0916.604.268 </a:t>
            </a:r>
            <a:r>
              <a:rPr lang="en-US" smtClean="0"/>
              <a:t>để</a:t>
            </a:r>
            <a:r>
              <a:rPr lang="en-US" baseline="0" smtClean="0"/>
              <a:t> được hỗ trợ soạn giáo án</a:t>
            </a:r>
            <a:endParaRPr lang="en-US" smtClean="0"/>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83262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6/19/2021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dirty="0" err="1">
                <a:solidFill>
                  <a:schemeClr val="bg1"/>
                </a:solidFill>
                <a:latin typeface="AvantGarde" pitchFamily="2" charset="0"/>
                <a:ea typeface="AvantGarde" pitchFamily="2" charset="0"/>
                <a:cs typeface="AvantGarde" pitchFamily="2" charset="0"/>
              </a:rPr>
              <a:t>TIẾNG</a:t>
            </a:r>
            <a:r>
              <a:rPr lang="en-US" sz="10600" b="1">
                <a:solidFill>
                  <a:schemeClr val="bg1"/>
                </a:solidFill>
                <a:latin typeface="AvantGarde" pitchFamily="2" charset="0"/>
                <a:ea typeface="AvantGarde" pitchFamily="2" charset="0"/>
                <a:cs typeface="AvantGarde" pitchFamily="2" charset="0"/>
              </a:rPr>
              <a:t>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47119" y="5439505"/>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vạn tuế</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735758" y="5439504"/>
            <a:ext cx="289515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uê</a:t>
            </a:r>
            <a:endParaRPr lang="en-US" sz="9600">
              <a:solidFill>
                <a:srgbClr val="FF0000"/>
              </a:solidFill>
              <a:latin typeface="Arial-Rounded" pitchFamily="34" charset="0"/>
              <a:ea typeface="Arial-Rounded" pitchFamily="34" charset="0"/>
              <a:cs typeface="Arial-Rounded" pitchFamily="34" charset="0"/>
            </a:endParaRPr>
          </a:p>
        </p:txBody>
      </p:sp>
      <p:pic>
        <p:nvPicPr>
          <p:cNvPr id="1026" name="Picture 2" descr="Cây Vạn tuế loài cây biểu trưng cho sự trường thọ và hạnh phú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1896"/>
            <a:ext cx="4694904" cy="469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tàu thuỷ</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683695" y="5562427"/>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uy</a:t>
            </a:r>
            <a:endParaRPr lang="en-US" sz="9600">
              <a:solidFill>
                <a:srgbClr val="FF0000"/>
              </a:solidFill>
              <a:latin typeface="Arial-Rounded" pitchFamily="34" charset="0"/>
              <a:ea typeface="Arial-Rounded" pitchFamily="34" charset="0"/>
              <a:cs typeface="Arial-Rounded" pitchFamily="34" charset="0"/>
            </a:endParaRPr>
          </a:p>
        </p:txBody>
      </p:sp>
      <p:pic>
        <p:nvPicPr>
          <p:cNvPr id="1028" name="Picture 4" descr="Tàu du lịch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373" y="477752"/>
            <a:ext cx="5865397" cy="43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480719" y="4719096"/>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vạn tuế</a:t>
            </a:r>
            <a:endParaRPr lang="en-US" sz="48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694280" y="4719096"/>
            <a:ext cx="279583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khoai sọ</a:t>
            </a:r>
            <a:endParaRPr lang="en-US" sz="48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8394189" y="4719096"/>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tàu thuỷ</a:t>
            </a:r>
            <a:endParaRPr lang="en-US" sz="4800">
              <a:solidFill>
                <a:srgbClr val="0070C0"/>
              </a:solidFill>
              <a:latin typeface="Arial-Rounded" pitchFamily="34" charset="0"/>
              <a:ea typeface="Arial-Rounded" pitchFamily="34" charset="0"/>
              <a:cs typeface="Arial-Rounded" pitchFamily="34" charset="0"/>
            </a:endParaRPr>
          </a:p>
        </p:txBody>
      </p:sp>
      <p:sp>
        <p:nvSpPr>
          <p:cNvPr id="18"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923394" y="-900092"/>
            <a:ext cx="124772" cy="1247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70994" y="-747692"/>
            <a:ext cx="124772" cy="1247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4" descr="Tàu du lịch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1373" y="1905000"/>
            <a:ext cx="3189746" cy="23923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ây Vạn tuế loài cây biểu trưng cho sự trường thọ và hạnh phú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174" y="1917290"/>
            <a:ext cx="2380020" cy="23800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hoai sọ: 8 Tác dụng, món ăn ngon và lưu ý khi sử dụ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738" y="1934496"/>
            <a:ext cx="3150418" cy="236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5032" y="-4409"/>
            <a:ext cx="4470255" cy="354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4480719" y="5744305"/>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vạn tuế</a:t>
            </a:r>
            <a:endParaRPr lang="en-US" sz="48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1227680" y="5744305"/>
            <a:ext cx="279583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khoai sọ</a:t>
            </a:r>
            <a:endParaRPr lang="en-US" sz="48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7985919" y="5744305"/>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tàu thuỷ</a:t>
            </a:r>
            <a:endParaRPr lang="en-US" sz="48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670719" y="3429000"/>
            <a:ext cx="376185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khoai</a:t>
            </a:r>
            <a:endParaRPr lang="en-US" sz="48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180478" y="3429000"/>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ngoái</a:t>
            </a:r>
            <a:endParaRPr lang="en-US" sz="48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7604919" y="3429000"/>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ngoại</a:t>
            </a:r>
            <a:endParaRPr lang="en-US" sz="48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70719" y="4184302"/>
            <a:ext cx="376185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huệ</a:t>
            </a:r>
            <a:endParaRPr lang="en-US" sz="48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188994" y="4184302"/>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thuế</a:t>
            </a:r>
            <a:endParaRPr lang="en-US" sz="48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757319" y="4184302"/>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tuế</a:t>
            </a:r>
            <a:endParaRPr lang="en-US" sz="48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670719" y="4922418"/>
            <a:ext cx="376185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huy</a:t>
            </a:r>
            <a:endParaRPr lang="en-US" sz="48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4188994" y="4922418"/>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luỹ</a:t>
            </a:r>
            <a:endParaRPr lang="en-US" sz="48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7757319" y="4922418"/>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thuỷ</a:t>
            </a:r>
            <a:endParaRPr lang="en-US" sz="48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414801"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Ξ</a:t>
            </a:r>
            <a:r>
              <a:rPr lang="en-US" sz="28600">
                <a:solidFill>
                  <a:srgbClr val="FF0000"/>
                </a:solidFill>
                <a:latin typeface="HP001 4 hàng"/>
              </a:rPr>
              <a:t>i</a:t>
            </a:r>
            <a:r>
              <a:rPr lang="en-US"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l-GR" sz="14000" smtClean="0">
                <a:solidFill>
                  <a:srgbClr val="FF0000"/>
                </a:solidFill>
                <a:latin typeface="HP001 4 hàng"/>
              </a:rPr>
              <a:t>Ξ</a:t>
            </a:r>
            <a:r>
              <a:rPr lang="en-US" sz="14000" smtClean="0">
                <a:solidFill>
                  <a:srgbClr val="FF0000"/>
                </a:solidFill>
                <a:latin typeface="HP001 4 hàng"/>
              </a:rPr>
              <a:t>i </a:t>
            </a:r>
            <a:endParaRPr lang="en-US" sz="14000">
              <a:solidFill>
                <a:srgbClr val="FF0000"/>
              </a:solidFill>
              <a:latin typeface="HP001 4 hàng" pitchFamily="34" charset="0"/>
            </a:endParaRPr>
          </a:p>
        </p:txBody>
      </p:sp>
      <p:grpSp>
        <p:nvGrpSpPr>
          <p:cNvPr id="5" name="Group 4"/>
          <p:cNvGrpSpPr/>
          <p:nvPr/>
        </p:nvGrpSpPr>
        <p:grpSpPr>
          <a:xfrm>
            <a:off x="-84357" y="76202"/>
            <a:ext cx="6756905" cy="941185"/>
            <a:chOff x="63500" y="1429216"/>
            <a:chExt cx="5080245" cy="705889"/>
          </a:xfrm>
        </p:grpSpPr>
        <p:sp>
          <p:nvSpPr>
            <p:cNvPr id="6" name="Rounded Rectangle 5"/>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9" name="Oval 8"/>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OAI.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1977" y="25083"/>
            <a:ext cx="12040393" cy="4477385"/>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417678" y="1628776"/>
            <a:ext cx="9553902"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π</a:t>
            </a:r>
            <a:r>
              <a:rPr lang="el-GR" sz="28600">
                <a:solidFill>
                  <a:srgbClr val="FF0000"/>
                </a:solidFill>
                <a:latin typeface="HP001 4 hàng"/>
              </a:rPr>
              <a:t></a:t>
            </a:r>
            <a:r>
              <a:rPr lang="en-US"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0663" y="3009902"/>
            <a:ext cx="5417550" cy="2277349"/>
          </a:xfrm>
          <a:prstGeom prst="rect">
            <a:avLst/>
          </a:prstGeom>
          <a:noFill/>
        </p:spPr>
        <p:txBody>
          <a:bodyPr wrap="square" lIns="121725" tIns="60862" rIns="121725" bIns="60862" rtlCol="0">
            <a:spAutoFit/>
          </a:bodyPr>
          <a:lstStyle/>
          <a:p>
            <a:r>
              <a:rPr lang="el-GR" sz="14000" smtClean="0">
                <a:solidFill>
                  <a:srgbClr val="FF0000"/>
                </a:solidFill>
                <a:latin typeface="HP001 4 hàng"/>
              </a:rPr>
              <a:t>π</a:t>
            </a:r>
            <a:r>
              <a:rPr lang="el-GR" sz="14000">
                <a:solidFill>
                  <a:srgbClr val="FF0000"/>
                </a:solidFill>
                <a:latin typeface="HP001 4 hàng"/>
              </a:rPr>
              <a: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UÊ.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94519" y="381000"/>
            <a:ext cx="10945812" cy="4116387"/>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7714260"/>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417678" y="1628776"/>
            <a:ext cx="9553902"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Ďy</a:t>
            </a:r>
            <a:endParaRPr lang="en-US" sz="28600">
              <a:solidFill>
                <a:srgbClr val="FF0000"/>
              </a:solidFill>
              <a:latin typeface="HP001 4 hàng" pitchFamily="34" charset="0"/>
            </a:endParaRPr>
          </a:p>
        </p:txBody>
      </p:sp>
      <p:sp>
        <p:nvSpPr>
          <p:cNvPr id="8" name="TextBox 7"/>
          <p:cNvSpPr txBox="1"/>
          <p:nvPr/>
        </p:nvSpPr>
        <p:spPr>
          <a:xfrm>
            <a:off x="7410663"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Ďy</a:t>
            </a:r>
          </a:p>
        </p:txBody>
      </p:sp>
    </p:spTree>
    <p:extLst>
      <p:ext uri="{BB962C8B-B14F-4D97-AF65-F5344CB8AC3E}">
        <p14:creationId xmlns:p14="http://schemas.microsoft.com/office/powerpoint/2010/main" val="1279619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UY.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3710" y="-399026"/>
            <a:ext cx="10952830" cy="5476415"/>
          </a:xfrm>
        </p:spPr>
      </p:pic>
    </p:spTree>
    <p:extLst>
      <p:ext uri="{BB962C8B-B14F-4D97-AF65-F5344CB8AC3E}">
        <p14:creationId xmlns:p14="http://schemas.microsoft.com/office/powerpoint/2010/main" val="324976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13" name="Title 1"/>
          <p:cNvSpPr txBox="1">
            <a:spLocks/>
          </p:cNvSpPr>
          <p:nvPr/>
        </p:nvSpPr>
        <p:spPr>
          <a:xfrm>
            <a:off x="2938654" y="3903698"/>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tóc xoăn</a:t>
            </a:r>
            <a:endParaRPr lang="en-US" sz="48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271654" y="3903698"/>
            <a:ext cx="279583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hoa xoan</a:t>
            </a:r>
            <a:endParaRPr lang="en-US" sz="48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750818" y="3903698"/>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hoạt hình</a:t>
            </a:r>
            <a:endParaRPr lang="en-US" sz="48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8757124" y="3903698"/>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nhọn hoắt</a:t>
            </a:r>
            <a:endParaRPr lang="en-US" sz="48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94666" y="175260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hoạt</a:t>
            </a:r>
            <a:endParaRPr lang="en-US" sz="48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411016" y="17526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khoát</a:t>
            </a:r>
            <a:endParaRPr lang="en-US" sz="48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124242" y="17526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toán</a:t>
            </a:r>
            <a:endParaRPr lang="en-US" sz="48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8800466" y="175260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xoan</a:t>
            </a:r>
            <a:endParaRPr lang="en-US" sz="48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553613" y="287463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choắt</a:t>
            </a:r>
            <a:endParaRPr lang="en-US" sz="48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419532" y="287463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hoắt</a:t>
            </a:r>
            <a:endParaRPr lang="en-US" sz="48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132758" y="287463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ngoằn</a:t>
            </a:r>
            <a:endParaRPr lang="en-US" sz="48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8776324" y="287463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70C0"/>
                </a:solidFill>
                <a:latin typeface="Arial-Rounded" pitchFamily="34" charset="0"/>
                <a:ea typeface="Arial-Rounded" pitchFamily="34" charset="0"/>
                <a:cs typeface="Arial-Rounded" pitchFamily="34" charset="0"/>
              </a:rPr>
              <a:t>thoăn</a:t>
            </a:r>
            <a:endParaRPr lang="en-US" sz="4800">
              <a:solidFill>
                <a:srgbClr val="0070C0"/>
              </a:solidFill>
              <a:latin typeface="Arial-Rounded" pitchFamily="34" charset="0"/>
              <a:ea typeface="Arial-Rounded" pitchFamily="34" charset="0"/>
              <a:cs typeface="Arial-Rounded" pitchFamily="34" charset="0"/>
            </a:endParaRPr>
          </a:p>
        </p:txBody>
      </p:sp>
      <p:sp>
        <p:nvSpPr>
          <p:cNvPr id="4" name="Rectangle 3"/>
          <p:cNvSpPr/>
          <p:nvPr/>
        </p:nvSpPr>
        <p:spPr>
          <a:xfrm>
            <a:off x="365919" y="5059740"/>
            <a:ext cx="11176532" cy="1569660"/>
          </a:xfrm>
          <a:prstGeom prst="rect">
            <a:avLst/>
          </a:prstGeom>
        </p:spPr>
        <p:txBody>
          <a:bodyPr wrap="square">
            <a:spAutoFit/>
          </a:bodyPr>
          <a:lstStyle/>
          <a:p>
            <a:r>
              <a:rPr lang="en-US" sz="4800">
                <a:solidFill>
                  <a:srgbClr val="0070C0"/>
                </a:solidFill>
                <a:latin typeface="Arial-Rounded" pitchFamily="34" charset="0"/>
                <a:ea typeface="Arial-Rounded" pitchFamily="34" charset="0"/>
                <a:cs typeface="Arial-Rounded" pitchFamily="34" charset="0"/>
              </a:rPr>
              <a:t>Chúng thoăn thoắt nhảy từ cành này sáng cành khác. </a:t>
            </a:r>
            <a:endParaRPr lang="en-US" sz="4800"/>
          </a:p>
        </p:txBody>
      </p:sp>
    </p:spTree>
    <p:extLst>
      <p:ext uri="{BB962C8B-B14F-4D97-AF65-F5344CB8AC3E}">
        <p14:creationId xmlns:p14="http://schemas.microsoft.com/office/powerpoint/2010/main" val="264381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1" grpId="0"/>
      <p:bldP spid="22" grpId="0"/>
      <p:bldP spid="23" grpId="0"/>
      <p:bldP spid="24" grpId="0"/>
      <p:bldP spid="25" grpId="0"/>
      <p:bldP spid="2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22434"/>
            <a:ext cx="3414777"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δΞ</a:t>
            </a:r>
            <a:r>
              <a:rPr lang="vi-VN" sz="8400">
                <a:solidFill>
                  <a:srgbClr val="FF0000"/>
                </a:solidFill>
                <a:latin typeface="HP001 4 hàng"/>
              </a:rPr>
              <a:t>i </a:t>
            </a:r>
            <a:endParaRPr lang="en-US" sz="8400">
              <a:solidFill>
                <a:srgbClr val="FF0000"/>
              </a:solidFill>
              <a:latin typeface="HP001 4 hàng" pitchFamily="34" charset="0"/>
            </a:endParaRPr>
          </a:p>
        </p:txBody>
      </p:sp>
      <p:sp>
        <p:nvSpPr>
          <p:cNvPr id="8" name="TextBox 7"/>
          <p:cNvSpPr txBox="1"/>
          <p:nvPr/>
        </p:nvSpPr>
        <p:spPr>
          <a:xfrm>
            <a:off x="3921619" y="1223070"/>
            <a:ext cx="2297569" cy="769243"/>
          </a:xfrm>
          <a:prstGeom prst="rect">
            <a:avLst/>
          </a:prstGeom>
          <a:noFill/>
        </p:spPr>
        <p:txBody>
          <a:bodyPr wrap="square" lIns="121725" tIns="60862" rIns="121725" bIns="60862" rtlCol="0">
            <a:spAutoFit/>
          </a:bodyPr>
          <a:lstStyle/>
          <a:p>
            <a:r>
              <a:rPr lang="el-GR" sz="4200" smtClean="0">
                <a:solidFill>
                  <a:srgbClr val="FF0000"/>
                </a:solidFill>
                <a:latin typeface="HP001 4 hàng"/>
              </a:rPr>
              <a:t>δΞ</a:t>
            </a:r>
            <a:r>
              <a:rPr lang="vi-VN" sz="4200">
                <a:solidFill>
                  <a:srgbClr val="FF0000"/>
                </a:solidFill>
                <a:latin typeface="HP001 4 hàng"/>
              </a:rPr>
              <a:t>i </a:t>
            </a:r>
            <a:endParaRPr lang="en-US" sz="4200">
              <a:solidFill>
                <a:srgbClr val="FF0000"/>
              </a:solidFill>
              <a:latin typeface="HP001 4 hàng" pitchFamily="34" charset="0"/>
            </a:endParaRPr>
          </a:p>
        </p:txBody>
      </p:sp>
      <p:sp>
        <p:nvSpPr>
          <p:cNvPr id="13" name="TextBox 12"/>
          <p:cNvSpPr txBox="1"/>
          <p:nvPr/>
        </p:nvSpPr>
        <p:spPr>
          <a:xfrm>
            <a:off x="610193" y="2474408"/>
            <a:ext cx="3414777" cy="1415574"/>
          </a:xfrm>
          <a:prstGeom prst="rect">
            <a:avLst/>
          </a:prstGeom>
          <a:noFill/>
        </p:spPr>
        <p:txBody>
          <a:bodyPr wrap="square" lIns="121725" tIns="60862" rIns="121725" bIns="60862" rtlCol="0">
            <a:spAutoFit/>
          </a:bodyPr>
          <a:lstStyle/>
          <a:p>
            <a:r>
              <a:rPr lang="en-US" sz="8400" smtClean="0">
                <a:solidFill>
                  <a:srgbClr val="FF0000"/>
                </a:solidFill>
                <a:latin typeface="HP001 4 hàng"/>
              </a:rPr>
              <a:t>Ǉ</a:t>
            </a:r>
            <a:r>
              <a:rPr lang="el-GR" sz="8400" smtClean="0">
                <a:solidFill>
                  <a:srgbClr val="FF0000"/>
                </a:solidFill>
                <a:latin typeface="HP001 4H"/>
                <a:ea typeface="HP001 4H"/>
              </a:rPr>
              <a:t>π</a:t>
            </a:r>
            <a:r>
              <a:rPr lang="en-US" sz="8400" smtClean="0">
                <a:solidFill>
                  <a:srgbClr val="FF0000"/>
                </a:solidFill>
                <a:latin typeface="HP001 4 hàng"/>
              </a:rPr>
              <a:t>ı </a:t>
            </a:r>
            <a:endParaRPr lang="en-US" sz="8400">
              <a:solidFill>
                <a:srgbClr val="FF0000"/>
              </a:solidFill>
              <a:latin typeface="HP001 4 hàng" pitchFamily="34" charset="0"/>
            </a:endParaRPr>
          </a:p>
        </p:txBody>
      </p:sp>
      <p:sp>
        <p:nvSpPr>
          <p:cNvPr id="14" name="TextBox 13"/>
          <p:cNvSpPr txBox="1"/>
          <p:nvPr/>
        </p:nvSpPr>
        <p:spPr>
          <a:xfrm>
            <a:off x="3903674" y="28767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Ǉ</a:t>
            </a:r>
            <a:r>
              <a:rPr lang="el-GR" sz="4200">
                <a:solidFill>
                  <a:srgbClr val="FF0000"/>
                </a:solidFill>
                <a:latin typeface="HP001 4H"/>
                <a:ea typeface="HP001 4H"/>
              </a:rPr>
              <a:t>π</a:t>
            </a:r>
            <a:r>
              <a:rPr lang="en-US" sz="4200">
                <a:solidFill>
                  <a:srgbClr val="FF0000"/>
                </a:solidFill>
                <a:latin typeface="HP001 4 hàng"/>
              </a:rPr>
              <a:t>ı </a:t>
            </a:r>
            <a:endParaRPr lang="en-US" sz="4200">
              <a:solidFill>
                <a:srgbClr val="FF0000"/>
              </a:solidFill>
              <a:latin typeface="HP001 4 hàng" pitchFamily="34" charset="0"/>
            </a:endParaRPr>
          </a:p>
        </p:txBody>
      </p:sp>
      <p:sp>
        <p:nvSpPr>
          <p:cNvPr id="9" name="TextBox 8"/>
          <p:cNvSpPr txBox="1"/>
          <p:nvPr/>
        </p:nvSpPr>
        <p:spPr>
          <a:xfrm>
            <a:off x="594519" y="4132278"/>
            <a:ext cx="3414777"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κ</a:t>
            </a:r>
            <a:r>
              <a:rPr lang="en-US" sz="8400">
                <a:solidFill>
                  <a:srgbClr val="FF0000"/>
                </a:solidFill>
                <a:latin typeface="HP001 4 hàng"/>
              </a:rPr>
              <a:t>uỷ</a:t>
            </a:r>
            <a:endParaRPr lang="en-US" sz="8400">
              <a:solidFill>
                <a:srgbClr val="FF0000"/>
              </a:solidFill>
              <a:latin typeface="HP001 4 hàng" pitchFamily="34" charset="0"/>
            </a:endParaRPr>
          </a:p>
        </p:txBody>
      </p:sp>
      <p:sp>
        <p:nvSpPr>
          <p:cNvPr id="10" name="TextBox 9"/>
          <p:cNvSpPr txBox="1"/>
          <p:nvPr/>
        </p:nvSpPr>
        <p:spPr>
          <a:xfrm>
            <a:off x="3888000" y="4534612"/>
            <a:ext cx="2297569" cy="769243"/>
          </a:xfrm>
          <a:prstGeom prst="rect">
            <a:avLst/>
          </a:prstGeom>
          <a:noFill/>
        </p:spPr>
        <p:txBody>
          <a:bodyPr wrap="square" lIns="121725" tIns="60862" rIns="121725" bIns="60862" rtlCol="0">
            <a:spAutoFit/>
          </a:bodyPr>
          <a:lstStyle/>
          <a:p>
            <a:r>
              <a:rPr lang="el-GR" sz="4200" smtClean="0">
                <a:solidFill>
                  <a:srgbClr val="FF0000"/>
                </a:solidFill>
                <a:latin typeface="HP001 4 hàng"/>
              </a:rPr>
              <a:t>κ</a:t>
            </a:r>
            <a:r>
              <a:rPr lang="en-US" sz="4200">
                <a:solidFill>
                  <a:srgbClr val="FF0000"/>
                </a:solidFill>
                <a:latin typeface="HP001 4 hàng"/>
              </a:rPr>
              <a:t>uỷ</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949131"/>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Ξ</a:t>
            </a:r>
            <a:r>
              <a:rPr lang="en-US" sz="8400">
                <a:solidFill>
                  <a:srgbClr val="FF0000"/>
                </a:solidFill>
                <a:latin typeface="HP001 4 hàng"/>
              </a:rPr>
              <a:t>i </a:t>
            </a:r>
            <a:endParaRPr lang="en-US" sz="8400">
              <a:solidFill>
                <a:srgbClr val="FF0000"/>
              </a:solidFill>
              <a:latin typeface="HP001 4 hàng" pitchFamily="34" charset="0"/>
            </a:endParaRPr>
          </a:p>
        </p:txBody>
      </p:sp>
      <p:sp>
        <p:nvSpPr>
          <p:cNvPr id="8" name="TextBox 7"/>
          <p:cNvSpPr txBox="1"/>
          <p:nvPr/>
        </p:nvSpPr>
        <p:spPr>
          <a:xfrm>
            <a:off x="3072152" y="1335699"/>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Ξ</a:t>
            </a:r>
            <a:r>
              <a:rPr lang="en-US" sz="4200">
                <a:solidFill>
                  <a:srgbClr val="FF0000"/>
                </a:solidFill>
                <a:latin typeface="HP001 4 hàng"/>
              </a:rPr>
              <a:t>i </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27446" y="2590800"/>
            <a:ext cx="3414777" cy="1415574"/>
          </a:xfrm>
          <a:prstGeom prst="rect">
            <a:avLst/>
          </a:prstGeom>
          <a:noFill/>
        </p:spPr>
        <p:txBody>
          <a:bodyPr wrap="square" lIns="121725" tIns="60862" rIns="121725" bIns="60862" rtlCol="0">
            <a:spAutoFit/>
          </a:bodyPr>
          <a:lstStyle/>
          <a:p>
            <a:r>
              <a:rPr lang="el-GR" sz="8400">
                <a:solidFill>
                  <a:srgbClr val="FF0000"/>
                </a:solidFill>
                <a:latin typeface="HP001 4 hàng"/>
              </a:rPr>
              <a:t>π</a:t>
            </a:r>
            <a:endParaRPr lang="en-US" sz="8400">
              <a:solidFill>
                <a:srgbClr val="FF0000"/>
              </a:solidFill>
              <a:latin typeface="HP001 4 hàng" pitchFamily="34" charset="0"/>
            </a:endParaRPr>
          </a:p>
        </p:txBody>
      </p:sp>
      <p:sp>
        <p:nvSpPr>
          <p:cNvPr id="14" name="TextBox 13"/>
          <p:cNvSpPr txBox="1"/>
          <p:nvPr/>
        </p:nvSpPr>
        <p:spPr>
          <a:xfrm>
            <a:off x="3069973" y="2992116"/>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π</a:t>
            </a:r>
            <a:endParaRPr lang="en-US" sz="4200">
              <a:solidFill>
                <a:srgbClr val="FF0000"/>
              </a:solidFill>
              <a:latin typeface="HP001 4 hàng" pitchFamily="34" charset="0"/>
            </a:endParaRPr>
          </a:p>
        </p:txBody>
      </p:sp>
      <p:sp>
        <p:nvSpPr>
          <p:cNvPr id="12" name="TextBox 11"/>
          <p:cNvSpPr txBox="1"/>
          <p:nvPr/>
        </p:nvSpPr>
        <p:spPr>
          <a:xfrm>
            <a:off x="613951" y="4257957"/>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pitchFamily="34" charset="0"/>
              </a:rPr>
              <a:t>Ďy</a:t>
            </a:r>
          </a:p>
        </p:txBody>
      </p:sp>
      <p:sp>
        <p:nvSpPr>
          <p:cNvPr id="15" name="TextBox 14"/>
          <p:cNvSpPr txBox="1"/>
          <p:nvPr/>
        </p:nvSpPr>
        <p:spPr>
          <a:xfrm>
            <a:off x="3073731" y="4644525"/>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pitchFamily="34" charset="0"/>
              </a:rPr>
              <a:t>Ďy</a:t>
            </a: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r>
              <a:rPr lang="el-GR" sz="8400">
                <a:solidFill>
                  <a:srgbClr val="FF0000"/>
                </a:solidFill>
                <a:latin typeface="HP001 4 hàng"/>
              </a:rPr>
              <a:t>δΞ</a:t>
            </a:r>
            <a:r>
              <a:rPr lang="vi-VN" sz="8400">
                <a:solidFill>
                  <a:srgbClr val="FF0000"/>
                </a:solidFill>
                <a:latin typeface="HP001 4 hàng"/>
              </a:rPr>
              <a:t>i </a:t>
            </a:r>
            <a:endParaRPr lang="en-US" sz="8400">
              <a:solidFill>
                <a:srgbClr val="FF0000"/>
              </a:solidFill>
              <a:latin typeface="HP001 4 hàng" pitchFamily="34" charset="0"/>
            </a:endParaRPr>
          </a:p>
        </p:txBody>
      </p:sp>
      <p:sp>
        <p:nvSpPr>
          <p:cNvPr id="8" name="TextBox 7"/>
          <p:cNvSpPr txBox="1"/>
          <p:nvPr/>
        </p:nvSpPr>
        <p:spPr>
          <a:xfrm>
            <a:off x="7212350" y="1190353"/>
            <a:ext cx="3135769" cy="769243"/>
          </a:xfrm>
          <a:prstGeom prst="rect">
            <a:avLst/>
          </a:prstGeom>
          <a:noFill/>
        </p:spPr>
        <p:txBody>
          <a:bodyPr wrap="square" lIns="121725" tIns="60862" rIns="121725" bIns="60862" rtlCol="0">
            <a:spAutoFit/>
          </a:bodyPr>
          <a:lstStyle/>
          <a:p>
            <a:r>
              <a:rPr lang="el-GR" sz="4200">
                <a:solidFill>
                  <a:srgbClr val="FF0000"/>
                </a:solidFill>
                <a:latin typeface="HP001 4 hàng"/>
              </a:rPr>
              <a:t>δΞ</a:t>
            </a:r>
            <a:r>
              <a:rPr lang="vi-VN" sz="4200">
                <a:solidFill>
                  <a:srgbClr val="FF0000"/>
                </a:solidFill>
                <a:latin typeface="HP001 4 hàng"/>
              </a:rPr>
              <a:t>i </a:t>
            </a:r>
            <a:endParaRPr lang="en-US" sz="4200">
              <a:solidFill>
                <a:srgbClr val="FF0000"/>
              </a:solidFill>
              <a:latin typeface="HP001 4 hàng" pitchFamily="34" charset="0"/>
            </a:endParaRPr>
          </a:p>
        </p:txBody>
      </p:sp>
      <p:sp>
        <p:nvSpPr>
          <p:cNvPr id="13" name="TextBox 12"/>
          <p:cNvSpPr txBox="1"/>
          <p:nvPr/>
        </p:nvSpPr>
        <p:spPr>
          <a:xfrm>
            <a:off x="669185" y="2458944"/>
            <a:ext cx="5851726" cy="1415574"/>
          </a:xfrm>
          <a:prstGeom prst="rect">
            <a:avLst/>
          </a:prstGeom>
          <a:noFill/>
        </p:spPr>
        <p:txBody>
          <a:bodyPr wrap="square" lIns="121725" tIns="60862" rIns="121725" bIns="60862" rtlCol="0">
            <a:spAutoFit/>
          </a:bodyPr>
          <a:lstStyle/>
          <a:p>
            <a:r>
              <a:rPr lang="en-US" sz="8400" smtClean="0">
                <a:solidFill>
                  <a:srgbClr val="FF0000"/>
                </a:solidFill>
                <a:latin typeface="HP001 4 hàng"/>
              </a:rPr>
              <a:t>vạn </a:t>
            </a:r>
            <a:r>
              <a:rPr lang="en-US" sz="8400">
                <a:solidFill>
                  <a:srgbClr val="FF0000"/>
                </a:solidFill>
                <a:latin typeface="HP001 4 hàng"/>
              </a:rPr>
              <a:t>Ǉ</a:t>
            </a:r>
            <a:r>
              <a:rPr lang="el-GR" sz="8400">
                <a:solidFill>
                  <a:srgbClr val="FF0000"/>
                </a:solidFill>
                <a:latin typeface="HP001 4H"/>
                <a:ea typeface="HP001 4H"/>
              </a:rPr>
              <a:t>π</a:t>
            </a:r>
            <a:r>
              <a:rPr lang="en-US" sz="8400">
                <a:solidFill>
                  <a:srgbClr val="FF0000"/>
                </a:solidFill>
                <a:latin typeface="HP001 4 hàng"/>
              </a:rPr>
              <a:t>ı </a:t>
            </a:r>
            <a:r>
              <a:rPr lang="en-US" sz="8400" smtClean="0">
                <a:solidFill>
                  <a:srgbClr val="FF0000"/>
                </a:solidFill>
                <a:latin typeface="HP001 4 hàng"/>
              </a:rPr>
              <a:t> </a:t>
            </a:r>
            <a:endParaRPr lang="en-US" sz="8400">
              <a:solidFill>
                <a:srgbClr val="FF0000"/>
              </a:solidFill>
              <a:latin typeface="HP001 4 hàng" pitchFamily="34" charset="0"/>
            </a:endParaRPr>
          </a:p>
        </p:txBody>
      </p:sp>
      <p:sp>
        <p:nvSpPr>
          <p:cNvPr id="14" name="TextBox 13"/>
          <p:cNvSpPr txBox="1"/>
          <p:nvPr/>
        </p:nvSpPr>
        <p:spPr>
          <a:xfrm>
            <a:off x="7239667" y="2829746"/>
            <a:ext cx="3747548" cy="769243"/>
          </a:xfrm>
          <a:prstGeom prst="rect">
            <a:avLst/>
          </a:prstGeom>
          <a:noFill/>
        </p:spPr>
        <p:txBody>
          <a:bodyPr wrap="square" lIns="121725" tIns="60862" rIns="121725" bIns="60862" rtlCol="0">
            <a:spAutoFit/>
          </a:bodyPr>
          <a:lstStyle/>
          <a:p>
            <a:r>
              <a:rPr lang="en-US" sz="4200">
                <a:solidFill>
                  <a:srgbClr val="FF0000"/>
                </a:solidFill>
                <a:latin typeface="HP001 4 hàng"/>
              </a:rPr>
              <a:t>vạn Ǉ</a:t>
            </a:r>
            <a:r>
              <a:rPr lang="el-GR" sz="4200">
                <a:solidFill>
                  <a:srgbClr val="FF0000"/>
                </a:solidFill>
                <a:latin typeface="HP001 4H"/>
                <a:ea typeface="HP001 4H"/>
              </a:rPr>
              <a:t>π</a:t>
            </a:r>
            <a:r>
              <a:rPr lang="en-US" sz="4200">
                <a:solidFill>
                  <a:srgbClr val="FF0000"/>
                </a:solidFill>
                <a:latin typeface="HP001 4 hàng"/>
              </a:rPr>
              <a:t>ı  </a:t>
            </a:r>
            <a:endParaRPr lang="en-US" sz="4200">
              <a:solidFill>
                <a:srgbClr val="FF0000"/>
              </a:solidFill>
              <a:latin typeface="HP001 4 hàng" pitchFamily="34" charset="0"/>
            </a:endParaRPr>
          </a:p>
        </p:txBody>
      </p:sp>
      <p:sp>
        <p:nvSpPr>
          <p:cNvPr id="9" name="TextBox 8"/>
          <p:cNvSpPr txBox="1"/>
          <p:nvPr/>
        </p:nvSpPr>
        <p:spPr>
          <a:xfrm>
            <a:off x="611727" y="4095402"/>
            <a:ext cx="5851726" cy="1415574"/>
          </a:xfrm>
          <a:prstGeom prst="rect">
            <a:avLst/>
          </a:prstGeom>
          <a:noFill/>
        </p:spPr>
        <p:txBody>
          <a:bodyPr wrap="square" lIns="121725" tIns="60862" rIns="121725" bIns="60862" rtlCol="0">
            <a:spAutoFit/>
          </a:bodyPr>
          <a:lstStyle/>
          <a:p>
            <a:r>
              <a:rPr lang="en-US" sz="8400" smtClean="0">
                <a:solidFill>
                  <a:srgbClr val="FF0000"/>
                </a:solidFill>
                <a:latin typeface="HP001 4 hàng"/>
              </a:rPr>
              <a:t>Ǉàu </a:t>
            </a:r>
            <a:r>
              <a:rPr lang="el-GR" sz="8400">
                <a:solidFill>
                  <a:srgbClr val="FF0000"/>
                </a:solidFill>
                <a:latin typeface="HP001 4 hàng"/>
              </a:rPr>
              <a:t>κ</a:t>
            </a:r>
            <a:r>
              <a:rPr lang="en-US" sz="8400">
                <a:solidFill>
                  <a:srgbClr val="FF0000"/>
                </a:solidFill>
                <a:latin typeface="HP001 4 hàng"/>
              </a:rPr>
              <a:t>uỷ </a:t>
            </a:r>
            <a:endParaRPr lang="en-US" sz="8400">
              <a:solidFill>
                <a:srgbClr val="FF0000"/>
              </a:solidFill>
              <a:latin typeface="HP001 4 hàng" pitchFamily="34" charset="0"/>
            </a:endParaRPr>
          </a:p>
        </p:txBody>
      </p:sp>
      <p:sp>
        <p:nvSpPr>
          <p:cNvPr id="10" name="TextBox 9"/>
          <p:cNvSpPr txBox="1"/>
          <p:nvPr/>
        </p:nvSpPr>
        <p:spPr>
          <a:xfrm>
            <a:off x="7223919" y="4495700"/>
            <a:ext cx="3747548" cy="769243"/>
          </a:xfrm>
          <a:prstGeom prst="rect">
            <a:avLst/>
          </a:prstGeom>
          <a:noFill/>
        </p:spPr>
        <p:txBody>
          <a:bodyPr wrap="square" lIns="121725" tIns="60862" rIns="121725" bIns="60862" rtlCol="0">
            <a:spAutoFit/>
          </a:bodyPr>
          <a:lstStyle/>
          <a:p>
            <a:r>
              <a:rPr lang="en-US" sz="4200" smtClean="0">
                <a:solidFill>
                  <a:srgbClr val="FF0000"/>
                </a:solidFill>
                <a:latin typeface="HP001 4 hàng"/>
              </a:rPr>
              <a:t>Ǉàu </a:t>
            </a:r>
            <a:r>
              <a:rPr lang="el-GR" sz="4200">
                <a:solidFill>
                  <a:srgbClr val="FF0000"/>
                </a:solidFill>
                <a:latin typeface="HP001 4 hàng"/>
              </a:rPr>
              <a:t>κ</a:t>
            </a:r>
            <a:r>
              <a:rPr lang="en-US" sz="4200">
                <a:solidFill>
                  <a:srgbClr val="FF0000"/>
                </a:solidFill>
                <a:latin typeface="HP001 4 hàng"/>
              </a:rPr>
              <a:t>uỷ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89" t="23588" r="34823" b="17540"/>
          <a:stretch/>
        </p:blipFill>
        <p:spPr bwMode="auto">
          <a:xfrm>
            <a:off x="2956719" y="457200"/>
            <a:ext cx="600205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32" b="62150"/>
          <a:stretch/>
        </p:blipFill>
        <p:spPr>
          <a:xfrm>
            <a:off x="2072448" y="36871"/>
            <a:ext cx="7331775" cy="4075564"/>
          </a:xfrm>
          <a:prstGeom prst="rect">
            <a:avLst/>
          </a:prstGeom>
        </p:spPr>
      </p:pic>
      <p:grpSp>
        <p:nvGrpSpPr>
          <p:cNvPr id="7" name="Group 6"/>
          <p:cNvGrpSpPr/>
          <p:nvPr/>
        </p:nvGrpSpPr>
        <p:grpSpPr>
          <a:xfrm>
            <a:off x="754152" y="420357"/>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3078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solidFill>
                  <a:srgbClr val="0070C0"/>
                </a:solidFill>
                <a:latin typeface="Arial-Rounded" pitchFamily="34" charset="0"/>
                <a:ea typeface="Arial-Rounded" pitchFamily="34" charset="0"/>
                <a:cs typeface="Arial-Rounded" pitchFamily="34" charset="0"/>
              </a:rPr>
              <a:t>	</a:t>
            </a:r>
            <a:r>
              <a:rPr lang="en-US" sz="3600" smtClean="0">
                <a:solidFill>
                  <a:srgbClr val="0070C0"/>
                </a:solidFill>
                <a:latin typeface="Arial-Rounded" pitchFamily="34" charset="0"/>
                <a:ea typeface="Arial-Rounded" pitchFamily="34" charset="0"/>
                <a:cs typeface="Arial-Rounded" pitchFamily="34" charset="0"/>
              </a:rPr>
              <a:t>Ngày nghỉ, Hà thoải mái vui đùa với hoa trái vườn nhà. Hà thì thầm với cây xoài lúc lỉu quả. Hà cúi trêu đám dây khoai lang đang bò trên mặt đất. Em cùng gió nô giỡn bên những bông hoa huệ trắng. Em đưa tay vuốt ve những cánh thuỷ tiên đang thi nhau khoe sắc.</a:t>
            </a:r>
          </a:p>
        </p:txBody>
      </p:sp>
      <p:cxnSp>
        <p:nvCxnSpPr>
          <p:cNvPr id="11" name="Straight Connector 10"/>
          <p:cNvCxnSpPr/>
          <p:nvPr/>
        </p:nvCxnSpPr>
        <p:spPr>
          <a:xfrm flipH="1">
            <a:off x="7543711" y="4594081"/>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508671" y="393553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427083" y="443274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1842695" y="4167328"/>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782954" y="5114120"/>
            <a:ext cx="106644"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655248" y="454408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flipH="1">
            <a:off x="5620690" y="5628045"/>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060202" y="509269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6652287" y="614897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928519" y="554148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cxnSp>
        <p:nvCxnSpPr>
          <p:cNvPr id="28" name="Straight Connector 27"/>
          <p:cNvCxnSpPr/>
          <p:nvPr/>
        </p:nvCxnSpPr>
        <p:spPr>
          <a:xfrm>
            <a:off x="4163399" y="4642588"/>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5095" y="6661356"/>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91995" y="6169925"/>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42169" y="990600"/>
            <a:ext cx="5129784"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a:t>
            </a:r>
            <a:r>
              <a:rPr lang="en-US" sz="9600" smtClean="0">
                <a:solidFill>
                  <a:schemeClr val="bg1"/>
                </a:solidFill>
                <a:latin typeface="Arial-Rounded" pitchFamily="34" charset="0"/>
                <a:ea typeface="Arial-Rounded" pitchFamily="34" charset="0"/>
                <a:cs typeface="Arial-Rounded" pitchFamily="34" charset="0"/>
              </a:rPr>
              <a:t>hoải mái</a:t>
            </a:r>
          </a:p>
        </p:txBody>
      </p:sp>
      <p:sp>
        <p:nvSpPr>
          <p:cNvPr id="6" name="Title 1"/>
          <p:cNvSpPr txBox="1">
            <a:spLocks/>
          </p:cNvSpPr>
          <p:nvPr/>
        </p:nvSpPr>
        <p:spPr>
          <a:xfrm>
            <a:off x="2151803" y="2666999"/>
            <a:ext cx="7510516"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hoa huệ trắng</a:t>
            </a:r>
          </a:p>
        </p:txBody>
      </p:sp>
      <p:sp>
        <p:nvSpPr>
          <p:cNvPr id="4" name="Title 1"/>
          <p:cNvSpPr txBox="1">
            <a:spLocks/>
          </p:cNvSpPr>
          <p:nvPr/>
        </p:nvSpPr>
        <p:spPr>
          <a:xfrm>
            <a:off x="2803542" y="4435825"/>
            <a:ext cx="6207038"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thuỷ tiên</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uyện Chợ 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823" y="769371"/>
            <a:ext cx="3228975"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ách xử lý cây Xoài không ra trái - Nuoitrong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823" y="186327"/>
            <a:ext cx="6466668" cy="666184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ắc đào ngày xu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5250099" y="5651088"/>
            <a:ext cx="4239491"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chemeClr val="bg1"/>
                </a:solidFill>
                <a:latin typeface="Arial-Rounded" pitchFamily="34" charset="0"/>
                <a:ea typeface="Arial-Rounded" pitchFamily="34" charset="0"/>
                <a:cs typeface="Arial-Rounded" pitchFamily="34" charset="0"/>
              </a:rPr>
              <a:t>cây xoài</a:t>
            </a:r>
          </a:p>
        </p:txBody>
      </p:sp>
    </p:spTree>
    <p:extLst>
      <p:ext uri="{BB962C8B-B14F-4D97-AF65-F5344CB8AC3E}">
        <p14:creationId xmlns:p14="http://schemas.microsoft.com/office/powerpoint/2010/main" val="12022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ách trồng rau lang ăn lá với ngọn cả tuần - Sổ tay nông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796105"/>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ười xứ Quảng có món rau lang kho mắm cái đặc biệt | Văn hóa | P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919" y="782585"/>
            <a:ext cx="5486385" cy="40942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895648" y="5450868"/>
            <a:ext cx="6827742"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chemeClr val="bg1"/>
                </a:solidFill>
                <a:latin typeface="Arial-Rounded" pitchFamily="34" charset="0"/>
                <a:ea typeface="Arial-Rounded" pitchFamily="34" charset="0"/>
                <a:cs typeface="Arial-Rounded" pitchFamily="34" charset="0"/>
              </a:rPr>
              <a:t>cây khoai lang</a:t>
            </a:r>
          </a:p>
        </p:txBody>
      </p:sp>
    </p:spTree>
    <p:extLst>
      <p:ext uri="{BB962C8B-B14F-4D97-AF65-F5344CB8AC3E}">
        <p14:creationId xmlns:p14="http://schemas.microsoft.com/office/powerpoint/2010/main" val="9158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100 Hình Ảnh Hoa Huệ Trắng Đẹp Nhìn Là Mê - Hoa Ba M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80" y="272845"/>
            <a:ext cx="42672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ủ giống hoa huệ ta, củ huệ ta, cánh kép, màu trắng, thơm nức chính hãng  2,900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519" y="272845"/>
            <a:ext cx="6248400" cy="6248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61462" y="5152104"/>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chemeClr val="bg1"/>
                </a:solidFill>
                <a:latin typeface="Arial-Rounded" pitchFamily="34" charset="0"/>
                <a:ea typeface="Arial-Rounded" pitchFamily="34" charset="0"/>
                <a:cs typeface="Arial-Rounded" pitchFamily="34" charset="0"/>
              </a:rPr>
              <a:t>hoa huệ</a:t>
            </a:r>
          </a:p>
        </p:txBody>
      </p:sp>
    </p:spTree>
    <p:extLst>
      <p:ext uri="{BB962C8B-B14F-4D97-AF65-F5344CB8AC3E}">
        <p14:creationId xmlns:p14="http://schemas.microsoft.com/office/powerpoint/2010/main" val="278674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a Thủy Tiên Có Bao Nhiêu Màu? Ý nghĩa Hoa Theo Màu Sắc - Gánh Hàng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20" y="1295399"/>
            <a:ext cx="5562599" cy="55625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a Thủy Tiên - Biểu Tượng Của Sự Thịnh Vượng Và Giàu Có"/>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40"/>
          <a:stretch/>
        </p:blipFill>
        <p:spPr bwMode="auto">
          <a:xfrm>
            <a:off x="427233" y="1295400"/>
            <a:ext cx="5461950"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261519" y="-45364"/>
            <a:ext cx="56769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chemeClr val="bg1"/>
                </a:solidFill>
                <a:latin typeface="Arial-Rounded" pitchFamily="34" charset="0"/>
                <a:ea typeface="Arial-Rounded" pitchFamily="34" charset="0"/>
                <a:cs typeface="Arial-Rounded" pitchFamily="34" charset="0"/>
              </a:rPr>
              <a:t>hoa thuỷ tiên</a:t>
            </a:r>
          </a:p>
        </p:txBody>
      </p:sp>
    </p:spTree>
    <p:extLst>
      <p:ext uri="{BB962C8B-B14F-4D97-AF65-F5344CB8AC3E}">
        <p14:creationId xmlns:p14="http://schemas.microsoft.com/office/powerpoint/2010/main" val="24276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735" b="67768"/>
          <a:stretch/>
        </p:blipFill>
        <p:spPr>
          <a:xfrm>
            <a:off x="137319" y="59267"/>
            <a:ext cx="11483882" cy="5456103"/>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77</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600" b="1" smtClean="0">
                <a:solidFill>
                  <a:schemeClr val="bg1"/>
                </a:solidFill>
                <a:latin typeface="Arial-Rounded" pitchFamily="34" charset="0"/>
                <a:ea typeface="Arial-Rounded" pitchFamily="34" charset="0"/>
                <a:cs typeface="Arial-Rounded" pitchFamily="34" charset="0"/>
              </a:rPr>
              <a:t>oai  uê  uy</a:t>
            </a:r>
            <a:endParaRPr lang="en-US" sz="66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137319"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6" name="Group 5"/>
          <p:cNvGrpSpPr/>
          <p:nvPr/>
        </p:nvGrpSpPr>
        <p:grpSpPr>
          <a:xfrm>
            <a:off x="603056" y="5181600"/>
            <a:ext cx="11497663" cy="1577385"/>
            <a:chOff x="603056" y="5585512"/>
            <a:chExt cx="11497663" cy="1577385"/>
          </a:xfrm>
        </p:grpSpPr>
        <p:sp>
          <p:nvSpPr>
            <p:cNvPr id="18" name="Title 1"/>
            <p:cNvSpPr txBox="1">
              <a:spLocks/>
            </p:cNvSpPr>
            <p:nvPr/>
          </p:nvSpPr>
          <p:spPr>
            <a:xfrm>
              <a:off x="603056" y="5585512"/>
              <a:ext cx="11497663"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3800" b="1" smtClean="0">
                  <a:solidFill>
                    <a:srgbClr val="0070C0"/>
                  </a:solidFill>
                  <a:latin typeface="Arial-Rounded" pitchFamily="34" charset="0"/>
                  <a:ea typeface="Arial-Rounded" pitchFamily="34" charset="0"/>
                  <a:cs typeface="Arial-Rounded" pitchFamily="34" charset="0"/>
                </a:rPr>
                <a:t>Quê </a:t>
              </a:r>
              <a:r>
                <a:rPr lang="en-US" sz="3800" b="1" smtClean="0">
                  <a:solidFill>
                    <a:srgbClr val="FF0000"/>
                  </a:solidFill>
                  <a:latin typeface="Arial-Rounded" pitchFamily="34" charset="0"/>
                  <a:ea typeface="Arial-Rounded" pitchFamily="34" charset="0"/>
                  <a:cs typeface="Arial-Rounded" pitchFamily="34" charset="0"/>
                </a:rPr>
                <a:t>ngoai</a:t>
              </a:r>
              <a:r>
                <a:rPr lang="en-US" sz="3800" b="1" smtClean="0">
                  <a:solidFill>
                    <a:srgbClr val="0070C0"/>
                  </a:solidFill>
                  <a:latin typeface="Arial-Rounded" pitchFamily="34" charset="0"/>
                  <a:ea typeface="Arial-Rounded" pitchFamily="34" charset="0"/>
                  <a:cs typeface="Arial-Rounded" pitchFamily="34" charset="0"/>
                </a:rPr>
                <a:t> của Hà có l</a:t>
              </a:r>
              <a:r>
                <a:rPr lang="en-US" sz="3800" b="1" smtClean="0">
                  <a:solidFill>
                    <a:srgbClr val="FF0000"/>
                  </a:solidFill>
                  <a:latin typeface="Arial-Rounded" pitchFamily="34" charset="0"/>
                  <a:ea typeface="Arial-Rounded" pitchFamily="34" charset="0"/>
                  <a:cs typeface="Arial-Rounded" pitchFamily="34" charset="0"/>
                </a:rPr>
                <a:t>uy</a:t>
              </a:r>
              <a:r>
                <a:rPr lang="en-US" sz="3800" b="1" smtClean="0">
                  <a:solidFill>
                    <a:srgbClr val="0070C0"/>
                  </a:solidFill>
                  <a:latin typeface="Arial-Rounded" pitchFamily="34" charset="0"/>
                  <a:ea typeface="Arial-Rounded" pitchFamily="34" charset="0"/>
                  <a:cs typeface="Arial-Rounded" pitchFamily="34" charset="0"/>
                </a:rPr>
                <a:t> tre xanh, có cây trái xum x</a:t>
              </a:r>
              <a:r>
                <a:rPr lang="en-US" sz="3800" b="1" smtClean="0">
                  <a:solidFill>
                    <a:srgbClr val="FF0000"/>
                  </a:solidFill>
                  <a:latin typeface="Arial-Rounded" pitchFamily="34" charset="0"/>
                  <a:ea typeface="Arial-Rounded" pitchFamily="34" charset="0"/>
                  <a:cs typeface="Arial-Rounded" pitchFamily="34" charset="0"/>
                </a:rPr>
                <a:t>uê</a:t>
              </a:r>
              <a:r>
                <a:rPr lang="en-US" sz="3800" b="1" smtClean="0">
                  <a:solidFill>
                    <a:srgbClr val="0070C0"/>
                  </a:solidFill>
                  <a:latin typeface="Arial-Rounded" pitchFamily="34" charset="0"/>
                  <a:ea typeface="Arial-Rounded" pitchFamily="34" charset="0"/>
                  <a:cs typeface="Arial-Rounded" pitchFamily="34" charset="0"/>
                </a:rPr>
                <a:t>.</a:t>
              </a:r>
            </a:p>
          </p:txBody>
        </p:sp>
        <p:sp>
          <p:nvSpPr>
            <p:cNvPr id="12" name="Title 1"/>
            <p:cNvSpPr txBox="1">
              <a:spLocks/>
            </p:cNvSpPr>
            <p:nvPr/>
          </p:nvSpPr>
          <p:spPr>
            <a:xfrm>
              <a:off x="1588179" y="5661809"/>
              <a:ext cx="200201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b="1">
                  <a:solidFill>
                    <a:srgbClr val="0070C0"/>
                  </a:solidFill>
                  <a:latin typeface="Arial-Rounded" pitchFamily="34" charset="0"/>
                  <a:ea typeface="Arial-Rounded" pitchFamily="34" charset="0"/>
                  <a:cs typeface="Arial-Rounded" pitchFamily="34" charset="0"/>
                </a:rPr>
                <a:t>.</a:t>
              </a:r>
            </a:p>
          </p:txBody>
        </p:sp>
        <p:sp>
          <p:nvSpPr>
            <p:cNvPr id="13" name="Title 1"/>
            <p:cNvSpPr txBox="1">
              <a:spLocks/>
            </p:cNvSpPr>
            <p:nvPr/>
          </p:nvSpPr>
          <p:spPr>
            <a:xfrm>
              <a:off x="4726066" y="5655642"/>
              <a:ext cx="200201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	</a:t>
            </a:r>
            <a:r>
              <a:rPr lang="en-US" sz="4800">
                <a:solidFill>
                  <a:srgbClr val="0070C0"/>
                </a:solidFill>
                <a:latin typeface="Arial-Rounded" pitchFamily="34" charset="0"/>
                <a:ea typeface="Arial-Rounded" pitchFamily="34" charset="0"/>
                <a:cs typeface="Arial-Rounded" pitchFamily="34" charset="0"/>
              </a:rPr>
              <a:t>Ngày nghỉ, Hà thoải mái vui đùa với hoa trái vườn nhà. Hà thì thầm với cây xoài lúc lỉu quả. Hà cúi trêu đám dây khoai lang đang bò trên mặt đất. Em cùng gió nô giỡn bên những bông hoa huệ trắng. Em đưa tay vuốt ve những cánh thuỷ tiên đang thi nhau khoe sắc.</a:t>
            </a:r>
          </a:p>
        </p:txBody>
      </p:sp>
      <p:sp>
        <p:nvSpPr>
          <p:cNvPr id="14" name="Rounded Rectangle 13"/>
          <p:cNvSpPr/>
          <p:nvPr/>
        </p:nvSpPr>
        <p:spPr>
          <a:xfrm>
            <a:off x="45601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Ngày nghỉ, Hà làm gì?</a:t>
            </a:r>
            <a:endParaRPr lang="en-US" sz="48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1204119" y="990600"/>
            <a:ext cx="105294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67" y="1617408"/>
            <a:ext cx="3270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56867" y="550360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Vườn nhà Hà có những cây gì?</a:t>
            </a:r>
            <a:endParaRPr lang="en-US" sz="4800">
              <a:latin typeface="Arial-Rounded" pitchFamily="34" charset="0"/>
              <a:ea typeface="Arial-Rounded" pitchFamily="34" charset="0"/>
              <a:cs typeface="Arial-Rounded" pitchFamily="34" charset="0"/>
            </a:endParaRPr>
          </a:p>
        </p:txBody>
      </p:sp>
      <p:cxnSp>
        <p:nvCxnSpPr>
          <p:cNvPr id="18" name="Straight Connector 17"/>
          <p:cNvCxnSpPr/>
          <p:nvPr/>
        </p:nvCxnSpPr>
        <p:spPr>
          <a:xfrm>
            <a:off x="8087090" y="1602663"/>
            <a:ext cx="20305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92407" y="2271252"/>
            <a:ext cx="27026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29297" y="3625644"/>
            <a:ext cx="20305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47545" y="4267200"/>
            <a:ext cx="20305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55180" y="550360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Arial-Rounded" pitchFamily="34" charset="0"/>
                <a:ea typeface="Arial-Rounded" pitchFamily="34" charset="0"/>
                <a:cs typeface="Arial-Rounded" pitchFamily="34" charset="0"/>
              </a:rPr>
              <a:t>Với từng loài cây trong vườn, Hà đã vui đùa như thế nào?</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
                                        <p:tgtEl>
                                          <p:spTgt spid="15"/>
                                        </p:tgtEl>
                                      </p:cBhvr>
                                    </p:animEffect>
                                    <p:set>
                                      <p:cBhvr>
                                        <p:cTn id="20" dur="1" fill="hold">
                                          <p:stCondLst>
                                            <p:cond delay="9"/>
                                          </p:stCondLst>
                                        </p:cTn>
                                        <p:tgtEl>
                                          <p:spTgt spid="1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
                                        <p:tgtEl>
                                          <p:spTgt spid="16"/>
                                        </p:tgtEl>
                                      </p:cBhvr>
                                    </p:animEffect>
                                    <p:set>
                                      <p:cBhvr>
                                        <p:cTn id="23" dur="1" fill="hold">
                                          <p:stCondLst>
                                            <p:cond delay="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
                                        <p:tgtEl>
                                          <p:spTgt spid="18"/>
                                        </p:tgtEl>
                                      </p:cBhvr>
                                    </p:animEffect>
                                    <p:set>
                                      <p:cBhvr>
                                        <p:cTn id="53" dur="1" fill="hold">
                                          <p:stCondLst>
                                            <p:cond delay="9"/>
                                          </p:stCondLst>
                                        </p:cTn>
                                        <p:tgtEl>
                                          <p:spTgt spid="1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
                                        <p:tgtEl>
                                          <p:spTgt spid="20"/>
                                        </p:tgtEl>
                                      </p:cBhvr>
                                    </p:animEffect>
                                    <p:set>
                                      <p:cBhvr>
                                        <p:cTn id="56" dur="1" fill="hold">
                                          <p:stCondLst>
                                            <p:cond delay="9"/>
                                          </p:stCondLst>
                                        </p:cTn>
                                        <p:tgtEl>
                                          <p:spTgt spid="2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10"/>
                                        <p:tgtEl>
                                          <p:spTgt spid="21"/>
                                        </p:tgtEl>
                                      </p:cBhvr>
                                    </p:animEffect>
                                    <p:set>
                                      <p:cBhvr>
                                        <p:cTn id="59" dur="1" fill="hold">
                                          <p:stCondLst>
                                            <p:cond delay="9"/>
                                          </p:stCondLst>
                                        </p:cTn>
                                        <p:tgtEl>
                                          <p:spTgt spid="2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
                                        <p:tgtEl>
                                          <p:spTgt spid="26"/>
                                        </p:tgtEl>
                                      </p:cBhvr>
                                    </p:animEffect>
                                    <p:set>
                                      <p:cBhvr>
                                        <p:cTn id="62" dur="1" fill="hold">
                                          <p:stCondLst>
                                            <p:cond delay="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9902" y="381000"/>
            <a:ext cx="10585017" cy="1346860"/>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Hà </a:t>
            </a:r>
            <a:r>
              <a:rPr lang="en-US" sz="4800">
                <a:solidFill>
                  <a:srgbClr val="0070C0"/>
                </a:solidFill>
                <a:latin typeface="Arial-Rounded" pitchFamily="34" charset="0"/>
                <a:ea typeface="Arial-Rounded" pitchFamily="34" charset="0"/>
                <a:cs typeface="Arial-Rounded" pitchFamily="34" charset="0"/>
              </a:rPr>
              <a:t>thì thầm với cây xoài lúc lỉu quả. </a:t>
            </a:r>
          </a:p>
        </p:txBody>
      </p:sp>
      <p:sp>
        <p:nvSpPr>
          <p:cNvPr id="5" name="Title 1"/>
          <p:cNvSpPr txBox="1">
            <a:spLocks/>
          </p:cNvSpPr>
          <p:nvPr/>
        </p:nvSpPr>
        <p:spPr>
          <a:xfrm>
            <a:off x="807790" y="1701140"/>
            <a:ext cx="10585017" cy="1346860"/>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Hà </a:t>
            </a:r>
            <a:r>
              <a:rPr lang="en-US" sz="4800">
                <a:solidFill>
                  <a:srgbClr val="0070C0"/>
                </a:solidFill>
                <a:latin typeface="Arial-Rounded" pitchFamily="34" charset="0"/>
                <a:ea typeface="Arial-Rounded" pitchFamily="34" charset="0"/>
                <a:cs typeface="Arial-Rounded" pitchFamily="34" charset="0"/>
              </a:rPr>
              <a:t>cúi trêu đám dây khoai lang đang bò trên mặt đất. </a:t>
            </a:r>
          </a:p>
        </p:txBody>
      </p:sp>
      <p:sp>
        <p:nvSpPr>
          <p:cNvPr id="6" name="Title 1"/>
          <p:cNvSpPr txBox="1">
            <a:spLocks/>
          </p:cNvSpPr>
          <p:nvPr/>
        </p:nvSpPr>
        <p:spPr>
          <a:xfrm>
            <a:off x="795167" y="3313312"/>
            <a:ext cx="10585017" cy="1346860"/>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a:solidFill>
                  <a:srgbClr val="0070C0"/>
                </a:solidFill>
                <a:latin typeface="Arial-Rounded" pitchFamily="34" charset="0"/>
                <a:ea typeface="Arial-Rounded" pitchFamily="34" charset="0"/>
                <a:cs typeface="Arial-Rounded" pitchFamily="34" charset="0"/>
              </a:rPr>
              <a:t>Em cùng gió nô giỡn bên những bông hoa huệ trắng.</a:t>
            </a:r>
          </a:p>
        </p:txBody>
      </p:sp>
      <p:sp>
        <p:nvSpPr>
          <p:cNvPr id="7" name="Title 1"/>
          <p:cNvSpPr txBox="1">
            <a:spLocks/>
          </p:cNvSpPr>
          <p:nvPr/>
        </p:nvSpPr>
        <p:spPr>
          <a:xfrm>
            <a:off x="829902" y="4967748"/>
            <a:ext cx="10585017" cy="1346860"/>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a:solidFill>
                  <a:srgbClr val="0070C0"/>
                </a:solidFill>
                <a:latin typeface="Arial-Rounded" pitchFamily="34" charset="0"/>
                <a:ea typeface="Arial-Rounded" pitchFamily="34" charset="0"/>
                <a:cs typeface="Arial-Rounded" pitchFamily="34" charset="0"/>
              </a:rPr>
              <a:t>Em đưa tay vuốt ve những cánh thuỷ tiên đang thi nhau khoe sắc.</a:t>
            </a:r>
          </a:p>
        </p:txBody>
      </p:sp>
      <p:cxnSp>
        <p:nvCxnSpPr>
          <p:cNvPr id="8" name="Straight Connector 7"/>
          <p:cNvCxnSpPr/>
          <p:nvPr/>
        </p:nvCxnSpPr>
        <p:spPr>
          <a:xfrm>
            <a:off x="1832122" y="1371600"/>
            <a:ext cx="19898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34080" y="2315578"/>
            <a:ext cx="18089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66812" y="3942498"/>
            <a:ext cx="44631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78324" y="5569418"/>
            <a:ext cx="3828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28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Ngày nghỉ, Hà thoải mái vui đùa với hoa trái vườn nhà. Hà thì thầm với cây xoài lúc lỉu quả. Hà cúi trêu đám dây khoai lang đang bò trên mặt đất. Em cùng gió nô giỡn bên những bông hoa huệ trắng. Em đưa tay vuốt ve những cánh thuỷ tiên đang thi nhau khoe sắc.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919" y="-4916"/>
            <a:ext cx="7336180" cy="473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737519" y="914400"/>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Khu vườn ước mơ</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05" t="62447" r="28" b="-297"/>
          <a:stretch/>
        </p:blipFill>
        <p:spPr>
          <a:xfrm>
            <a:off x="1610476" y="1828800"/>
            <a:ext cx="8636085" cy="48006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Ngày nghỉ, Hà thoải mái vui đùa với hoa trái vườn nhà. Hà thì thầm với cây xoài lúc lỉu quả. Hà cúi trêu đám dây khoai lang đang bò trên mặt đất. Em cùng gió nô giỡn bên những bông hoa huệ trắng. Em đưa tay vuốt ve những cánh thuỷ tiên đang thi nhau khoe sắc.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919" y="-4916"/>
            <a:ext cx="7336180" cy="473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739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ng</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oai</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ng</a:t>
            </a:r>
            <a:r>
              <a:rPr lang="en-US" sz="8800" smtClean="0">
                <a:solidFill>
                  <a:srgbClr val="FF0000"/>
                </a:solidFill>
                <a:latin typeface="Arial-Rounded" pitchFamily="34" charset="0"/>
                <a:ea typeface="Arial-Rounded" pitchFamily="34" charset="0"/>
                <a:cs typeface="Arial-Rounded" pitchFamily="34" charset="0"/>
              </a:rPr>
              <a:t>oai</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48383" y="12192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oai</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879904" y="12192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uê</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7538851" y="12192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uy</a:t>
            </a:r>
            <a:endParaRPr lang="en-US" sz="88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5898528" y="4341005"/>
            <a:ext cx="1981695" cy="165119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6275" y="609600"/>
            <a:ext cx="9044528" cy="1200329"/>
          </a:xfrm>
          <a:prstGeom prst="rect">
            <a:avLst/>
          </a:prstGeom>
          <a:solidFill>
            <a:srgbClr val="0083E6"/>
          </a:solidFill>
        </p:spPr>
        <p:txBody>
          <a:bodyPr wrap="square" rtlCol="0">
            <a:spAutoFit/>
          </a:bodyPr>
          <a:lstStyle/>
          <a:p>
            <a:pPr algn="ctr"/>
            <a:r>
              <a:rPr lang="en-US" sz="7200" smtClean="0">
                <a:solidFill>
                  <a:schemeClr val="bg1"/>
                </a:solidFill>
                <a:latin typeface="Arial-Rounded" pitchFamily="34" charset="0"/>
                <a:ea typeface="Arial-Rounded" pitchFamily="34" charset="0"/>
                <a:cs typeface="Arial-Rounded" pitchFamily="34" charset="0"/>
              </a:rPr>
              <a:t>So sánh cách đọc:</a:t>
            </a:r>
            <a:endParaRPr lang="en-US" sz="7200">
              <a:solidFill>
                <a:schemeClr val="bg1"/>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2748383" y="31242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oai</a:t>
            </a:r>
            <a:endParaRPr lang="en-US" sz="8800">
              <a:solidFill>
                <a:srgbClr val="FF000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879904" y="31242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uê</a:t>
            </a:r>
            <a:endParaRPr lang="en-US" sz="880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538851" y="31242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uy</a:t>
            </a:r>
            <a:endParaRPr lang="en-US" sz="8800">
              <a:solidFill>
                <a:srgbClr val="FF0000"/>
              </a:solidFill>
              <a:latin typeface="Arial-Rounded" pitchFamily="34" charset="0"/>
              <a:ea typeface="Arial-Rounded" pitchFamily="34" charset="0"/>
              <a:cs typeface="Arial-Rounded" pitchFamily="34" charset="0"/>
            </a:endParaRPr>
          </a:p>
        </p:txBody>
      </p:sp>
      <p:pic>
        <p:nvPicPr>
          <p:cNvPr id="1026" name="Picture 2" descr="Những Điều Cần Biết Về Hệ Thống Âm Trong Tiếng Anh"/>
          <p:cNvPicPr>
            <a:picLocks noChangeAspect="1" noChangeArrowheads="1"/>
          </p:cNvPicPr>
          <p:nvPr/>
        </p:nvPicPr>
        <p:blipFill rotWithShape="1">
          <a:blip r:embed="rId3">
            <a:extLst>
              <a:ext uri="{28A0092B-C50C-407E-A947-70E740481C1C}">
                <a14:useLocalDpi xmlns:a14="http://schemas.microsoft.com/office/drawing/2010/main" val="0"/>
              </a:ext>
            </a:extLst>
          </a:blip>
          <a:srcRect l="30369" t="37252" r="55097" b="42897"/>
          <a:stretch/>
        </p:blipFill>
        <p:spPr bwMode="auto">
          <a:xfrm>
            <a:off x="5257958" y="4977877"/>
            <a:ext cx="1661161" cy="180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6919" y="1547884"/>
            <a:ext cx="376185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khoai</a:t>
            </a:r>
            <a:endParaRPr lang="en-US" sz="8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256678" y="1547884"/>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ngoái</a:t>
            </a:r>
            <a:endParaRPr lang="en-US" sz="8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42651" y="1547884"/>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ngoại</a:t>
            </a:r>
            <a:endParaRPr lang="en-US" sz="8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957201" y="1371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oai</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45304" y="1371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oai</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938992" y="1371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oai</a:t>
            </a:r>
            <a:endParaRPr lang="en-US" sz="80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746919" y="3186632"/>
            <a:ext cx="376185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huệ</a:t>
            </a:r>
            <a:endParaRPr lang="en-US" sz="8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265194" y="3186632"/>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thuế</a:t>
            </a:r>
            <a:endParaRPr lang="en-US" sz="8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7995051" y="3186632"/>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tuế</a:t>
            </a:r>
            <a:endParaRPr lang="en-US" sz="8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727222" y="301034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uê</a:t>
            </a:r>
            <a:endParaRPr lang="en-US" sz="80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192904" y="301034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uê</a:t>
            </a:r>
            <a:endParaRPr lang="en-US" sz="8000">
              <a:solidFill>
                <a:srgbClr val="FF000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8651400" y="301034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uê</a:t>
            </a:r>
            <a:endParaRPr lang="en-US" sz="80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46919" y="4843758"/>
            <a:ext cx="376185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huy</a:t>
            </a:r>
            <a:endParaRPr lang="en-US" sz="80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265194" y="4843758"/>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luỹ</a:t>
            </a:r>
            <a:endParaRPr lang="en-US" sz="80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995051" y="4843758"/>
            <a:ext cx="34198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pitchFamily="34" charset="0"/>
                <a:ea typeface="Arial-Rounded" pitchFamily="34" charset="0"/>
                <a:cs typeface="Arial-Rounded" pitchFamily="34" charset="0"/>
              </a:rPr>
              <a:t>thuỷ</a:t>
            </a:r>
            <a:endParaRPr lang="en-US" sz="80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1733503" y="4667474"/>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uy</a:t>
            </a:r>
            <a:endParaRPr lang="en-US" sz="80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4902142" y="4667474"/>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uy</a:t>
            </a:r>
            <a:endParaRPr lang="en-US" sz="80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8928890" y="4667474"/>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uy</a:t>
            </a:r>
            <a:endParaRPr lang="en-US" sz="8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22" grpId="0"/>
      <p:bldP spid="23" grpId="0"/>
      <p:bldP spid="24" grpId="0"/>
      <p:bldP spid="25" grpId="0"/>
      <p:bldP spid="26" grpId="0"/>
      <p:bldP spid="27" grpId="0"/>
      <p:bldP spid="31"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464" y="-199103"/>
            <a:ext cx="5560425" cy="441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478" y="3505200"/>
            <a:ext cx="8817841" cy="367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5919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khoai sọ</a:t>
            </a:r>
            <a:endParaRPr lang="en-US" sz="9600">
              <a:solidFill>
                <a:srgbClr val="0070C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4633119" y="5591905"/>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oai</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Khoai sọ: 8 Tác dụng, món ăn ngon và lưu ý khi sử dụ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766" y="626806"/>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5554</TotalTime>
  <Words>482</Words>
  <Application>Microsoft Office PowerPoint</Application>
  <PresentationFormat>Custom</PresentationFormat>
  <Paragraphs>178</Paragraphs>
  <Slides>36</Slides>
  <Notes>25</Notes>
  <HiddenSlides>0</HiddenSlides>
  <MMClips>3</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708</cp:revision>
  <dcterms:created xsi:type="dcterms:W3CDTF">2021-05-08T14:00:55Z</dcterms:created>
  <dcterms:modified xsi:type="dcterms:W3CDTF">2021-06-18T22:17:55Z</dcterms:modified>
</cp:coreProperties>
</file>