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343" r:id="rId4"/>
    <p:sldId id="344" r:id="rId5"/>
    <p:sldId id="346" r:id="rId6"/>
    <p:sldId id="348" r:id="rId7"/>
    <p:sldId id="360" r:id="rId8"/>
    <p:sldId id="347" r:id="rId9"/>
    <p:sldId id="259" r:id="rId10"/>
    <p:sldId id="260" r:id="rId11"/>
    <p:sldId id="375" r:id="rId12"/>
    <p:sldId id="336" r:id="rId13"/>
    <p:sldId id="370" r:id="rId14"/>
    <p:sldId id="371" r:id="rId15"/>
    <p:sldId id="376" r:id="rId16"/>
    <p:sldId id="263" r:id="rId17"/>
    <p:sldId id="282" r:id="rId18"/>
    <p:sldId id="283" r:id="rId19"/>
    <p:sldId id="284" r:id="rId20"/>
    <p:sldId id="264" r:id="rId21"/>
    <p:sldId id="372" r:id="rId22"/>
    <p:sldId id="355" r:id="rId23"/>
    <p:sldId id="267" r:id="rId24"/>
    <p:sldId id="357" r:id="rId25"/>
    <p:sldId id="350" r:id="rId26"/>
    <p:sldId id="356" r:id="rId27"/>
    <p:sldId id="320" r:id="rId28"/>
    <p:sldId id="308" r:id="rId29"/>
    <p:sldId id="342" r:id="rId30"/>
    <p:sldId id="294" r:id="rId31"/>
    <p:sldId id="377" r:id="rId32"/>
    <p:sldId id="268" r:id="rId33"/>
    <p:sldId id="279" r:id="rId34"/>
    <p:sldId id="367" r:id="rId35"/>
    <p:sldId id="286" r:id="rId36"/>
    <p:sldId id="359" r:id="rId37"/>
    <p:sldId id="314" r:id="rId38"/>
    <p:sldId id="272" r:id="rId39"/>
    <p:sldId id="339" r:id="rId40"/>
    <p:sldId id="379" r:id="rId41"/>
    <p:sldId id="326" r:id="rId42"/>
    <p:sldId id="274" r:id="rId43"/>
    <p:sldId id="275" r:id="rId44"/>
    <p:sldId id="378" r:id="rId45"/>
    <p:sldId id="277" r:id="rId46"/>
    <p:sldId id="380" r:id="rId4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90214" autoAdjust="0"/>
  </p:normalViewPr>
  <p:slideViewPr>
    <p:cSldViewPr>
      <p:cViewPr>
        <p:scale>
          <a:sx n="46" d="100"/>
          <a:sy n="46" d="100"/>
        </p:scale>
        <p:origin x="-1002" y="-45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17</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39</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8.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5.jpe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7.jpe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2.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FF0000"/>
                </a:solidFill>
                <a:latin typeface="Arial-Rounded" pitchFamily="34" charset="0"/>
                <a:ea typeface="Arial-Rounded" pitchFamily="34" charset="0"/>
                <a:cs typeface="Arial-Rounded" pitchFamily="34" charset="0"/>
              </a:rPr>
              <a:t>ap</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đ</a:t>
            </a:r>
            <a:r>
              <a:rPr lang="en-US" sz="8800" smtClean="0">
                <a:solidFill>
                  <a:srgbClr val="FF0000"/>
                </a:solidFill>
                <a:latin typeface="Arial-Rounded" pitchFamily="34" charset="0"/>
                <a:ea typeface="Arial-Rounded" pitchFamily="34" charset="0"/>
                <a:cs typeface="Arial-Rounded" pitchFamily="34" charset="0"/>
              </a:rPr>
              <a:t>ap</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ap</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ăp</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90645" y="467753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âp</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ap</a:t>
            </a:r>
            <a:endParaRPr lang="en-US" sz="11500">
              <a:latin typeface="Arial-Rounded" pitchFamily="34" charset="0"/>
              <a:ea typeface="Arial-Rounded" pitchFamily="34" charset="0"/>
              <a:cs typeface="Arial-Rounded" pitchFamily="34" charset="0"/>
            </a:endParaRP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ăp</a:t>
            </a:r>
            <a:endParaRPr lang="en-US" sz="11500">
              <a:latin typeface="Arial-Rounded" pitchFamily="34" charset="0"/>
              <a:ea typeface="Arial-Rounded" pitchFamily="34" charset="0"/>
              <a:cs typeface="Arial-Rounded" pitchFamily="34" charset="0"/>
            </a:endParaRPr>
          </a:p>
        </p:txBody>
      </p:sp>
      <p:sp>
        <p:nvSpPr>
          <p:cNvPr id="9" name="TextBox 8"/>
          <p:cNvSpPr txBox="1"/>
          <p:nvPr/>
        </p:nvSpPr>
        <p:spPr>
          <a:xfrm>
            <a:off x="2516716"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5378564"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1700762" y="3523861"/>
            <a:ext cx="2552700" cy="1862048"/>
          </a:xfrm>
          <a:prstGeom prst="rect">
            <a:avLst/>
          </a:prstGeom>
          <a:noFill/>
        </p:spPr>
        <p:txBody>
          <a:bodyPr wrap="square" rtlCol="0">
            <a:spAutoFit/>
          </a:bodyPr>
          <a:lstStyle/>
          <a:p>
            <a:pPr algn="ctr"/>
            <a:r>
              <a:rPr lang="en-US" sz="11500" smtClean="0">
                <a:solidFill>
                  <a:srgbClr val="00B0F0"/>
                </a:solidFill>
                <a:latin typeface="Arial-Rounded" pitchFamily="34" charset="0"/>
                <a:ea typeface="Arial-Rounded" pitchFamily="34" charset="0"/>
                <a:cs typeface="Arial-Rounded" pitchFamily="34" charset="0"/>
              </a:rPr>
              <a:t>a</a:t>
            </a:r>
            <a:endParaRPr lang="en-US" sz="11500">
              <a:solidFill>
                <a:srgbClr val="00B0F0"/>
              </a:solidFill>
              <a:latin typeface="Arial-Rounded" pitchFamily="34" charset="0"/>
              <a:ea typeface="Arial-Rounded" pitchFamily="34" charset="0"/>
              <a:cs typeface="Arial-Rounded" pitchFamily="34" charset="0"/>
            </a:endParaRPr>
          </a:p>
        </p:txBody>
      </p:sp>
      <p:sp>
        <p:nvSpPr>
          <p:cNvPr id="13" name="TextBox 12"/>
          <p:cNvSpPr txBox="1"/>
          <p:nvPr/>
        </p:nvSpPr>
        <p:spPr>
          <a:xfrm>
            <a:off x="4577312" y="3523861"/>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ă</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âp</a:t>
            </a:r>
            <a:endParaRPr lang="en-US" sz="11500">
              <a:latin typeface="Arial-Rounded" pitchFamily="34" charset="0"/>
              <a:ea typeface="Arial-Rounded" pitchFamily="34" charset="0"/>
              <a:cs typeface="Arial-Rounded" pitchFamily="34" charset="0"/>
            </a:endParaRPr>
          </a:p>
        </p:txBody>
      </p:sp>
      <p:sp>
        <p:nvSpPr>
          <p:cNvPr id="15" name="TextBox 14"/>
          <p:cNvSpPr txBox="1"/>
          <p:nvPr/>
        </p:nvSpPr>
        <p:spPr>
          <a:xfrm>
            <a:off x="8289941"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7484819" y="3523861"/>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â</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rạp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sạp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tháp</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405010"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8436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578634"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op 8 Rạp Chiếu Phim Đêm Ở Sài Gòn Nhất Định Phải Đ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301" y="160338"/>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op 21 Rạp Chiếu Phim Tại Sài Gòn Hàng Đầu Đáng X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581" y="84235"/>
            <a:ext cx="6676908" cy="4453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ảy sạp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201" y="229324"/>
            <a:ext cx="5903669" cy="44277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xây dựng tháp Eiffel - Paris, Pháp - Kiến Trúc Nhà Tr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693" y="99475"/>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8"/>
                                        </p:tgtEl>
                                      </p:cBhvr>
                                    </p:animEffect>
                                    <p:set>
                                      <p:cBhvr>
                                        <p:cTn id="27" dur="1" fill="hold">
                                          <p:stCondLst>
                                            <p:cond delay="499"/>
                                          </p:stCondLst>
                                        </p:cTn>
                                        <p:tgtEl>
                                          <p:spTgt spid="10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30"/>
                                        </p:tgtEl>
                                      </p:cBhvr>
                                    </p:animEffect>
                                    <p:set>
                                      <p:cBhvr>
                                        <p:cTn id="42" dur="1" fill="hold">
                                          <p:stCondLst>
                                            <p:cond delay="499"/>
                                          </p:stCondLst>
                                        </p:cTn>
                                        <p:tgtEl>
                                          <p:spTgt spid="10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5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32"/>
                                        </p:tgtEl>
                                      </p:cBhvr>
                                    </p:animEffect>
                                    <p:set>
                                      <p:cBhvr>
                                        <p:cTn id="57" dur="1" fill="hold">
                                          <p:stCondLst>
                                            <p:cond delay="499"/>
                                          </p:stCondLst>
                                        </p:cTn>
                                        <p:tgtEl>
                                          <p:spTgt spid="103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bắp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cặp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gặp</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503809"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71922"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502643"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Thành phần dinh dưỡng của bắp (ngô) và tác dụng của bắp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08" y="312738"/>
            <a:ext cx="7806844" cy="4397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ặp Bé Trai 392 - Mr V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982" y="7937"/>
            <a:ext cx="4731421" cy="47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Đập Tam Hiệp: Kỳ quan hay thảm họa nhãn tiền? | Tin tức mới nhất 24h - Đọc  Báo Lao Động online - Laodong.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371" y="522715"/>
            <a:ext cx="6463248" cy="4330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908063" y="534812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ập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4812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mập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4812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nấp</a:t>
            </a:r>
            <a:endParaRPr lang="en-US" sz="6600">
              <a:solidFill>
                <a:srgbClr val="0070C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2503809"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528441"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8475973"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pic>
        <p:nvPicPr>
          <p:cNvPr id="9" name="Picture 2" descr="Hoàng Mập từng bán nhà 10 tỷ vì phim lỗ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067" y="522715"/>
            <a:ext cx="5930405" cy="4059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90&amp;#39;lı Yıllarda Oynadığımız 15 Oy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234" y="312736"/>
            <a:ext cx="6297521" cy="47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457818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ập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457818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mập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457818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nấp</a:t>
            </a:r>
            <a:endParaRPr lang="en-US" sz="6600">
              <a:solidFill>
                <a:srgbClr val="0070C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914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62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2524591"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528441"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8496755"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a:t>
            </a:r>
            <a:r>
              <a:rPr lang="en-US" sz="6600" smtClean="0">
                <a:solidFill>
                  <a:srgbClr val="FF0000"/>
                </a:solidFill>
                <a:latin typeface="Arial-Rounded" pitchFamily="34" charset="0"/>
                <a:ea typeface="Arial-Rounded" pitchFamily="34" charset="0"/>
                <a:cs typeface="Arial-Rounded" pitchFamily="34" charset="0"/>
              </a:rPr>
              <a:t>p</a:t>
            </a:r>
            <a:endParaRPr lang="en-US" sz="66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1908063" y="32925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bắp</a:t>
            </a:r>
            <a:endParaRPr lang="en-US" sz="66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929536" y="331405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cặp</a:t>
            </a:r>
            <a:endParaRPr lang="en-US" sz="66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898004" y="33103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gặp</a:t>
            </a:r>
            <a:endParaRPr lang="en-US" sz="66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2524591" y="311626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5371922" y="313777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8508185" y="313402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ăp</a:t>
            </a:r>
            <a:endParaRPr lang="en-US" sz="660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908063" y="19209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rạp</a:t>
            </a:r>
            <a:endParaRPr lang="en-US" sz="66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4929536" y="194245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sạp</a:t>
            </a:r>
            <a:endParaRPr lang="en-US" sz="66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7898004" y="19387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tháp</a:t>
            </a:r>
            <a:endParaRPr lang="en-US" sz="66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2410552" y="174466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5384363" y="176617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8599416" y="176242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ap</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66652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908063"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ập</a:t>
            </a:r>
            <a:endParaRPr lang="en-US" sz="66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929536" y="56296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mập</a:t>
            </a:r>
            <a:endParaRPr lang="en-US" sz="66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898004"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nấp</a:t>
            </a:r>
            <a:endParaRPr lang="en-US" sz="66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908063" y="4693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bắp</a:t>
            </a:r>
            <a:endParaRPr lang="en-US" sz="66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929536" y="4715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cặp</a:t>
            </a:r>
            <a:endParaRPr lang="en-US" sz="66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898004" y="4711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gặp</a:t>
            </a:r>
            <a:endParaRPr lang="en-US" sz="66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908063" y="3779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rạp</a:t>
            </a:r>
            <a:endParaRPr lang="en-US" sz="66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4929536" y="38008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sạp</a:t>
            </a:r>
            <a:endParaRPr lang="en-US" sz="6600">
              <a:solidFill>
                <a:srgbClr val="0070C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7898004" y="3797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tháp</a:t>
            </a:r>
            <a:endParaRPr lang="en-US" sz="6600">
              <a:solidFill>
                <a:srgbClr val="0070C0"/>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721" y="-158470"/>
            <a:ext cx="5634373" cy="420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solidFill>
                  <a:srgbClr val="0070C0"/>
                </a:solidFill>
                <a:latin typeface="Arial-Rounded" pitchFamily="34" charset="0"/>
                <a:ea typeface="Arial-Rounded" pitchFamily="34" charset="0"/>
                <a:cs typeface="Arial-Rounded" pitchFamily="34" charset="0"/>
              </a:rPr>
              <a:t>xe</a:t>
            </a:r>
            <a:r>
              <a:rPr lang="en-US" sz="9600" dirty="0" smtClean="0">
                <a:solidFill>
                  <a:srgbClr val="0070C0"/>
                </a:solidFill>
                <a:latin typeface="Arial-Rounded" pitchFamily="34" charset="0"/>
                <a:ea typeface="Arial-Rounded" pitchFamily="34" charset="0"/>
                <a:cs typeface="Arial-Rounded" pitchFamily="34" charset="0"/>
              </a:rPr>
              <a:t> </a:t>
            </a:r>
            <a:r>
              <a:rPr lang="en-US" sz="9600" dirty="0" err="1" smtClean="0">
                <a:solidFill>
                  <a:srgbClr val="0070C0"/>
                </a:solidFill>
                <a:latin typeface="Arial-Rounded" pitchFamily="34" charset="0"/>
                <a:ea typeface="Arial-Rounded" pitchFamily="34" charset="0"/>
                <a:cs typeface="Arial-Rounded" pitchFamily="34" charset="0"/>
              </a:rPr>
              <a:t>đạp</a:t>
            </a:r>
            <a:endParaRPr lang="en-US" sz="96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09615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ap</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Mua Bán Xe Đạp Cũ Và Mới Giá Rẻ | Tp.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8211" y="77082"/>
            <a:ext cx="7755896" cy="436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cặp da</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4480719"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ăp</a:t>
            </a:r>
            <a:endParaRPr lang="en-US" sz="9600">
              <a:solidFill>
                <a:srgbClr val="FF0000"/>
              </a:solidFill>
              <a:latin typeface="Arial-Rounded" pitchFamily="34" charset="0"/>
              <a:ea typeface="Arial-Rounded" pitchFamily="34" charset="0"/>
              <a:cs typeface="Arial-Rounded" pitchFamily="34" charset="0"/>
            </a:endParaRPr>
          </a:p>
        </p:txBody>
      </p:sp>
      <p:pic>
        <p:nvPicPr>
          <p:cNvPr id="6146" name="Picture 2" descr="Cặp da nam công sở thời trang cao cấp - FuniMart"/>
          <p:cNvPicPr>
            <a:picLocks noChangeAspect="1" noChangeArrowheads="1"/>
          </p:cNvPicPr>
          <p:nvPr/>
        </p:nvPicPr>
        <p:blipFill rotWithShape="1">
          <a:blip r:embed="rId3">
            <a:extLst>
              <a:ext uri="{28A0092B-C50C-407E-A947-70E740481C1C}">
                <a14:useLocalDpi xmlns:a14="http://schemas.microsoft.com/office/drawing/2010/main" val="0"/>
              </a:ext>
            </a:extLst>
          </a:blip>
          <a:srcRect t="20383" b="15447"/>
          <a:stretch/>
        </p:blipFill>
        <p:spPr bwMode="auto">
          <a:xfrm>
            <a:off x="2394206" y="125349"/>
            <a:ext cx="7328024" cy="470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cá mập</a:t>
            </a:r>
            <a:endParaRPr lang="en-US" sz="96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30411" y="556142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â</a:t>
            </a:r>
            <a:r>
              <a:rPr lang="en-US" sz="9600" smtClean="0">
                <a:solidFill>
                  <a:srgbClr val="FF0000"/>
                </a:solidFill>
                <a:latin typeface="Arial-Rounded" pitchFamily="34" charset="0"/>
                <a:ea typeface="Arial-Rounded" pitchFamily="34" charset="0"/>
                <a:cs typeface="Arial-Rounded" pitchFamily="34" charset="0"/>
              </a:rPr>
              <a:t>p</a:t>
            </a:r>
            <a:endParaRPr lang="en-US" sz="9600">
              <a:solidFill>
                <a:srgbClr val="FF0000"/>
              </a:solidFill>
              <a:latin typeface="Arial-Rounded" pitchFamily="34" charset="0"/>
              <a:ea typeface="Arial-Rounded" pitchFamily="34" charset="0"/>
              <a:cs typeface="Arial-Rounded" pitchFamily="34" charset="0"/>
            </a:endParaRPr>
          </a:p>
        </p:txBody>
      </p:sp>
      <p:pic>
        <p:nvPicPr>
          <p:cNvPr id="7170" name="Picture 2" descr="Nửa triệu cá mập có thể bị giết để sản xuất vaccine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528" y="206375"/>
            <a:ext cx="8273765" cy="465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6607628" y="1599941"/>
            <a:ext cx="1791359" cy="1462585"/>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4947368" y="1599942"/>
            <a:ext cx="1509487" cy="1462585"/>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3116666" y="1600036"/>
            <a:ext cx="1660849" cy="1462491"/>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3133944" y="3361964"/>
            <a:ext cx="1626292" cy="2989674"/>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6617429" y="3361964"/>
            <a:ext cx="1781558" cy="2989674"/>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4947367" y="3361964"/>
            <a:ext cx="1509487" cy="2989674"/>
          </a:xfrm>
          <a:prstGeom prst="rect">
            <a:avLst/>
          </a:prstGeom>
        </p:spPr>
      </p:pic>
      <p:pic>
        <p:nvPicPr>
          <p:cNvPr id="3074"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cặp da</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xe đạp</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mập</a:t>
            </a:r>
            <a:endParaRPr lang="en-US" sz="6000">
              <a:solidFill>
                <a:srgbClr val="0070C0"/>
              </a:solidFill>
              <a:latin typeface="Arial-Rounded" pitchFamily="34" charset="0"/>
              <a:ea typeface="Arial-Rounded" pitchFamily="34" charset="0"/>
              <a:cs typeface="Arial-Rounded" pitchFamily="34" charset="0"/>
            </a:endParaRPr>
          </a:p>
        </p:txBody>
      </p:sp>
      <p:pic>
        <p:nvPicPr>
          <p:cNvPr id="9" name="Picture 2" descr="Nửa triệu cá mập có thể bị giết để sản xuất vaccine Covid-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708" y="1638225"/>
            <a:ext cx="3508885" cy="2324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ặp da nam công sở thời trang cao cấp - FuniM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383" b="15447"/>
          <a:stretch/>
        </p:blipFill>
        <p:spPr bwMode="auto">
          <a:xfrm>
            <a:off x="4376121" y="1544308"/>
            <a:ext cx="3760435" cy="24130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ua Bán Xe Đạp Cũ Và Mới Giá Rẻ |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46" y="1937345"/>
            <a:ext cx="3618184" cy="203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4139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cặp da</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xe đạp</a:t>
            </a:r>
            <a:endParaRPr lang="en-US" sz="60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mập</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908063" y="508118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đ</a:t>
            </a:r>
            <a:r>
              <a:rPr lang="en-US" sz="6000" smtClean="0">
                <a:solidFill>
                  <a:srgbClr val="0070C0"/>
                </a:solidFill>
                <a:latin typeface="Arial-Rounded" pitchFamily="34" charset="0"/>
                <a:ea typeface="Arial-Rounded" pitchFamily="34" charset="0"/>
                <a:cs typeface="Arial-Rounded" pitchFamily="34" charset="0"/>
              </a:rPr>
              <a:t>ập</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929536" y="50811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mập</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898004" y="508118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nấp</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908063" y="414528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bắp</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4929536" y="41667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cặp</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7898004" y="41630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gặp</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1908063" y="323088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rạp</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4929536" y="32523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sạp</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7898004" y="32486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tháp</a:t>
            </a:r>
            <a:endParaRPr lang="en-US" sz="6000">
              <a:solidFill>
                <a:srgbClr val="0070C0"/>
              </a:solidFill>
              <a:latin typeface="Arial-Rounded" pitchFamily="34" charset="0"/>
              <a:ea typeface="Arial-Rounded" pitchFamily="34" charset="0"/>
              <a:cs typeface="Arial-Rounded" pitchFamily="34" charset="0"/>
            </a:endParaRP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829" y="-228600"/>
            <a:ext cx="5122157" cy="382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013368"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ap</a:t>
            </a:r>
            <a:r>
              <a:rPr lang="el-GR" sz="28600" smtClean="0">
                <a:solidFill>
                  <a:srgbClr val="FF0000"/>
                </a:solidFill>
                <a:latin typeface="HP001 4 hàng"/>
              </a:rPr>
              <a:t> </a:t>
            </a:r>
            <a:r>
              <a:rPr lang="en-US" sz="28600" smtClean="0">
                <a:solidFill>
                  <a:srgbClr val="FF0000"/>
                </a:solidFill>
                <a:latin typeface="HP001 4 hàng"/>
              </a:rPr>
              <a:t> </a:t>
            </a:r>
            <a:r>
              <a:rPr lang="el-GR" sz="28600" smtClean="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ap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52400"/>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020154"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ăp</a:t>
            </a:r>
            <a:endParaRPr lang="en-US" sz="28600">
              <a:solidFill>
                <a:srgbClr val="FF0000"/>
              </a:solidFill>
              <a:latin typeface="HP001 4 hàng" pitchFamily="34" charset="0"/>
            </a:endParaRPr>
          </a:p>
        </p:txBody>
      </p:sp>
      <p:sp>
        <p:nvSpPr>
          <p:cNvPr id="8" name="TextBox 7"/>
          <p:cNvSpPr txBox="1"/>
          <p:nvPr/>
        </p:nvSpPr>
        <p:spPr>
          <a:xfrm>
            <a:off x="7426119" y="3009901"/>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ăp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Ă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662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032919"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âp  </a:t>
            </a:r>
            <a:r>
              <a:rPr lang="el-GR" sz="28600" smtClean="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âp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4519" y="998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1005616" y="1183168"/>
            <a:ext cx="9171053"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đạp</a:t>
            </a:r>
            <a:endParaRPr lang="en-US" sz="28700">
              <a:solidFill>
                <a:srgbClr val="FF0000"/>
              </a:solidFill>
              <a:latin typeface="HP001 4 hàng" pitchFamily="34" charset="0"/>
            </a:endParaRPr>
          </a:p>
        </p:txBody>
      </p:sp>
      <p:sp>
        <p:nvSpPr>
          <p:cNvPr id="8" name="TextBox 7"/>
          <p:cNvSpPr txBox="1"/>
          <p:nvPr/>
        </p:nvSpPr>
        <p:spPr>
          <a:xfrm>
            <a:off x="8207169" y="2548546"/>
            <a:ext cx="5417550" cy="2323515"/>
          </a:xfrm>
          <a:prstGeom prst="rect">
            <a:avLst/>
          </a:prstGeom>
          <a:noFill/>
        </p:spPr>
        <p:txBody>
          <a:bodyPr wrap="square" lIns="121725" tIns="60862" rIns="121725" bIns="60862" rtlCol="0">
            <a:spAutoFit/>
          </a:bodyPr>
          <a:lstStyle/>
          <a:p>
            <a:r>
              <a:rPr lang="en-US" sz="14300" smtClean="0">
                <a:solidFill>
                  <a:srgbClr val="FF0000"/>
                </a:solidFill>
                <a:latin typeface="HP001 4 hàng" pitchFamily="34" charset="0"/>
              </a:rPr>
              <a:t>đạp</a:t>
            </a:r>
            <a:endParaRPr lang="en-US" sz="14300">
              <a:solidFill>
                <a:srgbClr val="FF0000"/>
              </a:solidFill>
              <a:latin typeface="HP001 4 hàng" pitchFamily="34" charset="0"/>
            </a:endParaRPr>
          </a:p>
        </p:txBody>
      </p:sp>
      <p:pic>
        <p:nvPicPr>
          <p:cNvPr id="15" name="Picture 1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977765" y="-153093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89648" y="67869"/>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927563" y="-175314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1363" y="-3194260"/>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7519" y="-2495611"/>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18063E-6 5.92593E-6 L -0.00992 -0.01388 L -0.01932 -0.0206 L -0.02559 -0.02337 L -0.03381 -0.02129 L -0.04295 -0.0162 L -0.05078 -0.0081 L -0.05743 0.0044 L -0.06317 0.01459 L -0.06892 0.03589 L -0.0714 0.05348 L -0.0727 0.06737 L -0.07179 0.09144 L -0.06892 0.11135 L -0.06357 0.13403 L -0.05652 0.14862 L -0.04999 0.15973 L -0.04164 0.1669 L -0.03133 0.17061 L -0.02024 0.16922 L -0.00901 0.15741 L 0.00169 0.13982 L 0.00835 0.11783 L 0.01122 0.09144 L 0.01083 0.06089 L 0.00913 0.04237 L 0.00587 0.02477 L 0.0013 0.00649 L -8.18063E-6 5.92593E-6 Z " pathEditMode="relative" ptsTypes="AAAAAAAAAAAAAAAAAAAAAAAAAAAAA">
                                      <p:cBhvr>
                                        <p:cTn id="11" dur="4000" fill="hold"/>
                                        <p:tgtEl>
                                          <p:spTgt spid="15"/>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451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4760"/>
                            </p:stCondLst>
                            <p:childTnLst>
                              <p:par>
                                <p:cTn id="21" presetID="0" presetClass="path" presetSubtype="0" accel="50000" decel="50000" fill="hold" nodeType="afterEffect">
                                  <p:stCondLst>
                                    <p:cond delay="0"/>
                                  </p:stCondLst>
                                  <p:childTnLst>
                                    <p:animMotion origin="layout" path="M 4.64752E-6 -1.85185E-6 L -0.00066 0.36667 L 0.0013 0.39329 L 0.00561 0.40556 L 0.01188 0.41296 L 0.02075 0.41296 L 0.02754 0.40857 L 0.03446 0.4007 L 0.04138 0.37986 L 0.04765 0.36528 L 0.05261 0.3463 L 0.05704 0.3331 L 0.06018 0.31968 L 0.06083 0.30533 L 0.06161 0.28912 L 0.06475 0.26783 L 0.06788 0.25857 L 0.07467 0.2382 L 0.07676 0.23727 L 0.08394 0.22778 L 0.09399 0.21852 L 0.10339 0.21528 L 0.11527 0.21412 L 0.12597 0.22222 L 0.13407 0.23634 L 0.13668 0.24097 L 0.12976 0.22871 L 0.12467 0.22222 L 0.11657 0.21412 L 0.10587 0.21412 L 0.09334 0.21968 L 0.08211 0.22871 L 0.0731 0.24375 L 0.06945 0.25417 L 0.06331 0.27778 L 0.06057 0.29931 L 0.06083 0.31667 L 0.06383 0.34306 L 0.0671 0.35857 L 0.07271 0.37986 L 0.08146 0.3963 L 0.09216 0.40648 L 0.10339 0.41412 L 0.11592 0.41111 L 0.12663 0.4007 L 0.13668 0.38403 L 0.14477 0.35996 L 0.14791 0.33195 L 0.14791 0.3007 L 0.1466 0.27871 L 0.14347 0.26111 L 0.13851 0.24306 L 0.13355 0.23426 " pathEditMode="relative" rAng="0" ptsTypes="AAAAAAAAAAAAAAAAAAAAAAAAAAAAAAAAAAAAAAAAAAAAAAAAAAAAA">
                                      <p:cBhvr>
                                        <p:cTn id="22" dur="13000" fill="hold"/>
                                        <p:tgtEl>
                                          <p:spTgt spid="13"/>
                                        </p:tgtEl>
                                        <p:attrNameLst>
                                          <p:attrName>ppt_x</p:attrName>
                                          <p:attrName>ppt_y</p:attrName>
                                        </p:attrNameLst>
                                      </p:cBhvr>
                                      <p:rCtr x="7363" y="20694"/>
                                    </p:animMotion>
                                  </p:childTnLst>
                                </p:cTn>
                              </p:par>
                            </p:childTnLst>
                          </p:cTn>
                        </p:par>
                        <p:par>
                          <p:cTn id="23" fill="hold">
                            <p:stCondLst>
                              <p:cond delay="17760"/>
                            </p:stCondLst>
                            <p:childTnLst>
                              <p:par>
                                <p:cTn id="24" presetID="10" presetClass="exit" presetSubtype="0" fill="hold" nodeType="afterEffect">
                                  <p:stCondLst>
                                    <p:cond delay="0"/>
                                  </p:stCondLst>
                                  <p:childTnLst>
                                    <p:animEffect transition="out" filter="fade">
                                      <p:cBhvr>
                                        <p:cTn id="25" dur="10"/>
                                        <p:tgtEl>
                                          <p:spTgt spid="13"/>
                                        </p:tgtEl>
                                      </p:cBhvr>
                                    </p:animEffect>
                                    <p:set>
                                      <p:cBhvr>
                                        <p:cTn id="26" dur="1" fill="hold">
                                          <p:stCondLst>
                                            <p:cond delay="9"/>
                                          </p:stCondLst>
                                        </p:cTn>
                                        <p:tgtEl>
                                          <p:spTgt spid="13"/>
                                        </p:tgtEl>
                                        <p:attrNameLst>
                                          <p:attrName>style.visibility</p:attrName>
                                        </p:attrNameLst>
                                      </p:cBhvr>
                                      <p:to>
                                        <p:strVal val="hidden"/>
                                      </p:to>
                                    </p:set>
                                  </p:childTnLst>
                                </p:cTn>
                              </p:par>
                            </p:childTnLst>
                          </p:cTn>
                        </p:par>
                        <p:par>
                          <p:cTn id="27" fill="hold">
                            <p:stCondLst>
                              <p:cond delay="1777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8270"/>
                            </p:stCondLst>
                            <p:childTnLst>
                              <p:par>
                                <p:cTn id="32"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33" dur="8000" fill="hold"/>
                                        <p:tgtEl>
                                          <p:spTgt spid="12"/>
                                        </p:tgtEl>
                                        <p:attrNameLst>
                                          <p:attrName>ppt_x</p:attrName>
                                          <p:attrName>ppt_y</p:attrName>
                                        </p:attrNameLst>
                                      </p:cBhvr>
                                    </p:animMotion>
                                  </p:childTnLst>
                                </p:cTn>
                              </p:par>
                            </p:childTnLst>
                          </p:cTn>
                        </p:par>
                        <p:par>
                          <p:cTn id="34" fill="hold">
                            <p:stCondLst>
                              <p:cond delay="26270"/>
                            </p:stCondLst>
                            <p:childTnLst>
                              <p:par>
                                <p:cTn id="35" presetID="10" presetClass="exit" presetSubtype="0" fill="hold" nodeType="afterEffect">
                                  <p:stCondLst>
                                    <p:cond delay="0"/>
                                  </p:stCondLst>
                                  <p:childTnLst>
                                    <p:animEffect transition="out" filter="fade">
                                      <p:cBhvr>
                                        <p:cTn id="36" dur="10"/>
                                        <p:tgtEl>
                                          <p:spTgt spid="12"/>
                                        </p:tgtEl>
                                      </p:cBhvr>
                                    </p:animEffect>
                                    <p:set>
                                      <p:cBhvr>
                                        <p:cTn id="37" dur="1" fill="hold">
                                          <p:stCondLst>
                                            <p:cond delay="9"/>
                                          </p:stCondLst>
                                        </p:cTn>
                                        <p:tgtEl>
                                          <p:spTgt spid="12"/>
                                        </p:tgtEl>
                                        <p:attrNameLst>
                                          <p:attrName>style.visibility</p:attrName>
                                        </p:attrNameLst>
                                      </p:cBhvr>
                                      <p:to>
                                        <p:strVal val="hidden"/>
                                      </p:to>
                                    </p:set>
                                  </p:childTnLst>
                                </p:cTn>
                              </p:par>
                            </p:childTnLst>
                          </p:cTn>
                        </p:par>
                        <p:par>
                          <p:cTn id="38" fill="hold">
                            <p:stCondLst>
                              <p:cond delay="2628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childTnLst>
                          </p:cTn>
                        </p:par>
                        <p:par>
                          <p:cTn id="42" fill="hold">
                            <p:stCondLst>
                              <p:cond delay="26530"/>
                            </p:stCondLst>
                            <p:childTnLst>
                              <p:par>
                                <p:cTn id="43" presetID="0" presetClass="path" presetSubtype="0" accel="50000" decel="50000" fill="hold" nodeType="afterEffect">
                                  <p:stCondLst>
                                    <p:cond delay="0"/>
                                  </p:stCondLst>
                                  <p:childTnLst>
                                    <p:animMotion origin="layout" path="M -2.29444E-6 4.81481E-6 L 0.05873 0.00023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853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childTnLst>
                          </p:cTn>
                        </p:par>
                        <p:par>
                          <p:cTn id="49" fill="hold">
                            <p:stCondLst>
                              <p:cond delay="2854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750"/>
                                        <p:tgtEl>
                                          <p:spTgt spid="14"/>
                                        </p:tgtEl>
                                      </p:cBhvr>
                                    </p:animEffect>
                                  </p:childTnLst>
                                </p:cTn>
                              </p:par>
                            </p:childTnLst>
                          </p:cTn>
                        </p:par>
                        <p:par>
                          <p:cTn id="53" fill="hold">
                            <p:stCondLst>
                              <p:cond delay="30290"/>
                            </p:stCondLst>
                            <p:childTnLst>
                              <p:par>
                                <p:cTn id="54" presetID="10" presetClass="exit" presetSubtype="0" fill="hold" nodeType="afterEffect">
                                  <p:stCondLst>
                                    <p:cond delay="0"/>
                                  </p:stCondLst>
                                  <p:childTnLst>
                                    <p:animEffect transition="out" filter="fade">
                                      <p:cBhvr>
                                        <p:cTn id="55" dur="1750"/>
                                        <p:tgtEl>
                                          <p:spTgt spid="14"/>
                                        </p:tgtEl>
                                      </p:cBhvr>
                                    </p:animEffect>
                                    <p:set>
                                      <p:cBhvr>
                                        <p:cTn id="56" dur="1" fill="hold">
                                          <p:stCondLst>
                                            <p:cond delay="174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618013" y="1689844"/>
            <a:ext cx="12138819" cy="4539506"/>
          </a:xfrm>
          <a:prstGeom prst="rect">
            <a:avLst/>
          </a:prstGeom>
          <a:noFill/>
        </p:spPr>
        <p:txBody>
          <a:bodyPr wrap="square" lIns="121725" tIns="60862" rIns="121725" bIns="60862" rtlCol="0">
            <a:spAutoFit/>
          </a:bodyPr>
          <a:lstStyle/>
          <a:p>
            <a:pPr algn="ctr"/>
            <a:r>
              <a:rPr lang="en-US" sz="28700" smtClean="0">
                <a:solidFill>
                  <a:srgbClr val="FF0000"/>
                </a:solidFill>
                <a:latin typeface="HP001 4 hàng" pitchFamily="34" charset="0"/>
              </a:rPr>
              <a:t>cặp</a:t>
            </a:r>
            <a:endParaRPr lang="en-US" sz="28700">
              <a:solidFill>
                <a:srgbClr val="FF0000"/>
              </a:solidFill>
              <a:latin typeface="HP001 4 hàng" pitchFamily="34" charset="0"/>
            </a:endParaRPr>
          </a:p>
        </p:txBody>
      </p:sp>
      <p:sp>
        <p:nvSpPr>
          <p:cNvPr id="13" name="TextBox 12"/>
          <p:cNvSpPr txBox="1"/>
          <p:nvPr/>
        </p:nvSpPr>
        <p:spPr>
          <a:xfrm>
            <a:off x="5667261" y="3066997"/>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cặp</a:t>
            </a: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763975" y="-102704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492331" y="-165914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65441" y="-125298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91108" y="5858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50561E-6 -3.66497E-6 L -0.00627 -0.01342 L -0.01501 -0.02105 L -0.02441 -0.02452 L -0.03185 -0.02337 L -0.04072 -0.01897 L -0.04882 -0.00995 L -0.05573 0.00324 L -0.06265 0.0199 L -0.06696 0.03656 L -0.06944 0.05229 L -0.06944 0.07104 L -0.06892 0.08654 L -0.06696 0.10667 L -0.06317 0.12541 L -0.05821 0.13999 L -0.0513 0.15225 L -0.0432 0.16428 L -0.03381 0.17099 L -0.02754 0.1733 L -0.01749 0.17099 L -0.00562 0.16335 L 0.00509 0.14762 L 0.01383 0.12772 L 0.02192 0.10435 L 0.02571 0.08561 L 0.02701 0.05993 L 0.03015 0.03656 L 0.03706 0.01227 L 0.04333 -0.00115 L 0.05325 -0.01434 L 0.06708 -0.02221 L 0.07961 -0.02221 L 0.08718 -0.01781 L 0.09658 -0.00786 L 0.10219 0.00232 L 0.09344 -0.0111 L 0.08209 -0.02105 L 0.07087 -0.02221 L 0.05455 -0.01434 L 0.04829 -0.00995 L 0.04072 0.00324 L 0.03393 0.0199 L 0.0308 0.03772 L 0.02767 0.0634 L 0.02636 0.08098 L 0.02884 0.10875 L 0.03576 0.13651 L 0.04385 0.15109 L 0.05077 0.16335 L 0.05834 0.16983 L 0.06708 0.1733 L 0.07583 0.1733 L 0.0877 0.16775 L 0.09775 0.15873 L 0.1065 0.13883 L 0.11067 0.11777 L 0.11354 0.09672 L 0.11407 0.07242 L 0.11263 0.04304 L 0.10976 0.02291 L 0.10597 0.00671 L 0.0971 -0.00786 " pathEditMode="relative" rAng="0" ptsTypes="AAAAAAAAAAAAAAAAAAAAAAAAAAAAAAAAAAAAAAAAAAAAAAAAAAAAAAAAAAAAAAA">
                                      <p:cBhvr>
                                        <p:cTn id="11" dur="15250" fill="hold"/>
                                        <p:tgtEl>
                                          <p:spTgt spid="10"/>
                                        </p:tgtEl>
                                        <p:attrNameLst>
                                          <p:attrName>ppt_x</p:attrName>
                                          <p:attrName>ppt_y</p:attrName>
                                        </p:attrNameLst>
                                      </p:cBhvr>
                                      <p:rCtr x="2232" y="7427"/>
                                    </p:animMotion>
                                  </p:childTnLst>
                                </p:cTn>
                              </p:par>
                            </p:childTnLst>
                          </p:cTn>
                        </p:par>
                        <p:par>
                          <p:cTn id="12" fill="hold">
                            <p:stCondLst>
                              <p:cond delay="1575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576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626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2"/>
                                        </p:tgtEl>
                                        <p:attrNameLst>
                                          <p:attrName>ppt_x</p:attrName>
                                          <p:attrName>ppt_y</p:attrName>
                                        </p:attrNameLst>
                                      </p:cBhvr>
                                    </p:animMotion>
                                  </p:childTnLst>
                                </p:cTn>
                              </p:par>
                            </p:childTnLst>
                          </p:cTn>
                        </p:par>
                        <p:par>
                          <p:cTn id="23" fill="hold">
                            <p:stCondLst>
                              <p:cond delay="2426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427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par>
                          <p:cTn id="31" fill="hold">
                            <p:stCondLst>
                              <p:cond delay="25020"/>
                            </p:stCondLst>
                            <p:childTnLst>
                              <p:par>
                                <p:cTn id="32" presetID="0" presetClass="path" presetSubtype="0" accel="50000" decel="50000" fill="hold" nodeType="afterEffect">
                                  <p:stCondLst>
                                    <p:cond delay="0"/>
                                  </p:stCondLst>
                                  <p:childTnLst>
                                    <p:animMotion origin="layout" path="M 2.84782E-6 1.33734E-6 L 0.00378 0.00925 L 0.01135 0.01851 L 0.01697 0.02174 L 0.0231 0.02174 L 0.02832 0.0192 L 0.03446 0.01596 L 0.04163 0.00763 L 0.04437 1.33734E-6 " pathEditMode="relative" ptsTypes="AAAAAAAAA">
                                      <p:cBhvr>
                                        <p:cTn id="33" dur="2000" fill="hold"/>
                                        <p:tgtEl>
                                          <p:spTgt spid="15"/>
                                        </p:tgtEl>
                                        <p:attrNameLst>
                                          <p:attrName>ppt_x</p:attrName>
                                          <p:attrName>ppt_y</p:attrName>
                                        </p:attrNameLst>
                                      </p:cBhvr>
                                    </p:animMotion>
                                  </p:childTnLst>
                                </p:cTn>
                              </p:par>
                            </p:childTnLst>
                          </p:cTn>
                        </p:par>
                        <p:par>
                          <p:cTn id="34" fill="hold">
                            <p:stCondLst>
                              <p:cond delay="270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752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750"/>
                                        <p:tgtEl>
                                          <p:spTgt spid="14"/>
                                        </p:tgtEl>
                                      </p:cBhvr>
                                    </p:animEffect>
                                  </p:childTnLst>
                                </p:cTn>
                              </p:par>
                            </p:childTnLst>
                          </p:cTn>
                        </p:par>
                        <p:par>
                          <p:cTn id="42" fill="hold">
                            <p:stCondLst>
                              <p:cond delay="29270"/>
                            </p:stCondLst>
                            <p:childTnLst>
                              <p:par>
                                <p:cTn id="43" presetID="10" presetClass="exit" presetSubtype="0" fill="hold" nodeType="afterEffect">
                                  <p:stCondLst>
                                    <p:cond delay="0"/>
                                  </p:stCondLst>
                                  <p:childTnLst>
                                    <p:animEffect transition="out" filter="fade">
                                      <p:cBhvr>
                                        <p:cTn id="44" dur="1750"/>
                                        <p:tgtEl>
                                          <p:spTgt spid="14"/>
                                        </p:tgtEl>
                                      </p:cBhvr>
                                    </p:animEffect>
                                    <p:set>
                                      <p:cBhvr>
                                        <p:cTn id="45" dur="1" fill="hold">
                                          <p:stCondLst>
                                            <p:cond delay="174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smtClean="0">
                <a:solidFill>
                  <a:schemeClr val="bg1"/>
                </a:solidFill>
                <a:latin typeface="Arial-Rounded" pitchFamily="34" charset="0"/>
                <a:ea typeface="Arial-Rounded" pitchFamily="34" charset="0"/>
                <a:cs typeface="Arial-Rounded" pitchFamily="34" charset="0"/>
              </a:rPr>
              <a:t>bút chì</a:t>
            </a:r>
            <a:endParaRPr lang="en-US" sz="88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2707307" y="1689844"/>
            <a:ext cx="12138819" cy="4539506"/>
          </a:xfrm>
          <a:prstGeom prst="rect">
            <a:avLst/>
          </a:prstGeom>
          <a:noFill/>
        </p:spPr>
        <p:txBody>
          <a:bodyPr wrap="square" lIns="121725" tIns="60862" rIns="121725" bIns="60862" rtlCol="0">
            <a:spAutoFit/>
          </a:bodyPr>
          <a:lstStyle/>
          <a:p>
            <a:pPr algn="ctr"/>
            <a:r>
              <a:rPr lang="lt-LT" sz="28700">
                <a:solidFill>
                  <a:srgbClr val="FF0000"/>
                </a:solidFill>
                <a:latin typeface="HP001 4 hàng" pitchFamily="34" charset="0"/>
              </a:rPr>
              <a:t> </a:t>
            </a:r>
            <a:r>
              <a:rPr lang="lt-LT" sz="28700" smtClean="0">
                <a:solidFill>
                  <a:srgbClr val="FF0000"/>
                </a:solidFill>
                <a:latin typeface="HP001 4 hàng" pitchFamily="34" charset="0"/>
              </a:rPr>
              <a:t>j</a:t>
            </a:r>
            <a:r>
              <a:rPr lang="en-US" sz="28700" smtClean="0">
                <a:solidFill>
                  <a:srgbClr val="FF0000"/>
                </a:solidFill>
                <a:latin typeface="HP001 4 hàng" pitchFamily="34" charset="0"/>
              </a:rPr>
              <a:t>ập</a:t>
            </a:r>
            <a:r>
              <a:rPr lang="lt-LT" sz="28700" smtClean="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2" name="TextBox 11"/>
          <p:cNvSpPr txBox="1"/>
          <p:nvPr/>
        </p:nvSpPr>
        <p:spPr>
          <a:xfrm>
            <a:off x="7597569" y="3066997"/>
            <a:ext cx="5417550" cy="2323515"/>
          </a:xfrm>
          <a:prstGeom prst="rect">
            <a:avLst/>
          </a:prstGeom>
          <a:noFill/>
        </p:spPr>
        <p:txBody>
          <a:bodyPr wrap="square" lIns="121725" tIns="60862" rIns="121725" bIns="60862" rtlCol="0">
            <a:spAutoFit/>
          </a:bodyPr>
          <a:lstStyle/>
          <a:p>
            <a:r>
              <a:rPr lang="lt-LT" sz="14300">
                <a:solidFill>
                  <a:srgbClr val="FF0000"/>
                </a:solidFill>
                <a:latin typeface="HP001 4 hàng" pitchFamily="34" charset="0"/>
              </a:rPr>
              <a:t> </a:t>
            </a:r>
            <a:r>
              <a:rPr lang="lt-LT" sz="14300" smtClean="0">
                <a:solidFill>
                  <a:srgbClr val="FF0000"/>
                </a:solidFill>
                <a:latin typeface="HP001 4 hàng" pitchFamily="34" charset="0"/>
              </a:rPr>
              <a:t>j</a:t>
            </a:r>
            <a:r>
              <a:rPr lang="en-US" sz="14300" smtClean="0">
                <a:solidFill>
                  <a:srgbClr val="FF0000"/>
                </a:solidFill>
                <a:latin typeface="HP001 4 hàng" pitchFamily="34" charset="0"/>
              </a:rPr>
              <a:t>ập</a:t>
            </a:r>
            <a:r>
              <a:rPr lang="lt-LT" sz="14300" smtClean="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2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76991" y="-89977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818657" y="-123991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99175" y="57279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076719" y="-146595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14798E-6 4.46553E-6 L 0.00666 -0.01689 L 0.01932 -0.0361 L 0.02349 -0.04049 L 0.03432 -0.04466 L 0.0428 -0.04466 L 0.0505 -0.03933 L 0.05533 -0.02985 L 0.05899 -0.01481 L 0.06081 0.00231 L 0.06081 0.15988 L 0.06316 0.08538 L 0.07465 0.02985 L 0.08717 -0.01064 L 0.10101 -0.03401 L 0.11353 -0.04373 L 0.12097 -0.04581 L 0.1318 -0.04142 L 0.13885 -0.03077 L 0.14264 -0.01481 L 0.14498 0.00231 L 0.14564 0.02129 L 0.14564 0.15895 L 0.14681 0.08538 L 0.15869 0.03424 L 0.17082 -0.00532 L 0.18466 -0.02985 L 0.19718 -0.04466 L 0.20867 -0.0479 L 0.2178 -0.04466 L 0.22537 -0.03517 L 0.22902 -0.02221 L 0.23203 -0.0074 L 0.23203 0.11731 L 0.23385 0.13651 L 0.23986 0.15039 L 0.24599 0.15456 L 0.25317 0.15456 L 0.26648 0.14299 L 0.276 0.12263 L 0.28514 0.09718 L 0.29101 0.06941 L 0.29532 0.04581 L 0.29832 0.01712 L 0.3085 -0.01064 L 0.32533 -0.03401 L 0.33864 -0.04373 L 0.34869 -0.04257 L 0.3637 -0.03401 L 0.36931 -0.02337 L 0.36017 -0.0361 L 0.34765 -0.04142 L 0.33499 -0.04142 L 0.32363 -0.03193 L 0.31567 -0.02129 L 0.30497 -0.00324 L 0.30119 0.0118 L 0.29832 0.02244 L 0.29714 0.04697 L 0.29767 0.07265 L 0.29949 0.08954 L 0.30602 0.11731 L 0.31437 0.13558 L 0.32885 0.14924 L 0.34217 0.15363 L 0.35482 0.14831 L 0.36552 0.13443 L 0.37714 0.11106 L 0.38171 0.08329 L 0.38353 0.04813 L 0.38131 0.02129 L 0.37583 -0.00208 L 0.37114 -0.01805 L 0.368 -0.02337 " pathEditMode="relative" ptsTypes="AAAAAAAAAAAAAAAAAAAAAAAAAAAAAAAAAAAAAAAAAAAAAAAAAAAAAAAAAAAAAAAAAAAAAAAAAA">
                                      <p:cBhvr>
                                        <p:cTn id="11" dur="13000" fill="hold"/>
                                        <p:tgtEl>
                                          <p:spTgt spid="23"/>
                                        </p:tgtEl>
                                        <p:attrNameLst>
                                          <p:attrName>ppt_x</p:attrName>
                                          <p:attrName>ppt_y</p:attrName>
                                        </p:attrNameLst>
                                      </p:cBhvr>
                                    </p:animMotion>
                                  </p:childTnLst>
                                </p:cTn>
                              </p:par>
                            </p:childTnLst>
                          </p:cTn>
                        </p:par>
                        <p:par>
                          <p:cTn id="12" fill="hold">
                            <p:stCondLst>
                              <p:cond delay="13500"/>
                            </p:stCondLst>
                            <p:childTnLst>
                              <p:par>
                                <p:cTn id="13" presetID="10" presetClass="exit" presetSubtype="0" fill="hold"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450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0"/>
                                        </p:tgtEl>
                                        <p:attrNameLst>
                                          <p:attrName>ppt_x</p:attrName>
                                          <p:attrName>ppt_y</p:attrName>
                                        </p:attrNameLst>
                                      </p:cBhvr>
                                    </p:animMotion>
                                  </p:childTnLst>
                                </p:cTn>
                              </p:par>
                            </p:childTnLst>
                          </p:cTn>
                        </p:par>
                        <p:par>
                          <p:cTn id="23" fill="hold">
                            <p:stCondLst>
                              <p:cond delay="22500"/>
                            </p:stCondLst>
                            <p:childTnLst>
                              <p:par>
                                <p:cTn id="24" presetID="10" presetClass="exit" presetSubtype="0" fill="hold" nodeType="afterEffect">
                                  <p:stCondLst>
                                    <p:cond delay="0"/>
                                  </p:stCondLst>
                                  <p:childTnLst>
                                    <p:animEffect transition="out" filter="fade">
                                      <p:cBhvr>
                                        <p:cTn id="25" dur="10"/>
                                        <p:tgtEl>
                                          <p:spTgt spid="10"/>
                                        </p:tgtEl>
                                      </p:cBhvr>
                                    </p:animEffect>
                                    <p:set>
                                      <p:cBhvr>
                                        <p:cTn id="26" dur="1" fill="hold">
                                          <p:stCondLst>
                                            <p:cond delay="9"/>
                                          </p:stCondLst>
                                        </p:cTn>
                                        <p:tgtEl>
                                          <p:spTgt spid="10"/>
                                        </p:tgtEl>
                                        <p:attrNameLst>
                                          <p:attrName>style.visibility</p:attrName>
                                        </p:attrNameLst>
                                      </p:cBhvr>
                                      <p:to>
                                        <p:strVal val="hidden"/>
                                      </p:to>
                                    </p:set>
                                  </p:childTnLst>
                                </p:cTn>
                              </p:par>
                            </p:childTnLst>
                          </p:cTn>
                        </p:par>
                        <p:par>
                          <p:cTn id="27" fill="hold">
                            <p:stCondLst>
                              <p:cond delay="2251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750"/>
                                        <p:tgtEl>
                                          <p:spTgt spid="21"/>
                                        </p:tgtEl>
                                      </p:cBhvr>
                                    </p:animEffect>
                                  </p:childTnLst>
                                </p:cTn>
                              </p:par>
                            </p:childTnLst>
                          </p:cTn>
                        </p:par>
                        <p:par>
                          <p:cTn id="31" fill="hold">
                            <p:stCondLst>
                              <p:cond delay="24260"/>
                            </p:stCondLst>
                            <p:childTnLst>
                              <p:par>
                                <p:cTn id="32" presetID="0" presetClass="path" presetSubtype="0" accel="50000" decel="50000" fill="hold" nodeType="afterEffect">
                                  <p:stCondLst>
                                    <p:cond delay="0"/>
                                  </p:stCondLst>
                                  <p:childTnLst>
                                    <p:animMotion origin="layout" path="M 9.71279E-6 -2.22222E-6 L 0.01019 -0.01041 L 0.01802 -0.02175 L 0.02677 -0.03634 L 0.03369 -0.02338 L 0.04191 -0.01388 L 0.04831 -0.00532 L 0.0517 -0.00254 " pathEditMode="relative" ptsTypes="AAAAAAAA">
                                      <p:cBhvr>
                                        <p:cTn id="33" dur="2000" fill="hold"/>
                                        <p:tgtEl>
                                          <p:spTgt spid="21"/>
                                        </p:tgtEl>
                                        <p:attrNameLst>
                                          <p:attrName>ppt_x</p:attrName>
                                          <p:attrName>ppt_y</p:attrName>
                                        </p:attrNameLst>
                                      </p:cBhvr>
                                    </p:animMotion>
                                  </p:childTnLst>
                                </p:cTn>
                              </p:par>
                            </p:childTnLst>
                          </p:cTn>
                        </p:par>
                        <p:par>
                          <p:cTn id="34" fill="hold">
                            <p:stCondLst>
                              <p:cond delay="26260"/>
                            </p:stCondLst>
                            <p:childTnLst>
                              <p:par>
                                <p:cTn id="35" presetID="10" presetClass="exit" presetSubtype="0" fill="hold" nodeType="afterEffect">
                                  <p:stCondLst>
                                    <p:cond delay="0"/>
                                  </p:stCondLst>
                                  <p:childTnLst>
                                    <p:animEffect transition="out" filter="fade">
                                      <p:cBhvr>
                                        <p:cTn id="36" dur="1750"/>
                                        <p:tgtEl>
                                          <p:spTgt spid="21"/>
                                        </p:tgtEl>
                                      </p:cBhvr>
                                    </p:animEffect>
                                    <p:set>
                                      <p:cBhvr>
                                        <p:cTn id="37" dur="1" fill="hold">
                                          <p:stCondLst>
                                            <p:cond delay="1749"/>
                                          </p:stCondLst>
                                        </p:cTn>
                                        <p:tgtEl>
                                          <p:spTgt spid="21"/>
                                        </p:tgtEl>
                                        <p:attrNameLst>
                                          <p:attrName>style.visibility</p:attrName>
                                        </p:attrNameLst>
                                      </p:cBhvr>
                                      <p:to>
                                        <p:strVal val="hidden"/>
                                      </p:to>
                                    </p:set>
                                  </p:childTnLst>
                                </p:cTn>
                              </p:par>
                            </p:childTnLst>
                          </p:cTn>
                        </p:par>
                        <p:par>
                          <p:cTn id="38" fill="hold">
                            <p:stCondLst>
                              <p:cond delay="2801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750"/>
                                        <p:tgtEl>
                                          <p:spTgt spid="13"/>
                                        </p:tgtEl>
                                      </p:cBhvr>
                                    </p:animEffect>
                                  </p:childTnLst>
                                </p:cTn>
                              </p:par>
                            </p:childTnLst>
                          </p:cTn>
                        </p:par>
                        <p:par>
                          <p:cTn id="42" fill="hold">
                            <p:stCondLst>
                              <p:cond delay="29760"/>
                            </p:stCondLst>
                            <p:childTnLst>
                              <p:par>
                                <p:cTn id="43" presetID="10" presetClass="exit" presetSubtype="0" fill="hold" nodeType="afterEffect">
                                  <p:stCondLst>
                                    <p:cond delay="0"/>
                                  </p:stCondLst>
                                  <p:childTnLst>
                                    <p:animEffect transition="out" filter="fade">
                                      <p:cBhvr>
                                        <p:cTn id="44" dur="1750"/>
                                        <p:tgtEl>
                                          <p:spTgt spid="13"/>
                                        </p:tgtEl>
                                      </p:cBhvr>
                                    </p:animEffect>
                                    <p:set>
                                      <p:cBhvr>
                                        <p:cTn id="45" dur="1" fill="hold">
                                          <p:stCondLst>
                                            <p:cond delay="174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11208253"/>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9" name="TextBox 8"/>
          <p:cNvSpPr txBox="1"/>
          <p:nvPr/>
        </p:nvSpPr>
        <p:spPr>
          <a:xfrm>
            <a:off x="6269182" y="2816471"/>
            <a:ext cx="6538119"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a:rPr>
              <a:t>ăp</a:t>
            </a:r>
            <a:r>
              <a:rPr lang="en-US" sz="18000" smtClean="0">
                <a:solidFill>
                  <a:srgbClr val="FF0000"/>
                </a:solidFill>
                <a:latin typeface="HP001 4 hàng" pitchFamily="34" charset="0"/>
              </a:rPr>
              <a:t> </a:t>
            </a:r>
            <a:r>
              <a:rPr lang="en-US" sz="9000" smtClean="0">
                <a:solidFill>
                  <a:srgbClr val="FF0000"/>
                </a:solidFill>
                <a:latin typeface="HP001 4 hàng"/>
              </a:rPr>
              <a:t>ăp</a:t>
            </a:r>
            <a:endParaRPr lang="en-US" sz="9000">
              <a:solidFill>
                <a:srgbClr val="FF0000"/>
              </a:solidFill>
              <a:latin typeface="HP001 4 hàng" pitchFamily="34" charset="0"/>
            </a:endParaRPr>
          </a:p>
        </p:txBody>
      </p:sp>
      <p:sp>
        <p:nvSpPr>
          <p:cNvPr id="15" name="TextBox 14"/>
          <p:cNvSpPr txBox="1"/>
          <p:nvPr/>
        </p:nvSpPr>
        <p:spPr>
          <a:xfrm>
            <a:off x="560171" y="2822098"/>
            <a:ext cx="6624334"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a:rPr>
              <a:t>ap</a:t>
            </a:r>
            <a:r>
              <a:rPr lang="el-GR" sz="18000" smtClean="0">
                <a:solidFill>
                  <a:srgbClr val="FF0000"/>
                </a:solidFill>
                <a:latin typeface="HP001 4 hàng"/>
              </a:rPr>
              <a:t> </a:t>
            </a:r>
            <a:r>
              <a:rPr lang="en-US" sz="9000" smtClean="0">
                <a:solidFill>
                  <a:srgbClr val="FF0000"/>
                </a:solidFill>
                <a:latin typeface="HP001 4 hàng"/>
              </a:rPr>
              <a:t>ap</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26940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830699907"/>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6" name="TextBox 15"/>
          <p:cNvSpPr txBox="1"/>
          <p:nvPr/>
        </p:nvSpPr>
        <p:spPr>
          <a:xfrm>
            <a:off x="2165149" y="2822098"/>
            <a:ext cx="6624334"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a:rPr>
              <a:t>âp</a:t>
            </a:r>
            <a:r>
              <a:rPr lang="el-GR" sz="18000" smtClean="0">
                <a:solidFill>
                  <a:srgbClr val="FF0000"/>
                </a:solidFill>
                <a:latin typeface="HP001 4 hàng"/>
              </a:rPr>
              <a:t> </a:t>
            </a:r>
            <a:r>
              <a:rPr lang="en-US" sz="9000" smtClean="0">
                <a:solidFill>
                  <a:srgbClr val="FF0000"/>
                </a:solidFill>
                <a:latin typeface="HP001 4 hàng"/>
              </a:rPr>
              <a:t>âp</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85738" y="3126898"/>
            <a:ext cx="10987314" cy="2892902"/>
          </a:xfrm>
          <a:prstGeom prst="rect">
            <a:avLst/>
          </a:prstGeom>
          <a:noFill/>
        </p:spPr>
        <p:txBody>
          <a:bodyPr wrap="square" lIns="121725" tIns="60862" rIns="121725" bIns="60862" rtlCol="0">
            <a:spAutoFit/>
          </a:bodyPr>
          <a:lstStyle/>
          <a:p>
            <a:pPr algn="ctr"/>
            <a:r>
              <a:rPr lang="en-US" sz="18000">
                <a:solidFill>
                  <a:srgbClr val="FF0000"/>
                </a:solidFill>
                <a:latin typeface="HP001 4H"/>
                <a:ea typeface="HP001 4H"/>
              </a:rPr>
              <a:t> cặp da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37107544"/>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02525" y="3978493"/>
            <a:ext cx="11338719" cy="1507907"/>
          </a:xfrm>
          <a:prstGeom prst="rect">
            <a:avLst/>
          </a:prstGeom>
          <a:noFill/>
        </p:spPr>
        <p:txBody>
          <a:bodyPr wrap="square" lIns="121725" tIns="60862" rIns="121725" bIns="60862" rtlCol="0">
            <a:spAutoFit/>
          </a:bodyPr>
          <a:lstStyle/>
          <a:p>
            <a:pPr algn="ctr"/>
            <a:r>
              <a:rPr lang="en-US" sz="9000">
                <a:solidFill>
                  <a:srgbClr val="FF0000"/>
                </a:solidFill>
                <a:latin typeface="HP001 4 hàng"/>
                <a:ea typeface="HP001 4H"/>
              </a:rPr>
              <a:t> cặp da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49016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612286" y="3126898"/>
            <a:ext cx="11338719" cy="2892902"/>
          </a:xfrm>
          <a:prstGeom prst="rect">
            <a:avLst/>
          </a:prstGeom>
          <a:noFill/>
        </p:spPr>
        <p:txBody>
          <a:bodyPr wrap="square" lIns="121725" tIns="60862" rIns="121725" bIns="60862" rtlCol="0">
            <a:spAutoFit/>
          </a:bodyPr>
          <a:lstStyle/>
          <a:p>
            <a:pPr algn="ctr"/>
            <a:r>
              <a:rPr lang="lt-LT" sz="18000" smtClean="0">
                <a:solidFill>
                  <a:srgbClr val="FF0000"/>
                </a:solidFill>
                <a:latin typeface="HP001 4 hàng" pitchFamily="34" charset="0"/>
              </a:rPr>
              <a:t>cá </a:t>
            </a:r>
            <a:r>
              <a:rPr lang="lt-LT" sz="18000">
                <a:solidFill>
                  <a:srgbClr val="FF0000"/>
                </a:solidFill>
                <a:latin typeface="HP001 4 hàng" pitchFamily="34" charset="0"/>
              </a:rPr>
              <a:t>jập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88368790"/>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202117" y="3978493"/>
            <a:ext cx="11338719" cy="1507907"/>
          </a:xfrm>
          <a:prstGeom prst="rect">
            <a:avLst/>
          </a:prstGeom>
          <a:noFill/>
        </p:spPr>
        <p:txBody>
          <a:bodyPr wrap="square" lIns="121725" tIns="60862" rIns="121725" bIns="60862" rtlCol="0">
            <a:spAutoFit/>
          </a:bodyPr>
          <a:lstStyle/>
          <a:p>
            <a:pPr algn="ctr"/>
            <a:r>
              <a:rPr lang="lt-LT" sz="9000">
                <a:solidFill>
                  <a:srgbClr val="FF0000"/>
                </a:solidFill>
                <a:latin typeface="HP001 4 hàng" pitchFamily="34" charset="0"/>
              </a:rPr>
              <a:t> cá jập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66119" y="593979"/>
            <a:ext cx="7969991" cy="5578221"/>
            <a:chOff x="3261519" y="457200"/>
            <a:chExt cx="5443611" cy="381000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90" t="35511" r="30362" b="29545"/>
            <a:stretch/>
          </p:blipFill>
          <p:spPr bwMode="auto">
            <a:xfrm>
              <a:off x="3261519" y="457200"/>
              <a:ext cx="5340928" cy="255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24" t="28977" r="30626" b="51989"/>
            <a:stretch/>
          </p:blipFill>
          <p:spPr bwMode="auto">
            <a:xfrm>
              <a:off x="3364201" y="2874817"/>
              <a:ext cx="5340929" cy="139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319" y="-16369"/>
            <a:ext cx="6870023" cy="3499018"/>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Khi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ngủ</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tôi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nằm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lìm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mặt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đen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sẫm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Thức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dậy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tôi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thể</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đưa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bạn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chu</a:t>
            </a:r>
            <a:r>
              <a:rPr lang="en-US" dirty="0" smtClean="0">
                <a:solidFill>
                  <a:srgbClr val="0070C0"/>
                </a:solidFill>
                <a:latin typeface="Arial-Rounded" pitchFamily="34" charset="0"/>
                <a:ea typeface="Arial-Rounded" pitchFamily="34" charset="0"/>
                <a:cs typeface="Arial-Rounded" pitchFamily="34" charset="0"/>
              </a:rPr>
              <a:t> du </a:t>
            </a:r>
            <a:r>
              <a:rPr lang="en-US" dirty="0" err="1" smtClean="0">
                <a:solidFill>
                  <a:srgbClr val="0070C0"/>
                </a:solidFill>
                <a:latin typeface="Arial-Rounded" pitchFamily="34" charset="0"/>
                <a:ea typeface="Arial-Rounded" pitchFamily="34" charset="0"/>
                <a:cs typeface="Arial-Rounded" pitchFamily="34" charset="0"/>
              </a:rPr>
              <a:t>khắp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khám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phá</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thế</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giới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hấp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dẫn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đầy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ắp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màu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sắc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Bạn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thể</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xem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phim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nghe</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nhạc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để</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phút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giây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thư</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giãn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ấm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áp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Tôi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ai</a:t>
            </a:r>
            <a:r>
              <a:rPr lang="en-US" dirty="0" smtClean="0">
                <a:solidFill>
                  <a:srgbClr val="0070C0"/>
                </a:solidFill>
                <a:latin typeface="Arial-Rounded" pitchFamily="34" charset="0"/>
                <a:ea typeface="Arial-Rounded" pitchFamily="34" charset="0"/>
                <a:cs typeface="Arial-Rounded" pitchFamily="34" charset="0"/>
              </a:rPr>
              <a:t>?</a:t>
            </a:r>
          </a:p>
        </p:txBody>
      </p:sp>
      <p:cxnSp>
        <p:nvCxnSpPr>
          <p:cNvPr id="32" name="Straight Connector 31"/>
          <p:cNvCxnSpPr/>
          <p:nvPr/>
        </p:nvCxnSpPr>
        <p:spPr>
          <a:xfrm>
            <a:off x="9508410" y="4722036"/>
            <a:ext cx="12547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58153" y="5364977"/>
            <a:ext cx="932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842695" y="478573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8520" y="32004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75220" y="380503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1759934" y="3660806"/>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118232" y="610544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9812" y="51054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8622695" y="5291756"/>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260174" y="6383756"/>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6355019" y="601638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11598" y="6555969"/>
            <a:ext cx="609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cxnSp>
        <p:nvCxnSpPr>
          <p:cNvPr id="47" name="Straight Connector 46"/>
          <p:cNvCxnSpPr/>
          <p:nvPr/>
        </p:nvCxnSpPr>
        <p:spPr>
          <a:xfrm>
            <a:off x="1276602" y="1143000"/>
            <a:ext cx="10467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5919" y="1918854"/>
            <a:ext cx="2265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919" y="2649234"/>
            <a:ext cx="11378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92139" y="1918854"/>
            <a:ext cx="8902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5919" y="3429000"/>
            <a:ext cx="6144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Khi ngủ, “tôi” thế nào?</a:t>
            </a:r>
            <a:endParaRPr lang="en-US" sz="4400">
              <a:latin typeface="Arial-Rounded" pitchFamily="34" charset="0"/>
              <a:ea typeface="Arial-Rounded" pitchFamily="34" charset="0"/>
              <a:cs typeface="Arial-Rounded" pitchFamily="34" charset="0"/>
            </a:endParaRPr>
          </a:p>
        </p:txBody>
      </p:sp>
      <p:sp>
        <p:nvSpPr>
          <p:cNvPr id="13" name="Rounded Rectangle 12"/>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Thức dậy, tôi có thể làm gì?</a:t>
            </a:r>
            <a:endParaRPr lang="en-US" sz="4400">
              <a:latin typeface="Arial-Rounded" pitchFamily="34" charset="0"/>
              <a:ea typeface="Arial-Rounded" pitchFamily="34" charset="0"/>
              <a:cs typeface="Arial-Rounded" pitchFamily="34" charset="0"/>
            </a:endParaRPr>
          </a:p>
        </p:txBody>
      </p:sp>
      <p:sp>
        <p:nvSpPr>
          <p:cNvPr id="18" name="Rounded Rectangle 17"/>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Bạn có thể làm gì khi có “tôi”?</a:t>
            </a:r>
            <a:endParaRPr lang="en-US" sz="4400">
              <a:latin typeface="Arial-Rounded" pitchFamily="34" charset="0"/>
              <a:ea typeface="Arial-Rounded" pitchFamily="34" charset="0"/>
              <a:cs typeface="Arial-Rounded" pitchFamily="34" charset="0"/>
            </a:endParaRPr>
          </a:p>
        </p:txBody>
      </p:sp>
      <p:cxnSp>
        <p:nvCxnSpPr>
          <p:cNvPr id="19" name="Straight Connector 18"/>
          <p:cNvCxnSpPr/>
          <p:nvPr/>
        </p:nvCxnSpPr>
        <p:spPr>
          <a:xfrm>
            <a:off x="7147719" y="3429000"/>
            <a:ext cx="4622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0712" y="4128654"/>
            <a:ext cx="52206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“Tôi” là ai?</a:t>
            </a:r>
            <a:endParaRPr lang="en-US" sz="4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7720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s</a:t>
            </a:r>
            <a:endParaRPr lang="en-US" sz="88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9688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ut</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7733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s</a:t>
            </a:r>
            <a:r>
              <a:rPr lang="en-US" sz="8800" smtClean="0">
                <a:solidFill>
                  <a:srgbClr val="FF0000"/>
                </a:solidFill>
                <a:latin typeface="Arial-Rounded" pitchFamily="34" charset="0"/>
                <a:ea typeface="Arial-Rounded" pitchFamily="34" charset="0"/>
                <a:cs typeface="Arial-Rounded" pitchFamily="34" charset="0"/>
              </a:rPr>
              <a:t>ut</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364251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ut</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5417329" y="4797675"/>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313495"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a:t>
            </a:r>
            <a:r>
              <a:rPr lang="en-US" sz="8800" smtClean="0">
                <a:solidFill>
                  <a:srgbClr val="FF0000"/>
                </a:solidFill>
                <a:latin typeface="Arial-Rounded" pitchFamily="34" charset="0"/>
                <a:ea typeface="Arial-Rounded" pitchFamily="34" charset="0"/>
                <a:cs typeface="Arial-Rounded" pitchFamily="34" charset="0"/>
              </a:rPr>
              <a:t>t</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ột số điều nên lưu ý khi cho trẻ em xem tivi bố mẹ nê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50" y="1474317"/>
            <a:ext cx="5776527" cy="384361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mart Tivi Samsung 32 Inch UA32T4500A KXX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441" y="463425"/>
            <a:ext cx="5865397" cy="586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284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57" y="-129523"/>
            <a:ext cx="8952932" cy="500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96556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Đồ vật quen thuộc</a:t>
            </a:r>
            <a:endParaRPr lang="en-US" sz="6000">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060" y="1895652"/>
            <a:ext cx="7792538" cy="4934639"/>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57" y="-129523"/>
            <a:ext cx="8952932" cy="500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26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20"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20" y="3429002"/>
            <a:ext cx="9296400" cy="2246769"/>
          </a:xfrm>
          <a:prstGeom prst="rect">
            <a:avLst/>
          </a:prstGeom>
          <a:solidFill>
            <a:srgbClr val="D8F4E3"/>
          </a:solidFill>
        </p:spPr>
        <p:txBody>
          <a:bodyPr wrap="square" rtlCol="0">
            <a:spAutoFit/>
          </a:bodyPr>
          <a:lstStyle/>
          <a:p>
            <a:r>
              <a:rPr lang="en-US" sz="2000" b="1" smtClean="0">
                <a:latin typeface="Arial" pitchFamily="34" charset="0"/>
                <a:cs typeface="Arial" pitchFamily="34" charset="0"/>
              </a:rPr>
              <a:t>Thân chào Quý Thầy Cô!</a:t>
            </a:r>
          </a:p>
          <a:p>
            <a:r>
              <a:rPr lang="en-US" sz="2000" b="1" smtClean="0">
                <a:latin typeface="Arial" pitchFamily="34" charset="0"/>
                <a:cs typeface="Arial" pitchFamily="34" charset="0"/>
              </a:rPr>
              <a:t>Rất mong nhận được phản hồi và góp ý từ Quý Thầy Cô để bộ giáo án ppt được hoàn thiện hơn.</a:t>
            </a:r>
          </a:p>
          <a:p>
            <a:r>
              <a:rPr lang="en-US" sz="2000" b="1" smtClean="0">
                <a:latin typeface="Arial" pitchFamily="34" charset="0"/>
                <a:cs typeface="Arial" pitchFamily="34" charset="0"/>
              </a:rPr>
              <a:t>Mọi thông tin phản hồi mong được QTC gửi về:</a:t>
            </a:r>
          </a:p>
          <a:p>
            <a:r>
              <a:rPr lang="en-US" sz="2000" b="1" smtClean="0">
                <a:latin typeface="Arial" pitchFamily="34" charset="0"/>
                <a:cs typeface="Arial" pitchFamily="34" charset="0"/>
              </a:rPr>
              <a:t>+ Zalo: 0916.604.268</a:t>
            </a:r>
          </a:p>
          <a:p>
            <a:r>
              <a:rPr lang="en-US" sz="2000" b="1" smtClean="0">
                <a:latin typeface="Arial" pitchFamily="34" charset="0"/>
                <a:cs typeface="Arial" pitchFamily="34" charset="0"/>
              </a:rPr>
              <a:t>+ Facebook cá nhân: </a:t>
            </a:r>
            <a:r>
              <a:rPr lang="en-US" sz="2000">
                <a:hlinkClick r:id="rId3"/>
              </a:rPr>
              <a:t>https://www.facebook.com/nhilinh.phan</a:t>
            </a:r>
            <a:r>
              <a:rPr lang="en-US" sz="2000" smtClean="0">
                <a:hlinkClick r:id="rId3"/>
              </a:rPr>
              <a:t>/</a:t>
            </a:r>
            <a:endParaRPr lang="en-US" sz="2000" smtClean="0"/>
          </a:p>
          <a:p>
            <a:r>
              <a:rPr lang="en-US" sz="2000" b="1" smtClean="0">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20" y="1249443"/>
            <a:ext cx="5424419" cy="1323439"/>
          </a:xfrm>
          <a:prstGeom prst="rect">
            <a:avLst/>
          </a:prstGeom>
          <a:noFill/>
        </p:spPr>
        <p:txBody>
          <a:bodyPr wrap="square" rtlCol="0">
            <a:spAutoFit/>
          </a:bodyPr>
          <a:lstStyle/>
          <a:p>
            <a:r>
              <a:rPr lang="en-US" sz="2000" smtClean="0">
                <a:solidFill>
                  <a:srgbClr val="0070C0"/>
                </a:solidFill>
                <a:latin typeface="Arial" pitchFamily="34" charset="0"/>
                <a:cs typeface="Arial" pitchFamily="34" charset="0"/>
              </a:rPr>
              <a:t>Người soạn	: Phan Thị Linh</a:t>
            </a:r>
          </a:p>
          <a:p>
            <a:r>
              <a:rPr lang="en-US" sz="2000" smtClean="0">
                <a:solidFill>
                  <a:srgbClr val="0070C0"/>
                </a:solidFill>
                <a:latin typeface="Arial" pitchFamily="34" charset="0"/>
                <a:cs typeface="Arial" pitchFamily="34" charset="0"/>
              </a:rPr>
              <a:t>Năm sinh		: 1990</a:t>
            </a:r>
          </a:p>
          <a:p>
            <a:r>
              <a:rPr lang="en-US" sz="2000" smtClean="0">
                <a:solidFill>
                  <a:srgbClr val="0070C0"/>
                </a:solidFill>
                <a:latin typeface="Arial" pitchFamily="34" charset="0"/>
                <a:cs typeface="Arial" pitchFamily="34" charset="0"/>
              </a:rPr>
              <a:t>Đơn vị công tác	: Trường TH và THCS FPT</a:t>
            </a:r>
          </a:p>
          <a:p>
            <a:r>
              <a:rPr lang="en-US" sz="2000" smtClean="0">
                <a:solidFill>
                  <a:srgbClr val="0070C0"/>
                </a:solidFill>
                <a:latin typeface="Arial" pitchFamily="34" charset="0"/>
                <a:cs typeface="Arial" pitchFamily="34" charset="0"/>
              </a:rPr>
              <a:t>LH		: 0916.604.268</a:t>
            </a:r>
            <a:endParaRPr lang="en-US" sz="2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18583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smtClean="0">
                <a:solidFill>
                  <a:schemeClr val="bg1"/>
                </a:solidFill>
                <a:latin typeface="Arial-Rounded" pitchFamily="34" charset="0"/>
                <a:ea typeface="Arial-Rounded" pitchFamily="34" charset="0"/>
                <a:cs typeface="Arial-Rounded" pitchFamily="34" charset="0"/>
              </a:rPr>
              <a:t>nứt nẻ</a:t>
            </a:r>
          </a:p>
          <a:p>
            <a:pPr algn="ctr"/>
            <a:r>
              <a:rPr lang="en-US" sz="8800" smtClean="0">
                <a:solidFill>
                  <a:schemeClr val="bg1"/>
                </a:solidFill>
                <a:latin typeface="Arial-Rounded" pitchFamily="34" charset="0"/>
                <a:ea typeface="Arial-Rounded" pitchFamily="34" charset="0"/>
                <a:cs typeface="Arial-Rounded" pitchFamily="34" charset="0"/>
              </a:rPr>
              <a:t>mứt dừa</a:t>
            </a:r>
            <a:endParaRPr lang="en-US" sz="88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319" y="1447800"/>
            <a:ext cx="3962400" cy="3962400"/>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778883101"/>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3366649" y="1183168"/>
            <a:ext cx="9171053" cy="4539506"/>
          </a:xfrm>
          <a:prstGeom prst="rect">
            <a:avLst/>
          </a:prstGeom>
          <a:noFill/>
        </p:spPr>
        <p:txBody>
          <a:bodyPr wrap="square" lIns="121725" tIns="60862" rIns="121725" bIns="60862" rtlCol="0">
            <a:spAutoFit/>
          </a:bodyPr>
          <a:lstStyle/>
          <a:p>
            <a:r>
              <a:rPr lang="el-GR" sz="28700" smtClean="0">
                <a:solidFill>
                  <a:srgbClr val="FF0000"/>
                </a:solidFill>
                <a:latin typeface="HP001 4 hàng" pitchFamily="34" charset="0"/>
              </a:rPr>
              <a:t>λ</a:t>
            </a:r>
            <a:r>
              <a:rPr lang="en-US" sz="28700">
                <a:solidFill>
                  <a:srgbClr val="FF0000"/>
                </a:solidFill>
                <a:latin typeface="HP001 4 hàng" pitchFamily="34" charset="0"/>
              </a:rPr>
              <a:t>Ǽt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72" y="268617"/>
            <a:ext cx="10058400" cy="4902531"/>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53</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ap  ăp  âp</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9" name="Group 8"/>
          <p:cNvGrpSpPr/>
          <p:nvPr/>
        </p:nvGrpSpPr>
        <p:grpSpPr>
          <a:xfrm>
            <a:off x="670719" y="4594912"/>
            <a:ext cx="11700907" cy="2411237"/>
            <a:chOff x="933212" y="4896432"/>
            <a:chExt cx="11700907" cy="2411237"/>
          </a:xfrm>
        </p:grpSpPr>
        <p:grpSp>
          <p:nvGrpSpPr>
            <p:cNvPr id="29" name="Group 28"/>
            <p:cNvGrpSpPr/>
            <p:nvPr/>
          </p:nvGrpSpPr>
          <p:grpSpPr>
            <a:xfrm>
              <a:off x="933212" y="4896432"/>
              <a:ext cx="11700907" cy="2411237"/>
              <a:chOff x="695008" y="4949771"/>
              <a:chExt cx="10717370" cy="2411237"/>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smtClean="0">
                    <a:solidFill>
                      <a:srgbClr val="0070C0"/>
                    </a:solidFill>
                    <a:latin typeface="Arial-Rounded" pitchFamily="34" charset="0"/>
                    <a:ea typeface="Arial-Rounded" pitchFamily="34" charset="0"/>
                    <a:cs typeface="Arial-Rounded" pitchFamily="34" charset="0"/>
                  </a:rPr>
                  <a:t>	Mẹ đạp xe đưa Hà đến lớp.</a:t>
                </a:r>
              </a:p>
              <a:p>
                <a:pPr algn="just">
                  <a:lnSpc>
                    <a:spcPct val="120000"/>
                  </a:lnSpc>
                </a:pPr>
                <a:r>
                  <a:rPr lang="en-US" sz="5000" b="1" smtClean="0">
                    <a:solidFill>
                      <a:srgbClr val="0070C0"/>
                    </a:solidFill>
                    <a:latin typeface="Arial-Rounded" pitchFamily="34" charset="0"/>
                    <a:ea typeface="Arial-Rounded" pitchFamily="34" charset="0"/>
                    <a:cs typeface="Arial-Rounded" pitchFamily="34" charset="0"/>
                  </a:rPr>
                  <a:t>Khắp phố tấp nập.</a:t>
                </a:r>
                <a:endParaRPr lang="en-US" sz="5000" b="1">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2293930"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ap</a:t>
                </a:r>
                <a:endParaRPr lang="en-US" sz="5000" b="1">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3954001" y="585992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âp</a:t>
                </a:r>
                <a:endParaRPr lang="en-US" sz="5000" b="1">
                  <a:solidFill>
                    <a:srgbClr val="FF0000"/>
                  </a:solidFill>
                  <a:latin typeface="Arial-Rounded" pitchFamily="34" charset="0"/>
                  <a:ea typeface="Arial-Rounded" pitchFamily="34" charset="0"/>
                  <a:cs typeface="Arial-Rounded" pitchFamily="34" charset="0"/>
                </a:endParaRPr>
              </a:p>
            </p:txBody>
          </p:sp>
        </p:grpSp>
        <p:sp>
          <p:nvSpPr>
            <p:cNvPr id="20" name="Title 1"/>
            <p:cNvSpPr txBox="1">
              <a:spLocks/>
            </p:cNvSpPr>
            <p:nvPr/>
          </p:nvSpPr>
          <p:spPr>
            <a:xfrm>
              <a:off x="1426388" y="5806581"/>
              <a:ext cx="134466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ăp</a:t>
              </a:r>
              <a:endParaRPr lang="en-US" sz="5000" b="1">
                <a:solidFill>
                  <a:srgbClr val="FF000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3835</TotalTime>
  <Words>341</Words>
  <Application>Microsoft Office PowerPoint</Application>
  <PresentationFormat>Custom</PresentationFormat>
  <Paragraphs>192</Paragraphs>
  <Slides>46</Slides>
  <Notes>27</Notes>
  <HiddenSlides>0</HiddenSlides>
  <MMClips>3</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472</cp:revision>
  <dcterms:created xsi:type="dcterms:W3CDTF">2021-05-08T14:00:55Z</dcterms:created>
  <dcterms:modified xsi:type="dcterms:W3CDTF">2021-12-01T13:46:47Z</dcterms:modified>
</cp:coreProperties>
</file>