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1" r:id="rId4"/>
    <p:sldId id="272" r:id="rId5"/>
    <p:sldId id="303" r:id="rId6"/>
    <p:sldId id="273" r:id="rId7"/>
    <p:sldId id="274" r:id="rId8"/>
    <p:sldId id="275" r:id="rId9"/>
    <p:sldId id="276" r:id="rId10"/>
    <p:sldId id="277" r:id="rId11"/>
    <p:sldId id="279" r:id="rId12"/>
    <p:sldId id="280" r:id="rId13"/>
    <p:sldId id="287" r:id="rId14"/>
    <p:sldId id="288" r:id="rId15"/>
    <p:sldId id="290" r:id="rId16"/>
    <p:sldId id="292" r:id="rId17"/>
    <p:sldId id="293" r:id="rId18"/>
    <p:sldId id="295" r:id="rId19"/>
    <p:sldId id="307" r:id="rId20"/>
    <p:sldId id="296" r:id="rId21"/>
    <p:sldId id="297" r:id="rId22"/>
    <p:sldId id="298" r:id="rId23"/>
    <p:sldId id="299" r:id="rId24"/>
    <p:sldId id="308" r:id="rId25"/>
    <p:sldId id="301" r:id="rId26"/>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894" y="-40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11/17/2021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Bậu: đậu</a:t>
            </a:r>
            <a:r>
              <a:rPr lang="en-US" baseline="0" smtClean="0"/>
              <a:t> vào, bám vào (ví dụ: ruồi bậu, muỗi bậu); Bậu: người con trai dùng để gọi vợ hay người yêu, khi nói với ng ấy, tỏ ý thân thiết (VD: Tìm bậu, bậu đã lấy chồng…”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62681-774D-4FB3-B016-87632D41340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62681-774D-4FB3-B016-87632D413404}"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62681-774D-4FB3-B016-87632D413404}"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11/17/2021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353669"/>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chú tễu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296885" y="5353668"/>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êu</a:t>
            </a:r>
            <a:endParaRPr lang="en-US" sz="12800">
              <a:solidFill>
                <a:srgbClr val="FF0000"/>
              </a:solidFill>
              <a:latin typeface="Arial-Rounded" pitchFamily="34" charset="0"/>
              <a:ea typeface="Arial-Rounded" pitchFamily="34" charset="0"/>
              <a:cs typeface="Arial-Rounded" pitchFamily="34" charset="0"/>
            </a:endParaRPr>
          </a:p>
        </p:txBody>
      </p:sp>
      <p:pic>
        <p:nvPicPr>
          <p:cNvPr id="6146" name="Picture 2" descr="Rối nước chú Tễu hay pha trò (phiên bản rối diễn)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4129240"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14" name="Title 1"/>
          <p:cNvSpPr txBox="1">
            <a:spLocks/>
          </p:cNvSpPr>
          <p:nvPr/>
        </p:nvSpPr>
        <p:spPr>
          <a:xfrm>
            <a:off x="685800" y="4419601"/>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4495800" y="4310588"/>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8610600" y="4310589"/>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3074" name="Picture 2" descr="BẬT MÍ CHIẾC ÁO MÀU SẮC CỦA RAU CỦ - Soul Bến Thà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06" y="2008909"/>
            <a:ext cx="3687099" cy="1963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n Trâu - Con Bò - Bài Hát Gọi Trâu - Nhạc Thiếu Nhi Vui Nhộ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089" y="1898296"/>
            <a:ext cx="3884747" cy="2185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ối nước chú Tễu hay pha trò (phiên bản rối diễn) | Shopee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4154" y="1898295"/>
            <a:ext cx="2185169" cy="218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8" name="Title 1"/>
          <p:cNvSpPr txBox="1">
            <a:spLocks/>
          </p:cNvSpPr>
          <p:nvPr/>
        </p:nvSpPr>
        <p:spPr>
          <a:xfrm>
            <a:off x="685800" y="5635295"/>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9" name="Title 1"/>
          <p:cNvSpPr txBox="1">
            <a:spLocks/>
          </p:cNvSpPr>
          <p:nvPr/>
        </p:nvSpPr>
        <p:spPr>
          <a:xfrm>
            <a:off x="4495800" y="5526282"/>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8610600" y="5526283"/>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8" y="3904650"/>
            <a:ext cx="10109429"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7799"/>
            <a:ext cx="6453766" cy="471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00575105"/>
              </p:ext>
            </p:extLst>
          </p:nvPr>
        </p:nvGraphicFramePr>
        <p:xfrm>
          <a:off x="218630" y="838200"/>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336066"/>
                <a:gridCol w="592060"/>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dirty="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8630" y="203423"/>
            <a:ext cx="3433014" cy="94118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356514" y="893851"/>
            <a:ext cx="6624334" cy="2892902"/>
          </a:xfrm>
          <a:prstGeom prst="rect">
            <a:avLst/>
          </a:prstGeom>
          <a:noFill/>
        </p:spPr>
        <p:txBody>
          <a:bodyPr wrap="square" lIns="121725" tIns="60862" rIns="121725" bIns="60862" rtlCol="0">
            <a:spAutoFit/>
          </a:bodyPr>
          <a:lstStyle/>
          <a:p>
            <a:r>
              <a:rPr lang="en-US" sz="18000" dirty="0" smtClean="0">
                <a:solidFill>
                  <a:srgbClr val="FF0000"/>
                </a:solidFill>
                <a:latin typeface="HP001 4 hàng" pitchFamily="34" charset="0"/>
              </a:rPr>
              <a:t>au </a:t>
            </a:r>
            <a:endParaRPr lang="en-US" sz="9000" dirty="0">
              <a:solidFill>
                <a:srgbClr val="FF0000"/>
              </a:solidFill>
              <a:latin typeface="HP001 4 hàng" pitchFamily="34" charset="0"/>
            </a:endParaRPr>
          </a:p>
        </p:txBody>
      </p:sp>
      <p:sp>
        <p:nvSpPr>
          <p:cNvPr id="9" name="TextBox 8"/>
          <p:cNvSpPr txBox="1"/>
          <p:nvPr/>
        </p:nvSpPr>
        <p:spPr>
          <a:xfrm>
            <a:off x="7273778" y="893852"/>
            <a:ext cx="5800788" cy="2892902"/>
          </a:xfrm>
          <a:prstGeom prst="rect">
            <a:avLst/>
          </a:prstGeom>
          <a:noFill/>
        </p:spPr>
        <p:txBody>
          <a:bodyPr wrap="square" lIns="121725" tIns="60862" rIns="121725" bIns="60862" rtlCol="0">
            <a:spAutoFit/>
          </a:bodyPr>
          <a:lstStyle/>
          <a:p>
            <a:r>
              <a:rPr lang="en-US" sz="18000" dirty="0" err="1" smtClean="0">
                <a:solidFill>
                  <a:srgbClr val="FF0000"/>
                </a:solidFill>
                <a:latin typeface="HP001 4 hàng" pitchFamily="34" charset="0"/>
              </a:rPr>
              <a:t>âu</a:t>
            </a:r>
            <a:r>
              <a:rPr lang="en-US" sz="18000" dirty="0" smtClean="0">
                <a:solidFill>
                  <a:srgbClr val="FF0000"/>
                </a:solidFill>
                <a:latin typeface="HP001 4 hàng" pitchFamily="34" charset="0"/>
              </a:rPr>
              <a:t> </a:t>
            </a:r>
            <a:r>
              <a:rPr lang="en-US" sz="18000" dirty="0" smtClean="0">
                <a:solidFill>
                  <a:srgbClr val="FF0000"/>
                </a:solidFill>
                <a:latin typeface="HP001 4 hàng" pitchFamily="34" charset="0"/>
              </a:rPr>
              <a:t> </a:t>
            </a:r>
            <a:endParaRPr lang="en-US" sz="18000" dirty="0">
              <a:solidFill>
                <a:srgbClr val="FF0000"/>
              </a:solidFill>
              <a:latin typeface="HP001 4 hàng" pitchFamily="34" charset="0"/>
            </a:endParaRPr>
          </a:p>
        </p:txBody>
      </p:sp>
      <p:sp>
        <p:nvSpPr>
          <p:cNvPr id="11" name="TextBox 10"/>
          <p:cNvSpPr txBox="1"/>
          <p:nvPr/>
        </p:nvSpPr>
        <p:spPr>
          <a:xfrm>
            <a:off x="356514" y="4551452"/>
            <a:ext cx="6624334" cy="2892902"/>
          </a:xfrm>
          <a:prstGeom prst="rect">
            <a:avLst/>
          </a:prstGeom>
          <a:noFill/>
        </p:spPr>
        <p:txBody>
          <a:bodyPr wrap="square" lIns="121725" tIns="60862" rIns="121725" bIns="60862" rtlCol="0">
            <a:spAutoFit/>
          </a:bodyPr>
          <a:lstStyle/>
          <a:p>
            <a:r>
              <a:rPr lang="en-US" sz="18000" dirty="0" err="1" smtClean="0">
                <a:solidFill>
                  <a:srgbClr val="FF0000"/>
                </a:solidFill>
                <a:latin typeface="HP001 4 hàng" pitchFamily="34" charset="0"/>
              </a:rPr>
              <a:t>êu</a:t>
            </a:r>
            <a:r>
              <a:rPr lang="en-US" sz="18000" dirty="0" smtClean="0">
                <a:solidFill>
                  <a:srgbClr val="FF0000"/>
                </a:solidFill>
                <a:latin typeface="HP001 4 hàng" pitchFamily="34" charset="0"/>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99088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62567657"/>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57074" y="3126898"/>
            <a:ext cx="11446889" cy="2892902"/>
          </a:xfrm>
          <a:prstGeom prst="rect">
            <a:avLst/>
          </a:prstGeom>
          <a:noFill/>
        </p:spPr>
        <p:txBody>
          <a:bodyPr wrap="square" lIns="121725" tIns="60862" rIns="121725" bIns="60862" rtlCol="0">
            <a:spAutoFit/>
          </a:bodyPr>
          <a:lstStyle/>
          <a:p>
            <a:r>
              <a:rPr lang="vi-VN" sz="18000" smtClean="0">
                <a:solidFill>
                  <a:srgbClr val="FF0000"/>
                </a:solidFill>
                <a:latin typeface="HP001 4H"/>
                <a:ea typeface="HP001 4H"/>
              </a:rPr>
              <a:t> c</a:t>
            </a:r>
            <a:r>
              <a:rPr lang="el-GR" sz="18000" smtClean="0">
                <a:solidFill>
                  <a:srgbClr val="FF0000"/>
                </a:solidFill>
                <a:latin typeface="HP001 4H"/>
                <a:ea typeface="HP001 4H"/>
              </a:rPr>
              <a:t>Ϊ </a:t>
            </a:r>
            <a:r>
              <a:rPr lang="vi-VN" sz="18000" smtClean="0">
                <a:solidFill>
                  <a:srgbClr val="FF0000"/>
                </a:solidFill>
                <a:latin typeface="HP001 4H"/>
                <a:ea typeface="HP001 4H"/>
              </a:rPr>
              <a:t>Ǉrâu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862711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6205385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762000" y="3126898"/>
            <a:ext cx="1150892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a:t>
            </a:r>
            <a:r>
              <a:rPr lang="el-GR" sz="18000" smtClean="0">
                <a:solidFill>
                  <a:srgbClr val="FF0000"/>
                </a:solidFill>
                <a:latin typeface="HP001 4 hàng" pitchFamily="34" charset="0"/>
              </a:rPr>
              <a:t> ε</a:t>
            </a:r>
            <a:r>
              <a:rPr lang="vi-VN" sz="18000" smtClean="0">
                <a:solidFill>
                  <a:srgbClr val="FF0000"/>
                </a:solidFill>
                <a:latin typeface="HP001 4 hàng" pitchFamily="34" charset="0"/>
              </a:rPr>
              <a:t>ú </a:t>
            </a:r>
            <a:r>
              <a:rPr lang="el-GR" sz="18000" smtClean="0">
                <a:solidFill>
                  <a:srgbClr val="FF0000"/>
                </a:solidFill>
                <a:latin typeface="HP001 4 hàng" pitchFamily="34" charset="0"/>
              </a:rPr>
              <a:t>Ι</a:t>
            </a:r>
            <a:r>
              <a:rPr lang="vi-VN" sz="18000" smtClean="0">
                <a:solidFill>
                  <a:srgbClr val="FF0000"/>
                </a:solidFill>
                <a:latin typeface="HP001 4 hàng" pitchFamily="34" charset="0"/>
              </a:rPr>
              <a:t>ğu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93473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17" t="33333" r="29136" b="25000"/>
          <a:stretch/>
        </p:blipFill>
        <p:spPr bwMode="auto">
          <a:xfrm>
            <a:off x="1299538" y="777240"/>
            <a:ext cx="10023143" cy="50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48" t="4155" b="62020"/>
          <a:stretch/>
        </p:blipFill>
        <p:spPr>
          <a:xfrm>
            <a:off x="1447800" y="0"/>
            <a:ext cx="9169443" cy="4646131"/>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6316" y="4436897"/>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Nhà dì Tư ở quê có cây cau, giàn trầu. Sau nhà có rau cải, rau dền và cả dưa hấu. Gần nhà dì có cây cầu tre nhỏ. Xa xa là dãy núi cao.</a:t>
            </a:r>
          </a:p>
        </p:txBody>
      </p:sp>
      <p:cxnSp>
        <p:nvCxnSpPr>
          <p:cNvPr id="32" name="Straight Connector 31"/>
          <p:cNvCxnSpPr/>
          <p:nvPr/>
        </p:nvCxnSpPr>
        <p:spPr>
          <a:xfrm>
            <a:off x="7203932" y="5179029"/>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34174" y="5243149"/>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06158"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896600" y="430396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816504" y="4624972"/>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45884" y="5788065"/>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288235" y="568166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10216198" y="5892255"/>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253110" y="635972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9801045" y="5181600"/>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99478" y="5163941"/>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86167" y="5776220"/>
            <a:ext cx="773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38600" y="5746831"/>
            <a:ext cx="7158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10600" y="5779744"/>
            <a:ext cx="866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72886" y="6382651"/>
            <a:ext cx="866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02430" y="5648194"/>
            <a:ext cx="413912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cau</a:t>
            </a:r>
          </a:p>
        </p:txBody>
      </p:sp>
      <p:sp>
        <p:nvSpPr>
          <p:cNvPr id="8" name="Title 1"/>
          <p:cNvSpPr txBox="1">
            <a:spLocks/>
          </p:cNvSpPr>
          <p:nvPr/>
        </p:nvSpPr>
        <p:spPr>
          <a:xfrm>
            <a:off x="4145227" y="5648194"/>
            <a:ext cx="310978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trầu</a:t>
            </a:r>
          </a:p>
        </p:txBody>
      </p:sp>
      <p:sp>
        <p:nvSpPr>
          <p:cNvPr id="10" name="Title 1"/>
          <p:cNvSpPr txBox="1">
            <a:spLocks/>
          </p:cNvSpPr>
          <p:nvPr/>
        </p:nvSpPr>
        <p:spPr>
          <a:xfrm>
            <a:off x="8411744" y="5648194"/>
            <a:ext cx="310978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dưa hấu</a:t>
            </a:r>
          </a:p>
        </p:txBody>
      </p:sp>
      <p:pic>
        <p:nvPicPr>
          <p:cNvPr id="7170" name="Picture 2" descr="Cau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44" y="533400"/>
            <a:ext cx="2425977" cy="46515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ỹ thuật trồng cây trầu không - VUA DƯỢC L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1432"/>
            <a:ext cx="4550126" cy="341259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ĐẶC TÍNH THỰC VẬT CỦA CÂY DƯA HẤU - AGRIBUSINESS VIETNAME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38400"/>
            <a:ext cx="4123035" cy="274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gười dân dựng cầu tre ngăn 'cát tặc'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
            <a:ext cx="8587528" cy="57250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050" y="2941386"/>
            <a:ext cx="3200400"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2060"/>
                </a:solidFill>
                <a:latin typeface="Arial-Rounded" pitchFamily="34" charset="0"/>
                <a:ea typeface="Arial-Rounded" pitchFamily="34" charset="0"/>
                <a:cs typeface="Arial-Rounded" pitchFamily="34" charset="0"/>
              </a:rPr>
              <a:t>cầu</a:t>
            </a:r>
          </a:p>
          <a:p>
            <a:pPr algn="ctr"/>
            <a:r>
              <a:rPr lang="en-US" sz="6600" smtClean="0">
                <a:solidFill>
                  <a:srgbClr val="002060"/>
                </a:solidFill>
                <a:latin typeface="Arial-Rounded" pitchFamily="34" charset="0"/>
                <a:ea typeface="Arial-Rounded" pitchFamily="34" charset="0"/>
                <a:cs typeface="Arial-Rounded" pitchFamily="34" charset="0"/>
              </a:rPr>
              <a:t>tre</a:t>
            </a:r>
          </a:p>
        </p:txBody>
      </p:sp>
    </p:spTree>
    <p:extLst>
      <p:ext uri="{BB962C8B-B14F-4D97-AF65-F5344CB8AC3E}">
        <p14:creationId xmlns:p14="http://schemas.microsoft.com/office/powerpoint/2010/main" val="22625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54704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Nhà dì Tư ở đâu?</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flipV="1">
            <a:off x="7848600" y="1691640"/>
            <a:ext cx="4023062"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9968" y="3200400"/>
            <a:ext cx="8514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6815" y="1691640"/>
            <a:ext cx="5446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38620"/>
            <a:ext cx="1210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1881" y="2438620"/>
            <a:ext cx="101353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24656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2417" y="3962400"/>
            <a:ext cx="5798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Nhà dì Tư có cây gì?</a:t>
            </a:r>
            <a:endParaRPr lang="en-US" sz="4800">
              <a:latin typeface="Arial-Rounded" pitchFamily="34" charset="0"/>
              <a:ea typeface="Arial-Rounded" pitchFamily="34" charset="0"/>
              <a:cs typeface="Arial-Rounded" pitchFamily="34" charset="0"/>
            </a:endParaRPr>
          </a:p>
        </p:txBody>
      </p:sp>
      <p:sp>
        <p:nvSpPr>
          <p:cNvPr id="16" name="Rounded Rectangle 1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Sau nhà dì có những loài cây nào?</a:t>
            </a:r>
            <a:endParaRPr lang="en-US" sz="4800">
              <a:latin typeface="Arial-Rounded" pitchFamily="34" charset="0"/>
              <a:ea typeface="Arial-Rounded" pitchFamily="34" charset="0"/>
              <a:cs typeface="Arial-Rounded" pitchFamily="34" charset="0"/>
            </a:endParaRPr>
          </a:p>
        </p:txBody>
      </p:sp>
      <p:sp>
        <p:nvSpPr>
          <p:cNvPr id="19" name="Rounded Rectangle 18"/>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Gần nhà dì có cái gì?</a:t>
            </a:r>
            <a:endParaRPr lang="en-US" sz="4800">
              <a:latin typeface="Arial-Rounded" pitchFamily="34" charset="0"/>
              <a:ea typeface="Arial-Rounded" pitchFamily="34" charset="0"/>
              <a:cs typeface="Arial-Rounded" pitchFamily="34" charset="0"/>
            </a:endParaRPr>
          </a:p>
        </p:txBody>
      </p:sp>
      <p:sp>
        <p:nvSpPr>
          <p:cNvPr id="21" name="Rounded Rectangle 20"/>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Xa xa có gì?</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xit" presetSubtype="0" fill="hold"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3" grpId="0" animBg="1"/>
      <p:bldP spid="16" grpId="0" animBg="1"/>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6725" y="3949159"/>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sz="48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3" name="Title 1"/>
          <p:cNvSpPr txBox="1">
            <a:spLocks/>
          </p:cNvSpPr>
          <p:nvPr/>
        </p:nvSpPr>
        <p:spPr>
          <a:xfrm>
            <a:off x="3463203" y="2436889"/>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30893" y="2327877"/>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5" name="Title 1"/>
          <p:cNvSpPr txBox="1">
            <a:spLocks/>
          </p:cNvSpPr>
          <p:nvPr/>
        </p:nvSpPr>
        <p:spPr>
          <a:xfrm>
            <a:off x="9594994" y="2327877"/>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81600" y="-890"/>
            <a:ext cx="5054714"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76682" y="1021124"/>
            <a:ext cx="5054715"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45990" cy="35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Xin phép</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044" t="58548" b="6662"/>
          <a:stretch/>
        </p:blipFill>
        <p:spPr>
          <a:xfrm>
            <a:off x="1905000" y="1562099"/>
            <a:ext cx="9111861" cy="4991101"/>
          </a:xfrm>
          <a:prstGeom prst="rect">
            <a:avLst/>
          </a:prstGeom>
        </p:spPr>
      </p:pic>
    </p:spTree>
    <p:extLst>
      <p:ext uri="{BB962C8B-B14F-4D97-AF65-F5344CB8AC3E}">
        <p14:creationId xmlns:p14="http://schemas.microsoft.com/office/powerpoint/2010/main" val="327790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3949159"/>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sz="48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3" name="Title 1"/>
          <p:cNvSpPr txBox="1">
            <a:spLocks/>
          </p:cNvSpPr>
          <p:nvPr/>
        </p:nvSpPr>
        <p:spPr>
          <a:xfrm>
            <a:off x="3463203" y="2436889"/>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rau củ</a:t>
            </a:r>
            <a:endParaRPr lang="en-US" sz="60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30893" y="2327877"/>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trâu</a:t>
            </a:r>
            <a:endParaRPr lang="en-US" sz="6000">
              <a:latin typeface="Arial-Rounded" pitchFamily="34" charset="0"/>
              <a:ea typeface="Arial-Rounded" pitchFamily="34" charset="0"/>
              <a:cs typeface="Arial-Rounded" pitchFamily="34" charset="0"/>
            </a:endParaRPr>
          </a:p>
        </p:txBody>
      </p:sp>
      <p:sp>
        <p:nvSpPr>
          <p:cNvPr id="5" name="Title 1"/>
          <p:cNvSpPr txBox="1">
            <a:spLocks/>
          </p:cNvSpPr>
          <p:nvPr/>
        </p:nvSpPr>
        <p:spPr>
          <a:xfrm>
            <a:off x="9594994" y="2327877"/>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chú tễu</a:t>
            </a:r>
            <a:endParaRPr lang="en-US" sz="6000">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81600" y="-890"/>
            <a:ext cx="5054714"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76682" y="1021124"/>
            <a:ext cx="5054715"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45990" cy="35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33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7768"/>
          <a:stretch/>
        </p:blipFill>
        <p:spPr>
          <a:xfrm>
            <a:off x="28389" y="-381000"/>
            <a:ext cx="12392211"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43</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
        <p:nvSpPr>
          <p:cNvPr id="34" name="Title 1"/>
          <p:cNvSpPr txBox="1">
            <a:spLocks/>
          </p:cNvSpPr>
          <p:nvPr/>
        </p:nvSpPr>
        <p:spPr>
          <a:xfrm>
            <a:off x="-66386" y="5264725"/>
            <a:ext cx="12430124" cy="150108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solidFill>
                  <a:srgbClr val="0070C0"/>
                </a:solidFill>
                <a:latin typeface="Arial-Rounded" pitchFamily="34" charset="0"/>
                <a:ea typeface="Arial-Rounded" pitchFamily="34" charset="0"/>
                <a:cs typeface="Arial-Rounded" pitchFamily="34" charset="0"/>
              </a:rPr>
              <a:t>Đàn sẻ n</a:t>
            </a:r>
            <a:r>
              <a:rPr lang="en-US" sz="5100" b="1" smtClean="0">
                <a:solidFill>
                  <a:srgbClr val="FF0000"/>
                </a:solidFill>
                <a:latin typeface="Arial-Rounded" pitchFamily="34" charset="0"/>
                <a:ea typeface="Arial-Rounded" pitchFamily="34" charset="0"/>
                <a:cs typeface="Arial-Rounded" pitchFamily="34" charset="0"/>
              </a:rPr>
              <a:t>âu</a:t>
            </a:r>
            <a:r>
              <a:rPr lang="en-US" sz="5100" b="1" smtClean="0">
                <a:solidFill>
                  <a:srgbClr val="0070C0"/>
                </a:solidFill>
                <a:latin typeface="Arial-Rounded" pitchFamily="34" charset="0"/>
                <a:ea typeface="Arial-Rounded" pitchFamily="34" charset="0"/>
                <a:cs typeface="Arial-Rounded" pitchFamily="34" charset="0"/>
              </a:rPr>
              <a:t>  k</a:t>
            </a:r>
            <a:r>
              <a:rPr lang="en-US" sz="5100" b="1" smtClean="0">
                <a:solidFill>
                  <a:srgbClr val="FF0000"/>
                </a:solidFill>
                <a:latin typeface="Arial-Rounded" pitchFamily="34" charset="0"/>
                <a:ea typeface="Arial-Rounded" pitchFamily="34" charset="0"/>
                <a:cs typeface="Arial-Rounded" pitchFamily="34" charset="0"/>
              </a:rPr>
              <a:t>êu</a:t>
            </a:r>
            <a:r>
              <a:rPr lang="en-US" sz="5100" b="1" smtClean="0">
                <a:solidFill>
                  <a:srgbClr val="0070C0"/>
                </a:solidFill>
                <a:latin typeface="Arial-Rounded" pitchFamily="34" charset="0"/>
                <a:ea typeface="Arial-Rounded" pitchFamily="34" charset="0"/>
                <a:cs typeface="Arial-Rounded" pitchFamily="34" charset="0"/>
              </a:rPr>
              <a:t> ríu rít ở s</a:t>
            </a:r>
            <a:r>
              <a:rPr lang="en-US" sz="5100" b="1" smtClean="0">
                <a:solidFill>
                  <a:srgbClr val="FF0000"/>
                </a:solidFill>
                <a:latin typeface="Arial-Rounded" pitchFamily="34" charset="0"/>
                <a:ea typeface="Arial-Rounded" pitchFamily="34" charset="0"/>
                <a:cs typeface="Arial-Rounded" pitchFamily="34" charset="0"/>
              </a:rPr>
              <a:t>au</a:t>
            </a:r>
            <a:r>
              <a:rPr lang="en-US" sz="5100" b="1" smtClean="0">
                <a:solidFill>
                  <a:srgbClr val="0070C0"/>
                </a:solidFill>
                <a:latin typeface="Arial-Rounded" pitchFamily="34" charset="0"/>
                <a:ea typeface="Arial-Rounded" pitchFamily="34" charset="0"/>
                <a:cs typeface="Arial-Rounded" pitchFamily="34" charset="0"/>
              </a:rPr>
              <a:t> nhà.</a:t>
            </a:r>
            <a:endParaRPr lang="en-US" sz="5100" b="1">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au   âu   êu</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2" name="Title 1"/>
          <p:cNvSpPr txBox="1">
            <a:spLocks/>
          </p:cNvSpPr>
          <p:nvPr/>
        </p:nvSpPr>
        <p:spPr>
          <a:xfrm>
            <a:off x="2251364" y="81491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s</a:t>
            </a:r>
            <a:endParaRPr lang="en-US" sz="10600">
              <a:latin typeface="Arial-Rounded" pitchFamily="34" charset="0"/>
              <a:ea typeface="Arial-Rounded" pitchFamily="34" charset="0"/>
              <a:cs typeface="Arial-Rounded" pitchFamily="34" charset="0"/>
            </a:endParaRP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smtClean="0">
                <a:solidFill>
                  <a:srgbClr val="FF0000"/>
                </a:solidFill>
                <a:latin typeface="Arial-Rounded" pitchFamily="34" charset="0"/>
                <a:ea typeface="Arial-Rounded" pitchFamily="34" charset="0"/>
                <a:cs typeface="Arial-Rounded" pitchFamily="34" charset="0"/>
              </a:rPr>
              <a:t>au</a:t>
            </a:r>
            <a:endParaRPr lang="en-US" sz="10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60849" y="4026957"/>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s</a:t>
            </a: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76200" y="193330"/>
            <a:ext cx="2417672" cy="900271"/>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5035314" y="814918"/>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âu</a:t>
            </a:r>
            <a:endParaRPr lang="en-US" sz="10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72400" y="8149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êu</a:t>
            </a:r>
            <a:endParaRPr lang="en-US" sz="10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45916" y="838200"/>
            <a:ext cx="479531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1605679"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au</a:t>
            </a:r>
            <a:endParaRPr lang="en-US" sz="1060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063988"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âu</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703620" y="3177595"/>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00B050"/>
                </a:solidFill>
                <a:latin typeface="Arial-Rounded" pitchFamily="34" charset="0"/>
                <a:ea typeface="Arial-Rounded" pitchFamily="34" charset="0"/>
                <a:cs typeface="Arial-Rounded" pitchFamily="34" charset="0"/>
              </a:rPr>
              <a:t>â</a:t>
            </a:r>
          </a:p>
        </p:txBody>
      </p:sp>
      <p:sp>
        <p:nvSpPr>
          <p:cNvPr id="7" name="Title 1"/>
          <p:cNvSpPr txBox="1">
            <a:spLocks/>
          </p:cNvSpPr>
          <p:nvPr/>
        </p:nvSpPr>
        <p:spPr>
          <a:xfrm>
            <a:off x="1981200"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5435162"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1246910"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F0"/>
                </a:solidFill>
                <a:latin typeface="Arial-Rounded" pitchFamily="34" charset="0"/>
                <a:ea typeface="Arial-Rounded" pitchFamily="34" charset="0"/>
                <a:cs typeface="Arial-Rounded" pitchFamily="34" charset="0"/>
              </a:rPr>
              <a:t>a</a:t>
            </a:r>
            <a:endParaRPr lang="en-US" sz="10600">
              <a:solidFill>
                <a:srgbClr val="00B0F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8541233" y="317759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êu</a:t>
            </a:r>
            <a:endParaRPr lang="en-US" sz="1060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880760" y="317759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181110" y="3177594"/>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7030A0"/>
                </a:solidFill>
                <a:latin typeface="Arial-Rounded" pitchFamily="34" charset="0"/>
                <a:ea typeface="Arial-Rounded" pitchFamily="34" charset="0"/>
                <a:cs typeface="Arial-Rounded" pitchFamily="34" charset="0"/>
              </a:rPr>
              <a:t>ê</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808481" y="5425350"/>
            <a:ext cx="399161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cau</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57400" y="5425350"/>
            <a:ext cx="1862118"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tàu</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0910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bậu</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65265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gấu</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384470" y="5425350"/>
            <a:ext cx="3628742"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khều</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209668"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rêu</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464690" y="5286677"/>
            <a:ext cx="127185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au</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84905" y="5286677"/>
            <a:ext cx="186212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au</a:t>
            </a:r>
            <a:endParaRPr lang="en-US" sz="80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295183" y="5286677"/>
            <a:ext cx="1692837"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âu</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70118" y="5286677"/>
            <a:ext cx="139903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âu</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67331" y="5286677"/>
            <a:ext cx="2048333"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êu</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720699" y="5286677"/>
            <a:ext cx="15389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êu</a:t>
            </a:r>
            <a:endParaRPr lang="en-US" sz="8000">
              <a:solidFill>
                <a:srgbClr val="FF0000"/>
              </a:solidFill>
              <a:latin typeface="Arial-Rounded" pitchFamily="34" charset="0"/>
              <a:ea typeface="Arial-Rounded" pitchFamily="34" charset="0"/>
              <a:cs typeface="Arial-Rounded" pitchFamily="34" charset="0"/>
            </a:endParaRPr>
          </a:p>
        </p:txBody>
      </p:sp>
      <p:pic>
        <p:nvPicPr>
          <p:cNvPr id="14" name="Picture 2" descr="Trái cau non đông lạnh không chỉ dùng để ăn trầu mà còn có tác dụng chữa  bệnh - Công ty TNHH Xuất Nhập Khẩu Green Health | Đậu lăng | Đậu"/>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7955"/>
          <a:stretch/>
        </p:blipFill>
        <p:spPr bwMode="auto">
          <a:xfrm>
            <a:off x="1695824" y="685799"/>
            <a:ext cx="2974622" cy="36506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ông dụng &quot;thần kỳ&quot; của chiếc mo cau - Báo Người lao độ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00910" y="682797"/>
            <a:ext cx="4908758" cy="36815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Đặt vé tàu cao tốc từ TP Hồ Chí Minh đi ra Côn Đả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05" y="406845"/>
            <a:ext cx="5858744" cy="42067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Tàu hỏa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6447" y="423237"/>
            <a:ext cx="5435432" cy="42067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Ngắm những chú gấu béo trước giấc ngủ đông - Báo Nhân Dâ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184" y="560836"/>
            <a:ext cx="5891665" cy="39277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hát hiện gấu trúc kỷ băng hà 22.000 năm tuổi - Báo Người lao độ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2998" y="530869"/>
            <a:ext cx="5475357" cy="39586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ùm ảnh: Cuối mùa rêu đá Nam Ô | Thời Đạ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62176" y="423237"/>
            <a:ext cx="7050815" cy="426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8"/>
                                        </p:tgtEl>
                                      </p:cBhvr>
                                    </p:animEffect>
                                    <p:set>
                                      <p:cBhvr>
                                        <p:cTn id="23" dur="1" fill="hold">
                                          <p:stCondLst>
                                            <p:cond delay="499"/>
                                          </p:stCondLst>
                                        </p:cTn>
                                        <p:tgtEl>
                                          <p:spTgt spid="10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animEffect transition="in" filter="fade">
                                      <p:cBhvr>
                                        <p:cTn id="91" dur="500"/>
                                        <p:tgtEl>
                                          <p:spTgt spid="6">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040"/>
                                        </p:tgtEl>
                                        <p:attrNameLst>
                                          <p:attrName>style.visibility</p:attrName>
                                        </p:attrNameLst>
                                      </p:cBhvr>
                                      <p:to>
                                        <p:strVal val="visible"/>
                                      </p:to>
                                    </p:set>
                                    <p:animEffect transition="in" filter="fade">
                                      <p:cBhvr>
                                        <p:cTn id="101" dur="500"/>
                                        <p:tgtEl>
                                          <p:spTgt spid="104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040"/>
                                        </p:tgtEl>
                                      </p:cBhvr>
                                    </p:animEffect>
                                    <p:set>
                                      <p:cBhvr>
                                        <p:cTn id="106" dur="1" fill="hold">
                                          <p:stCondLst>
                                            <p:cond delay="499"/>
                                          </p:stCondLst>
                                        </p:cTn>
                                        <p:tgtEl>
                                          <p:spTgt spid="1040"/>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42" y="4633685"/>
            <a:ext cx="13455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251364" y="381001"/>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81001" y="2009965"/>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s</a:t>
            </a:r>
            <a:endParaRPr lang="en-US" sz="10600">
              <a:latin typeface="Arial-Rounded" pitchFamily="34" charset="0"/>
              <a:ea typeface="Arial-Rounded" pitchFamily="34" charset="0"/>
              <a:cs typeface="Arial-Rounded" pitchFamily="34" charset="0"/>
            </a:endParaRPr>
          </a:p>
        </p:txBody>
      </p:sp>
      <p:sp>
        <p:nvSpPr>
          <p:cNvPr id="6" name="Title 1"/>
          <p:cNvSpPr txBox="1">
            <a:spLocks/>
          </p:cNvSpPr>
          <p:nvPr/>
        </p:nvSpPr>
        <p:spPr>
          <a:xfrm>
            <a:off x="6095527" y="2009965"/>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560849" y="3593041"/>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s</a:t>
            </a:r>
            <a:r>
              <a:rPr lang="en-US" sz="10600" smtClean="0">
                <a:solidFill>
                  <a:srgbClr val="FF0000"/>
                </a:solidFill>
                <a:latin typeface="Arial-Rounded" pitchFamily="34" charset="0"/>
                <a:ea typeface="Arial-Rounded" pitchFamily="34" charset="0"/>
                <a:cs typeface="Arial-Rounded" pitchFamily="34" charset="0"/>
              </a:rPr>
              <a:t>au</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5035314" y="381002"/>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âu</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772400" y="3810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êu</a:t>
            </a:r>
            <a:endParaRPr lang="en-US" sz="10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rau củ</a:t>
            </a:r>
            <a:endParaRPr lang="en-US" sz="11500">
              <a:latin typeface="Arial-Rounded" pitchFamily="34" charset="0"/>
              <a:ea typeface="Arial-Rounded" pitchFamily="34" charset="0"/>
              <a:cs typeface="Arial-Rounded" pitchFamily="34" charset="0"/>
            </a:endParaRPr>
          </a:p>
        </p:txBody>
      </p:sp>
      <p:sp>
        <p:nvSpPr>
          <p:cNvPr id="4" name="Title 1"/>
          <p:cNvSpPr txBox="1">
            <a:spLocks/>
          </p:cNvSpPr>
          <p:nvPr/>
        </p:nvSpPr>
        <p:spPr>
          <a:xfrm>
            <a:off x="4107875" y="5439506"/>
            <a:ext cx="255565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solidFill>
                  <a:srgbClr val="FF0000"/>
                </a:solidFill>
                <a:latin typeface="Arial-Rounded" pitchFamily="34" charset="0"/>
                <a:ea typeface="Arial-Rounded" pitchFamily="34" charset="0"/>
                <a:cs typeface="Arial-Rounded" pitchFamily="34" charset="0"/>
              </a:rPr>
              <a:t>au</a:t>
            </a:r>
            <a:endParaRPr lang="en-US" sz="11500">
              <a:solidFill>
                <a:srgbClr val="FF0000"/>
              </a:solidFill>
              <a:latin typeface="Arial-Rounded" pitchFamily="34" charset="0"/>
              <a:ea typeface="Arial-Rounded" pitchFamily="34" charset="0"/>
              <a:cs typeface="Arial-Rounded" pitchFamily="34" charset="0"/>
            </a:endParaRPr>
          </a:p>
        </p:txBody>
      </p:sp>
      <p:pic>
        <p:nvPicPr>
          <p:cNvPr id="4098" name="Picture 2" descr="BẬT MÍ CHIẾC ÁO MÀU SẮC CỦA RAU CỦ - Soul Bến Th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64" y="127866"/>
            <a:ext cx="8693986" cy="46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495926"/>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con trâu</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555386" y="5495926"/>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âu</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on Trâu - Con Bò - Bài Hát Gọi Trâu - Nhạc Thiếu Nhi Vui Nhộ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052" y="3048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242</Words>
  <Application>Microsoft Office PowerPoint</Application>
  <PresentationFormat>Custom</PresentationFormat>
  <Paragraphs>100</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34</cp:revision>
  <dcterms:created xsi:type="dcterms:W3CDTF">2021-06-01T16:00:24Z</dcterms:created>
  <dcterms:modified xsi:type="dcterms:W3CDTF">2021-11-17T13:38:24Z</dcterms:modified>
</cp:coreProperties>
</file>