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7" r:id="rId2"/>
    <p:sldId id="258" r:id="rId3"/>
    <p:sldId id="310" r:id="rId4"/>
    <p:sldId id="311" r:id="rId5"/>
    <p:sldId id="312" r:id="rId6"/>
    <p:sldId id="313" r:id="rId7"/>
    <p:sldId id="259" r:id="rId8"/>
    <p:sldId id="260" r:id="rId9"/>
    <p:sldId id="282" r:id="rId10"/>
    <p:sldId id="283" r:id="rId11"/>
    <p:sldId id="284" r:id="rId12"/>
    <p:sldId id="264" r:id="rId13"/>
    <p:sldId id="265" r:id="rId14"/>
    <p:sldId id="319" r:id="rId15"/>
    <p:sldId id="266" r:id="rId16"/>
    <p:sldId id="267" r:id="rId17"/>
    <p:sldId id="308" r:id="rId18"/>
    <p:sldId id="294" r:id="rId19"/>
    <p:sldId id="268" r:id="rId20"/>
    <p:sldId id="279" r:id="rId21"/>
    <p:sldId id="286" r:id="rId22"/>
    <p:sldId id="316" r:id="rId23"/>
    <p:sldId id="304" r:id="rId24"/>
    <p:sldId id="309" r:id="rId25"/>
    <p:sldId id="314" r:id="rId26"/>
    <p:sldId id="317" r:id="rId27"/>
    <p:sldId id="318" r:id="rId28"/>
    <p:sldId id="273" r:id="rId29"/>
    <p:sldId id="274" r:id="rId30"/>
    <p:sldId id="275" r:id="rId31"/>
    <p:sldId id="315" r:id="rId32"/>
    <p:sldId id="277" r:id="rId33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281" autoAdjust="0"/>
  </p:normalViewPr>
  <p:slideViewPr>
    <p:cSldViewPr>
      <p:cViewPr>
        <p:scale>
          <a:sx n="66" d="100"/>
          <a:sy n="66" d="100"/>
        </p:scale>
        <p:origin x="-882" y="-12"/>
      </p:cViewPr>
      <p:guideLst>
        <p:guide orient="horz" pos="2160"/>
        <p:guide pos="3831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93E71-07F5-488B-AE25-F3CA7D5BF9F6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B2E6C-2AFC-4020-8547-494ABD7E6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73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19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791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79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Sao may mắn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508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93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Hay còn</a:t>
            </a:r>
            <a:r>
              <a:rPr lang="en-US" baseline="0" smtClean="0"/>
              <a:t> gọi là CHIM ĐA ĐA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791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79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79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12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2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30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23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00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51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85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63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2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0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10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microsoft.com/office/2007/relationships/hdphoto" Target="../media/hdphoto4.wdp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12" Type="http://schemas.openxmlformats.org/officeDocument/2006/relationships/slide" Target="slide5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7.png"/><Relationship Id="rId5" Type="http://schemas.openxmlformats.org/officeDocument/2006/relationships/slide" Target="slide6.xml"/><Relationship Id="rId10" Type="http://schemas.openxmlformats.org/officeDocument/2006/relationships/slide" Target="slide4.xml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10.png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microsoft.com/office/2007/relationships/hdphoto" Target="../media/hdphoto4.wdp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0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microsoft.com/office/2007/relationships/hdphoto" Target="../media/hdphoto4.wdp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0" y="0"/>
            <a:ext cx="12161838" cy="3022600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91294" tIns="45647" rIns="91294" bIns="45647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06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329384" y="462491"/>
            <a:ext cx="2039642" cy="18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94362" y="1254919"/>
            <a:ext cx="8330788" cy="1325563"/>
          </a:xfrm>
        </p:spPr>
        <p:txBody>
          <a:bodyPr>
            <a:noAutofit/>
          </a:bodyPr>
          <a:lstStyle/>
          <a:p>
            <a:pPr algn="ctr"/>
            <a:r>
              <a:rPr lang="en-US" sz="10600" b="1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 </a:t>
            </a:r>
            <a:r>
              <a:rPr lang="en-US" sz="10600" b="1" smtClean="0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VIỆT </a:t>
            </a:r>
            <a:r>
              <a:rPr lang="en-US" sz="10600" b="1" smtClean="0">
                <a:solidFill>
                  <a:schemeClr val="bg1"/>
                </a:solidFill>
                <a:latin typeface=".VnArial" pitchFamily="34" charset="0"/>
                <a:ea typeface="AvantGarde" pitchFamily="2" charset="0"/>
                <a:cs typeface="AvantGarde" pitchFamily="2" charset="0"/>
              </a:rPr>
              <a:t>1</a:t>
            </a:r>
            <a:endParaRPr lang="en-US" sz="10600" b="1">
              <a:solidFill>
                <a:schemeClr val="bg1"/>
              </a:solidFill>
              <a:latin typeface=".VnArial" pitchFamily="34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513" y="4205197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3003"/>
            <a:ext cx="3439518" cy="42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0" y="6807200"/>
            <a:ext cx="12161838" cy="16933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98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566319" y="5257800"/>
            <a:ext cx="4953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dã quỳ</a:t>
            </a:r>
            <a:endParaRPr lang="en-US" sz="9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694581" y="5261562"/>
            <a:ext cx="16342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6146" name="Picture 2" descr="Đẹp ngất ngây hoa dã quỳ Đà Lạ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228600"/>
            <a:ext cx="57912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oa Dã Quỳ Đà Lạt 2020 đã nở rộ chưa? Ngắm hoa đẹp nhất ở đâu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75" y="228600"/>
            <a:ext cx="57912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85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341688" y="5562600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</a:t>
            </a:r>
            <a:r>
              <a:rPr lang="en-US" sz="9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á quý</a:t>
            </a:r>
            <a:endParaRPr lang="en-US" sz="9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404769" y="5566362"/>
            <a:ext cx="230505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6" name="Picture 2" descr="Nhận biết các loại đá quý, trang sức phong thủy theo tuổi, mệ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9" y="675028"/>
            <a:ext cx="5553975" cy="323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ách bảo quản trang sức đá quý – Kya Jewel Official | Luxury Jewelries,  Gifts &amp; Accessorie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01"/>
          <a:stretch/>
        </p:blipFill>
        <p:spPr bwMode="auto">
          <a:xfrm>
            <a:off x="9616481" y="1371600"/>
            <a:ext cx="2430860" cy="218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Bộ trang sức vàng trắng 14k mix đá quý pnj 00003-00005 | pnj.com.v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75028"/>
            <a:ext cx="3510756" cy="3510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1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719" y="4210049"/>
            <a:ext cx="5486400" cy="25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434" y="4210049"/>
            <a:ext cx="4968875" cy="25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921" y="4190999"/>
            <a:ext cx="4329113" cy="25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 descr="Cách bảo quản trang sức đá quý – Kya Jewel Official | Luxury Jewelries,  Gifts &amp; Accessories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01"/>
          <a:stretch/>
        </p:blipFill>
        <p:spPr bwMode="auto">
          <a:xfrm>
            <a:off x="8337574" y="1715015"/>
            <a:ext cx="3106689" cy="2792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Đẹp ngất ngây hoa dã quỳ Đà Lạ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119" y="1931883"/>
            <a:ext cx="3145507" cy="235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uỷ bỏ chức danh nghề Y tá trong nghiệp vụ chăm sóc bệnh nhân | Tin tức mới  nhất 24h - Đọc Báo Lao Động online - Laodong.v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9" y="1993797"/>
            <a:ext cx="3449273" cy="2297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57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12" y="-492414"/>
            <a:ext cx="11206307" cy="59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4876800"/>
            <a:ext cx="10707097" cy="2206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382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9" t="2941" b="62500"/>
          <a:stretch/>
        </p:blipFill>
        <p:spPr>
          <a:xfrm>
            <a:off x="1133766" y="0"/>
            <a:ext cx="9816868" cy="5080363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58125" y="4886781"/>
            <a:ext cx="11437794" cy="2137229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5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Mẹ và Hà ghé nhà dì Kha. Dì kể cho Hà nghe về bà. Hà chú ý nghe dì kể.</a:t>
            </a:r>
            <a:endParaRPr lang="en-US" sz="5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8" name="Rounded Rectangle 7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44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6</a:t>
              </a:r>
              <a:endParaRPr lang="en-US" sz="44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2" name="Title 1"/>
          <p:cNvSpPr txBox="1">
            <a:spLocks/>
          </p:cNvSpPr>
          <p:nvPr/>
        </p:nvSpPr>
        <p:spPr>
          <a:xfrm>
            <a:off x="6324033" y="5715643"/>
            <a:ext cx="2039537" cy="1197723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</a:t>
            </a:r>
            <a:endParaRPr lang="en-US" sz="54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8900319" y="5181835"/>
            <a:ext cx="138545" cy="72167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9006650" y="4570147"/>
            <a:ext cx="617614" cy="586416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.VnArial" pitchFamily="34" charset="0"/>
              </a:rPr>
              <a:t>2</a:t>
            </a:r>
            <a:endParaRPr lang="en-US" sz="3200">
              <a:solidFill>
                <a:schemeClr val="tx1"/>
              </a:solidFill>
              <a:latin typeface=".VnArial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10881519" y="5945414"/>
            <a:ext cx="138545" cy="72167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25782" b="52068"/>
          <a:stretch/>
        </p:blipFill>
        <p:spPr bwMode="auto">
          <a:xfrm>
            <a:off x="11113" y="4880221"/>
            <a:ext cx="897214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30" b="56817"/>
          <a:stretch/>
        </p:blipFill>
        <p:spPr bwMode="auto">
          <a:xfrm>
            <a:off x="8852694" y="4872880"/>
            <a:ext cx="3224120" cy="961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60209"/>
          <a:stretch/>
        </p:blipFill>
        <p:spPr bwMode="auto">
          <a:xfrm>
            <a:off x="25627" y="5993496"/>
            <a:ext cx="4810318" cy="1112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29" t="43010" r="9143" b="15906"/>
          <a:stretch/>
        </p:blipFill>
        <p:spPr bwMode="auto">
          <a:xfrm>
            <a:off x="4856523" y="5833983"/>
            <a:ext cx="6144491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Oval 13"/>
          <p:cNvSpPr/>
          <p:nvPr/>
        </p:nvSpPr>
        <p:spPr>
          <a:xfrm>
            <a:off x="1177930" y="4716625"/>
            <a:ext cx="561467" cy="484641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.VnArial" pitchFamily="34" charset="0"/>
              </a:rPr>
              <a:t>1</a:t>
            </a:r>
            <a:endParaRPr lang="en-US" sz="3200">
              <a:solidFill>
                <a:schemeClr val="tx1"/>
              </a:solidFill>
              <a:latin typeface=".VnArial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014119" y="5725122"/>
            <a:ext cx="561467" cy="440583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.VnArial" pitchFamily="34" charset="0"/>
              </a:rPr>
              <a:t>3</a:t>
            </a:r>
            <a:endParaRPr lang="en-US" sz="3200">
              <a:solidFill>
                <a:schemeClr val="tx1"/>
              </a:solidFill>
              <a:latin typeface=".Vn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4875574" y="5903513"/>
            <a:ext cx="138545" cy="72167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120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5" grpId="0" animBg="1"/>
      <p:bldP spid="14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9949244"/>
              </p:ext>
            </p:extLst>
          </p:nvPr>
        </p:nvGraphicFramePr>
        <p:xfrm>
          <a:off x="215396" y="7620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366169" y="1636950"/>
            <a:ext cx="4941953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870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28700" smtClean="0">
                <a:solidFill>
                  <a:srgbClr val="FF0000"/>
                </a:solidFill>
                <a:latin typeface="HP001 4 hàng" pitchFamily="34" charset="0"/>
              </a:rPr>
              <a:t>⌐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-84358" y="76200"/>
            <a:ext cx="6756905" cy="941185"/>
            <a:chOff x="63500" y="1429216"/>
            <a:chExt cx="5080245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4759388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Hướng dẫn viết bảng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785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y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r="49258"/>
          <a:stretch/>
        </p:blipFill>
        <p:spPr>
          <a:xfrm>
            <a:off x="2804319" y="38100"/>
            <a:ext cx="5604459" cy="5476415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192" y="5145657"/>
            <a:ext cx="2709556" cy="171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73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-20081"/>
            <a:ext cx="2709556" cy="1712343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1954773"/>
              </p:ext>
            </p:extLst>
          </p:nvPr>
        </p:nvGraphicFramePr>
        <p:xfrm>
          <a:off x="215396" y="322738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120003" y="1197456"/>
            <a:ext cx="9171053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8700">
                <a:solidFill>
                  <a:srgbClr val="FF0000"/>
                </a:solidFill>
                <a:latin typeface="HP001 4 hàng" pitchFamily="34" charset="0"/>
              </a:rPr>
              <a:t>⌐</a:t>
            </a: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7379" y="-99060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086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0179E-7 -3.33333E-6 L 0.02819 -0.10556 L 0.02819 0.0588 L 0.0308 0.07894 L 0.03642 0.09329 L 0.04203 0.09769 L 0.05391 0.1 L 0.06213 0.09769 L 0.07584 0.08449 L 0.09463 0.03218 L 0.11095 -0.05231 L 0.11095 -0.10671 L 0.11095 0.28657 L 0.10468 0.3456 L 0.09659 0.38565 L 0.08719 0.4088 L 0.07584 0.41991 L 0.06331 0.41551 L 0.05587 0.40116 L 0.05326 0.37106 L 0.05769 0.31343 L 0.07518 0.22662 L 0.10782 0.11782 L 0.14358 -0.00231 " pathEditMode="relative" ptsTypes="AAAAAAAAAAAAAAAAAAAAAAAA">
                                      <p:cBhvr>
                                        <p:cTn id="11" dur="1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500"/>
                            </p:stCondLst>
                            <p:childTnLst>
                              <p:par>
                                <p:cTn id="1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5648310"/>
              </p:ext>
            </p:extLst>
          </p:nvPr>
        </p:nvGraphicFramePr>
        <p:xfrm>
          <a:off x="215396" y="8382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-38100" y="1708894"/>
            <a:ext cx="12138819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28700">
                <a:solidFill>
                  <a:srgbClr val="FF0000"/>
                </a:solidFill>
                <a:latin typeface="HP001 4 hàng" pitchFamily="34" charset="0"/>
              </a:rPr>
              <a:t>Ǖ</a:t>
            </a:r>
            <a:r>
              <a:rPr lang="el-GR" sz="28700">
                <a:solidFill>
                  <a:srgbClr val="FF0000"/>
                </a:solidFill>
                <a:latin typeface="HP001 4 hàng" pitchFamily="34" charset="0"/>
              </a:rPr>
              <a:t>ί</a:t>
            </a:r>
            <a:r>
              <a:rPr lang="vi-VN" sz="28700">
                <a:solidFill>
                  <a:srgbClr val="FF0000"/>
                </a:solidFill>
                <a:latin typeface="HP001 4 hàng" pitchFamily="34" charset="0"/>
              </a:rPr>
              <a:t>ý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-20081"/>
            <a:ext cx="2709556" cy="1712343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3086" y1="6723" x2="81113" y2="22829"/>
                        <a14:foregroundMark x1="93086" y1="7143" x2="2024" y2="98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09294" y="-123825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28319" y="-1000125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60543" y="-512164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18279" y="-1796448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277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1097E-7 -1.48148E-6 L -0.00679 -0.01296 L -0.01149 -0.01944 L -0.01828 -0.02407 L -0.02611 -0.02593 L -0.03395 -0.025 L -0.04178 -0.02037 L -0.04961 -0.01389 L -0.0564 -0.00278 L -0.06267 0.01018 L -0.06789 0.025 L -0.07207 0.04444 L -0.07363 0.06759 L -0.07311 0.08796 L -0.07155 0.10463 L -0.06789 0.12315 L -0.06267 0.13704 L -0.05745 0.15 L -0.05014 0.16018 L -0.04282 0.16574 L -0.03865 0.16944 L -0.02716 0.1713 L -0.01985 0.16852 L -0.01149 0.16204 L -0.00262 0.14815 L 0.00469 0.13241 L 0.00783 0.12222 L 0.01044 0.11111 L 0.01305 0.09074 L 0.01253 0.07315 L 0.01148 0.05185 L 0.00939 0.03333 L 0.00626 0.01944 L 0.00313 0.00833 L 2.61097E-7 -1.48148E-6 Z " pathEditMode="relative" ptsTypes="AAAAAAAAAAAAAAAAAAAAAAAAAAAAAAAAAAA">
                                      <p:cBhvr>
                                        <p:cTn id="16" dur="7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25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26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76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51351E-6 7.03704E-6 L 0.00014 0.42778 " pathEditMode="relative" ptsTypes="AA">
                                      <p:cBhvr>
                                        <p:cTn id="27" dur="5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51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76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10"/>
                            </p:stCondLst>
                            <p:childTnLst>
                              <p:par>
                                <p:cTn id="3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6069E-6 -1.11111E-6 L 0.01175 -0.01528 L 0.02819 -0.05278 L 0.04386 -0.10139 L 0.04386 0.06528 L 0.04777 0.08611 L 0.05404 0.1 L 0.06108 0.10417 L 0.06735 0.10556 L 0.07753 0.10278 L 0.08614 0.09306 L 0.09945 0.06389 L 0.11277 0.01806 L 0.1206 -0.01528 L 0.12373 -0.04305 L 0.12608 -0.10139 L 0.12608 0.06667 L 0.12765 0.08611 L 0.13234 0.1 L 0.14174 0.10556 L 0.14879 0.10417 L 0.15897 0.09445 L 0.16993 0.07083 L 0.1809 0.02917 L 0.19499 -0.05972 L 0.20126 -0.10139 L 0.20086 0.07292 L 0.20909 0.09722 L 0.21613 0.10556 L 0.22866 0.10556 L 0.23884 0.09861 L 0.25294 0.07639 L 0.26703 0.03056 L 0.27878 -0.01528 L 0.2827 -0.10139 L 0.2827 0.20278 L 0.2827 0.28056 L 0.27996 0.33403 L 0.26899 0.38403 L 0.2549 0.41597 L 0.23806 0.41945 L 0.23023 0.40972 L 0.22631 0.39028 L 0.22553 0.35139 L 0.22945 0.31389 L 0.23884 0.2625 L 0.25294 0.20695 L 0.27565 0.14583 L 0.29444 0.10417 L 0.31872 0.03889 L 0.32812 0.00556 " pathEditMode="relative" rAng="0" ptsTypes="AAAAAAAAAAAAAAAAAAAAAAAAAAAAAAAAAAAAAAAAAAAAAAAAAAA">
                                      <p:cBhvr>
                                        <p:cTn id="38" dur="2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06" y="1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1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51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101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8146E-6 -7.40741E-7 L -0.0282 0.05093 " pathEditMode="relative" ptsTypes="AA">
                                      <p:cBhvr>
                                        <p:cTn id="49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3510"/>
                            </p:stCondLst>
                            <p:childTnLst>
                              <p:par>
                                <p:cTn id="5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8297955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903412" y="3124199"/>
            <a:ext cx="4167982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8000" smtClean="0">
                <a:solidFill>
                  <a:srgbClr val="FF0000"/>
                </a:solidFill>
                <a:latin typeface="HP001 TD 4H"/>
              </a:rPr>
              <a:t>Ȑ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15396" y="203422"/>
            <a:ext cx="3382243" cy="941185"/>
            <a:chOff x="63500" y="1429216"/>
            <a:chExt cx="2542972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222211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 vở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5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023769" y="3124199"/>
            <a:ext cx="4316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8000">
                <a:solidFill>
                  <a:srgbClr val="FF0000"/>
                </a:solidFill>
                <a:latin typeface="HP001 4 hàng" pitchFamily="34" charset="0"/>
              </a:rPr>
              <a:t>⌐</a:t>
            </a:r>
          </a:p>
        </p:txBody>
      </p:sp>
    </p:spTree>
    <p:extLst>
      <p:ext uri="{BB962C8B-B14F-4D97-AF65-F5344CB8AC3E}">
        <p14:creationId xmlns:p14="http://schemas.microsoft.com/office/powerpoint/2010/main" val="104534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70023" y="278015"/>
            <a:ext cx="3448696" cy="941185"/>
            <a:chOff x="63500" y="1429216"/>
            <a:chExt cx="2592937" cy="705889"/>
          </a:xfrm>
        </p:grpSpPr>
        <p:sp>
          <p:nvSpPr>
            <p:cNvPr id="14" name="Rounded Rectangle 1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Khởi động</a:t>
              </a:r>
              <a:endParaRPr lang="en-US" sz="37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472592" y="1447801"/>
            <a:ext cx="2747222" cy="2307776"/>
          </a:xfrm>
          <a:prstGeom prst="roundRect">
            <a:avLst/>
          </a:prstGeom>
          <a:solidFill>
            <a:srgbClr val="61DC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LẬT MẢNH GHÉP</a:t>
            </a:r>
            <a:endParaRPr lang="en-US" sz="5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10348119" y="76200"/>
            <a:ext cx="1813719" cy="533400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ĐI TỚI BÀI HỌC</a:t>
            </a:r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1603887" y="3784205"/>
            <a:ext cx="484632" cy="711595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471147" y="4572000"/>
            <a:ext cx="2747222" cy="1733866"/>
          </a:xfrm>
          <a:prstGeom prst="roundRect">
            <a:avLst/>
          </a:prstGeom>
          <a:solidFill>
            <a:srgbClr val="61DC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ĐỒNG HỒ</a:t>
            </a:r>
            <a:endParaRPr lang="en-US" sz="5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2614" l="800" r="99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051"/>
          <a:stretch/>
        </p:blipFill>
        <p:spPr>
          <a:xfrm>
            <a:off x="5684838" y="1824343"/>
            <a:ext cx="3977899" cy="3862468"/>
          </a:xfrm>
          <a:prstGeom prst="rect">
            <a:avLst/>
          </a:prstGeom>
        </p:spPr>
      </p:pic>
      <p:pic>
        <p:nvPicPr>
          <p:cNvPr id="1026" name="Picture 2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3656" b="95484" l="61107" r="779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063" t="73727" r="21921" b="1855"/>
          <a:stretch/>
        </p:blipFill>
        <p:spPr bwMode="auto">
          <a:xfrm>
            <a:off x="7616637" y="3593705"/>
            <a:ext cx="2735869" cy="2846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>
            <a:hlinkClick r:id="rId8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9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8065" b="73978" l="48246" r="623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723" t="45200" r="36627" b="25686"/>
          <a:stretch/>
        </p:blipFill>
        <p:spPr bwMode="auto">
          <a:xfrm>
            <a:off x="5390724" y="437297"/>
            <a:ext cx="2808236" cy="3559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>
            <a:hlinkClick r:id="rId1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1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9247" b="74731" l="61263" r="7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745" t="49912" r="18937" b="25028"/>
          <a:stretch/>
        </p:blipFill>
        <p:spPr bwMode="auto">
          <a:xfrm>
            <a:off x="7616637" y="1028701"/>
            <a:ext cx="3319762" cy="2968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>
            <a:hlinkClick r:id="rId1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3226" b="94731" l="44505" r="623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521" t="73601" r="37613" b="5627"/>
          <a:stretch/>
        </p:blipFill>
        <p:spPr bwMode="auto">
          <a:xfrm>
            <a:off x="4668197" y="3422855"/>
            <a:ext cx="3551902" cy="2692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Oval 20"/>
          <p:cNvSpPr/>
          <p:nvPr/>
        </p:nvSpPr>
        <p:spPr>
          <a:xfrm>
            <a:off x="5874627" y="1172994"/>
            <a:ext cx="853506" cy="8556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rPr>
              <a:t>1</a:t>
            </a:r>
          </a:p>
        </p:txBody>
      </p:sp>
      <p:sp>
        <p:nvSpPr>
          <p:cNvPr id="25" name="Oval 24"/>
          <p:cNvSpPr/>
          <p:nvPr/>
        </p:nvSpPr>
        <p:spPr>
          <a:xfrm>
            <a:off x="9507621" y="1457117"/>
            <a:ext cx="853506" cy="8556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00" smtClean="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rPr>
              <a:t>2</a:t>
            </a:r>
            <a:endParaRPr lang="en-US" sz="4300">
              <a:solidFill>
                <a:schemeClr val="tx1"/>
              </a:solidFill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5316195" y="5258987"/>
            <a:ext cx="853506" cy="8556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00" smtClean="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rPr>
              <a:t>3</a:t>
            </a:r>
            <a:endParaRPr lang="en-US" sz="4300">
              <a:solidFill>
                <a:schemeClr val="tx1"/>
              </a:solidFill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9235984" y="5259000"/>
            <a:ext cx="853506" cy="8556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00" smtClean="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rPr>
              <a:t>4</a:t>
            </a:r>
            <a:endParaRPr lang="en-US" sz="4300">
              <a:solidFill>
                <a:schemeClr val="tx1"/>
              </a:solidFill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74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  <p:bldP spid="21" grpId="0"/>
      <p:bldP spid="25" grpId="0"/>
      <p:bldP spid="26" grpId="0"/>
      <p:bldP spid="2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0831092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642269" y="3126898"/>
            <a:ext cx="7478865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>
                <a:solidFill>
                  <a:srgbClr val="FF0000"/>
                </a:solidFill>
                <a:latin typeface="HP001 4H"/>
                <a:ea typeface="HP001 4H"/>
              </a:rPr>
              <a:t> </a:t>
            </a:r>
            <a:r>
              <a:rPr lang="en-US" sz="18000">
                <a:solidFill>
                  <a:srgbClr val="FF0000"/>
                </a:solidFill>
                <a:latin typeface="HP001 4 hàng" pitchFamily="34" charset="0"/>
              </a:rPr>
              <a:t>⌐ </a:t>
            </a:r>
            <a:r>
              <a:rPr lang="en-US" sz="18000" smtClean="0">
                <a:solidFill>
                  <a:srgbClr val="FF0000"/>
                </a:solidFill>
                <a:latin typeface="HP001 4H"/>
                <a:ea typeface="HP001 4H"/>
              </a:rPr>
              <a:t>Ǉá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69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2768525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802454" y="3126898"/>
            <a:ext cx="7478865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18000">
                <a:solidFill>
                  <a:srgbClr val="FF0000"/>
                </a:solidFill>
                <a:latin typeface="HP001 4 hàng" pitchFamily="34" charset="0"/>
              </a:rPr>
              <a:t>đá Ǖ</a:t>
            </a:r>
            <a:r>
              <a:rPr lang="el-GR" sz="18000">
                <a:solidFill>
                  <a:srgbClr val="FF0000"/>
                </a:solidFill>
                <a:latin typeface="HP001 4 hàng" pitchFamily="34" charset="0"/>
              </a:rPr>
              <a:t>ί</a:t>
            </a:r>
            <a:r>
              <a:rPr lang="vi-VN" sz="18000">
                <a:solidFill>
                  <a:srgbClr val="FF0000"/>
                </a:solidFill>
                <a:latin typeface="HP001 4 hàng" pitchFamily="34" charset="0"/>
              </a:rPr>
              <a:t>ý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00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y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r="49258"/>
          <a:stretch/>
        </p:blipFill>
        <p:spPr>
          <a:xfrm>
            <a:off x="2804319" y="38100"/>
            <a:ext cx="5604459" cy="5476415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192" y="5145657"/>
            <a:ext cx="2709556" cy="171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49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575"/>
            <a:ext cx="2709556" cy="1712343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8227406"/>
              </p:ext>
            </p:extLst>
          </p:nvPr>
        </p:nvGraphicFramePr>
        <p:xfrm>
          <a:off x="215396" y="8382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51719" y="1712918"/>
            <a:ext cx="11152253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28700">
                <a:solidFill>
                  <a:srgbClr val="FF0000"/>
                </a:solidFill>
                <a:latin typeface="HP001 4 hàng" pitchFamily="34" charset="0"/>
              </a:rPr>
              <a:t>⌐ </a:t>
            </a:r>
            <a:r>
              <a:rPr lang="en-US" sz="28700">
                <a:solidFill>
                  <a:srgbClr val="FF0000"/>
                </a:solidFill>
                <a:latin typeface="HP001 4H"/>
                <a:ea typeface="HP001 4H"/>
              </a:rPr>
              <a:t>Ǉá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24119" y="-179705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0839" y="-482441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3086" y1="6723" x2="81113" y2="22829"/>
                        <a14:foregroundMark x1="93086" y1="7143" x2="2024" y2="98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46895" y="-1222027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71069" y="-482441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1915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0179E-7 -3.33333E-6 L 0.02819 -0.10556 L 0.02819 0.0588 L 0.0308 0.07894 L 0.03642 0.09329 L 0.04203 0.09769 L 0.05391 0.1 L 0.06213 0.09769 L 0.07584 0.08449 L 0.09463 0.03218 L 0.11095 -0.05231 L 0.11095 -0.10671 L 0.11095 0.28657 L 0.10468 0.3456 L 0.09659 0.38565 L 0.08719 0.4088 L 0.07584 0.41991 L 0.06331 0.41551 L 0.05587 0.40116 L 0.05326 0.37106 L 0.05769 0.31343 L 0.07518 0.22662 L 0.10782 0.11782 L 0.14358 -0.00231 " pathEditMode="relative" ptsTypes="AAAAAAAAAAAAAAAAAAAAAAAA">
                                      <p:cBhvr>
                                        <p:cTn id="11" dur="1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500"/>
                            </p:stCondLst>
                            <p:childTnLst>
                              <p:par>
                                <p:cTn id="1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6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5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202E-6 -2.22222E-6 L 0.02114 -0.07847 L 0.02545 -0.09722 L 0.0274 -0.10764 L 0.0274 -0.21458 L 0.0274 0.05625 L 0.02858 0.0743 L 0.03132 0.08611 L 0.0368 0.09583 L 0.04228 0.09861 L 0.05011 0.09722 L 0.05834 0.09097 L 0.06812 0.0743 L 0.0783 0.04375 L 0.08731 0.00903 L 0.09201 -0.02778 L 0.09553 -0.05139 L 0.10336 -0.07431 L 0.11589 -0.09167 L 0.12842 -0.09861 L 0.14447 -0.09931 L 0.15544 -0.09028 L 0.16523 -0.07917 L 0.14839 -0.09653 L 0.13625 -0.09931 L 0.12372 -0.09722 L 0.11433 -0.0875 L 0.10297 -0.07083 L 0.09553 -0.05486 L 0.09279 -0.03542 L 0.09044 -0.00347 L 0.09083 0.01597 L 0.09357 0.03472 L 0.09945 0.05625 L 0.1061 0.0743 L 0.11942 0.09097 L 0.13547 0.09792 L 0.15152 0.09236 L 0.16444 0.07639 L 0.17423 0.05347 L 0.18324 0.01389 L 0.18167 -0.01389 L 0.17736 -0.04028 L 0.17267 -0.06111 L 0.16953 -0.06875 L 0.16405 -0.08195 " pathEditMode="relative" ptsTypes="AAAAAAAAAAAAAAAAAAAAAAAAAAAAAAAAAAAAAAAAAAAAAA">
                                      <p:cBhvr>
                                        <p:cTn id="23" dur="16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3500"/>
                            </p:stCondLst>
                            <p:childTnLst>
                              <p:par>
                                <p:cTn id="3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6789E-6 -2.96296E-6 L 0.06006 0.00093 " pathEditMode="relative" ptsTypes="AA">
                                      <p:cBhvr>
                                        <p:cTn id="34" dur="2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60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6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7000"/>
                            </p:stCondLst>
                            <p:childTnLst>
                              <p:par>
                                <p:cTn id="4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8146E-6 -7.40741E-7 L -0.0282 0.05093 " pathEditMode="relative" ptsTypes="AA">
                                      <p:cBhvr>
                                        <p:cTn id="45" dur="2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9500"/>
                            </p:stCondLst>
                            <p:childTnLst>
                              <p:par>
                                <p:cTn id="4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183967"/>
              </p:ext>
            </p:extLst>
          </p:nvPr>
        </p:nvGraphicFramePr>
        <p:xfrm>
          <a:off x="215396" y="8382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-342900" y="1689844"/>
            <a:ext cx="12138819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28700">
                <a:solidFill>
                  <a:srgbClr val="FF0000"/>
                </a:solidFill>
                <a:latin typeface="HP001 4 hàng" pitchFamily="34" charset="0"/>
              </a:rPr>
              <a:t>đá Ǖ</a:t>
            </a:r>
            <a:r>
              <a:rPr lang="el-GR" sz="28700">
                <a:solidFill>
                  <a:srgbClr val="FF0000"/>
                </a:solidFill>
                <a:latin typeface="HP001 4 hàng" pitchFamily="34" charset="0"/>
              </a:rPr>
              <a:t>ί</a:t>
            </a:r>
            <a:r>
              <a:rPr lang="vi-VN" sz="28700">
                <a:solidFill>
                  <a:srgbClr val="FF0000"/>
                </a:solidFill>
                <a:latin typeface="HP001 4 hàng" pitchFamily="34" charset="0"/>
              </a:rPr>
              <a:t>ý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-22499"/>
            <a:ext cx="2709556" cy="1712343"/>
          </a:xfrm>
          <a:prstGeom prst="rect">
            <a:avLst/>
          </a:prstGeom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2211" y="-101239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991" y="-2661145"/>
            <a:ext cx="3613377" cy="435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862" y="-1796139"/>
            <a:ext cx="3613377" cy="435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3086" y1="6723" x2="81113" y2="22829"/>
                        <a14:foregroundMark x1="93086" y1="7143" x2="2024" y2="98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32206" y="-124144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147" y="-1962496"/>
            <a:ext cx="3613377" cy="435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3086" y1="6723" x2="81113" y2="22829"/>
                        <a14:foregroundMark x1="93086" y1="7143" x2="2024" y2="98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49529" y="-1246588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68554" y="-1008463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0778" y="-520502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58514" y="-1804786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23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1097E-7 -1.48148E-6 L -0.00679 -0.01296 L -0.01149 -0.01944 L -0.01828 -0.02407 L -0.02611 -0.02593 L -0.03395 -0.025 L -0.04178 -0.02037 L -0.04961 -0.01389 L -0.0564 -0.00278 L -0.06267 0.01018 L -0.06789 0.025 L -0.07207 0.04444 L -0.07363 0.06759 L -0.07311 0.08796 L -0.07155 0.10463 L -0.06789 0.12315 L -0.06267 0.13704 L -0.05745 0.15 L -0.05014 0.16018 L -0.04282 0.16574 L -0.03865 0.16944 L -0.02716 0.1713 L -0.01985 0.16852 L -0.01149 0.16204 L -0.00262 0.14815 L 0.00469 0.13241 L 0.00783 0.12222 L 0.01044 0.11111 L 0.01305 0.09074 L 0.01253 0.07315 L 0.01148 0.05185 L 0.00939 0.03333 L 0.00626 0.01944 L 0.00313 0.00833 L 2.61097E-7 -1.48148E-6 Z " pathEditMode="relative" ptsTypes="AAAAAAAAAAAAAAAAAAAAAAAAAAAAAAAAAAA">
                                      <p:cBhvr>
                                        <p:cTn id="11" dur="7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1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76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4752E-6 -1.85185E-6 L -0.00066 0.36667 L 0.0013 0.39329 L 0.00561 0.40556 L 0.01188 0.41296 L 0.02075 0.41296 L 0.02754 0.40857 L 0.03446 0.4007 L 0.04138 0.37986 L 0.04765 0.36528 L 0.05261 0.3463 L 0.05704 0.3331 L 0.06018 0.31968 L 0.06083 0.30533 L 0.06161 0.28912 L 0.06475 0.26783 L 0.06788 0.25857 L 0.07467 0.2382 L 0.07676 0.23727 L 0.08394 0.22778 L 0.09399 0.21852 L 0.10339 0.21528 L 0.11527 0.21412 L 0.12597 0.22222 L 0.13407 0.23634 L 0.13668 0.24097 L 0.12976 0.22871 L 0.12467 0.22222 L 0.11657 0.21412 L 0.10587 0.21412 L 0.09334 0.21968 L 0.08211 0.22871 L 0.0731 0.24375 L 0.06945 0.25417 L 0.06331 0.27778 L 0.06057 0.29931 L 0.06083 0.31667 L 0.06383 0.34306 L 0.0671 0.35857 L 0.07271 0.37986 L 0.08146 0.3963 L 0.09216 0.40648 L 0.10339 0.41412 L 0.11592 0.41111 L 0.12663 0.4007 L 0.13668 0.38403 L 0.14477 0.35996 L 0.14791 0.33195 L 0.14791 0.3007 L 0.1466 0.27871 L 0.14347 0.26111 L 0.13851 0.24306 L 0.13355 0.23426 " pathEditMode="relative" rAng="0" ptsTypes="AAAAAAAAAAAAAAAAAAAAAAAAAAAAAAAAAAAAAAAAAAAAAAAAAAAAA">
                                      <p:cBhvr>
                                        <p:cTn id="22" dur="17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63" y="2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476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477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478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80867E-6 -1.11111E-6 L -2.80867E-6 0.16806 L 0.00157 0.1875 L 0.00627 0.20139 L 0.01096 0.20556 L 0.01801 0.20556 L 0.02271 0.20417 L 0.02897 0.19862 L 0.03446 0.19306 L 0.0415 0.17917 L 0.04777 0.1625 L 0.05325 0.14445 L 0.05795 0.12778 L 0.06343 0.10556 " pathEditMode="relative" ptsTypes="AAAAAAAAAAAAAA">
                                      <p:cBhvr>
                                        <p:cTn id="33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878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928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9530"/>
                            </p:stCondLst>
                            <p:childTnLst>
                              <p:par>
                                <p:cTn id="4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444E-6 4.81481E-6 L 0.05873 0.00023 " pathEditMode="relative" ptsTypes="AA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153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154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2040"/>
                            </p:stCondLst>
                            <p:childTnLst>
                              <p:par>
                                <p:cTn id="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8649E-6 3.7037E-7 L -0.02754 0.04768 " pathEditMode="relative" ptsTypes="AA">
                                      <p:cBhvr>
                                        <p:cTn id="55" dur="2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4290"/>
                            </p:stCondLst>
                            <p:childTnLst>
                              <p:par>
                                <p:cTn id="5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1097E-7 -1.48148E-6 L -0.00679 -0.01296 L -0.01149 -0.01944 L -0.01828 -0.02407 L -0.02611 -0.02593 L -0.03395 -0.025 L -0.04178 -0.02037 L -0.04961 -0.01389 L -0.0564 -0.00278 L -0.06267 0.01018 L -0.06789 0.025 L -0.07207 0.04444 L -0.07363 0.06759 L -0.07311 0.08796 L -0.07155 0.10463 L -0.06789 0.12315 L -0.06267 0.13704 L -0.05745 0.15 L -0.05014 0.16018 L -0.04282 0.16574 L -0.03865 0.16944 L -0.02716 0.1713 L -0.01985 0.16852 L -0.01149 0.16204 L -0.00262 0.14815 L 0.00469 0.13241 L 0.00783 0.12222 L 0.01044 0.11111 L 0.01305 0.09074 L 0.01253 0.07315 L 0.01148 0.05185 L 0.00939 0.03333 L 0.00626 0.01944 L 0.00313 0.00833 L 2.61097E-7 -1.48148E-6 Z " pathEditMode="relative" ptsTypes="AAAAAAAAAAAAAAAAAAAAAAAAAAAAAAAAAAA">
                                      <p:cBhvr>
                                        <p:cTn id="69" dur="7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75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76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260"/>
                            </p:stCondLst>
                            <p:childTnLst>
                              <p:par>
                                <p:cTn id="7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51351E-6 7.03704E-6 L 0.00014 0.42778 " pathEditMode="relative" ptsTypes="AA">
                                      <p:cBhvr>
                                        <p:cTn id="80" dur="5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401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426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4510"/>
                            </p:stCondLst>
                            <p:childTnLst>
                              <p:par>
                                <p:cTn id="9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6069E-6 -1.11111E-6 L 0.01175 -0.01528 L 0.02819 -0.05278 L 0.04386 -0.10139 L 0.04386 0.06528 L 0.04777 0.08611 L 0.05404 0.1 L 0.06108 0.10417 L 0.06735 0.10556 L 0.07753 0.10278 L 0.08614 0.09306 L 0.09945 0.06389 L 0.11277 0.01806 L 0.1206 -0.01528 L 0.12373 -0.04305 L 0.12608 -0.10139 L 0.12608 0.06667 L 0.12765 0.08611 L 0.13234 0.1 L 0.14174 0.10556 L 0.14879 0.10417 L 0.15897 0.09445 L 0.16993 0.07083 L 0.1809 0.02917 L 0.19499 -0.05972 L 0.20126 -0.10139 L 0.20086 0.07292 L 0.20909 0.09722 L 0.21613 0.10556 L 0.22866 0.10556 L 0.23884 0.09861 L 0.25294 0.07639 L 0.26703 0.03056 L 0.27878 -0.01528 L 0.2827 -0.10139 L 0.2827 0.20278 L 0.2827 0.28056 L 0.27996 0.33403 L 0.26899 0.38403 L 0.2549 0.41597 L 0.23806 0.41945 L 0.23023 0.40972 L 0.22631 0.39028 L 0.22553 0.35139 L 0.22945 0.31389 L 0.23884 0.2625 L 0.25294 0.20695 L 0.27565 0.14583 L 0.29444 0.10417 L 0.31872 0.03889 L 0.32812 0.00556 " pathEditMode="relative" rAng="0" ptsTypes="AAAAAAAAAAAAAAAAAAAAAAAAAAAAAAAAAAAAAAAAAAAAAAAAAAA">
                                      <p:cBhvr>
                                        <p:cTn id="91" dur="2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06" y="1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9510"/>
                            </p:stCondLst>
                            <p:childTnLst>
                              <p:par>
                                <p:cTn id="9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001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510"/>
                            </p:stCondLst>
                            <p:childTnLst>
                              <p:par>
                                <p:cTn id="10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8146E-6 -7.40741E-7 L -0.0282 0.05093 " pathEditMode="relative" ptsTypes="AA">
                                      <p:cBhvr>
                                        <p:cTn id="102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3010"/>
                            </p:stCondLst>
                            <p:childTnLst>
                              <p:par>
                                <p:cTn id="10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1" t="29364" r="29387" b="25199"/>
          <a:stretch/>
        </p:blipFill>
        <p:spPr bwMode="auto">
          <a:xfrm>
            <a:off x="1432719" y="914400"/>
            <a:ext cx="8781174" cy="5014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138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754355" y="2286000"/>
            <a:ext cx="2785269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ý</a:t>
            </a:r>
            <a:endParaRPr lang="en-US" sz="9600" smtClean="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309519" y="2286000"/>
            <a:ext cx="4102894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chú ý</a:t>
            </a:r>
          </a:p>
        </p:txBody>
      </p:sp>
    </p:spTree>
    <p:extLst>
      <p:ext uri="{BB962C8B-B14F-4D97-AF65-F5344CB8AC3E}">
        <p14:creationId xmlns:p14="http://schemas.microsoft.com/office/powerpoint/2010/main" val="2301767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90215" y="1905000"/>
            <a:ext cx="11437794" cy="2137229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6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Mẹ và Hà ghé nhà dì Kha. Dì kể cho Hà nghe về bà. Hà chú ý nghe dì kể.</a:t>
            </a:r>
            <a:endParaRPr lang="en-US" sz="6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658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58125" y="4848681"/>
            <a:ext cx="11437794" cy="2137229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5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Mẹ và Hà ghé nhà dì Kha. Dì kể cho Hà nghe về bà. Hà chú ý nghe dì kể.</a:t>
            </a:r>
            <a:endParaRPr lang="en-US" sz="5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433" y="-159264"/>
            <a:ext cx="8419465" cy="4434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298" y="3857565"/>
            <a:ext cx="8044401" cy="1657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5787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" name="Rounded Rectangle 2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Nói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7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2270919" y="838200"/>
            <a:ext cx="7620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Cảm ơn</a:t>
            </a:r>
            <a:endParaRPr lang="en-US" sz="6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2" t="58055" b="6667"/>
          <a:stretch/>
        </p:blipFill>
        <p:spPr>
          <a:xfrm>
            <a:off x="1739397" y="1676400"/>
            <a:ext cx="8822562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41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hlinkClick r:id="rId3" action="ppaction://hlinksldjump"/>
          </p:cNvPr>
          <p:cNvSpPr/>
          <p:nvPr/>
        </p:nvSpPr>
        <p:spPr>
          <a:xfrm>
            <a:off x="10957719" y="6096000"/>
            <a:ext cx="823990" cy="66772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919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14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/>
        </p:blipFill>
        <p:spPr>
          <a:xfrm>
            <a:off x="1657349" y="0"/>
            <a:ext cx="8133913" cy="5586413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005" y="2465388"/>
            <a:ext cx="5054600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72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58125" y="4848681"/>
            <a:ext cx="11437794" cy="2137229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5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Mẹ và Hà ghé nhà dì Kha. Dì kể cho Hà nghe về bà. Hà chú ý nghe dì kể.</a:t>
            </a:r>
            <a:endParaRPr lang="en-US" sz="5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433" y="-159264"/>
            <a:ext cx="8419465" cy="4434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298" y="3857565"/>
            <a:ext cx="8044401" cy="1657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498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/>
        </p:blipFill>
        <p:spPr>
          <a:xfrm>
            <a:off x="1657349" y="0"/>
            <a:ext cx="8133913" cy="55864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81250" y="2850356"/>
            <a:ext cx="6534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smtClean="0">
                <a:latin typeface="Bandit" pitchFamily="18" charset="0"/>
                <a:ea typeface="Bandit" pitchFamily="18" charset="0"/>
                <a:cs typeface="Bandit" pitchFamily="18" charset="0"/>
              </a:rPr>
              <a:t>Dặn dò</a:t>
            </a:r>
            <a:endParaRPr lang="en-US" sz="8000">
              <a:latin typeface="Bandit" pitchFamily="18" charset="0"/>
              <a:ea typeface="Bandit" pitchFamily="18" charset="0"/>
              <a:cs typeface="Bandi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45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2" action="ppaction://hlinksldjump"/>
          </p:cNvPr>
          <p:cNvSpPr/>
          <p:nvPr/>
        </p:nvSpPr>
        <p:spPr>
          <a:xfrm>
            <a:off x="10957719" y="6096000"/>
            <a:ext cx="823990" cy="66772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26054" y="2209800"/>
            <a:ext cx="11255655" cy="2209800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7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Nghỉ hè, bố mẹ cho Hà về quê. Quê hà là xứ sở của dừa.</a:t>
            </a:r>
            <a:endParaRPr lang="en-US" sz="7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45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5417" y="685800"/>
            <a:ext cx="7478865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1800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18000">
                <a:solidFill>
                  <a:srgbClr val="FF0000"/>
                </a:solidFill>
                <a:latin typeface="HP001 4 hàng" pitchFamily="34" charset="0"/>
              </a:rPr>
              <a:t>vở </a:t>
            </a:r>
            <a:r>
              <a:rPr lang="el-GR" sz="18000">
                <a:solidFill>
                  <a:srgbClr val="FF0000"/>
                </a:solidFill>
                <a:latin typeface="HP001 4 hàng" pitchFamily="34" charset="0"/>
              </a:rPr>
              <a:t>ω≥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59654" y="3147739"/>
            <a:ext cx="7478865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l-GR" sz="18000">
                <a:solidFill>
                  <a:srgbClr val="FF0000"/>
                </a:solidFill>
                <a:latin typeface="HP001 4 hàng" pitchFamily="34" charset="0"/>
              </a:rPr>
              <a:t>Κ;</a:t>
            </a:r>
            <a:r>
              <a:rPr lang="en-US" sz="1800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18000" smtClean="0">
                <a:solidFill>
                  <a:srgbClr val="FF0000"/>
                </a:solidFill>
                <a:latin typeface="HP001 4 hàng" pitchFamily="34" charset="0"/>
              </a:rPr>
              <a:t>lu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319" y="4953000"/>
            <a:ext cx="2709556" cy="1712343"/>
          </a:xfrm>
          <a:prstGeom prst="rect">
            <a:avLst/>
          </a:prstGeom>
        </p:spPr>
      </p:pic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11099342" y="152400"/>
            <a:ext cx="823990" cy="66772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171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2" action="ppaction://hlinksldjump"/>
          </p:cNvPr>
          <p:cNvSpPr/>
          <p:nvPr/>
        </p:nvSpPr>
        <p:spPr>
          <a:xfrm>
            <a:off x="11186319" y="98456"/>
            <a:ext cx="823990" cy="66772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26" y="3113374"/>
            <a:ext cx="5164137" cy="256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4" y="756652"/>
            <a:ext cx="4767263" cy="256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360" y="3100387"/>
            <a:ext cx="4645025" cy="256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509" y="756652"/>
            <a:ext cx="4333876" cy="256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66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8" b="66138"/>
          <a:stretch/>
        </p:blipFill>
        <p:spPr>
          <a:xfrm>
            <a:off x="734965" y="-3945"/>
            <a:ext cx="10854719" cy="547583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84457" y="-281610"/>
            <a:ext cx="11739552" cy="2228647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26500" h="1320800">
                <a:moveTo>
                  <a:pt x="63500" y="12700"/>
                </a:moveTo>
                <a:lnTo>
                  <a:pt x="8826500" y="0"/>
                </a:lnTo>
                <a:cubicBezTo>
                  <a:pt x="8758767" y="216541"/>
                  <a:pt x="8652933" y="534683"/>
                  <a:pt x="8483600" y="662324"/>
                </a:cubicBezTo>
                <a:cubicBezTo>
                  <a:pt x="8034867" y="1015807"/>
                  <a:pt x="7304617" y="1096754"/>
                  <a:pt x="6781800" y="1206500"/>
                </a:cubicBezTo>
                <a:cubicBezTo>
                  <a:pt x="6462183" y="1278146"/>
                  <a:pt x="6335183" y="1278467"/>
                  <a:pt x="6070600" y="1308100"/>
                </a:cubicBezTo>
                <a:lnTo>
                  <a:pt x="5080000" y="1320800"/>
                </a:lnTo>
                <a:lnTo>
                  <a:pt x="4318000" y="1295400"/>
                </a:lnTo>
                <a:lnTo>
                  <a:pt x="3733800" y="1257300"/>
                </a:lnTo>
                <a:lnTo>
                  <a:pt x="3098800" y="1193800"/>
                </a:lnTo>
                <a:lnTo>
                  <a:pt x="1930400" y="1092200"/>
                </a:lnTo>
                <a:lnTo>
                  <a:pt x="0" y="1005224"/>
                </a:lnTo>
                <a:lnTo>
                  <a:pt x="63500" y="12700"/>
                </a:lnTo>
                <a:close/>
              </a:path>
            </a:pathLst>
          </a:custGeom>
          <a:solidFill>
            <a:srgbClr val="8AD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12" y="-16933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71213" y="32012"/>
            <a:ext cx="1127504" cy="697627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3700" b="1">
                <a:solidFill>
                  <a:schemeClr val="bg1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15111" y="481571"/>
            <a:ext cx="1127504" cy="94384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300" b="1" smtClean="0">
                <a:solidFill>
                  <a:srgbClr val="1BBF23"/>
                </a:solidFill>
                <a:latin typeface=".VnCooper" pitchFamily="34" charset="0"/>
                <a:ea typeface="Arial-Rounded" pitchFamily="34" charset="0"/>
                <a:cs typeface="Arial-Rounded" pitchFamily="34" charset="0"/>
              </a:rPr>
              <a:t>28</a:t>
            </a:r>
            <a:endParaRPr lang="en-US" sz="5300" b="1">
              <a:solidFill>
                <a:srgbClr val="1BBF23"/>
              </a:solidFill>
              <a:latin typeface=".VnCooper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574823" y="2030615"/>
            <a:ext cx="3448696" cy="941185"/>
            <a:chOff x="63500" y="1429216"/>
            <a:chExt cx="2592937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Nhận biết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  <a:endParaRPr lang="en-US" sz="43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-65406" y="5410200"/>
            <a:ext cx="12246294" cy="1600200"/>
            <a:chOff x="695008" y="5406639"/>
            <a:chExt cx="10717370" cy="1600200"/>
          </a:xfrm>
        </p:grpSpPr>
        <p:sp>
          <p:nvSpPr>
            <p:cNvPr id="34" name="Title 1"/>
            <p:cNvSpPr txBox="1">
              <a:spLocks/>
            </p:cNvSpPr>
            <p:nvPr/>
          </p:nvSpPr>
          <p:spPr>
            <a:xfrm>
              <a:off x="695008" y="5406639"/>
              <a:ext cx="10717370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6000" b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Thời gian qu</a:t>
              </a:r>
              <a:r>
                <a:rPr lang="en-US" sz="6000" b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y</a:t>
              </a:r>
              <a:r>
                <a:rPr lang="en-US" sz="6000" b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hơn vàng bạc.</a:t>
              </a:r>
              <a:endParaRPr lang="en-US" sz="6000" b="1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5" name="Title 1"/>
            <p:cNvSpPr txBox="1">
              <a:spLocks/>
            </p:cNvSpPr>
            <p:nvPr/>
          </p:nvSpPr>
          <p:spPr>
            <a:xfrm>
              <a:off x="4986496" y="5505751"/>
              <a:ext cx="183373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6000" b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́</a:t>
              </a:r>
              <a:endParaRPr lang="en-US" sz="6000" b="1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5" name="Title 1"/>
          <p:cNvSpPr txBox="1">
            <a:spLocks/>
          </p:cNvSpPr>
          <p:nvPr/>
        </p:nvSpPr>
        <p:spPr>
          <a:xfrm>
            <a:off x="1078549" y="-53288"/>
            <a:ext cx="10717370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88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Y   y</a:t>
            </a:r>
            <a:endParaRPr lang="en-US" sz="8800" b="1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71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336262" y="91440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924431" y="2119984"/>
            <a:ext cx="2123468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121244" y="2119984"/>
            <a:ext cx="2123468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925738" y="3453485"/>
            <a:ext cx="4295089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quý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9559" y="5352717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quy</a:t>
            </a:r>
            <a:endParaRPr lang="en-US" sz="8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204851" y="5352717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quỳ</a:t>
            </a:r>
            <a:endParaRPr lang="en-US" sz="8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316112" y="5356201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quý</a:t>
            </a:r>
            <a:endParaRPr lang="en-US" sz="8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133959" y="5356201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quỹ</a:t>
            </a:r>
            <a:endParaRPr lang="en-US" sz="8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8048989" y="5356201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quỵ</a:t>
            </a:r>
            <a:endParaRPr lang="en-US" sz="8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9949506" y="5356201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ý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889612" y="5176433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</a:t>
            </a:r>
            <a:endParaRPr lang="en-US" sz="80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3023212" y="5176433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</a:t>
            </a:r>
            <a:endParaRPr lang="en-US" sz="80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4952433" y="5176433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</a:t>
            </a:r>
            <a:endParaRPr lang="en-US" sz="80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25" name="Title 1"/>
          <p:cNvSpPr txBox="1">
            <a:spLocks/>
          </p:cNvSpPr>
          <p:nvPr/>
        </p:nvSpPr>
        <p:spPr>
          <a:xfrm>
            <a:off x="5886330" y="367539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6962661" y="5173867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</a:t>
            </a:r>
            <a:endParaRPr lang="en-US" sz="80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8876098" y="5178403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</a:t>
            </a:r>
            <a:endParaRPr lang="en-US" sz="80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10213543" y="5173867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</a:t>
            </a:r>
            <a:endParaRPr lang="en-US" sz="80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75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  <p:bldP spid="14" grpId="0"/>
      <p:bldP spid="15" grpId="0"/>
      <p:bldP spid="16" grpId="0"/>
      <p:bldP spid="17" grpId="0"/>
      <p:bldP spid="19" grpId="0"/>
      <p:bldP spid="21" grpId="0"/>
      <p:bldP spid="22" grpId="0"/>
      <p:bldP spid="23" grpId="0"/>
      <p:bldP spid="25" grpId="0"/>
      <p:bldP spid="29" grpId="0"/>
      <p:bldP spid="30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794919" y="5135768"/>
            <a:ext cx="4333494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</a:t>
            </a:r>
            <a:r>
              <a:rPr lang="en-US" sz="9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tá</a:t>
            </a:r>
            <a:endParaRPr lang="en-US" sz="9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07282" y="5135768"/>
            <a:ext cx="1611737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5122" name="Picture 2" descr="QUẦN ÁO Y TÁ, ĐIỀU DƯỠNG MẪU 0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8" t="-521" r="23843" b="-1"/>
          <a:stretch/>
        </p:blipFill>
        <p:spPr bwMode="auto">
          <a:xfrm>
            <a:off x="980281" y="0"/>
            <a:ext cx="2814637" cy="458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uỷ bỏ chức danh nghề Y tá trong nghiệp vụ chăm sóc bệnh nhân | Tin tức mới  nhất 24h - Đọc Báo Lao Động online - Laodong.v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282" y="23812"/>
            <a:ext cx="6898544" cy="4594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86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1169</TotalTime>
  <Words>138</Words>
  <Application>Microsoft Office PowerPoint</Application>
  <PresentationFormat>Custom</PresentationFormat>
  <Paragraphs>90</Paragraphs>
  <Slides>32</Slides>
  <Notes>14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TIẾNG VIỆT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MTC</cp:lastModifiedBy>
  <cp:revision>169</cp:revision>
  <dcterms:created xsi:type="dcterms:W3CDTF">2021-05-08T14:00:55Z</dcterms:created>
  <dcterms:modified xsi:type="dcterms:W3CDTF">2021-10-27T12:57:40Z</dcterms:modified>
</cp:coreProperties>
</file>