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76" r:id="rId2"/>
    <p:sldId id="286" r:id="rId3"/>
    <p:sldId id="291" r:id="rId4"/>
    <p:sldId id="292" r:id="rId5"/>
    <p:sldId id="293" r:id="rId6"/>
    <p:sldId id="294" r:id="rId7"/>
    <p:sldId id="278" r:id="rId8"/>
    <p:sldId id="265" r:id="rId9"/>
    <p:sldId id="271" r:id="rId10"/>
    <p:sldId id="295" r:id="rId11"/>
    <p:sldId id="297" r:id="rId12"/>
    <p:sldId id="300" r:id="rId13"/>
    <p:sldId id="296" r:id="rId14"/>
    <p:sldId id="302" r:id="rId15"/>
    <p:sldId id="301" r:id="rId16"/>
    <p:sldId id="304" r:id="rId17"/>
    <p:sldId id="305" r:id="rId18"/>
    <p:sldId id="284" r:id="rId19"/>
  </p:sldIdLst>
  <p:sldSz cx="12192000" cy="6858000"/>
  <p:notesSz cx="6858000" cy="9144000"/>
  <p:embeddedFontLst>
    <p:embeddedFont>
      <p:font typeface=".VnTime" panose="020B720000000000000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EC0"/>
    <a:srgbClr val="96C8D6"/>
    <a:srgbClr val="F3CD97"/>
    <a:srgbClr val="91C4D2"/>
    <a:srgbClr val="1C4082"/>
    <a:srgbClr val="EBF5EF"/>
    <a:srgbClr val="CAE6D4"/>
    <a:srgbClr val="9FD6D9"/>
    <a:srgbClr val="F3EB45"/>
    <a:srgbClr val="97D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0" autoAdjust="0"/>
    <p:restoredTop sz="95507" autoAdjust="0"/>
  </p:normalViewPr>
  <p:slideViewPr>
    <p:cSldViewPr snapToGrid="0" showGuides="1">
      <p:cViewPr varScale="1">
        <p:scale>
          <a:sx n="82" d="100"/>
          <a:sy n="82" d="100"/>
        </p:scale>
        <p:origin x="184" y="528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52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63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86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5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95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654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9907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5529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文本占位符 552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95362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58468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23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D78A31-B58C-4F22-8C52-A961D950D026}" type="datetimeFigureOut">
              <a:rPr lang="en-US" smtClean="0"/>
              <a:pPr/>
              <a:t>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9830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183157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67" y="2099656"/>
            <a:ext cx="2389573" cy="2064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1.xml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jpeg"/><Relationship Id="rId18" Type="http://schemas.openxmlformats.org/officeDocument/2006/relationships/image" Target="../media/image19.png"/><Relationship Id="rId3" Type="http://schemas.microsoft.com/office/2007/relationships/media" Target="../media/media4.mp3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audio" Target="../media/media3.wav"/><Relationship Id="rId16" Type="http://schemas.openxmlformats.org/officeDocument/2006/relationships/image" Target="../media/image8.png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19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jpeg"/><Relationship Id="rId18" Type="http://schemas.openxmlformats.org/officeDocument/2006/relationships/image" Target="../media/image19.png"/><Relationship Id="rId3" Type="http://schemas.microsoft.com/office/2007/relationships/media" Target="../media/media4.mp3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audio" Target="../media/media3.wav"/><Relationship Id="rId16" Type="http://schemas.openxmlformats.org/officeDocument/2006/relationships/image" Target="../media/image8.png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19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jpeg"/><Relationship Id="rId18" Type="http://schemas.openxmlformats.org/officeDocument/2006/relationships/image" Target="../media/image19.png"/><Relationship Id="rId3" Type="http://schemas.microsoft.com/office/2007/relationships/media" Target="../media/media4.mp3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audio" Target="../media/media3.wav"/><Relationship Id="rId16" Type="http://schemas.openxmlformats.org/officeDocument/2006/relationships/image" Target="../media/image8.png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19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21" Type="http://schemas.openxmlformats.org/officeDocument/2006/relationships/image" Target="../media/image34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microsoft.com/office/2007/relationships/hdphoto" Target="../media/hdphoto6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microsoft.com/office/2007/relationships/hdphoto" Target="../media/hdphoto1.wdp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image" Target="../media/image26.png"/><Relationship Id="rId14" Type="http://schemas.openxmlformats.org/officeDocument/2006/relationships/image" Target="../media/image7.png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19865" y="1410576"/>
            <a:ext cx="7068185" cy="5284470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0653978">
            <a:off x="1419334" y="2757947"/>
            <a:ext cx="500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Môn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376008" y="314791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528825" y="-134859"/>
            <a:ext cx="3602954" cy="25008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41739" y="2487697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3343218" y="452904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39">
            <a:off x="4900410" y="1643826"/>
            <a:ext cx="8487181" cy="5721695"/>
          </a:xfrm>
          <a:prstGeom prst="rect">
            <a:avLst/>
          </a:prstGeom>
        </p:spPr>
      </p:pic>
      <p:sp>
        <p:nvSpPr>
          <p:cNvPr id="29" name="TextBox 5">
            <a:extLst>
              <a:ext uri="{FF2B5EF4-FFF2-40B4-BE49-F238E27FC236}">
                <a16:creationId xmlns:a16="http://schemas.microsoft.com/office/drawing/2014/main" id="{9925BEBA-D426-4C94-832B-F93CF1A616CE}"/>
              </a:ext>
            </a:extLst>
          </p:cNvPr>
          <p:cNvSpPr txBox="1"/>
          <p:nvPr/>
        </p:nvSpPr>
        <p:spPr>
          <a:xfrm rot="20653978">
            <a:off x="1665741" y="3740473"/>
            <a:ext cx="500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 4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07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1" y="482138"/>
            <a:ext cx="10648430" cy="577582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Group 23"/>
          <p:cNvGrpSpPr/>
          <p:nvPr/>
        </p:nvGrpSpPr>
        <p:grpSpPr>
          <a:xfrm>
            <a:off x="3545583" y="4657455"/>
            <a:ext cx="6214022" cy="987623"/>
            <a:chOff x="3378860" y="4082347"/>
            <a:chExt cx="6214022" cy="987623"/>
          </a:xfrm>
        </p:grpSpPr>
        <p:pic>
          <p:nvPicPr>
            <p:cNvPr id="7" name="图片 3078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6635" y="4082347"/>
              <a:ext cx="4796247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378860" y="4155689"/>
              <a:ext cx="41601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UTM Guanine"/>
                </a:rPr>
                <a:t>		</a:t>
              </a:r>
              <a:r>
                <a:rPr lang="en-US" sz="3600" b="1" dirty="0" err="1">
                  <a:latin typeface="UTM Guanine"/>
                </a:rPr>
                <a:t>trăm</a:t>
              </a:r>
              <a:r>
                <a:rPr lang="en-US" sz="3600" b="1" dirty="0">
                  <a:latin typeface="UTM Guanine"/>
                </a:rPr>
                <a:t> </a:t>
              </a:r>
              <a:r>
                <a:rPr lang="en-US" sz="3600" b="1" dirty="0" err="1">
                  <a:latin typeface="UTM Guanine"/>
                </a:rPr>
                <a:t>triệu</a:t>
              </a:r>
              <a:endParaRPr lang="en-US" sz="3600" b="1" dirty="0">
                <a:latin typeface="UTM Guanine"/>
              </a:endParaRPr>
            </a:p>
          </p:txBody>
        </p:sp>
      </p:grpSp>
      <p:pic>
        <p:nvPicPr>
          <p:cNvPr id="8" name="图片 3079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745" y="2281598"/>
            <a:ext cx="2941572" cy="329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076" descr="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01" y="3714066"/>
            <a:ext cx="5115307" cy="31439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0" y="3198137"/>
            <a:ext cx="4052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UTM Guanine"/>
              </a:rPr>
              <a:t>		</a:t>
            </a:r>
            <a:r>
              <a:rPr lang="en-US" sz="3600" b="1" dirty="0" err="1">
                <a:solidFill>
                  <a:srgbClr val="FFFF00"/>
                </a:solidFill>
                <a:latin typeface="UTM Guanine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UTM Guanine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Guanine"/>
              </a:rPr>
              <a:t>triệu</a:t>
            </a:r>
            <a:endParaRPr lang="en-US" sz="3600" b="1" dirty="0">
              <a:solidFill>
                <a:srgbClr val="FFFF00"/>
              </a:solidFill>
              <a:latin typeface="UTM Guanine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44636" y="1919568"/>
            <a:ext cx="3953660" cy="987623"/>
            <a:chOff x="3477913" y="1344460"/>
            <a:chExt cx="3953660" cy="987623"/>
          </a:xfrm>
        </p:grpSpPr>
        <p:pic>
          <p:nvPicPr>
            <p:cNvPr id="9" name="图片 3080" descr="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1720" y="1344460"/>
              <a:ext cx="2689853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3477913" y="1417685"/>
              <a:ext cx="3031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UTM Guanine"/>
                </a:rPr>
                <a:t>		</a:t>
              </a:r>
              <a:r>
                <a:rPr lang="en-US" sz="3600" b="1" dirty="0" err="1">
                  <a:latin typeface="UTM Guanine"/>
                </a:rPr>
                <a:t>triệu</a:t>
              </a:r>
              <a:endParaRPr lang="en-US" sz="3600" b="1" dirty="0">
                <a:latin typeface="UTM Guanine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19697" y="3198137"/>
            <a:ext cx="4425509" cy="987623"/>
            <a:chOff x="4252974" y="2623029"/>
            <a:chExt cx="4425509" cy="987623"/>
          </a:xfrm>
        </p:grpSpPr>
        <p:pic>
          <p:nvPicPr>
            <p:cNvPr id="10" name="图片 3081" descr="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6635" y="2623029"/>
              <a:ext cx="3881848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252974" y="2719297"/>
              <a:ext cx="33137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UTM Guanine"/>
                </a:rPr>
                <a:t>	</a:t>
              </a:r>
              <a:r>
                <a:rPr lang="en-US" sz="3600" b="1" dirty="0" err="1">
                  <a:solidFill>
                    <a:srgbClr val="FF0000"/>
                  </a:solidFill>
                  <a:latin typeface="UTM Guanine"/>
                </a:rPr>
                <a:t>chục</a:t>
              </a:r>
              <a:r>
                <a:rPr lang="en-US" sz="3600" b="1" dirty="0">
                  <a:solidFill>
                    <a:srgbClr val="FF0000"/>
                  </a:solidFill>
                  <a:latin typeface="UTM Guanine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UTM Guanine"/>
                </a:rPr>
                <a:t>triệu</a:t>
              </a:r>
              <a:endParaRPr lang="en-US" sz="3600" b="1" dirty="0">
                <a:solidFill>
                  <a:srgbClr val="FF0000"/>
                </a:solidFill>
                <a:latin typeface="UTM Guanin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7615" y="2224792"/>
            <a:ext cx="727233" cy="2932241"/>
          </a:xfrm>
          <a:prstGeom prst="rect">
            <a:avLst/>
          </a:prstGeom>
        </p:spPr>
      </p:pic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1890634" y="523659"/>
            <a:ext cx="8023590" cy="1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32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40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2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4035" descr="1-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0658"/>
            <a:ext cx="11953331" cy="27273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4036" descr="1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961" y="960119"/>
            <a:ext cx="7442598" cy="4991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4037" descr="1-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485" y="3416261"/>
            <a:ext cx="3678035" cy="38960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4038" descr="1-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1" y="-143219"/>
            <a:ext cx="2912761" cy="71189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3475345" y="2639464"/>
            <a:ext cx="55723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Bài</a:t>
            </a:r>
            <a:r>
              <a:rPr lang="en-US" sz="115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 </a:t>
            </a:r>
            <a:r>
              <a:rPr lang="en-US" sz="11500" b="1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tập</a:t>
            </a:r>
            <a:endParaRPr lang="en-US" sz="115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per Black" panose="02040603050506020204" pitchFamily="18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AAF24C08-69A9-4A33-B492-6B22F10C38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5637">
            <a:off x="1577099" y="3608730"/>
            <a:ext cx="3771197" cy="37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1433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411" y="304468"/>
            <a:ext cx="10853078" cy="6319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36" y="3970723"/>
            <a:ext cx="3387064" cy="26528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5153" y="1188945"/>
            <a:ext cx="631495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u="sng" err="1">
                <a:solidFill>
                  <a:srgbClr val="FF0000"/>
                </a:solidFill>
                <a:latin typeface="UTM Guanine" panose="02040603050506020204"/>
              </a:rPr>
              <a:t>Bài</a:t>
            </a:r>
            <a:r>
              <a:rPr lang="en-US" altLang="en-US" sz="3600" u="sng">
                <a:solidFill>
                  <a:srgbClr val="FF0000"/>
                </a:solidFill>
                <a:latin typeface="UTM Guanine" panose="02040603050506020204"/>
              </a:rPr>
              <a:t> 1</a:t>
            </a:r>
            <a:r>
              <a:rPr lang="en-US" altLang="en-US" sz="3600">
                <a:solidFill>
                  <a:srgbClr val="FF0000"/>
                </a:solidFill>
                <a:latin typeface="UTM Guanine" panose="02040603050506020204"/>
              </a:rPr>
              <a:t>:  Đếm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thêm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từ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đến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10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FF0000"/>
              </a:solidFill>
              <a:latin typeface="UTM Guanine" panose="02040603050506020204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84203" y="2623619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1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60276" y="3356085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2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56942" y="3908339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3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47381" y="4514082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4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66883" y="5106653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5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90268" y="2828304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6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80643" y="3420578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7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08418" y="3989757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8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508418" y="4573012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9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05552" y="5220173"/>
            <a:ext cx="330373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10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pic>
        <p:nvPicPr>
          <p:cNvPr id="20" name="图片 3079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26" y="3787622"/>
            <a:ext cx="4663109" cy="329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-138829" y="4514082"/>
            <a:ext cx="5107924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 err="1">
                <a:solidFill>
                  <a:schemeClr val="bg1"/>
                </a:solidFill>
                <a:latin typeface="UTM Guanine" panose="02040603050506020204"/>
              </a:rPr>
              <a:t>Đếm</a:t>
            </a:r>
            <a:r>
              <a:rPr lang="en-US" altLang="en-US" sz="3200" dirty="0">
                <a:solidFill>
                  <a:schemeClr val="bg1"/>
                </a:solidFill>
                <a:latin typeface="UTM Guanine" panose="02040603050506020204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UTM Guanine" panose="02040603050506020204"/>
              </a:rPr>
              <a:t>bớt</a:t>
            </a:r>
            <a:r>
              <a:rPr lang="en-US" altLang="en-US" sz="3200" dirty="0">
                <a:solidFill>
                  <a:schemeClr val="bg1"/>
                </a:solidFill>
                <a:latin typeface="UTM Guanine" panose="02040603050506020204"/>
              </a:rPr>
              <a:t> 1 </a:t>
            </a:r>
            <a:r>
              <a:rPr lang="en-US" altLang="en-US" sz="3200" dirty="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r>
              <a:rPr lang="en-US" altLang="en-US" sz="3200" dirty="0">
                <a:solidFill>
                  <a:schemeClr val="bg1"/>
                </a:solidFill>
                <a:latin typeface="UTM Guanine" panose="02040603050506020204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UTM Guanine" panose="02040603050506020204"/>
              </a:rPr>
              <a:t>từ</a:t>
            </a:r>
            <a:r>
              <a:rPr lang="en-US" altLang="en-US" sz="3200" dirty="0">
                <a:solidFill>
                  <a:schemeClr val="bg1"/>
                </a:solidFill>
                <a:latin typeface="UTM Guanine" panose="02040603050506020204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3600" dirty="0">
                <a:solidFill>
                  <a:schemeClr val="bg1"/>
                </a:solidFill>
                <a:latin typeface="UTM Guanine" panose="02040603050506020204"/>
              </a:rPr>
              <a:t>10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chemeClr val="bg1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về</a:t>
            </a:r>
            <a:r>
              <a:rPr lang="en-US" altLang="en-US" sz="3600" dirty="0">
                <a:solidFill>
                  <a:schemeClr val="bg1"/>
                </a:solidFill>
                <a:latin typeface="UTM Guanine" panose="02040603050506020204"/>
              </a:rPr>
              <a:t> 1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chemeClr val="bg1"/>
              </a:solidFill>
              <a:latin typeface="UTM Guanine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28195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9120" y="1820069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</a:rPr>
              <a:t>Bài</a:t>
            </a:r>
            <a:r>
              <a:rPr lang="en-US" altLang="en-US" sz="2800" u="sng" dirty="0">
                <a:solidFill>
                  <a:srgbClr val="FF0000"/>
                </a:solidFill>
              </a:rPr>
              <a:t> 2: </a:t>
            </a:r>
            <a:r>
              <a:rPr lang="en-US" altLang="en-US" sz="2800" b="0" dirty="0" err="1">
                <a:solidFill>
                  <a:srgbClr val="FF0000"/>
                </a:solidFill>
              </a:rPr>
              <a:t>Viết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số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thích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hợp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vào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chỗ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chấm</a:t>
            </a:r>
            <a:r>
              <a:rPr lang="en-US" altLang="en-US" sz="2800" b="0" dirty="0">
                <a:solidFill>
                  <a:srgbClr val="FF0000"/>
                </a:solidFill>
              </a:rPr>
              <a:t> (</a:t>
            </a:r>
            <a:r>
              <a:rPr lang="en-US" altLang="en-US" sz="2800" b="0" dirty="0" err="1">
                <a:solidFill>
                  <a:srgbClr val="FF0000"/>
                </a:solidFill>
              </a:rPr>
              <a:t>theo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mẫu</a:t>
            </a:r>
            <a:r>
              <a:rPr lang="en-US" altLang="en-US" sz="2800" b="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30680" y="255270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 10 000 000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992880" y="255270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 20 000 000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02680" y="2552700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532466" y="2928227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30 000 000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1890634" y="523659"/>
            <a:ext cx="8023590" cy="1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32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40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22" name="图片 3077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312" y="4343844"/>
            <a:ext cx="1218301" cy="1756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0" y="-41058"/>
            <a:ext cx="3013072" cy="2091387"/>
          </a:xfrm>
          <a:prstGeom prst="rect">
            <a:avLst/>
          </a:prstGeom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8361266" y="2544762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4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691052" y="2920289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40 000 000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580087" y="3498850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5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909873" y="3874377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50 000 000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903566" y="348557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6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4233352" y="386110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60 000 000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153592" y="348557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7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483378" y="386110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70 000 000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434512" y="347271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8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8764298" y="384824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80 000 000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41366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9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871152" y="503436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90 000 000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837968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167754" y="5034364"/>
            <a:ext cx="2122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100 000 000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136282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466068" y="5034364"/>
            <a:ext cx="2094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200 000 000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8367645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8697431" y="5034364"/>
            <a:ext cx="2093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300 000 000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2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图片 5124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93187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40" y="241277"/>
            <a:ext cx="11620660" cy="66167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8939" y="1319847"/>
            <a:ext cx="86079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</a:rPr>
              <a:t> 3: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bao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nhiêu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bao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nhiêu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0: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452090" y="2515488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Mười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.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452090" y="3132914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Ba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.</a:t>
            </a: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2452091" y="3843891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endParaRPr lang="en-US" altLang="en-US" sz="2800" dirty="0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452092" y="4515750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endParaRPr lang="en-US" altLang="en-US" sz="2800" dirty="0"/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6853039" y="2493357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endParaRPr lang="en-US" altLang="en-US" sz="2800" dirty="0"/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6853038" y="3162401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Bảy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6840176" y="3815419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Ba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6723499" y="4574723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Chín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29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7110" descr="1-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400" y="3871956"/>
            <a:ext cx="2086420" cy="15113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5923280"/>
            <a:ext cx="12221234" cy="934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645" y="4988560"/>
            <a:ext cx="2070367" cy="18694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123373"/>
              </p:ext>
            </p:extLst>
          </p:nvPr>
        </p:nvGraphicFramePr>
        <p:xfrm>
          <a:off x="1751400" y="504328"/>
          <a:ext cx="8503920" cy="585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36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Viết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số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</a:t>
                      </a:r>
                      <a:r>
                        <a:rPr lang="en-US" sz="2000" dirty="0" err="1"/>
                        <a:t>hữ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số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</a:t>
                      </a:r>
                      <a:r>
                        <a:rPr lang="en-US" sz="2000" dirty="0" err="1"/>
                        <a:t>hữ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43694"/>
                  </a:ext>
                </a:extLst>
              </a:tr>
            </a:tbl>
          </a:graphicData>
        </a:graphic>
      </p:graphicFrame>
      <p:pic>
        <p:nvPicPr>
          <p:cNvPr id="9" name="图片 44038" descr="1-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4948" y="1314820"/>
            <a:ext cx="2268022" cy="5543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983073" y="1198090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Mười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endParaRPr lang="en-US" altLang="en-US" sz="2800" dirty="0"/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983074" y="1852537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Ba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endParaRPr lang="en-US" altLang="en-US" sz="2800" dirty="0"/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1957474" y="2494508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endParaRPr lang="en-US" altLang="en-US" sz="2800" dirty="0"/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1957474" y="3136480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endParaRPr lang="en-US" altLang="en-US" sz="2800" dirty="0"/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931873" y="3834584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endParaRPr lang="en-US" altLang="en-US" sz="2800" dirty="0"/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1957474" y="4426192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Bảy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1931872" y="5098684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Ba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938215" y="1198090"/>
            <a:ext cx="157002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15 000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212852" y="1836371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350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357174" y="2509653"/>
            <a:ext cx="1079171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600 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095388" y="3140428"/>
            <a:ext cx="136365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1 300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107923" y="3761631"/>
            <a:ext cx="143985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704543" y="4414365"/>
            <a:ext cx="194468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7 000 000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489083" y="5052646"/>
            <a:ext cx="228413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36 000 000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976127" y="114252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9174373" y="114252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7976127" y="182099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9174373" y="182099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7976127" y="2438946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9174373" y="2438946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976127" y="3136480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9174373" y="3136480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7976127" y="3788414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9174373" y="3788414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7988121" y="4384467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9186367" y="4384467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004487" y="5053017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9174373" y="5093232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46" name="TextBox 28">
            <a:extLst>
              <a:ext uri="{FF2B5EF4-FFF2-40B4-BE49-F238E27FC236}">
                <a16:creationId xmlns:a16="http://schemas.microsoft.com/office/drawing/2014/main" id="{DD9BD5AB-2792-D64E-A2A3-6C06128B5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616" y="5715904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Chín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  <p:sp>
        <p:nvSpPr>
          <p:cNvPr id="47" name="Text Box 25">
            <a:extLst>
              <a:ext uri="{FF2B5EF4-FFF2-40B4-BE49-F238E27FC236}">
                <a16:creationId xmlns:a16="http://schemas.microsoft.com/office/drawing/2014/main" id="{75B1CAE6-949B-054A-96DD-39B2DA728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083" y="5715940"/>
            <a:ext cx="2610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900 000 000</a:t>
            </a:r>
          </a:p>
        </p:txBody>
      </p:sp>
      <p:sp>
        <p:nvSpPr>
          <p:cNvPr id="48" name="Text Box 12">
            <a:extLst>
              <a:ext uri="{FF2B5EF4-FFF2-40B4-BE49-F238E27FC236}">
                <a16:creationId xmlns:a16="http://schemas.microsoft.com/office/drawing/2014/main" id="{5E8D7810-1DF0-8F46-91DC-B4BCE9A2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569" y="5715245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280E5A59-E1F5-114B-89F9-053AE6F59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182" y="5767509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40547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图片 43011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图片 4301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6788" y="-34437"/>
            <a:ext cx="12424308" cy="73109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图片 206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681" y="-440076"/>
            <a:ext cx="8164629" cy="2207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图片 43013" descr="1-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1951" y="2469196"/>
            <a:ext cx="2525383" cy="37166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" name="Group 3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83505"/>
              </p:ext>
            </p:extLst>
          </p:nvPr>
        </p:nvGraphicFramePr>
        <p:xfrm>
          <a:off x="1268096" y="1494003"/>
          <a:ext cx="9169786" cy="5140478"/>
        </p:xfrm>
        <a:graphic>
          <a:graphicData uri="http://schemas.openxmlformats.org/drawingml/2006/table">
            <a:tbl>
              <a:tblPr/>
              <a:tblGrid>
                <a:gridCol w="2222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6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28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ĐỌC SỐ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8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 Box 327"/>
          <p:cNvSpPr txBox="1">
            <a:spLocks noChangeArrowheads="1"/>
          </p:cNvSpPr>
          <p:nvPr/>
        </p:nvSpPr>
        <p:spPr bwMode="auto">
          <a:xfrm>
            <a:off x="2270256" y="704793"/>
            <a:ext cx="6019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4: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Viết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theo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mẫu</a:t>
            </a:r>
            <a:r>
              <a:rPr lang="en-US" alt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01601" y="2917694"/>
            <a:ext cx="19621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66FF"/>
                </a:solidFill>
              </a:rPr>
              <a:t>Ba </a:t>
            </a:r>
            <a:r>
              <a:rPr lang="en-US" altLang="en-US" sz="2000" b="1" dirty="0" err="1">
                <a:solidFill>
                  <a:srgbClr val="0066FF"/>
                </a:solidFill>
              </a:rPr>
              <a:t>trăm</a:t>
            </a:r>
            <a:r>
              <a:rPr lang="en-US" altLang="en-US" sz="2000" b="1" dirty="0">
                <a:solidFill>
                  <a:srgbClr val="0066FF"/>
                </a:solidFill>
              </a:rPr>
              <a:t> </a:t>
            </a:r>
            <a:r>
              <a:rPr lang="en-US" altLang="en-US" sz="2000" b="1" dirty="0" err="1">
                <a:solidFill>
                  <a:srgbClr val="0066FF"/>
                </a:solidFill>
              </a:rPr>
              <a:t>mười</a:t>
            </a:r>
            <a:r>
              <a:rPr lang="en-US" altLang="en-US" sz="2000" b="1" dirty="0">
                <a:solidFill>
                  <a:srgbClr val="0066FF"/>
                </a:solidFill>
              </a:rPr>
              <a:t> </a:t>
            </a:r>
            <a:r>
              <a:rPr lang="en-US" altLang="en-US" sz="2000" b="1" dirty="0" err="1">
                <a:solidFill>
                  <a:srgbClr val="0066FF"/>
                </a:solidFill>
              </a:rPr>
              <a:t>hai</a:t>
            </a:r>
            <a:r>
              <a:rPr lang="en-US" altLang="en-US" sz="2000" b="1" dirty="0">
                <a:solidFill>
                  <a:srgbClr val="0066FF"/>
                </a:solidFill>
              </a:rPr>
              <a:t> </a:t>
            </a:r>
            <a:r>
              <a:rPr lang="en-US" altLang="en-US" sz="2000" b="1" dirty="0" err="1">
                <a:solidFill>
                  <a:srgbClr val="0066FF"/>
                </a:solidFill>
              </a:rPr>
              <a:t>triệu</a:t>
            </a:r>
            <a:endParaRPr lang="en-US" altLang="en-US" sz="2000" b="1" dirty="0">
              <a:solidFill>
                <a:srgbClr val="0066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1184" y="3025782"/>
            <a:ext cx="1800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66FF"/>
                </a:solidFill>
              </a:rPr>
              <a:t>312 000 000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15851" y="3755235"/>
            <a:ext cx="23241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/>
              <a:t>236 000 000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15876" y="4359603"/>
            <a:ext cx="2133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/>
              <a:t>Chín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</a:t>
            </a:r>
            <a:r>
              <a:rPr lang="en-US" altLang="en-US" sz="2100" b="1" dirty="0" err="1">
                <a:solidFill>
                  <a:schemeClr val="tx2"/>
                </a:solidFill>
              </a:rPr>
              <a:t>ă</a:t>
            </a:r>
            <a:r>
              <a:rPr lang="en-US" altLang="en-US" sz="2100" b="1" dirty="0" err="1"/>
              <a:t>m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chín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mươi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triệu</a:t>
            </a:r>
            <a:endParaRPr lang="en-US" altLang="en-US" sz="2100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39755" y="5068054"/>
            <a:ext cx="2171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/>
              <a:t>Bảy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</a:t>
            </a:r>
            <a:r>
              <a:rPr lang="en-US" altLang="en-US" sz="2100" b="1" dirty="0" err="1">
                <a:solidFill>
                  <a:schemeClr val="tx2"/>
                </a:solidFill>
              </a:rPr>
              <a:t>ă</a:t>
            </a:r>
            <a:r>
              <a:rPr lang="en-US" altLang="en-US" sz="2100" b="1" dirty="0" err="1"/>
              <a:t>m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linh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tám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triệu</a:t>
            </a:r>
            <a:endParaRPr lang="en-US" altLang="en-US" sz="21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7855" y="3617438"/>
            <a:ext cx="2133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/>
              <a:t>Hai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trăm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ba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mươi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sáu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triệu</a:t>
            </a:r>
            <a:endParaRPr lang="en-US" altLang="en-US" sz="21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30351" y="5952471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39951" y="5977871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49551" y="5987396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59151" y="5987396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17454" y="6006773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78351" y="5987396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822438" y="5983073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366525" y="6003271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929686" y="602264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039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8897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4231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089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423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3281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8615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3949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0045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2801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897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36354" y="385257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327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7185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242592" y="383657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830123" y="3852578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3949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9928356" y="383977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Text Box 118"/>
          <p:cNvSpPr txBox="1">
            <a:spLocks noChangeArrowheads="1"/>
          </p:cNvSpPr>
          <p:nvPr/>
        </p:nvSpPr>
        <p:spPr bwMode="auto">
          <a:xfrm>
            <a:off x="6269277" y="2061846"/>
            <a:ext cx="83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triệu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43" name="Text Box 119"/>
          <p:cNvSpPr txBox="1">
            <a:spLocks noChangeArrowheads="1"/>
          </p:cNvSpPr>
          <p:nvPr/>
        </p:nvSpPr>
        <p:spPr bwMode="auto">
          <a:xfrm>
            <a:off x="5702627" y="2013239"/>
            <a:ext cx="76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1600" dirty="0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44" name="Text Box 120"/>
          <p:cNvSpPr txBox="1">
            <a:spLocks noChangeArrowheads="1"/>
          </p:cNvSpPr>
          <p:nvPr/>
        </p:nvSpPr>
        <p:spPr bwMode="auto">
          <a:xfrm>
            <a:off x="5117590" y="2015687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trăm triệu</a:t>
            </a:r>
          </a:p>
        </p:txBody>
      </p:sp>
      <p:sp>
        <p:nvSpPr>
          <p:cNvPr id="45" name="Text Box 121"/>
          <p:cNvSpPr txBox="1">
            <a:spLocks noChangeArrowheads="1"/>
          </p:cNvSpPr>
          <p:nvPr/>
        </p:nvSpPr>
        <p:spPr bwMode="auto">
          <a:xfrm>
            <a:off x="5363940" y="1491946"/>
            <a:ext cx="141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triệu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6" name="Text Box 128"/>
          <p:cNvSpPr txBox="1">
            <a:spLocks noChangeArrowheads="1"/>
          </p:cNvSpPr>
          <p:nvPr/>
        </p:nvSpPr>
        <p:spPr bwMode="auto">
          <a:xfrm>
            <a:off x="8737935" y="1471786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vị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7" name="Text Box 129"/>
          <p:cNvSpPr txBox="1">
            <a:spLocks noChangeArrowheads="1"/>
          </p:cNvSpPr>
          <p:nvPr/>
        </p:nvSpPr>
        <p:spPr bwMode="auto">
          <a:xfrm>
            <a:off x="7156228" y="1471786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nghìn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" name="Text Box 118"/>
          <p:cNvSpPr txBox="1">
            <a:spLocks noChangeArrowheads="1"/>
          </p:cNvSpPr>
          <p:nvPr/>
        </p:nvSpPr>
        <p:spPr bwMode="auto">
          <a:xfrm>
            <a:off x="6837818" y="2071371"/>
            <a:ext cx="83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trăm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nghìn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49" name="Text Box 118"/>
          <p:cNvSpPr txBox="1">
            <a:spLocks noChangeArrowheads="1"/>
          </p:cNvSpPr>
          <p:nvPr/>
        </p:nvSpPr>
        <p:spPr bwMode="auto">
          <a:xfrm>
            <a:off x="7458378" y="2071370"/>
            <a:ext cx="83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chục nghìn</a:t>
            </a:r>
          </a:p>
        </p:txBody>
      </p:sp>
      <p:sp>
        <p:nvSpPr>
          <p:cNvPr id="50" name="Text Box 118"/>
          <p:cNvSpPr txBox="1">
            <a:spLocks noChangeArrowheads="1"/>
          </p:cNvSpPr>
          <p:nvPr/>
        </p:nvSpPr>
        <p:spPr bwMode="auto">
          <a:xfrm>
            <a:off x="8075367" y="2081691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nghìn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51" name="Text Box 118"/>
          <p:cNvSpPr txBox="1">
            <a:spLocks noChangeArrowheads="1"/>
          </p:cNvSpPr>
          <p:nvPr/>
        </p:nvSpPr>
        <p:spPr bwMode="auto">
          <a:xfrm>
            <a:off x="8692297" y="2104108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trăm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52" name="Text Box 118"/>
          <p:cNvSpPr txBox="1">
            <a:spLocks noChangeArrowheads="1"/>
          </p:cNvSpPr>
          <p:nvPr/>
        </p:nvSpPr>
        <p:spPr bwMode="auto">
          <a:xfrm>
            <a:off x="9235741" y="2115138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chục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53" name="Text Box 118"/>
          <p:cNvSpPr txBox="1">
            <a:spLocks noChangeArrowheads="1"/>
          </p:cNvSpPr>
          <p:nvPr/>
        </p:nvSpPr>
        <p:spPr bwMode="auto">
          <a:xfrm>
            <a:off x="9852671" y="2108373"/>
            <a:ext cx="695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vị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409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" y="2811447"/>
            <a:ext cx="5211574" cy="404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575" y="-2298"/>
            <a:ext cx="8338979" cy="68602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5"/>
          <p:cNvSpPr txBox="1"/>
          <p:nvPr/>
        </p:nvSpPr>
        <p:spPr>
          <a:xfrm>
            <a:off x="4500900" y="2667564"/>
            <a:ext cx="57719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Ôn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,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thành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4.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Chuẩn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tiếp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theo.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D183F1-6B60-4DCD-B3A9-55CFC796CA53}"/>
              </a:ext>
            </a:extLst>
          </p:cNvPr>
          <p:cNvGrpSpPr/>
          <p:nvPr/>
        </p:nvGrpSpPr>
        <p:grpSpPr>
          <a:xfrm>
            <a:off x="327377" y="873228"/>
            <a:ext cx="3361657" cy="1344614"/>
            <a:chOff x="316088" y="873228"/>
            <a:chExt cx="3361657" cy="1344614"/>
          </a:xfrm>
        </p:grpSpPr>
        <p:pic>
          <p:nvPicPr>
            <p:cNvPr id="10" name="9Slide.vn 90">
              <a:extLst>
                <a:ext uri="{FF2B5EF4-FFF2-40B4-BE49-F238E27FC236}">
                  <a16:creationId xmlns:a16="http://schemas.microsoft.com/office/drawing/2014/main" id="{098E1F09-7902-49D6-800E-04217B8FB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6088" y="873228"/>
              <a:ext cx="3361657" cy="1344614"/>
            </a:xfrm>
            <a:prstGeom prst="rect">
              <a:avLst/>
            </a:prstGeom>
          </p:spPr>
        </p:pic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220337A6-F9CD-4ABF-8C3C-DF8FB78C8940}"/>
                </a:ext>
              </a:extLst>
            </p:cNvPr>
            <p:cNvSpPr txBox="1"/>
            <p:nvPr/>
          </p:nvSpPr>
          <p:spPr>
            <a:xfrm>
              <a:off x="657732" y="991150"/>
              <a:ext cx="2678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义启嘟嘟体" pitchFamily="2" charset="-128"/>
                  <a:cs typeface="Times New Roman" panose="02020603050405020304" pitchFamily="18" charset="0"/>
                  <a:sym typeface="+mn-lt"/>
                </a:rPr>
                <a:t>Dặn dò</a:t>
              </a:r>
              <a:endPara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4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5050970" y="1452230"/>
            <a:ext cx="7560129" cy="50409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053434" y="1299829"/>
            <a:ext cx="8405266" cy="56045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7" y="439427"/>
            <a:ext cx="3293127" cy="22857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B39A98F1-108D-40DC-8751-4F959B2BD6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sp>
        <p:nvSpPr>
          <p:cNvPr id="28" name="TextBox 5">
            <a:extLst>
              <a:ext uri="{FF2B5EF4-FFF2-40B4-BE49-F238E27FC236}">
                <a16:creationId xmlns:a16="http://schemas.microsoft.com/office/drawing/2014/main" id="{A1955FC6-859F-4734-9D4D-DAAB8658E198}"/>
              </a:ext>
            </a:extLst>
          </p:cNvPr>
          <p:cNvSpPr txBox="1"/>
          <p:nvPr/>
        </p:nvSpPr>
        <p:spPr>
          <a:xfrm rot="20613593">
            <a:off x="8252528" y="4448917"/>
            <a:ext cx="2664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6C8D6"/>
                </a:solidFill>
                <a:latin typeface="Times New Roman" panose="02020603050405020304" charset="0"/>
                <a:ea typeface="义启嘟嘟体" pitchFamily="2" charset="-128"/>
                <a:cs typeface="Times New Roman" panose="02020603050405020304" charset="0"/>
                <a:sym typeface="+mn-lt"/>
              </a:rPr>
              <a:t>Edit: Ruby</a:t>
            </a:r>
          </a:p>
        </p:txBody>
      </p:sp>
      <p:pic>
        <p:nvPicPr>
          <p:cNvPr id="29" name="图片 4100" descr="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823" y="2876087"/>
            <a:ext cx="5211574" cy="404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205834" y="1452229"/>
            <a:ext cx="8405266" cy="5604509"/>
          </a:xfrm>
          <a:prstGeom prst="rect">
            <a:avLst/>
          </a:prstGeom>
        </p:spPr>
      </p:pic>
      <p:sp>
        <p:nvSpPr>
          <p:cNvPr id="34" name="TextBox 5"/>
          <p:cNvSpPr txBox="1"/>
          <p:nvPr/>
        </p:nvSpPr>
        <p:spPr>
          <a:xfrm rot="20881397">
            <a:off x="6155989" y="3358218"/>
            <a:ext cx="4366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Chúc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các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altLang="zh-CN" sz="5400" b="1" spc="30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tốt!</a:t>
            </a:r>
            <a:endParaRPr lang="en-US" sz="54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35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326972" y="747412"/>
            <a:ext cx="3308804" cy="2557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0376" y="445215"/>
            <a:ext cx="4551247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3" b="1" dirty="0">
                <a:ln w="28575">
                  <a:solidFill>
                    <a:schemeClr val="bg1"/>
                  </a:solidFill>
                </a:ln>
                <a:solidFill>
                  <a:srgbClr val="CC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5333" b="1" dirty="0">
                <a:ln w="28575">
                  <a:solidFill>
                    <a:schemeClr val="bg1"/>
                  </a:solidFill>
                </a:ln>
                <a:solidFill>
                  <a:srgbClr val="CC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3" name="(2) Drumroll - Sound Effect - YouTube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28637" y="55578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88112" y="491562"/>
            <a:ext cx="558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65 497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802039" y="48306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3044989" y="3265005"/>
            <a:ext cx="2755258" cy="1904456"/>
            <a:chOff x="3334800" y="2361408"/>
            <a:chExt cx="1241260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3235499" y="2460709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3442543" y="2760672"/>
              <a:ext cx="1031351" cy="229650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762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</a:rPr>
                <a:t>B. 400</a:t>
              </a:r>
              <a:endParaRPr lang="en-US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537180" y="2817884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237153" y="3735063"/>
            <a:ext cx="2727175" cy="4430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A. 4000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6556523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464004" y="3795863"/>
            <a:ext cx="1768454" cy="42137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C. 40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9453604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9361085" y="3795863"/>
            <a:ext cx="1768454" cy="42137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D. 4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09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44705" y="252349"/>
            <a:ext cx="69163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lớn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nhất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3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chữ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là</a:t>
            </a:r>
            <a:endParaRPr lang="en-US" sz="6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802039" y="48306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9140551" y="3254879"/>
            <a:ext cx="2755258" cy="1904456"/>
            <a:chOff x="6080887" y="2353752"/>
            <a:chExt cx="1241260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5981586" y="2453053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6244247" y="2734629"/>
              <a:ext cx="1031351" cy="229650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762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</a:rPr>
                <a:t>D. 999</a:t>
              </a:r>
              <a:endParaRPr lang="en-US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537180" y="2817884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237153" y="3735063"/>
            <a:ext cx="2727175" cy="4430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A. 900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6556523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464004" y="3795863"/>
            <a:ext cx="2188956" cy="3822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C. 990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3591286" y="2848016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3498766" y="3804275"/>
            <a:ext cx="2152437" cy="412960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B. 909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09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7" y="-25146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82178" y="790488"/>
            <a:ext cx="645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-632112" y="684530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918859" y="4789286"/>
            <a:ext cx="4525998" cy="1904456"/>
            <a:chOff x="2369577" y="3540420"/>
            <a:chExt cx="1294916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2270276" y="3639721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2400895" y="4017649"/>
              <a:ext cx="1263598" cy="320934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1234 &lt; 1432 </a:t>
              </a:r>
              <a:endPara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2066621" y="1587822"/>
            <a:ext cx="1904456" cy="4272647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1039582" y="3324399"/>
            <a:ext cx="3930649" cy="617249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1234 &gt;1432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7355700" y="1299780"/>
            <a:ext cx="1904456" cy="4793716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379038" y="3341164"/>
            <a:ext cx="4965331" cy="1053285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4010 &gt; 4102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7344549" y="3235096"/>
            <a:ext cx="1904456" cy="481601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6485339" y="5305950"/>
            <a:ext cx="3891318" cy="604792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4290 = 4209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09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5"/>
          <p:cNvGrpSpPr/>
          <p:nvPr/>
        </p:nvGrpSpPr>
        <p:grpSpPr>
          <a:xfrm rot="16200000">
            <a:off x="9376873" y="-325590"/>
            <a:ext cx="800496" cy="3344030"/>
            <a:chOff x="1236832" y="2385044"/>
            <a:chExt cx="2128527" cy="3438102"/>
          </a:xfrm>
        </p:grpSpPr>
        <p:sp>
          <p:nvSpPr>
            <p:cNvPr id="4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5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6" name="组合 27"/>
          <p:cNvGrpSpPr/>
          <p:nvPr/>
        </p:nvGrpSpPr>
        <p:grpSpPr>
          <a:xfrm>
            <a:off x="4766013" y="675820"/>
            <a:ext cx="3165827" cy="1232100"/>
            <a:chOff x="1797665" y="1700808"/>
            <a:chExt cx="1308575" cy="1301604"/>
          </a:xfrm>
        </p:grpSpPr>
        <p:grpSp>
          <p:nvGrpSpPr>
            <p:cNvPr id="7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9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0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8" name="矩形 29"/>
            <p:cNvSpPr/>
            <p:nvPr/>
          </p:nvSpPr>
          <p:spPr>
            <a:xfrm>
              <a:off x="2066025" y="2060303"/>
              <a:ext cx="931736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5" name="矩形 29"/>
          <p:cNvSpPr/>
          <p:nvPr/>
        </p:nvSpPr>
        <p:spPr>
          <a:xfrm>
            <a:off x="8976523" y="991234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</a:t>
            </a:r>
          </a:p>
        </p:txBody>
      </p:sp>
      <p:grpSp>
        <p:nvGrpSpPr>
          <p:cNvPr id="37" name="组合 15"/>
          <p:cNvGrpSpPr/>
          <p:nvPr/>
        </p:nvGrpSpPr>
        <p:grpSpPr>
          <a:xfrm rot="16200000">
            <a:off x="9376873" y="1033723"/>
            <a:ext cx="800496" cy="3344030"/>
            <a:chOff x="1236832" y="2385044"/>
            <a:chExt cx="2128527" cy="3438102"/>
          </a:xfrm>
        </p:grpSpPr>
        <p:sp>
          <p:nvSpPr>
            <p:cNvPr id="38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39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40" name="组合 27"/>
          <p:cNvGrpSpPr/>
          <p:nvPr/>
        </p:nvGrpSpPr>
        <p:grpSpPr>
          <a:xfrm>
            <a:off x="4766013" y="2035133"/>
            <a:ext cx="3219175" cy="1232100"/>
            <a:chOff x="1797665" y="1700808"/>
            <a:chExt cx="1330626" cy="1301604"/>
          </a:xfrm>
        </p:grpSpPr>
        <p:grpSp>
          <p:nvGrpSpPr>
            <p:cNvPr id="41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43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42" name="矩形 29"/>
            <p:cNvSpPr/>
            <p:nvPr/>
          </p:nvSpPr>
          <p:spPr>
            <a:xfrm>
              <a:off x="2066025" y="2060303"/>
              <a:ext cx="1062266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Mười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5" name="矩形 29"/>
          <p:cNvSpPr/>
          <p:nvPr/>
        </p:nvSpPr>
        <p:spPr>
          <a:xfrm>
            <a:off x="8976523" y="2350546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10 000</a:t>
            </a:r>
          </a:p>
        </p:txBody>
      </p:sp>
      <p:grpSp>
        <p:nvGrpSpPr>
          <p:cNvPr id="55" name="组合 15"/>
          <p:cNvGrpSpPr/>
          <p:nvPr/>
        </p:nvGrpSpPr>
        <p:grpSpPr>
          <a:xfrm rot="16200000">
            <a:off x="9376873" y="2393035"/>
            <a:ext cx="800496" cy="3344030"/>
            <a:chOff x="1236832" y="2385044"/>
            <a:chExt cx="2128527" cy="3438102"/>
          </a:xfrm>
        </p:grpSpPr>
        <p:sp>
          <p:nvSpPr>
            <p:cNvPr id="56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57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58" name="组合 27"/>
          <p:cNvGrpSpPr/>
          <p:nvPr/>
        </p:nvGrpSpPr>
        <p:grpSpPr>
          <a:xfrm>
            <a:off x="3876540" y="3394445"/>
            <a:ext cx="4332802" cy="1232100"/>
            <a:chOff x="1430007" y="1700808"/>
            <a:chExt cx="1790937" cy="1301604"/>
          </a:xfrm>
        </p:grpSpPr>
        <p:grpSp>
          <p:nvGrpSpPr>
            <p:cNvPr id="59" name="组合 28"/>
            <p:cNvGrpSpPr/>
            <p:nvPr/>
          </p:nvGrpSpPr>
          <p:grpSpPr>
            <a:xfrm>
              <a:off x="1430007" y="1700808"/>
              <a:ext cx="1676233" cy="1301604"/>
              <a:chOff x="1430008" y="1796016"/>
              <a:chExt cx="1676233" cy="1301604"/>
            </a:xfrm>
          </p:grpSpPr>
          <p:sp>
            <p:nvSpPr>
              <p:cNvPr id="61" name="Oval 15"/>
              <p:cNvSpPr>
                <a:spLocks noChangeArrowheads="1"/>
              </p:cNvSpPr>
              <p:nvPr/>
            </p:nvSpPr>
            <p:spPr bwMode="auto">
              <a:xfrm>
                <a:off x="1430008" y="1796016"/>
                <a:ext cx="1676233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2" name="Oval 15"/>
              <p:cNvSpPr>
                <a:spLocks noChangeArrowheads="1"/>
              </p:cNvSpPr>
              <p:nvPr/>
            </p:nvSpPr>
            <p:spPr bwMode="auto">
              <a:xfrm>
                <a:off x="1514368" y="1872501"/>
                <a:ext cx="1542113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60" name="矩形 29"/>
            <p:cNvSpPr/>
            <p:nvPr/>
          </p:nvSpPr>
          <p:spPr>
            <a:xfrm>
              <a:off x="1682961" y="2034015"/>
              <a:ext cx="1537983" cy="61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trăm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3" name="矩形 29"/>
          <p:cNvSpPr/>
          <p:nvPr/>
        </p:nvSpPr>
        <p:spPr>
          <a:xfrm>
            <a:off x="8976523" y="3709859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100 000</a:t>
            </a:r>
          </a:p>
        </p:txBody>
      </p:sp>
      <p:grpSp>
        <p:nvGrpSpPr>
          <p:cNvPr id="64" name="组合 15"/>
          <p:cNvGrpSpPr/>
          <p:nvPr/>
        </p:nvGrpSpPr>
        <p:grpSpPr>
          <a:xfrm rot="16200000">
            <a:off x="9315454" y="3752348"/>
            <a:ext cx="800496" cy="3344030"/>
            <a:chOff x="1236832" y="2385044"/>
            <a:chExt cx="2128527" cy="3438102"/>
          </a:xfrm>
        </p:grpSpPr>
        <p:sp>
          <p:nvSpPr>
            <p:cNvPr id="65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66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67" name="组合 27"/>
          <p:cNvGrpSpPr/>
          <p:nvPr/>
        </p:nvGrpSpPr>
        <p:grpSpPr>
          <a:xfrm>
            <a:off x="3554569" y="4753758"/>
            <a:ext cx="4377271" cy="1232100"/>
            <a:chOff x="1797665" y="1700808"/>
            <a:chExt cx="1308575" cy="1301604"/>
          </a:xfrm>
        </p:grpSpPr>
        <p:grpSp>
          <p:nvGrpSpPr>
            <p:cNvPr id="68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70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1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69" name="矩形 29"/>
            <p:cNvSpPr/>
            <p:nvPr/>
          </p:nvSpPr>
          <p:spPr>
            <a:xfrm>
              <a:off x="1959519" y="1991614"/>
              <a:ext cx="1068264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Mười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trăm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72" name="矩形 29"/>
          <p:cNvSpPr/>
          <p:nvPr/>
        </p:nvSpPr>
        <p:spPr>
          <a:xfrm>
            <a:off x="8816131" y="5080564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1000 000</a:t>
            </a:r>
          </a:p>
        </p:txBody>
      </p:sp>
      <p:pic>
        <p:nvPicPr>
          <p:cNvPr id="7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66" y="1016118"/>
            <a:ext cx="2235634" cy="337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圆角淘宝店chenying0907出品 16"/>
          <p:cNvSpPr/>
          <p:nvPr/>
        </p:nvSpPr>
        <p:spPr>
          <a:xfrm>
            <a:off x="323809" y="142473"/>
            <a:ext cx="4491749" cy="6240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Hãy</a:t>
            </a:r>
            <a:r>
              <a:rPr lang="en-US" altLang="zh-CN" sz="3600" b="1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viết</a:t>
            </a:r>
            <a:r>
              <a:rPr lang="en-US" altLang="zh-CN" sz="3600" b="1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số</a:t>
            </a:r>
            <a:r>
              <a:rPr lang="en-US" altLang="zh-CN" sz="2000" b="1" dirty="0">
                <a:solidFill>
                  <a:srgbClr val="FF0000"/>
                </a:solidFill>
              </a:rPr>
              <a:t>: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/>
      <p:bldP spid="63" grpId="0"/>
      <p:bldP spid="72" grpId="0"/>
      <p:bldP spid="74" grpId="0" bldLvl="0" animBg="1"/>
      <p:bldP spid="74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73" y="-1719321"/>
            <a:ext cx="12853545" cy="1161854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2004219" y="1869069"/>
            <a:ext cx="8023590" cy="211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60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60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72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72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72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72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638" y="1352563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332">
            <a:off x="6403241" y="3237037"/>
            <a:ext cx="5923545" cy="3993401"/>
          </a:xfrm>
          <a:prstGeom prst="rect">
            <a:avLst/>
          </a:prstGeom>
        </p:spPr>
      </p:pic>
      <p:pic>
        <p:nvPicPr>
          <p:cNvPr id="25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04" y="5105311"/>
            <a:ext cx="1575629" cy="14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9" y="5362202"/>
            <a:ext cx="1033125" cy="97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21" y="1407107"/>
            <a:ext cx="5556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56" y="2000093"/>
            <a:ext cx="765922" cy="10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729" y="1389227"/>
            <a:ext cx="555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Arecaceae Cdr Vẽ Clip nghệ thuật - đẹp cây dừa png tải về - Miễn phí trong  suốt Nhà Máy png Tải về.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35" y="2859938"/>
            <a:ext cx="5342721" cy="415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14" y="5375266"/>
            <a:ext cx="1341034" cy="12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88" y="5555660"/>
            <a:ext cx="879303" cy="8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09469" y="1369853"/>
            <a:ext cx="11809927" cy="4547902"/>
          </a:xfrm>
          <a:custGeom>
            <a:avLst/>
            <a:gdLst>
              <a:gd name="connsiteX0" fmla="*/ 4000064 w 10668907"/>
              <a:gd name="connsiteY0" fmla="*/ 387444 h 4547902"/>
              <a:gd name="connsiteX1" fmla="*/ 525344 w 10668907"/>
              <a:gd name="connsiteY1" fmla="*/ 265524 h 4547902"/>
              <a:gd name="connsiteX2" fmla="*/ 936824 w 10668907"/>
              <a:gd name="connsiteY2" fmla="*/ 4212684 h 4547902"/>
              <a:gd name="connsiteX3" fmla="*/ 9151184 w 10668907"/>
              <a:gd name="connsiteY3" fmla="*/ 3923124 h 4547902"/>
              <a:gd name="connsiteX4" fmla="*/ 10217984 w 10668907"/>
              <a:gd name="connsiteY4" fmla="*/ 600804 h 4547902"/>
              <a:gd name="connsiteX5" fmla="*/ 4000064 w 10668907"/>
              <a:gd name="connsiteY5" fmla="*/ 387444 h 45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907" h="4547902">
                <a:moveTo>
                  <a:pt x="4000064" y="387444"/>
                </a:moveTo>
                <a:cubicBezTo>
                  <a:pt x="2384624" y="331564"/>
                  <a:pt x="1035884" y="-372016"/>
                  <a:pt x="525344" y="265524"/>
                </a:cubicBezTo>
                <a:cubicBezTo>
                  <a:pt x="14804" y="903064"/>
                  <a:pt x="-500816" y="3603084"/>
                  <a:pt x="936824" y="4212684"/>
                </a:cubicBezTo>
                <a:cubicBezTo>
                  <a:pt x="2374464" y="4822284"/>
                  <a:pt x="7604324" y="4525104"/>
                  <a:pt x="9151184" y="3923124"/>
                </a:cubicBezTo>
                <a:cubicBezTo>
                  <a:pt x="10698044" y="3321144"/>
                  <a:pt x="11079044" y="1190084"/>
                  <a:pt x="10217984" y="600804"/>
                </a:cubicBezTo>
                <a:cubicBezTo>
                  <a:pt x="9356924" y="11524"/>
                  <a:pt x="5615504" y="443324"/>
                  <a:pt x="4000064" y="387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TM Guanine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699178" y="-180932"/>
            <a:ext cx="4046637" cy="2557922"/>
          </a:xfrm>
          <a:prstGeom prst="rect">
            <a:avLst/>
          </a:prstGeom>
        </p:spPr>
      </p:pic>
      <p:sp>
        <p:nvSpPr>
          <p:cNvPr id="14" name="AutoShape 541"/>
          <p:cNvSpPr>
            <a:spLocks/>
          </p:cNvSpPr>
          <p:nvPr/>
        </p:nvSpPr>
        <p:spPr bwMode="auto">
          <a:xfrm rot="5400000">
            <a:off x="6714684" y="2361016"/>
            <a:ext cx="102284" cy="768076"/>
          </a:xfrm>
          <a:prstGeom prst="rightBrace">
            <a:avLst>
              <a:gd name="adj1" fmla="val 22210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6" name="AutoShape 542"/>
          <p:cNvSpPr>
            <a:spLocks/>
          </p:cNvSpPr>
          <p:nvPr/>
        </p:nvSpPr>
        <p:spPr bwMode="auto">
          <a:xfrm rot="5400000">
            <a:off x="5847442" y="2426378"/>
            <a:ext cx="133350" cy="634869"/>
          </a:xfrm>
          <a:prstGeom prst="rightBrace">
            <a:avLst>
              <a:gd name="adj1" fmla="val 22168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8" name="AutoShape 543"/>
          <p:cNvSpPr>
            <a:spLocks/>
          </p:cNvSpPr>
          <p:nvPr/>
        </p:nvSpPr>
        <p:spPr bwMode="auto">
          <a:xfrm rot="5400000">
            <a:off x="5117316" y="2439061"/>
            <a:ext cx="115887" cy="592156"/>
          </a:xfrm>
          <a:prstGeom prst="rightBrace">
            <a:avLst>
              <a:gd name="adj1" fmla="val 22419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9" name="Text Box 545"/>
          <p:cNvSpPr txBox="1">
            <a:spLocks noChangeArrowheads="1"/>
          </p:cNvSpPr>
          <p:nvPr/>
        </p:nvSpPr>
        <p:spPr bwMode="auto">
          <a:xfrm>
            <a:off x="7305258" y="3157239"/>
            <a:ext cx="2376394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vị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0" name="Line 546"/>
          <p:cNvSpPr>
            <a:spLocks noChangeShapeType="1"/>
          </p:cNvSpPr>
          <p:nvPr/>
        </p:nvSpPr>
        <p:spPr bwMode="auto">
          <a:xfrm flipH="1" flipV="1">
            <a:off x="6914887" y="2827499"/>
            <a:ext cx="62710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1" name="Text Box 547"/>
          <p:cNvSpPr txBox="1">
            <a:spLocks noChangeArrowheads="1"/>
          </p:cNvSpPr>
          <p:nvPr/>
        </p:nvSpPr>
        <p:spPr bwMode="auto">
          <a:xfrm>
            <a:off x="5164721" y="3159489"/>
            <a:ext cx="2063521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nghìn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2" name="Line 548"/>
          <p:cNvSpPr>
            <a:spLocks noChangeShapeType="1"/>
          </p:cNvSpPr>
          <p:nvPr/>
        </p:nvSpPr>
        <p:spPr bwMode="auto">
          <a:xfrm flipH="1" flipV="1">
            <a:off x="6014433" y="2830947"/>
            <a:ext cx="46057" cy="3524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3" name="Text Box 549"/>
          <p:cNvSpPr txBox="1">
            <a:spLocks noChangeArrowheads="1"/>
          </p:cNvSpPr>
          <p:nvPr/>
        </p:nvSpPr>
        <p:spPr bwMode="auto">
          <a:xfrm>
            <a:off x="3014080" y="3144241"/>
            <a:ext cx="2017216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4" name="Line 550"/>
          <p:cNvSpPr>
            <a:spLocks noChangeShapeType="1"/>
          </p:cNvSpPr>
          <p:nvPr/>
        </p:nvSpPr>
        <p:spPr bwMode="auto">
          <a:xfrm flipV="1">
            <a:off x="4735181" y="2853721"/>
            <a:ext cx="353353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5" name="Text Box 551"/>
          <p:cNvSpPr txBox="1">
            <a:spLocks noChangeArrowheads="1"/>
          </p:cNvSpPr>
          <p:nvPr/>
        </p:nvSpPr>
        <p:spPr bwMode="auto">
          <a:xfrm>
            <a:off x="302003" y="3763672"/>
            <a:ext cx="10169567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10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,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UTM Guanine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UTM Guanine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1 000 000</a:t>
            </a:r>
          </a:p>
        </p:txBody>
      </p:sp>
      <p:sp>
        <p:nvSpPr>
          <p:cNvPr id="26" name="Rectangle 553"/>
          <p:cNvSpPr>
            <a:spLocks noChangeArrowheads="1"/>
          </p:cNvSpPr>
          <p:nvPr/>
        </p:nvSpPr>
        <p:spPr bwMode="auto">
          <a:xfrm>
            <a:off x="758401" y="2186869"/>
            <a:ext cx="6688982" cy="51000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7" name="Text Box 555"/>
          <p:cNvSpPr txBox="1">
            <a:spLocks noChangeArrowheads="1"/>
          </p:cNvSpPr>
          <p:nvPr/>
        </p:nvSpPr>
        <p:spPr bwMode="auto">
          <a:xfrm>
            <a:off x="2459954" y="4565791"/>
            <a:ext cx="8768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tất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mấy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0 ?</a:t>
            </a:r>
          </a:p>
        </p:txBody>
      </p:sp>
      <p:sp>
        <p:nvSpPr>
          <p:cNvPr id="28" name="Text Box 556"/>
          <p:cNvSpPr txBox="1">
            <a:spLocks noChangeArrowheads="1"/>
          </p:cNvSpPr>
          <p:nvPr/>
        </p:nvSpPr>
        <p:spPr bwMode="auto">
          <a:xfrm>
            <a:off x="3014080" y="4467313"/>
            <a:ext cx="78041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tất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6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29" name="AutoShape 557"/>
          <p:cNvSpPr>
            <a:spLocks/>
          </p:cNvSpPr>
          <p:nvPr/>
        </p:nvSpPr>
        <p:spPr bwMode="auto">
          <a:xfrm rot="5400000">
            <a:off x="7759240" y="3523150"/>
            <a:ext cx="104041" cy="1508951"/>
          </a:xfrm>
          <a:prstGeom prst="rightBrace">
            <a:avLst>
              <a:gd name="adj1" fmla="val 21778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88534" y="2116532"/>
            <a:ext cx="2735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1 000 000</a:t>
            </a:r>
          </a:p>
        </p:txBody>
      </p:sp>
      <p:sp>
        <p:nvSpPr>
          <p:cNvPr id="31" name="矩形 29"/>
          <p:cNvSpPr/>
          <p:nvPr/>
        </p:nvSpPr>
        <p:spPr>
          <a:xfrm>
            <a:off x="758401" y="2083194"/>
            <a:ext cx="489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Mười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nghìn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2" name="Picture 2" descr="Những hình ảnh suy nghĩ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67" l="9947" r="89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91"/>
            <a:ext cx="1808354" cy="15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1957136" y="474708"/>
            <a:ext cx="8023590" cy="1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32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40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8334 0.2386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13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6" grpId="2" animBg="1"/>
      <p:bldP spid="27" grpId="0" build="allAtOnce"/>
      <p:bldP spid="29" grpId="0" animBg="1"/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194318" y="315590"/>
            <a:ext cx="3308804" cy="255792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23070" y="315590"/>
            <a:ext cx="807677" cy="65898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083484" y="438651"/>
            <a:ext cx="1302203" cy="9993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8790479" y="438651"/>
            <a:ext cx="807677" cy="65898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793779" y="768143"/>
            <a:ext cx="807677" cy="658983"/>
          </a:xfrm>
          <a:prstGeom prst="rect">
            <a:avLst/>
          </a:prstGeom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291912" y="2325596"/>
            <a:ext cx="943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nghìn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008000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1 000 000 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33136" y="3446742"/>
            <a:ext cx="97676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chục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0000CC"/>
                </a:solidFill>
                <a:latin typeface="UTM Guanine" panose="02040603050506020204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10 000 000 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-35379" y="4501643"/>
            <a:ext cx="11099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chục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1trăm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990099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100 000 000</a:t>
            </a:r>
            <a:r>
              <a:rPr lang="en-US" altLang="en-US" sz="3600" b="1" dirty="0">
                <a:solidFill>
                  <a:srgbClr val="990099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6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959" y="6202877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290" y="2664340"/>
            <a:ext cx="6667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678" y="77267"/>
            <a:ext cx="2292814" cy="168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1957136" y="474708"/>
            <a:ext cx="8023590" cy="1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32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40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4" name="图片 3077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8312" y="4343844"/>
            <a:ext cx="1218301" cy="1756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dbdm2b">
      <a:majorFont>
        <a:latin typeface="Arial"/>
        <a:ea typeface="iekie duduti"/>
        <a:cs typeface=""/>
      </a:majorFont>
      <a:minorFont>
        <a:latin typeface="Arial"/>
        <a:ea typeface="iekie dudu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656</Words>
  <Application>Microsoft Macintosh PowerPoint</Application>
  <PresentationFormat>Widescreen</PresentationFormat>
  <Paragraphs>204</Paragraphs>
  <Slides>18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Calibri</vt:lpstr>
      <vt:lpstr>.VnTime</vt:lpstr>
      <vt:lpstr>Wingdings</vt:lpstr>
      <vt:lpstr>UTM Guanine</vt:lpstr>
      <vt:lpstr>Times New Roman</vt:lpstr>
      <vt:lpstr>Arial</vt:lpstr>
      <vt:lpstr>义启嘟嘟体</vt:lpstr>
      <vt:lpstr>iekie duduti</vt:lpstr>
      <vt:lpstr>等线</vt:lpstr>
      <vt:lpstr>UTM Cooper Black</vt:lpstr>
      <vt:lpstr>微软雅黑</vt:lpstr>
      <vt:lpstr>PT Sans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Team KTUTS</dc:creator>
  <cp:keywords>Ha</cp:keywords>
  <cp:lastModifiedBy>Microsoft Office User</cp:lastModifiedBy>
  <cp:revision>166</cp:revision>
  <dcterms:created xsi:type="dcterms:W3CDTF">2017-05-23T12:09:00Z</dcterms:created>
  <dcterms:modified xsi:type="dcterms:W3CDTF">2021-09-12T06:27:06Z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