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4" r:id="rId2"/>
    <p:sldId id="256" r:id="rId3"/>
    <p:sldId id="267" r:id="rId4"/>
    <p:sldId id="276" r:id="rId5"/>
    <p:sldId id="275" r:id="rId6"/>
    <p:sldId id="268" r:id="rId7"/>
    <p:sldId id="269" r:id="rId8"/>
    <p:sldId id="259" r:id="rId9"/>
    <p:sldId id="258" r:id="rId10"/>
    <p:sldId id="260" r:id="rId11"/>
    <p:sldId id="263" r:id="rId12"/>
  </p:sldIdLst>
  <p:sldSz cx="18288000" cy="10287000"/>
  <p:notesSz cx="6858000" cy="9144000"/>
  <p:embeddedFontLst>
    <p:embeddedFont>
      <p:font typeface=".VnTime" panose="020B7200000000000000" pitchFamily="34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NI-Times" pitchFamily="2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998"/>
    <a:srgbClr val="F6E79C"/>
    <a:srgbClr val="9CC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76" autoAdjust="0"/>
  </p:normalViewPr>
  <p:slideViewPr>
    <p:cSldViewPr>
      <p:cViewPr varScale="1">
        <p:scale>
          <a:sx n="65" d="100"/>
          <a:sy n="65" d="100"/>
        </p:scale>
        <p:origin x="11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71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35D07-A007-4917-9385-2AE053F156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0" y="2015603"/>
            <a:ext cx="5496687" cy="47485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svg"/><Relationship Id="rId1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40.svg"/><Relationship Id="rId10" Type="http://schemas.openxmlformats.org/officeDocument/2006/relationships/image" Target="../media/image68.png"/><Relationship Id="rId19" Type="http://schemas.openxmlformats.org/officeDocument/2006/relationships/image" Target="../media/image73.jpg"/><Relationship Id="rId4" Type="http://schemas.openxmlformats.org/officeDocument/2006/relationships/image" Target="../media/image64.png"/><Relationship Id="rId9" Type="http://schemas.openxmlformats.org/officeDocument/2006/relationships/image" Target="../media/image16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1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0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0.svg"/><Relationship Id="rId5" Type="http://schemas.openxmlformats.org/officeDocument/2006/relationships/image" Target="../media/image77.svg"/><Relationship Id="rId10" Type="http://schemas.openxmlformats.org/officeDocument/2006/relationships/image" Target="../media/image39.png"/><Relationship Id="rId4" Type="http://schemas.openxmlformats.org/officeDocument/2006/relationships/image" Target="../media/image76.png"/><Relationship Id="rId9" Type="http://schemas.openxmlformats.org/officeDocument/2006/relationships/image" Target="../media/image26.svg"/><Relationship Id="rId1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svg"/><Relationship Id="rId3" Type="http://schemas.openxmlformats.org/officeDocument/2006/relationships/image" Target="../media/image6.svg"/><Relationship Id="rId7" Type="http://schemas.openxmlformats.org/officeDocument/2006/relationships/image" Target="../media/image60.svg"/><Relationship Id="rId12" Type="http://schemas.openxmlformats.org/officeDocument/2006/relationships/image" Target="../media/image61.png"/><Relationship Id="rId2" Type="http://schemas.openxmlformats.org/officeDocument/2006/relationships/image" Target="../media/image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38.svg"/><Relationship Id="rId5" Type="http://schemas.openxmlformats.org/officeDocument/2006/relationships/image" Target="../media/image58.svg"/><Relationship Id="rId15" Type="http://schemas.openxmlformats.org/officeDocument/2006/relationships/image" Target="../media/image45.svg"/><Relationship Id="rId10" Type="http://schemas.openxmlformats.org/officeDocument/2006/relationships/image" Target="../media/image37.png"/><Relationship Id="rId4" Type="http://schemas.openxmlformats.org/officeDocument/2006/relationships/image" Target="../media/image57.png"/><Relationship Id="rId9" Type="http://schemas.openxmlformats.org/officeDocument/2006/relationships/image" Target="../media/image22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8946775" y="697633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660654"/>
            <a:ext cx="7620000" cy="5042154"/>
          </a:xfrm>
          <a:prstGeom prst="rect">
            <a:avLst/>
          </a:prstGeom>
        </p:spPr>
      </p:pic>
      <p:pic>
        <p:nvPicPr>
          <p:cNvPr id="6" name="Picture 5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835" y="5474568"/>
            <a:ext cx="10129318" cy="445581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8946775" y="668498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896471" y="4538245"/>
            <a:ext cx="5773702" cy="183708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533400" y="6626206"/>
            <a:ext cx="5555824" cy="1641494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1152303" y="8073126"/>
            <a:ext cx="6494591" cy="22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8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48242" y="498294"/>
            <a:ext cx="5712103" cy="1709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02345" y="830183"/>
            <a:ext cx="7589068" cy="125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1500">
                <a:solidFill>
                  <a:srgbClr val="000000"/>
                </a:solidFill>
                <a:latin typeface="UTM ViceroyJF" panose="02040603050506020204" pitchFamily="18" charset="0"/>
              </a:rPr>
              <a:t>Dặn dò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12746" y="2540000"/>
            <a:ext cx="6683654" cy="4552787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50253" y="6088364"/>
            <a:ext cx="6375547" cy="3454474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97386" y="2699798"/>
            <a:ext cx="564181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9263" indent="-449263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tên các lớp, các hàng của các số có nhiều chữ số.</a:t>
            </a:r>
          </a:p>
          <a:p>
            <a:pPr marL="449263" indent="-449263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tự làm các bài tập còn lại trong sách (bài 2b, bài 4, bài 5)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7249" y="6918385"/>
            <a:ext cx="570256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So sánh các số có nhiều chữ số. (trang 12)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198452" y="89502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28789" y="3409832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31979" y="7890461"/>
            <a:ext cx="2451768" cy="2254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475081" y="2201752"/>
            <a:ext cx="1337581" cy="281698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83027B5-6921-4E46-8006-8E2DAC3DD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97473">
            <a:off x="12440676" y="568140"/>
            <a:ext cx="1059015" cy="1037835"/>
          </a:xfrm>
          <a:prstGeom prst="rect">
            <a:avLst/>
          </a:prstGeom>
        </p:spPr>
      </p:pic>
      <p:pic>
        <p:nvPicPr>
          <p:cNvPr id="23" name="Picture 2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8" y="5428332"/>
            <a:ext cx="5108062" cy="471617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3D64C129-80B6-4F02-A196-A1C73FFA42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0649604" flipH="1">
            <a:off x="5241176" y="7361411"/>
            <a:ext cx="2559070" cy="2211048"/>
          </a:xfrm>
          <a:prstGeom prst="rect">
            <a:avLst/>
          </a:prstGeom>
        </p:spPr>
      </p:pic>
      <p:pic>
        <p:nvPicPr>
          <p:cNvPr id="28" name="Picture 27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55EB8D3A-E0E4-425C-9D51-D467E9A18E3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719" y="62928"/>
            <a:ext cx="6611373" cy="6611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7374" y="1028700"/>
            <a:ext cx="10194735" cy="8383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85786">
            <a:off x="629337" y="4721488"/>
            <a:ext cx="6351758" cy="4648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BF571C-C8C4-4E2F-9B1F-26CAD60DC7E9}"/>
              </a:ext>
            </a:extLst>
          </p:cNvPr>
          <p:cNvSpPr txBox="1"/>
          <p:nvPr/>
        </p:nvSpPr>
        <p:spPr>
          <a:xfrm rot="21517737">
            <a:off x="6652636" y="3000572"/>
            <a:ext cx="9499357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1"/>
              </a:lnSpc>
            </a:pPr>
            <a:r>
              <a:rPr lang="en-US" sz="15427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Flamenco" panose="02040603050506020204" pitchFamily="18" charset="0"/>
              </a:rPr>
              <a:t>Chúc các con học tốt nhé!</a:t>
            </a: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1443042" y="5175958"/>
            <a:ext cx="5657441" cy="3878606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51484">
            <a:off x="15515441" y="1368435"/>
            <a:ext cx="2301030" cy="201576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517737">
            <a:off x="2287787" y="4684653"/>
            <a:ext cx="9499357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13421"/>
              </a:lnSpc>
            </a:pPr>
            <a:r>
              <a:rPr lang="en-US" sz="15427" b="1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Hàng và lớp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362258" y="2484895"/>
            <a:ext cx="6942905" cy="6593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80653">
            <a:off x="12642082" y="1152498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565" y="4351237"/>
            <a:ext cx="872704" cy="8727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2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7" y="7809802"/>
            <a:ext cx="1842437" cy="2239204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1" y="7842625"/>
            <a:ext cx="2588497" cy="226751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1A564D-4709-45FB-B2C5-A3D705F82A78}"/>
              </a:ext>
            </a:extLst>
          </p:cNvPr>
          <p:cNvGrpSpPr/>
          <p:nvPr/>
        </p:nvGrpSpPr>
        <p:grpSpPr>
          <a:xfrm>
            <a:off x="3567719" y="2479570"/>
            <a:ext cx="7284832" cy="1401205"/>
            <a:chOff x="3567719" y="2479570"/>
            <a:chExt cx="7284832" cy="14012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4549AC-A86C-45D4-9C86-D983E2F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70837" y="2479570"/>
              <a:ext cx="4930027" cy="1401205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5B7297-0794-45B6-915D-7B11312FA239}"/>
                </a:ext>
              </a:extLst>
            </p:cNvPr>
            <p:cNvSpPr txBox="1"/>
            <p:nvPr/>
          </p:nvSpPr>
          <p:spPr>
            <a:xfrm rot="21517257">
              <a:off x="3567719" y="2855614"/>
              <a:ext cx="7284832" cy="756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Toán 4</a:t>
              </a:r>
            </a:p>
          </p:txBody>
        </p:sp>
      </p:grpSp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12273664" y="3435347"/>
            <a:ext cx="5252323" cy="4494154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ACEFA29-1CCB-4FB5-9DF4-A8E996F7A6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088988">
            <a:off x="15160785" y="619558"/>
            <a:ext cx="1380494" cy="201785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309397" y="26250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3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12077" y="2600830"/>
            <a:ext cx="1785101" cy="1782753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410529" y="322877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594178" y="2612036"/>
            <a:ext cx="1785101" cy="1782754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5699429" y="2506909"/>
            <a:ext cx="1785101" cy="1782754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7991">
            <a:off x="14452795" y="747763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97137" y="4512981"/>
            <a:ext cx="2146240" cy="2655436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99362" y="4383584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178881" y="319782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4087211" y="323023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6178881" y="591792"/>
            <a:ext cx="2031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944076" y="4381501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5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3277725" y="4381500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5622233" y="4392707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pic>
        <p:nvPicPr>
          <p:cNvPr id="48" name="9Slide.vn 1">
            <a:extLst>
              <a:ext uri="{FF2B5EF4-FFF2-40B4-BE49-F238E27FC236}">
                <a16:creationId xmlns:a16="http://schemas.microsoft.com/office/drawing/2014/main" id="{DB6F4100-9D25-4CD0-A895-E8826FF09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8201" y="8289287"/>
            <a:ext cx="7638164" cy="194430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661890" y="8690342"/>
            <a:ext cx="9215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485039" y="-60756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6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933988" y="2794504"/>
            <a:ext cx="1562812" cy="156075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240305" y="3322021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518903" y="2705100"/>
            <a:ext cx="1548897" cy="154686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188361" y="2711884"/>
            <a:ext cx="1555839" cy="1553793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5559883" y="8071919"/>
            <a:ext cx="1329272" cy="20348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09217">
            <a:off x="15497137" y="4512981"/>
            <a:ext cx="1786496" cy="2210343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2033743" y="3601867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9578832" y="33017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7870452" y="335503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5375297" y="736722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654 000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5874372" y="4504766"/>
            <a:ext cx="1558815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4400" b="1" dirty="0"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890264" y="4433264"/>
            <a:ext cx="1706041" cy="390044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3922058" y="4484595"/>
            <a:ext cx="165701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5828588" y="2732781"/>
            <a:ext cx="1562812" cy="1560756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6101944" y="3340430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2231398" y="2749134"/>
            <a:ext cx="1548897" cy="154686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3983210" y="2745667"/>
            <a:ext cx="1555839" cy="1553793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4352984" y="33608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2521772" y="336087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225" y="8478971"/>
            <a:ext cx="5897283" cy="13664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2195965" y="8567347"/>
            <a:ext cx="484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3416" y="8353878"/>
            <a:ext cx="6046512" cy="148367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6932286" y="8557397"/>
            <a:ext cx="7039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48" name="Callout: Up Arrow 45">
            <a:extLst>
              <a:ext uri="{FF2B5EF4-FFF2-40B4-BE49-F238E27FC236}">
                <a16:creationId xmlns:a16="http://schemas.microsoft.com/office/drawing/2014/main" id="{A9FD789F-2E4E-B64B-A655-2196F82129AD}"/>
              </a:ext>
            </a:extLst>
          </p:cNvPr>
          <p:cNvSpPr/>
          <p:nvPr/>
        </p:nvSpPr>
        <p:spPr>
          <a:xfrm>
            <a:off x="7549569" y="4518484"/>
            <a:ext cx="1510588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allout: Up Arrow 44">
            <a:extLst>
              <a:ext uri="{FF2B5EF4-FFF2-40B4-BE49-F238E27FC236}">
                <a16:creationId xmlns:a16="http://schemas.microsoft.com/office/drawing/2014/main" id="{BE34E865-49EB-A444-8A02-21AD448E46CE}"/>
              </a:ext>
            </a:extLst>
          </p:cNvPr>
          <p:cNvSpPr/>
          <p:nvPr/>
        </p:nvSpPr>
        <p:spPr>
          <a:xfrm>
            <a:off x="10846686" y="4568054"/>
            <a:ext cx="1650114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dirty="0"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allout: Up Arrow 46">
            <a:extLst>
              <a:ext uri="{FF2B5EF4-FFF2-40B4-BE49-F238E27FC236}">
                <a16:creationId xmlns:a16="http://schemas.microsoft.com/office/drawing/2014/main" id="{FBB57EF8-4AE5-E649-B671-A55056015D99}"/>
              </a:ext>
            </a:extLst>
          </p:cNvPr>
          <p:cNvSpPr/>
          <p:nvPr/>
        </p:nvSpPr>
        <p:spPr>
          <a:xfrm>
            <a:off x="9227023" y="4536411"/>
            <a:ext cx="151717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398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  <p:bldP spid="48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485039" y="-60756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6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29188" y="2794504"/>
            <a:ext cx="1562812" cy="156075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001755" y="3322021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388101" y="2705100"/>
            <a:ext cx="1548897" cy="154686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000399" y="2711884"/>
            <a:ext cx="1555839" cy="1553793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5559883" y="8071919"/>
            <a:ext cx="1329272" cy="20348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09217">
            <a:off x="15497137" y="4512981"/>
            <a:ext cx="1786496" cy="2210343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2033743" y="3601867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9390870" y="33017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7739650" y="335503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5375297" y="736722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654 321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5874372" y="4504766"/>
            <a:ext cx="1558815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890264" y="4433264"/>
            <a:ext cx="1706041" cy="390044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3922058" y="4484595"/>
            <a:ext cx="165701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5660398" y="2732781"/>
            <a:ext cx="1562812" cy="1560756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5933754" y="3340430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2231398" y="2749134"/>
            <a:ext cx="1548897" cy="154686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3983210" y="2745667"/>
            <a:ext cx="1555839" cy="1553793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4352984" y="33608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2521772" y="336087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225" y="8478971"/>
            <a:ext cx="5897283" cy="13664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2195965" y="8567347"/>
            <a:ext cx="484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3416" y="8353878"/>
            <a:ext cx="6046512" cy="148367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6932286" y="8557397"/>
            <a:ext cx="7039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  <p:extLst>
      <p:ext uri="{BB962C8B-B14F-4D97-AF65-F5344CB8AC3E}">
        <p14:creationId xmlns:p14="http://schemas.microsoft.com/office/powerpoint/2010/main" val="34108487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BA4784E-34F4-41BB-8482-66C8210BC897}"/>
              </a:ext>
            </a:extLst>
          </p:cNvPr>
          <p:cNvSpPr/>
          <p:nvPr/>
        </p:nvSpPr>
        <p:spPr>
          <a:xfrm>
            <a:off x="2514600" y="783431"/>
            <a:ext cx="13792199" cy="8743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00" y="7098241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9396">
            <a:off x="580131" y="7704169"/>
            <a:ext cx="1316238" cy="19239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97473">
            <a:off x="16582612" y="486606"/>
            <a:ext cx="1232340" cy="12076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220383" y="3642667"/>
            <a:ext cx="2348424" cy="768575"/>
          </a:xfrm>
          <a:prstGeom prst="rect">
            <a:avLst/>
          </a:prstGeom>
        </p:spPr>
      </p:pic>
      <p:graphicFrame>
        <p:nvGraphicFramePr>
          <p:cNvPr id="11" name="Group 125">
            <a:extLst>
              <a:ext uri="{FF2B5EF4-FFF2-40B4-BE49-F238E27FC236}">
                <a16:creationId xmlns:a16="http://schemas.microsoft.com/office/drawing/2014/main" id="{0F9E08B6-6533-44D9-8297-84FBDEB91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630082"/>
              </p:ext>
            </p:extLst>
          </p:nvPr>
        </p:nvGraphicFramePr>
        <p:xfrm>
          <a:off x="2514600" y="783431"/>
          <a:ext cx="13792199" cy="8743953"/>
        </p:xfrm>
        <a:graphic>
          <a:graphicData uri="http://schemas.openxmlformats.org/drawingml/2006/table">
            <a:tbl>
              <a:tblPr/>
              <a:tblGrid>
                <a:gridCol w="287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549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 Box 89">
            <a:extLst>
              <a:ext uri="{FF2B5EF4-FFF2-40B4-BE49-F238E27FC236}">
                <a16:creationId xmlns:a16="http://schemas.microsoft.com/office/drawing/2014/main" id="{B985F242-F098-4E66-BFE1-850288C0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88419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5">
            <a:extLst>
              <a:ext uri="{FF2B5EF4-FFF2-40B4-BE49-F238E27FC236}">
                <a16:creationId xmlns:a16="http://schemas.microsoft.com/office/drawing/2014/main" id="{071768A0-C1FF-4B47-90D0-2DD88B279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 nghìn</a:t>
            </a:r>
          </a:p>
        </p:txBody>
      </p:sp>
      <p:sp>
        <p:nvSpPr>
          <p:cNvPr id="14" name="Text Box 115">
            <a:extLst>
              <a:ext uri="{FF2B5EF4-FFF2-40B4-BE49-F238E27FC236}">
                <a16:creationId xmlns:a16="http://schemas.microsoft.com/office/drawing/2014/main" id="{1C8D1B7B-B4A7-42CE-B85E-F535856F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 nghìn</a:t>
            </a:r>
          </a:p>
        </p:txBody>
      </p:sp>
      <p:sp>
        <p:nvSpPr>
          <p:cNvPr id="15" name="Text Box 116">
            <a:extLst>
              <a:ext uri="{FF2B5EF4-FFF2-40B4-BE49-F238E27FC236}">
                <a16:creationId xmlns:a16="http://schemas.microsoft.com/office/drawing/2014/main" id="{ACB9E771-A53D-435A-9EF1-442534CA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618" y="280017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</a:t>
            </a:r>
          </a:p>
        </p:txBody>
      </p:sp>
      <p:sp>
        <p:nvSpPr>
          <p:cNvPr id="16" name="Text Box 117">
            <a:extLst>
              <a:ext uri="{FF2B5EF4-FFF2-40B4-BE49-F238E27FC236}">
                <a16:creationId xmlns:a16="http://schemas.microsoft.com/office/drawing/2014/main" id="{E42A1888-630A-4D63-AA4A-E6F347207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120" y="2705100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17" name="Text Box 118">
            <a:extLst>
              <a:ext uri="{FF2B5EF4-FFF2-40B4-BE49-F238E27FC236}">
                <a16:creationId xmlns:a16="http://schemas.microsoft.com/office/drawing/2014/main" id="{E681ADF6-5C78-493E-B890-1707A0F07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0970" y="280785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sp>
        <p:nvSpPr>
          <p:cNvPr id="18" name="Text Box 119">
            <a:extLst>
              <a:ext uri="{FF2B5EF4-FFF2-40B4-BE49-F238E27FC236}">
                <a16:creationId xmlns:a16="http://schemas.microsoft.com/office/drawing/2014/main" id="{F1516161-DD44-4182-A226-DD0BC8EFC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667" y="2469297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đơn vị</a:t>
            </a: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6FE4C230-ADD7-469F-9D84-B69170C1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220" y="4593431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</a:p>
        </p:txBody>
      </p:sp>
      <p:sp>
        <p:nvSpPr>
          <p:cNvPr id="20" name="Text Box 121">
            <a:extLst>
              <a:ext uri="{FF2B5EF4-FFF2-40B4-BE49-F238E27FC236}">
                <a16:creationId xmlns:a16="http://schemas.microsoft.com/office/drawing/2014/main" id="{47CEDCAE-5572-4AC1-90D4-8C76D0439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 Box 122">
            <a:extLst>
              <a:ext uri="{FF2B5EF4-FFF2-40B4-BE49-F238E27FC236}">
                <a16:creationId xmlns:a16="http://schemas.microsoft.com/office/drawing/2014/main" id="{6FC6D9A2-3C49-400E-BED1-7C2A99A73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 Box 123">
            <a:extLst>
              <a:ext uri="{FF2B5EF4-FFF2-40B4-BE49-F238E27FC236}">
                <a16:creationId xmlns:a16="http://schemas.microsoft.com/office/drawing/2014/main" id="{F45DFA35-A6DF-4911-B8A3-215022F1C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Text Box 124">
            <a:extLst>
              <a:ext uri="{FF2B5EF4-FFF2-40B4-BE49-F238E27FC236}">
                <a16:creationId xmlns:a16="http://schemas.microsoft.com/office/drawing/2014/main" id="{83DAB0A2-F12D-44FC-B28C-AA3A0C9C1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92" y="6399224"/>
            <a:ext cx="2984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123 000</a:t>
            </a:r>
          </a:p>
        </p:txBody>
      </p:sp>
      <p:sp>
        <p:nvSpPr>
          <p:cNvPr id="24" name="Text Box 126">
            <a:extLst>
              <a:ext uri="{FF2B5EF4-FFF2-40B4-BE49-F238E27FC236}">
                <a16:creationId xmlns:a16="http://schemas.microsoft.com/office/drawing/2014/main" id="{B12A2839-722D-486E-A95C-B8065D40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127">
            <a:extLst>
              <a:ext uri="{FF2B5EF4-FFF2-40B4-BE49-F238E27FC236}">
                <a16:creationId xmlns:a16="http://schemas.microsoft.com/office/drawing/2014/main" id="{4751934D-8648-42A0-8FFE-727ACB85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 Box 128">
            <a:extLst>
              <a:ext uri="{FF2B5EF4-FFF2-40B4-BE49-F238E27FC236}">
                <a16:creationId xmlns:a16="http://schemas.microsoft.com/office/drawing/2014/main" id="{5F5F604B-C0E1-44C1-8020-9B93C34C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129">
            <a:extLst>
              <a:ext uri="{FF2B5EF4-FFF2-40B4-BE49-F238E27FC236}">
                <a16:creationId xmlns:a16="http://schemas.microsoft.com/office/drawing/2014/main" id="{AEE5DEFE-F284-4FF4-824D-4E3A4357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130">
            <a:extLst>
              <a:ext uri="{FF2B5EF4-FFF2-40B4-BE49-F238E27FC236}">
                <a16:creationId xmlns:a16="http://schemas.microsoft.com/office/drawing/2014/main" id="{5994498F-588D-4BA6-820F-A99495AF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131">
            <a:extLst>
              <a:ext uri="{FF2B5EF4-FFF2-40B4-BE49-F238E27FC236}">
                <a16:creationId xmlns:a16="http://schemas.microsoft.com/office/drawing/2014/main" id="{6849FBF8-78C1-4A32-A474-5F6FC5E6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132">
            <a:extLst>
              <a:ext uri="{FF2B5EF4-FFF2-40B4-BE49-F238E27FC236}">
                <a16:creationId xmlns:a16="http://schemas.microsoft.com/office/drawing/2014/main" id="{84A3CD33-6C76-49F5-83EC-5C39AEB6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446" y="8148263"/>
            <a:ext cx="361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28 322</a:t>
            </a:r>
          </a:p>
        </p:txBody>
      </p:sp>
      <p:sp>
        <p:nvSpPr>
          <p:cNvPr id="32" name="Text Box 134">
            <a:extLst>
              <a:ext uri="{FF2B5EF4-FFF2-40B4-BE49-F238E27FC236}">
                <a16:creationId xmlns:a16="http://schemas.microsoft.com/office/drawing/2014/main" id="{32C2A312-F9BE-4B83-B52F-26DEC44D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 Box 135">
            <a:extLst>
              <a:ext uri="{FF2B5EF4-FFF2-40B4-BE49-F238E27FC236}">
                <a16:creationId xmlns:a16="http://schemas.microsoft.com/office/drawing/2014/main" id="{83E71B6E-A357-4DFE-9CD8-59D02A1E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136">
            <a:extLst>
              <a:ext uri="{FF2B5EF4-FFF2-40B4-BE49-F238E27FC236}">
                <a16:creationId xmlns:a16="http://schemas.microsoft.com/office/drawing/2014/main" id="{CE0E6575-9C7B-4C06-A48F-78E176395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900" y="7912893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137">
            <a:extLst>
              <a:ext uri="{FF2B5EF4-FFF2-40B4-BE49-F238E27FC236}">
                <a16:creationId xmlns:a16="http://schemas.microsoft.com/office/drawing/2014/main" id="{85F2A4B9-C390-41D2-AA6E-4F3368E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 Box 138">
            <a:extLst>
              <a:ext uri="{FF2B5EF4-FFF2-40B4-BE49-F238E27FC236}">
                <a16:creationId xmlns:a16="http://schemas.microsoft.com/office/drawing/2014/main" id="{428E4385-F3D3-4035-9D1F-307CAD04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1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55F7EF-705C-4C33-B56F-A0F1ABAAF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385" y="-38100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FCBDD346-FE30-493F-8ED7-F927E4822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932" y="647700"/>
            <a:ext cx="405765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C13BFD-C800-4D99-AA6E-4C981AE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678" y="38039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9Slide.vn 77">
            <a:extLst>
              <a:ext uri="{FF2B5EF4-FFF2-40B4-BE49-F238E27FC236}">
                <a16:creationId xmlns:a16="http://schemas.microsoft.com/office/drawing/2014/main" id="{FB16187A-C32F-42BC-9C35-51161FFC79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06" y="43745"/>
            <a:ext cx="5123608" cy="14330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DB884B9-FCDE-4F23-9841-4DE377E7C1F2}"/>
              </a:ext>
            </a:extLst>
          </p:cNvPr>
          <p:cNvSpPr txBox="1"/>
          <p:nvPr/>
        </p:nvSpPr>
        <p:spPr>
          <a:xfrm>
            <a:off x="1832977" y="115401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7FA99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1D93F878-3EE3-4D5F-A613-DC469713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15769"/>
              </p:ext>
            </p:extLst>
          </p:nvPr>
        </p:nvGraphicFramePr>
        <p:xfrm>
          <a:off x="1738312" y="1816894"/>
          <a:ext cx="14811377" cy="8078255"/>
        </p:xfrm>
        <a:graphic>
          <a:graphicData uri="http://schemas.openxmlformats.org/drawingml/2006/table">
            <a:tbl>
              <a:tblPr/>
              <a:tblGrid>
                <a:gridCol w="44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2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93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đơn vị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mươi tư nghìn ba trăm mười hai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54 312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 mươi lăm nghìn hai tram mười ba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54 302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 trăm mười hai nghìn tám trăm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Text Box 227">
            <a:extLst>
              <a:ext uri="{FF2B5EF4-FFF2-40B4-BE49-F238E27FC236}">
                <a16:creationId xmlns:a16="http://schemas.microsoft.com/office/drawing/2014/main" id="{9A373BCE-FFDE-43EF-AAC6-B79905457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45979"/>
            <a:ext cx="113850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45 213	                     4           5	   2	       1          3</a:t>
            </a:r>
          </a:p>
        </p:txBody>
      </p:sp>
      <p:sp>
        <p:nvSpPr>
          <p:cNvPr id="32" name="Text Box 230">
            <a:extLst>
              <a:ext uri="{FF2B5EF4-FFF2-40B4-BE49-F238E27FC236}">
                <a16:creationId xmlns:a16="http://schemas.microsoft.com/office/drawing/2014/main" id="{66BC511E-30AB-493E-A478-476F04DDC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457" y="6427120"/>
            <a:ext cx="442289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mươi tư nghìn ba trăm linh hai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35">
            <a:extLst>
              <a:ext uri="{FF2B5EF4-FFF2-40B4-BE49-F238E27FC236}">
                <a16:creationId xmlns:a16="http://schemas.microsoft.com/office/drawing/2014/main" id="{14285311-BF64-4B1D-881E-44EE31CB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590876"/>
            <a:ext cx="39993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trăm năm mươi tư nghìn ba trăm</a:t>
            </a:r>
          </a:p>
        </p:txBody>
      </p:sp>
      <p:sp>
        <p:nvSpPr>
          <p:cNvPr id="34" name="Text Box 236">
            <a:extLst>
              <a:ext uri="{FF2B5EF4-FFF2-40B4-BE49-F238E27FC236}">
                <a16:creationId xmlns:a16="http://schemas.microsoft.com/office/drawing/2014/main" id="{5A150633-2F4C-4752-BCAC-B02CF4EC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678" y="7837097"/>
            <a:ext cx="1566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654 300</a:t>
            </a:r>
          </a:p>
        </p:txBody>
      </p:sp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6662738"/>
            <a:ext cx="102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/>
          </a:p>
        </p:txBody>
      </p:sp>
      <p:sp>
        <p:nvSpPr>
          <p:cNvPr id="36" name="Text Box 241">
            <a:extLst>
              <a:ext uri="{FF2B5EF4-FFF2-40B4-BE49-F238E27FC236}">
                <a16:creationId xmlns:a16="http://schemas.microsoft.com/office/drawing/2014/main" id="{65839801-8610-493B-8D3D-874BA1423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215" y="6641538"/>
            <a:ext cx="7429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         4            3           0	    2</a:t>
            </a:r>
          </a:p>
        </p:txBody>
      </p:sp>
      <p:sp>
        <p:nvSpPr>
          <p:cNvPr id="37" name="Text Box 275">
            <a:extLst>
              <a:ext uri="{FF2B5EF4-FFF2-40B4-BE49-F238E27FC236}">
                <a16:creationId xmlns:a16="http://schemas.microsoft.com/office/drawing/2014/main" id="{189481A6-D3C2-47FA-AB41-0F585C4C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352" y="8927006"/>
            <a:ext cx="11013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912 800         9              1            2           8           0            0</a:t>
            </a: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A9246611-E663-4D26-A1B9-67044B3C1642}"/>
              </a:ext>
            </a:extLst>
          </p:cNvPr>
          <p:cNvGrpSpPr/>
          <p:nvPr/>
        </p:nvGrpSpPr>
        <p:grpSpPr>
          <a:xfrm>
            <a:off x="3733800" y="389589"/>
            <a:ext cx="9570585" cy="1287490"/>
            <a:chOff x="0" y="0"/>
            <a:chExt cx="3435356" cy="1138475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1E841A5-1831-4A0B-8B51-81A1E1AA52E0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5952" y="-102424"/>
            <a:ext cx="1673566" cy="605274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766336" y="131518"/>
            <a:ext cx="2482113" cy="2635449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1" y="592475"/>
            <a:ext cx="73890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theo mẫu: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073" y="1638300"/>
            <a:ext cx="16201327" cy="8177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423777" y="7022717"/>
            <a:ext cx="1344592" cy="275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40001" y="552994"/>
            <a:ext cx="2147999" cy="1671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6131540" y="8890258"/>
            <a:ext cx="2058223" cy="477318"/>
          </a:xfrm>
          <a:prstGeom prst="rect">
            <a:avLst/>
          </a:prstGeom>
        </p:spPr>
      </p:pic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364717"/>
              </p:ext>
            </p:extLst>
          </p:nvPr>
        </p:nvGraphicFramePr>
        <p:xfrm>
          <a:off x="2985545" y="1704796"/>
          <a:ext cx="14020800" cy="5780882"/>
        </p:xfrm>
        <a:graphic>
          <a:graphicData uri="http://schemas.openxmlformats.org/drawingml/2006/table">
            <a:tbl>
              <a:tblPr/>
              <a:tblGrid>
                <a:gridCol w="211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137160" marR="137160" marT="68601" marB="686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365" y="3572140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123 517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745" y="3533596"/>
            <a:ext cx="54816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hai mươi ba nghìn năm trăm mười bảy.</a:t>
            </a: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882" y="3733650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365" y="5318679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305 804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012" y="5062358"/>
            <a:ext cx="5114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linh năm nghìn tám trăm linh bốn.</a:t>
            </a: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0611" y="5336038"/>
            <a:ext cx="28384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</a:t>
            </a: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2" y="6867017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960 783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050" y="6686371"/>
            <a:ext cx="54816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sáu mươi nghìn bảy trăm tám mươi ba.</a:t>
            </a: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2488" y="681569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2638" y="38050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2638" y="52909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3420" y="686701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504" y="-32269"/>
            <a:ext cx="15894496" cy="1664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0195" y="816738"/>
            <a:ext cx="1462949" cy="1436350"/>
          </a:xfrm>
          <a:prstGeom prst="rect">
            <a:avLst/>
          </a:prstGeom>
        </p:spPr>
      </p:pic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499" y="177771"/>
            <a:ext cx="123541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2a: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và cho biết </a:t>
            </a:r>
            <a:r>
              <a:rPr lang="en-US" alt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số thuộc hàng nào, lớp nào: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370FC6-61C2-4CAA-A5F1-CCA7CD43E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4393" y="723900"/>
            <a:ext cx="157400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39A978-457E-4121-B7E1-4B9539E37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482" y="1333500"/>
            <a:ext cx="178831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4EEA3D-B83E-43BA-AFB8-449B766ED96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26442" y="1333500"/>
            <a:ext cx="2283619" cy="2143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9678" y="3003170"/>
            <a:ext cx="13282476" cy="68647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291162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117217" y="7205636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64018" y="6819900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814113" y="1774147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119889" y="94638"/>
            <a:ext cx="2482113" cy="263544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361972A-1F09-4200-A1DC-7E27C9FAACD4}"/>
              </a:ext>
            </a:extLst>
          </p:cNvPr>
          <p:cNvSpPr txBox="1">
            <a:spLocks noChangeArrowheads="1"/>
          </p:cNvSpPr>
          <p:nvPr/>
        </p:nvSpPr>
        <p:spPr>
          <a:xfrm>
            <a:off x="5090497" y="3871632"/>
            <a:ext cx="26289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52 314 =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D1FC2D4-251C-49D3-BD24-662BEAB3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057" y="38481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+ 2 000 + 300 + 10 + 4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8102F05-63A1-4C20-9C4B-3CD3E288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295900"/>
            <a:ext cx="6343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500 000 + 3 000 + 60 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9B13673-FB1A-4A64-821C-6CE3650E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759557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80 000 + 3 000 + 700 + 60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C643B78-52D7-45A8-8ED8-ECB55537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75" y="8270577"/>
            <a:ext cx="899398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+ 70 000 + 6 000 + 90 + 1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FBD80E-EBA9-4534-BC6E-A993E3A5F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489" y="266700"/>
            <a:ext cx="13716000" cy="1434645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3EE8739C-5C4A-4FE1-99E2-37EC025B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106" y="5262481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503 060 =  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834C421D-1AEF-44D6-AB22-624F94B9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6831493"/>
            <a:ext cx="2957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83 760 = 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4D7910B-D0C3-435E-8981-D3601CF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8270577"/>
            <a:ext cx="2876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176 091 =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E6FAA6-8D46-4943-B2C0-A7213B72A945}"/>
              </a:ext>
            </a:extLst>
          </p:cNvPr>
          <p:cNvSpPr txBox="1">
            <a:spLocks noChangeArrowheads="1"/>
          </p:cNvSpPr>
          <p:nvPr/>
        </p:nvSpPr>
        <p:spPr>
          <a:xfrm>
            <a:off x="2151135" y="618853"/>
            <a:ext cx="13716000" cy="67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600">
                <a:latin typeface="VNI-Times" pitchFamily="2" charset="0"/>
              </a:rPr>
              <a:t> </a:t>
            </a: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số sau thành tổng (theo mẫu)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493</Words>
  <Application>Microsoft Macintosh PowerPoint</Application>
  <PresentationFormat>Custom</PresentationFormat>
  <Paragraphs>140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Times New Roman</vt:lpstr>
      <vt:lpstr>UTM ViceroyJF</vt:lpstr>
      <vt:lpstr>UTM Flamenco</vt:lpstr>
      <vt:lpstr>Calibri</vt:lpstr>
      <vt:lpstr>Wingdings</vt:lpstr>
      <vt:lpstr>Arial</vt:lpstr>
      <vt:lpstr>VNI-Times</vt:lpstr>
      <vt:lpstr>.VnTime</vt:lpstr>
      <vt:lpstr>UTM 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dc:creator>Team KTUTS</dc:creator>
  <cp:keywords>YenVu</cp:keywords>
  <cp:lastModifiedBy>Microsoft Office User</cp:lastModifiedBy>
  <cp:revision>20</cp:revision>
  <dcterms:created xsi:type="dcterms:W3CDTF">2006-08-16T00:00:00Z</dcterms:created>
  <dcterms:modified xsi:type="dcterms:W3CDTF">2021-09-11T10:28:48Z</dcterms:modified>
  <dc:identifier>DAEpNy8nLpo</dc:identifier>
</cp:coreProperties>
</file>