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4" r:id="rId2"/>
    <p:sldId id="276" r:id="rId3"/>
    <p:sldId id="257" r:id="rId4"/>
    <p:sldId id="258" r:id="rId5"/>
    <p:sldId id="278" r:id="rId6"/>
    <p:sldId id="259" r:id="rId7"/>
    <p:sldId id="279" r:id="rId8"/>
    <p:sldId id="280" r:id="rId9"/>
    <p:sldId id="281" r:id="rId10"/>
    <p:sldId id="282" r:id="rId11"/>
    <p:sldId id="283" r:id="rId12"/>
    <p:sldId id="284" r:id="rId13"/>
    <p:sldId id="285" r:id="rId14"/>
    <p:sldId id="286" r:id="rId15"/>
    <p:sldId id="264" r:id="rId16"/>
    <p:sldId id="288" r:id="rId17"/>
    <p:sldId id="289" r:id="rId18"/>
    <p:sldId id="290" r:id="rId19"/>
    <p:sldId id="291" r:id="rId20"/>
    <p:sldId id="292" r:id="rId21"/>
    <p:sldId id="293" r:id="rId22"/>
    <p:sldId id="294" r:id="rId23"/>
    <p:sldId id="263" r:id="rId24"/>
    <p:sldId id="265" r:id="rId25"/>
    <p:sldId id="295" r:id="rId26"/>
    <p:sldId id="296" r:id="rId27"/>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UTM Bienvenue" panose="02040603050506020204" pitchFamily="18" charset="0"/>
      <p:regular r:id="rId32"/>
    </p:embeddedFont>
    <p:embeddedFont>
      <p:font typeface="UTM Edwardian" panose="02040603050506020204" pitchFamily="18" charset="0"/>
      <p:regular r:id="rId33"/>
      <p:bold r:id="rId34"/>
    </p:embeddedFont>
    <p:embeddedFont>
      <p:font typeface="UTM Gradoo" panose="02040603050506020204" pitchFamily="18"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1458"/>
    <a:srgbClr val="6B0E3D"/>
    <a:srgbClr val="E6E6E6"/>
    <a:srgbClr val="D9D9D9"/>
    <a:srgbClr val="CA3134"/>
    <a:srgbClr val="D9D9C4"/>
    <a:srgbClr val="FFFFCC"/>
    <a:srgbClr val="572681"/>
    <a:srgbClr val="FFFF66"/>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1" autoAdjust="0"/>
    <p:restoredTop sz="94622" autoAdjust="0"/>
  </p:normalViewPr>
  <p:slideViewPr>
    <p:cSldViewPr>
      <p:cViewPr>
        <p:scale>
          <a:sx n="50" d="100"/>
          <a:sy n="50" d="100"/>
        </p:scale>
        <p:origin x="462" y="-2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B0E3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18/12/2021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30" name="Picture 29">
            <a:extLst>
              <a:ext uri="{FF2B5EF4-FFF2-40B4-BE49-F238E27FC236}">
                <a16:creationId xmlns:a16="http://schemas.microsoft.com/office/drawing/2014/main" id="{337AED71-3FEB-4576-813E-C9E7CA6C015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296400" y="12534900"/>
            <a:ext cx="1705284" cy="1364162"/>
          </a:xfrm>
          <a:prstGeom prst="rect">
            <a:avLst/>
          </a:prstGeom>
        </p:spPr>
      </p:pic>
      <p:pic>
        <p:nvPicPr>
          <p:cNvPr id="31" name="Picture 30">
            <a:extLst>
              <a:ext uri="{FF2B5EF4-FFF2-40B4-BE49-F238E27FC236}">
                <a16:creationId xmlns:a16="http://schemas.microsoft.com/office/drawing/2014/main" id="{57FA45D4-9841-411A-8541-7E86BD63C1F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8879800" y="11852819"/>
            <a:ext cx="1705284" cy="1364162"/>
          </a:xfrm>
          <a:prstGeom prst="rect">
            <a:avLst/>
          </a:prstGeom>
        </p:spPr>
      </p:pic>
      <p:sp>
        <p:nvSpPr>
          <p:cNvPr id="32" name="Rectangle 31">
            <a:extLst>
              <a:ext uri="{FF2B5EF4-FFF2-40B4-BE49-F238E27FC236}">
                <a16:creationId xmlns:a16="http://schemas.microsoft.com/office/drawing/2014/main" id="{A1A359DF-C2A5-421F-A116-9474C7EC1ACD}"/>
              </a:ext>
            </a:extLst>
          </p:cNvPr>
          <p:cNvSpPr/>
          <p:nvPr userDrawn="1"/>
        </p:nvSpPr>
        <p:spPr>
          <a:xfrm>
            <a:off x="16995807" y="274638"/>
            <a:ext cx="850233" cy="400110"/>
          </a:xfrm>
          <a:prstGeom prst="rect">
            <a:avLst/>
          </a:prstGeom>
          <a:noFill/>
        </p:spPr>
        <p:txBody>
          <a:bodyPr wrap="none" lIns="91440" tIns="45720" rIns="91440" bIns="45720">
            <a:spAutoFit/>
          </a:bodyPr>
          <a:lstStyle/>
          <a:p>
            <a:pPr algn="ctr"/>
            <a:r>
              <a:rPr lang="en-US" sz="2000" b="0" cap="none" spc="0">
                <a:ln w="0"/>
                <a:solidFill>
                  <a:srgbClr val="9C1458"/>
                </a:solidFill>
                <a:effectLst>
                  <a:outerShdw blurRad="38100" dist="19050" dir="2700000" algn="tl" rotWithShape="0">
                    <a:schemeClr val="dk1">
                      <a:alpha val="40000"/>
                    </a:schemeClr>
                  </a:outerShdw>
                </a:effectLst>
              </a:rPr>
              <a:t>KTUTS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314" y="-6222093"/>
            <a:ext cx="34468714" cy="17399679"/>
            <a:chOff x="0" y="0"/>
            <a:chExt cx="6186311" cy="2348865"/>
          </a:xfrm>
          <a:blipFill dpi="0" rotWithShape="1">
            <a:blip r:embed="rId2">
              <a:extLst>
                <a:ext uri="{28A0092B-C50C-407E-A947-70E740481C1C}">
                  <a14:useLocalDpi xmlns:a14="http://schemas.microsoft.com/office/drawing/2010/main" val="0"/>
                </a:ext>
              </a:extLst>
            </a:blip>
            <a:srcRect/>
            <a:stretch>
              <a:fillRect/>
            </a:stretch>
          </a:blipFill>
        </p:grpSpPr>
        <p:sp>
          <p:nvSpPr>
            <p:cNvPr id="3" name="Freeform 3"/>
            <p:cNvSpPr/>
            <p:nvPr/>
          </p:nvSpPr>
          <p:spPr>
            <a:xfrm>
              <a:off x="0" y="0"/>
              <a:ext cx="6186311" cy="2348865"/>
            </a:xfrm>
            <a:custGeom>
              <a:avLst/>
              <a:gdLst/>
              <a:ahLst/>
              <a:cxnLst/>
              <a:rect l="l" t="t" r="r" b="b"/>
              <a:pathLst>
                <a:path w="6186311" h="2348865">
                  <a:moveTo>
                    <a:pt x="0" y="0"/>
                  </a:moveTo>
                  <a:lnTo>
                    <a:pt x="6186311" y="0"/>
                  </a:lnTo>
                  <a:lnTo>
                    <a:pt x="6186311" y="2348865"/>
                  </a:lnTo>
                  <a:lnTo>
                    <a:pt x="0" y="2348865"/>
                  </a:lnTo>
                  <a:close/>
                </a:path>
              </a:pathLst>
            </a:custGeom>
            <a:grpFill/>
          </p:spPr>
          <p:txBody>
            <a:bodyPr/>
            <a:lstStyle/>
            <a:p>
              <a:endParaRPr lang="en-US"/>
            </a:p>
          </p:txBody>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92920">
            <a:off x="-5876086" y="-4633805"/>
            <a:ext cx="12339619" cy="12430019"/>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487204" y="1581204"/>
            <a:ext cx="8036501" cy="8095374"/>
          </a:xfrm>
          <a:prstGeom prst="rect">
            <a:avLst/>
          </a:prstGeom>
          <a:effectLst>
            <a:softEdge rad="228600"/>
          </a:effectLst>
        </p:spPr>
      </p:pic>
      <p:pic>
        <p:nvPicPr>
          <p:cNvPr id="13" name="Picture 6">
            <a:extLst>
              <a:ext uri="{FF2B5EF4-FFF2-40B4-BE49-F238E27FC236}">
                <a16:creationId xmlns:a16="http://schemas.microsoft.com/office/drawing/2014/main" id="{ED5902D4-7EAB-4746-8604-5B6A65D781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88058" y="1678417"/>
            <a:ext cx="4343399" cy="4375218"/>
          </a:xfrm>
          <a:prstGeom prst="rect">
            <a:avLst/>
          </a:prstGeom>
          <a:effectLst>
            <a:softEdge rad="317500"/>
          </a:effectLst>
        </p:spPr>
      </p:pic>
      <p:sp>
        <p:nvSpPr>
          <p:cNvPr id="11" name="TextBox 11"/>
          <p:cNvSpPr txBox="1"/>
          <p:nvPr/>
        </p:nvSpPr>
        <p:spPr>
          <a:xfrm rot="16200000">
            <a:off x="-14692456" y="2094654"/>
            <a:ext cx="14013687" cy="3255635"/>
          </a:xfrm>
          <a:prstGeom prst="rect">
            <a:avLst/>
          </a:prstGeom>
        </p:spPr>
        <p:txBody>
          <a:bodyPr wrap="square" lIns="0" tIns="0" rIns="0" bIns="0" rtlCol="0" anchor="t">
            <a:spAutoFit/>
          </a:bodyPr>
          <a:lstStyle/>
          <a:p>
            <a:pPr algn="ctr">
              <a:lnSpc>
                <a:spcPts val="28767"/>
              </a:lnSpc>
            </a:pPr>
            <a:r>
              <a:rPr lang="en-US" sz="23000" b="1">
                <a:ln w="12700">
                  <a:noFill/>
                </a:ln>
                <a:solidFill>
                  <a:srgbClr val="E6E6E6"/>
                </a:solidFill>
                <a:effectLst/>
                <a:latin typeface="UTM Gradoo" panose="02040603050506020204" pitchFamily="18" charset="0"/>
              </a:rPr>
              <a:t>Câu kể</a:t>
            </a:r>
          </a:p>
        </p:txBody>
      </p:sp>
      <p:sp>
        <p:nvSpPr>
          <p:cNvPr id="12" name="TextBox 12"/>
          <p:cNvSpPr txBox="1"/>
          <p:nvPr/>
        </p:nvSpPr>
        <p:spPr>
          <a:xfrm>
            <a:off x="17699508" y="-9570534"/>
            <a:ext cx="11971974" cy="1340752"/>
          </a:xfrm>
          <a:prstGeom prst="rect">
            <a:avLst/>
          </a:prstGeom>
        </p:spPr>
        <p:txBody>
          <a:bodyPr wrap="square" lIns="0" tIns="0" rIns="0" bIns="0" rtlCol="0" anchor="t">
            <a:spAutoFit/>
          </a:bodyPr>
          <a:lstStyle/>
          <a:p>
            <a:pPr algn="ctr">
              <a:lnSpc>
                <a:spcPts val="7279"/>
              </a:lnSpc>
            </a:pPr>
            <a:r>
              <a:rPr lang="en-US" sz="16600">
                <a:ln w="12700">
                  <a:noFill/>
                </a:ln>
                <a:solidFill>
                  <a:srgbClr val="E6E6E6"/>
                </a:solidFill>
                <a:effectLst/>
                <a:latin typeface="UTM Edwardian" panose="02040603050506020204" pitchFamily="18" charset="0"/>
              </a:rPr>
              <a:t>Luyện từ và câu</a:t>
            </a:r>
          </a:p>
        </p:txBody>
      </p:sp>
      <p:sp>
        <p:nvSpPr>
          <p:cNvPr id="15" name="TextBox 11">
            <a:extLst>
              <a:ext uri="{FF2B5EF4-FFF2-40B4-BE49-F238E27FC236}">
                <a16:creationId xmlns:a16="http://schemas.microsoft.com/office/drawing/2014/main" id="{DA7DF759-581E-49E5-A385-04DF8BC33CFD}"/>
              </a:ext>
            </a:extLst>
          </p:cNvPr>
          <p:cNvSpPr txBox="1"/>
          <p:nvPr/>
        </p:nvSpPr>
        <p:spPr>
          <a:xfrm>
            <a:off x="1979167" y="5483826"/>
            <a:ext cx="14013687" cy="3175356"/>
          </a:xfrm>
          <a:prstGeom prst="rect">
            <a:avLst/>
          </a:prstGeom>
        </p:spPr>
        <p:txBody>
          <a:bodyPr wrap="square" lIns="0" tIns="0" rIns="0" bIns="0" rtlCol="0" anchor="t">
            <a:spAutoFit/>
            <a:scene3d>
              <a:camera prst="orthographicFront"/>
              <a:lightRig rig="threePt" dir="t"/>
            </a:scene3d>
            <a:sp3d extrusionH="57150">
              <a:bevelT w="38100" h="38100" prst="slope"/>
            </a:sp3d>
          </a:bodyPr>
          <a:lstStyle/>
          <a:p>
            <a:pPr algn="ctr">
              <a:lnSpc>
                <a:spcPts val="28767"/>
              </a:lnSpc>
            </a:pPr>
            <a:r>
              <a:rPr lang="en-US" sz="16000" b="1">
                <a:ln w="82550">
                  <a:solidFill>
                    <a:srgbClr val="6B0E3D">
                      <a:alpha val="81000"/>
                    </a:srgbClr>
                  </a:solidFill>
                </a:ln>
                <a:solidFill>
                  <a:srgbClr val="EE246B"/>
                </a:solidFill>
                <a:effectLst>
                  <a:glow rad="101600">
                    <a:schemeClr val="bg1">
                      <a:alpha val="60000"/>
                    </a:schemeClr>
                  </a:glow>
                  <a:reflection blurRad="6350" stA="55000" endA="300" endPos="45500" dir="5400000" sy="-100000" algn="bl" rotWithShape="0"/>
                </a:effectLst>
                <a:latin typeface="UTM Gradoo" panose="02040603050506020204" pitchFamily="18" charset="0"/>
              </a:rPr>
              <a:t>Chào các em!</a:t>
            </a:r>
          </a:p>
        </p:txBody>
      </p:sp>
    </p:spTree>
    <p:extLst>
      <p:ext uri="{BB962C8B-B14F-4D97-AF65-F5344CB8AC3E}">
        <p14:creationId xmlns:p14="http://schemas.microsoft.com/office/powerpoint/2010/main" val="36133104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1">
            <a:extLst>
              <a:ext uri="{FF2B5EF4-FFF2-40B4-BE49-F238E27FC236}">
                <a16:creationId xmlns:a16="http://schemas.microsoft.com/office/drawing/2014/main" id="{E90FF8D6-556B-49E2-97D2-F896DE7AA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923" y="8469594"/>
            <a:ext cx="1143000" cy="642862"/>
          </a:xfrm>
          <a:prstGeom prst="rect">
            <a:avLst/>
          </a:prstGeom>
          <a:effectLst>
            <a:softEdge rad="63500"/>
          </a:effectLst>
        </p:spPr>
      </p:pic>
      <p:grpSp>
        <p:nvGrpSpPr>
          <p:cNvPr id="21" name="Group 4">
            <a:extLst>
              <a:ext uri="{FF2B5EF4-FFF2-40B4-BE49-F238E27FC236}">
                <a16:creationId xmlns:a16="http://schemas.microsoft.com/office/drawing/2014/main" id="{B93A068C-DD05-4F47-9A3C-9961A868EC5D}"/>
              </a:ext>
            </a:extLst>
          </p:cNvPr>
          <p:cNvGrpSpPr/>
          <p:nvPr/>
        </p:nvGrpSpPr>
        <p:grpSpPr>
          <a:xfrm>
            <a:off x="566625" y="1989856"/>
            <a:ext cx="5559207" cy="3403194"/>
            <a:chOff x="0" y="0"/>
            <a:chExt cx="5245693" cy="2167742"/>
          </a:xfrm>
          <a:noFill/>
        </p:grpSpPr>
        <p:sp>
          <p:nvSpPr>
            <p:cNvPr id="22" name="Freeform 5">
              <a:extLst>
                <a:ext uri="{FF2B5EF4-FFF2-40B4-BE49-F238E27FC236}">
                  <a16:creationId xmlns:a16="http://schemas.microsoft.com/office/drawing/2014/main"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id="{80D1B567-B298-477C-9F4C-C1A3AD90684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046957">
            <a:off x="16403111" y="4862494"/>
            <a:ext cx="3053178" cy="3053178"/>
          </a:xfrm>
          <a:prstGeom prst="rect">
            <a:avLst/>
          </a:prstGeom>
        </p:spPr>
      </p:pic>
      <p:pic>
        <p:nvPicPr>
          <p:cNvPr id="17" name="Picture 2">
            <a:extLst>
              <a:ext uri="{FF2B5EF4-FFF2-40B4-BE49-F238E27FC236}">
                <a16:creationId xmlns:a16="http://schemas.microsoft.com/office/drawing/2014/main" id="{63FB940C-520D-40E3-8415-709BBB039D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010541">
            <a:off x="-2031860" y="6463397"/>
            <a:ext cx="6384294" cy="6384294"/>
          </a:xfrm>
          <a:prstGeom prst="rect">
            <a:avLst/>
          </a:prstGeom>
        </p:spPr>
      </p:pic>
      <p:grpSp>
        <p:nvGrpSpPr>
          <p:cNvPr id="4" name="Group 4"/>
          <p:cNvGrpSpPr/>
          <p:nvPr/>
        </p:nvGrpSpPr>
        <p:grpSpPr>
          <a:xfrm>
            <a:off x="7267048" y="2499421"/>
            <a:ext cx="10302683" cy="7256205"/>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762000" y="241986"/>
            <a:ext cx="17297400" cy="1661993"/>
          </a:xfrm>
          <a:prstGeom prst="rect">
            <a:avLst/>
          </a:prstGeom>
        </p:spPr>
        <p:txBody>
          <a:bodyPr wrap="square" lIns="0" tIns="0" rIns="0" bIns="0" rtlCol="0" anchor="t">
            <a:spAutoFit/>
          </a:bodyPr>
          <a:lstStyle/>
          <a:p>
            <a:r>
              <a:rPr lang="vi-VN" sz="5400" b="1">
                <a:solidFill>
                  <a:srgbClr val="FFFFFF"/>
                </a:solidFill>
                <a:latin typeface="Times New Roman" panose="02020603050405020304" pitchFamily="18" charset="0"/>
                <a:cs typeface="Times New Roman" panose="02020603050405020304" pitchFamily="18" charset="0"/>
              </a:rPr>
              <a:t>2. Những câu còn lại trong đoạn văn trên được dùng làm gì? Cuối mỗi câu có dấu gì?</a:t>
            </a:r>
          </a:p>
        </p:txBody>
      </p:sp>
      <p:pic>
        <p:nvPicPr>
          <p:cNvPr id="11"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706" y="2110291"/>
            <a:ext cx="5393005" cy="3033209"/>
          </a:xfrm>
          <a:prstGeom prst="rect">
            <a:avLst/>
          </a:prstGeom>
          <a:effectLst>
            <a:softEdge rad="63500"/>
          </a:effectLst>
        </p:spPr>
      </p:pic>
      <p:sp>
        <p:nvSpPr>
          <p:cNvPr id="13" name="TextBox 13"/>
          <p:cNvSpPr txBox="1"/>
          <p:nvPr/>
        </p:nvSpPr>
        <p:spPr>
          <a:xfrm>
            <a:off x="7709064" y="2499422"/>
            <a:ext cx="9418649" cy="7197996"/>
          </a:xfrm>
          <a:prstGeom prst="rect">
            <a:avLst/>
          </a:prstGeom>
        </p:spPr>
        <p:txBody>
          <a:bodyPr wrap="square" lIns="0" tIns="0" rIns="0" bIns="0" rtlCol="0" anchor="t">
            <a:spAutoFit/>
          </a:bodyPr>
          <a:lstStyle/>
          <a:p>
            <a:pPr algn="just">
              <a:lnSpc>
                <a:spcPct val="114000"/>
              </a:lnSpc>
            </a:pPr>
            <a:r>
              <a:rPr lang="en-US" sz="5400">
                <a:solidFill>
                  <a:srgbClr val="6B0E3D"/>
                </a:solidFill>
                <a:latin typeface="+mj-lt"/>
              </a:rPr>
              <a:t>	</a:t>
            </a:r>
            <a:r>
              <a:rPr lang="vi-VN" sz="5400">
                <a:solidFill>
                  <a:srgbClr val="D9D9D9"/>
                </a:solidFill>
                <a:latin typeface="+mj-lt"/>
              </a:rPr>
              <a:t>Bu-ra-ti-nô là một chú bé bằng gỗ.</a:t>
            </a:r>
            <a:r>
              <a:rPr lang="vi-VN" sz="5400">
                <a:solidFill>
                  <a:srgbClr val="6B0E3D"/>
                </a:solidFill>
                <a:latin typeface="+mj-lt"/>
              </a:rPr>
              <a:t> </a:t>
            </a:r>
            <a:r>
              <a:rPr lang="vi-VN" sz="5400">
                <a:solidFill>
                  <a:srgbClr val="D9D9D9"/>
                </a:solidFill>
                <a:latin typeface="+mj-lt"/>
              </a:rPr>
              <a:t>Chú có cái mũi rất dài.</a:t>
            </a:r>
            <a:r>
              <a:rPr lang="vi-VN" sz="5400">
                <a:solidFill>
                  <a:schemeClr val="bg1">
                    <a:lumMod val="85000"/>
                  </a:schemeClr>
                </a:solidFill>
                <a:latin typeface="+mj-lt"/>
              </a:rPr>
              <a:t> </a:t>
            </a:r>
            <a:r>
              <a:rPr lang="vi-VN" sz="6000">
                <a:solidFill>
                  <a:srgbClr val="6B0E3D"/>
                </a:solidFill>
                <a:latin typeface="+mj-lt"/>
              </a:rPr>
              <a:t>Chú người gỗ được bác rùa tốt bụng Toóc-ti-la tặng cho chiếc chìa khóa vàng để mở một kho báu.</a:t>
            </a:r>
            <a:r>
              <a:rPr lang="vi-VN" sz="5400">
                <a:solidFill>
                  <a:schemeClr val="bg1">
                    <a:lumMod val="85000"/>
                  </a:schemeClr>
                </a:solidFill>
                <a:latin typeface="+mj-lt"/>
              </a:rPr>
              <a:t> </a:t>
            </a:r>
            <a:r>
              <a:rPr lang="vi-VN" sz="6000" b="1">
                <a:solidFill>
                  <a:schemeClr val="bg1">
                    <a:lumMod val="85000"/>
                  </a:schemeClr>
                </a:solidFill>
                <a:latin typeface="+mj-lt"/>
              </a:rPr>
              <a:t>Nhưng kho báu ấy ở đâu?</a:t>
            </a:r>
            <a:endParaRPr lang="en-US" sz="5400" b="1">
              <a:solidFill>
                <a:schemeClr val="bg1">
                  <a:lumMod val="85000"/>
                </a:schemeClr>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7067945" y="2304006"/>
            <a:ext cx="10618839" cy="7606910"/>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
        <p:nvSpPr>
          <p:cNvPr id="23" name="TextBox 6">
            <a:extLst>
              <a:ext uri="{FF2B5EF4-FFF2-40B4-BE49-F238E27FC236}">
                <a16:creationId xmlns:a16="http://schemas.microsoft.com/office/drawing/2014/main" id="{48127410-170C-45CE-AFDF-9584ADFA1E34}"/>
              </a:ext>
            </a:extLst>
          </p:cNvPr>
          <p:cNvSpPr txBox="1"/>
          <p:nvPr/>
        </p:nvSpPr>
        <p:spPr>
          <a:xfrm>
            <a:off x="411207" y="5621827"/>
            <a:ext cx="6413823" cy="4494848"/>
          </a:xfrm>
          <a:prstGeom prst="roundRect">
            <a:avLst/>
          </a:prstGeom>
          <a:solidFill>
            <a:schemeClr val="accent6">
              <a:lumMod val="20000"/>
              <a:lumOff val="80000"/>
            </a:schemeClr>
          </a:solidFill>
          <a:ln>
            <a:solidFill>
              <a:schemeClr val="accent6">
                <a:lumMod val="75000"/>
              </a:schemeClr>
            </a:solidFill>
            <a:prstDash val="sysDash"/>
          </a:ln>
        </p:spPr>
        <p:txBody>
          <a:bodyPr wrap="square" lIns="0" tIns="0" rIns="0" bIns="0" rtlCol="0" anchor="t">
            <a:spAutoFit/>
          </a:bodyPr>
          <a:lstStyle/>
          <a:p>
            <a:pPr algn="ctr"/>
            <a:r>
              <a:rPr lang="en-US" sz="6600" b="1">
                <a:solidFill>
                  <a:srgbClr val="EE246B"/>
                </a:solidFill>
                <a:latin typeface="Times New Roman" panose="02020603050405020304" pitchFamily="18" charset="0"/>
                <a:cs typeface="Times New Roman" panose="02020603050405020304" pitchFamily="18" charset="0"/>
              </a:rPr>
              <a:t>	Câu dùng để </a:t>
            </a:r>
            <a:r>
              <a:rPr lang="en-US" sz="6600" b="1">
                <a:solidFill>
                  <a:schemeClr val="accent6">
                    <a:lumMod val="75000"/>
                  </a:schemeClr>
                </a:solidFill>
                <a:latin typeface="Times New Roman" panose="02020603050405020304" pitchFamily="18" charset="0"/>
                <a:cs typeface="Times New Roman" panose="02020603050405020304" pitchFamily="18" charset="0"/>
              </a:rPr>
              <a:t>kể về một sự việc</a:t>
            </a:r>
            <a:r>
              <a:rPr lang="en-US" sz="6600" b="1">
                <a:solidFill>
                  <a:srgbClr val="EE246B"/>
                </a:solidFill>
                <a:latin typeface="Times New Roman" panose="02020603050405020304" pitchFamily="18" charset="0"/>
                <a:cs typeface="Times New Roman" panose="02020603050405020304" pitchFamily="18" charset="0"/>
              </a:rPr>
              <a:t>. </a:t>
            </a:r>
            <a:r>
              <a:rPr lang="vi-VN" sz="6600" b="1">
                <a:solidFill>
                  <a:srgbClr val="EE246B"/>
                </a:solidFill>
                <a:latin typeface="Times New Roman" panose="02020603050405020304" pitchFamily="18" charset="0"/>
                <a:cs typeface="Times New Roman" panose="02020603050405020304" pitchFamily="18" charset="0"/>
              </a:rPr>
              <a:t>Cuối câu có </a:t>
            </a:r>
            <a:r>
              <a:rPr lang="vi-VN" sz="6600" b="1">
                <a:solidFill>
                  <a:srgbClr val="00B050"/>
                </a:solidFill>
                <a:latin typeface="Times New Roman" panose="02020603050405020304" pitchFamily="18" charset="0"/>
                <a:cs typeface="Times New Roman" panose="02020603050405020304" pitchFamily="18" charset="0"/>
              </a:rPr>
              <a:t>dấu chấm</a:t>
            </a:r>
            <a:r>
              <a:rPr lang="en-US" sz="6600" b="1">
                <a:solidFill>
                  <a:srgbClr val="EE246B"/>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8889310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72000" fill="hold" grpId="0" nodeType="click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a:extLst>
              <a:ext uri="{FF2B5EF4-FFF2-40B4-BE49-F238E27FC236}">
                <a16:creationId xmlns:a16="http://schemas.microsoft.com/office/drawing/2014/main" id="{5A3AC8A1-FB09-4475-9A3D-0B4FBA7F34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46612">
            <a:off x="15245313" y="930854"/>
            <a:ext cx="5210647" cy="5210647"/>
          </a:xfrm>
          <a:prstGeom prst="rect">
            <a:avLst/>
          </a:prstGeom>
        </p:spPr>
      </p:pic>
      <p:pic>
        <p:nvPicPr>
          <p:cNvPr id="25" name="Picture 3">
            <a:extLst>
              <a:ext uri="{FF2B5EF4-FFF2-40B4-BE49-F238E27FC236}">
                <a16:creationId xmlns:a16="http://schemas.microsoft.com/office/drawing/2014/main" id="{26EB436B-5A0A-42A3-8B55-5438027240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40167" y="4033264"/>
            <a:ext cx="8190576" cy="8190576"/>
          </a:xfrm>
          <a:prstGeom prst="rect">
            <a:avLst/>
          </a:prstGeom>
        </p:spPr>
      </p:pic>
      <p:sp>
        <p:nvSpPr>
          <p:cNvPr id="6" name="TextBox 6"/>
          <p:cNvSpPr txBox="1"/>
          <p:nvPr/>
        </p:nvSpPr>
        <p:spPr>
          <a:xfrm>
            <a:off x="762000" y="241986"/>
            <a:ext cx="17297400" cy="1754326"/>
          </a:xfrm>
          <a:prstGeom prst="rect">
            <a:avLst/>
          </a:prstGeom>
        </p:spPr>
        <p:txBody>
          <a:bodyPr wrap="square" lIns="0" tIns="0" rIns="0" bIns="0" rtlCol="0" anchor="t">
            <a:spAutoFit/>
          </a:bodyPr>
          <a:lstStyle/>
          <a:p>
            <a:r>
              <a:rPr lang="en-US" sz="5400" b="1">
                <a:solidFill>
                  <a:srgbClr val="FFFFFF"/>
                </a:solidFill>
                <a:latin typeface="Times New Roman" panose="02020603050405020304" pitchFamily="18" charset="0"/>
                <a:cs typeface="Times New Roman" panose="02020603050405020304" pitchFamily="18" charset="0"/>
              </a:rPr>
              <a:t>3</a:t>
            </a:r>
            <a:r>
              <a:rPr lang="vi-VN" sz="5400" b="1">
                <a:solidFill>
                  <a:srgbClr val="FFFFFF"/>
                </a:solidFill>
                <a:latin typeface="Times New Roman" panose="02020603050405020304" pitchFamily="18" charset="0"/>
                <a:cs typeface="Times New Roman" panose="02020603050405020304" pitchFamily="18" charset="0"/>
              </a:rPr>
              <a:t>. Ba câu sau đây cũng là </a:t>
            </a:r>
            <a:r>
              <a:rPr lang="vi-VN" sz="6000" b="1">
                <a:solidFill>
                  <a:srgbClr val="FFFFFF"/>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rPr>
              <a:t>câu kể</a:t>
            </a:r>
            <a:r>
              <a:rPr lang="vi-VN" sz="5400" b="1">
                <a:solidFill>
                  <a:srgbClr val="FFFFFF"/>
                </a:solidFill>
                <a:latin typeface="Times New Roman" panose="02020603050405020304" pitchFamily="18" charset="0"/>
                <a:cs typeface="Times New Roman" panose="02020603050405020304" pitchFamily="18" charset="0"/>
              </a:rPr>
              <a:t>. Theo em, chúng được dùng làm gì?</a:t>
            </a:r>
          </a:p>
        </p:txBody>
      </p:sp>
      <p:sp>
        <p:nvSpPr>
          <p:cNvPr id="13" name="TextBox 13"/>
          <p:cNvSpPr txBox="1"/>
          <p:nvPr/>
        </p:nvSpPr>
        <p:spPr>
          <a:xfrm>
            <a:off x="878538" y="2643708"/>
            <a:ext cx="16625662" cy="2787943"/>
          </a:xfrm>
          <a:prstGeom prst="rect">
            <a:avLst/>
          </a:prstGeom>
          <a:solidFill>
            <a:srgbClr val="FFFFCC"/>
          </a:solidFill>
        </p:spPr>
        <p:txBody>
          <a:bodyPr wrap="square" lIns="0" tIns="0" rIns="0" bIns="0" rtlCol="0" anchor="t">
            <a:spAutoFit/>
          </a:bodyPr>
          <a:lstStyle/>
          <a:p>
            <a:pPr algn="just">
              <a:lnSpc>
                <a:spcPct val="114000"/>
              </a:lnSpc>
            </a:pPr>
            <a:r>
              <a:rPr lang="en-US" sz="5400">
                <a:solidFill>
                  <a:srgbClr val="572681"/>
                </a:solidFill>
                <a:latin typeface="+mj-lt"/>
              </a:rPr>
              <a:t>	</a:t>
            </a:r>
            <a:r>
              <a:rPr lang="vi-VN" sz="5400">
                <a:solidFill>
                  <a:srgbClr val="572681"/>
                </a:solidFill>
                <a:latin typeface="+mj-lt"/>
              </a:rPr>
              <a:t>Ba-ra-ba uống rượu đã say. Vừa hơ bộ râu, lão vừa nói:</a:t>
            </a:r>
          </a:p>
          <a:p>
            <a:pPr algn="just">
              <a:lnSpc>
                <a:spcPct val="114000"/>
              </a:lnSpc>
            </a:pPr>
            <a:r>
              <a:rPr lang="vi-VN" sz="5400">
                <a:solidFill>
                  <a:srgbClr val="572681"/>
                </a:solidFill>
                <a:latin typeface="+mj-lt"/>
              </a:rPr>
              <a:t>- Bắt được thằng người gỗ, ta sẽ tống nó vào cái lò sưởi này.</a:t>
            </a:r>
            <a:endParaRPr lang="en-US" sz="5400">
              <a:solidFill>
                <a:srgbClr val="572681"/>
              </a:solidFill>
              <a:latin typeface="+mj-lt"/>
            </a:endParaRPr>
          </a:p>
          <a:p>
            <a:pPr algn="just">
              <a:lnSpc>
                <a:spcPct val="114000"/>
              </a:lnSpc>
            </a:pPr>
            <a:endParaRPr lang="en-US" sz="5400" b="1">
              <a:solidFill>
                <a:srgbClr val="572681"/>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696469" y="2432645"/>
            <a:ext cx="16972099" cy="3201239"/>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4" name="Picture 11">
            <a:extLst>
              <a:ext uri="{FF2B5EF4-FFF2-40B4-BE49-F238E27FC236}">
                <a16:creationId xmlns:a16="http://schemas.microsoft.com/office/drawing/2014/main" id="{BA9B9008-9B21-4327-B858-F40B1D0D43F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7010400" y="5855535"/>
            <a:ext cx="4267200" cy="4167632"/>
          </a:xfrm>
          <a:prstGeom prst="rect">
            <a:avLst/>
          </a:prstGeom>
          <a:effectLst>
            <a:glow rad="63500">
              <a:schemeClr val="accent5">
                <a:satMod val="175000"/>
                <a:alpha val="40000"/>
              </a:schemeClr>
            </a:glow>
            <a:softEdge rad="63500"/>
          </a:effectLst>
        </p:spPr>
      </p:pic>
      <p:pic>
        <p:nvPicPr>
          <p:cNvPr id="27" name="Picture 3">
            <a:extLst>
              <a:ext uri="{FF2B5EF4-FFF2-40B4-BE49-F238E27FC236}">
                <a16:creationId xmlns:a16="http://schemas.microsoft.com/office/drawing/2014/main" id="{1AE495D1-0D60-4912-9B81-F186D899EC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790448" y="9029700"/>
            <a:ext cx="5361452" cy="5361452"/>
          </a:xfrm>
          <a:prstGeom prst="rect">
            <a:avLst/>
          </a:prstGeom>
        </p:spPr>
      </p:pic>
      <p:pic>
        <p:nvPicPr>
          <p:cNvPr id="28" name="Picture 3">
            <a:extLst>
              <a:ext uri="{FF2B5EF4-FFF2-40B4-BE49-F238E27FC236}">
                <a16:creationId xmlns:a16="http://schemas.microsoft.com/office/drawing/2014/main" id="{C1AC0797-C37F-41C9-AF2D-709AC85C9A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0390516" y="6070217"/>
            <a:ext cx="6443556" cy="6443556"/>
          </a:xfrm>
          <a:prstGeom prst="rect">
            <a:avLst/>
          </a:prstGeom>
        </p:spPr>
      </p:pic>
    </p:spTree>
    <p:extLst>
      <p:ext uri="{BB962C8B-B14F-4D97-AF65-F5344CB8AC3E}">
        <p14:creationId xmlns:p14="http://schemas.microsoft.com/office/powerpoint/2010/main" val="11375591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a:extLst>
              <a:ext uri="{FF2B5EF4-FFF2-40B4-BE49-F238E27FC236}">
                <a16:creationId xmlns:a16="http://schemas.microsoft.com/office/drawing/2014/main" id="{5A3AC8A1-FB09-4475-9A3D-0B4FBA7F34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870055">
            <a:off x="16954650" y="1236228"/>
            <a:ext cx="2207064" cy="2207064"/>
          </a:xfrm>
          <a:prstGeom prst="rect">
            <a:avLst/>
          </a:prstGeom>
        </p:spPr>
      </p:pic>
      <p:pic>
        <p:nvPicPr>
          <p:cNvPr id="25" name="Picture 3">
            <a:extLst>
              <a:ext uri="{FF2B5EF4-FFF2-40B4-BE49-F238E27FC236}">
                <a16:creationId xmlns:a16="http://schemas.microsoft.com/office/drawing/2014/main" id="{26EB436B-5A0A-42A3-8B55-5438027240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739543">
            <a:off x="-3165746" y="3584992"/>
            <a:ext cx="5103612" cy="5103612"/>
          </a:xfrm>
          <a:prstGeom prst="rect">
            <a:avLst/>
          </a:prstGeom>
        </p:spPr>
      </p:pic>
      <p:sp>
        <p:nvSpPr>
          <p:cNvPr id="6" name="TextBox 6"/>
          <p:cNvSpPr txBox="1"/>
          <p:nvPr/>
        </p:nvSpPr>
        <p:spPr>
          <a:xfrm>
            <a:off x="762000" y="241986"/>
            <a:ext cx="17297400" cy="1754326"/>
          </a:xfrm>
          <a:prstGeom prst="rect">
            <a:avLst/>
          </a:prstGeom>
        </p:spPr>
        <p:txBody>
          <a:bodyPr wrap="square" lIns="0" tIns="0" rIns="0" bIns="0" rtlCol="0" anchor="t">
            <a:spAutoFit/>
          </a:bodyPr>
          <a:lstStyle/>
          <a:p>
            <a:r>
              <a:rPr lang="en-US" sz="5400" b="1">
                <a:solidFill>
                  <a:srgbClr val="FFFFFF"/>
                </a:solidFill>
                <a:latin typeface="Times New Roman" panose="02020603050405020304" pitchFamily="18" charset="0"/>
                <a:cs typeface="Times New Roman" panose="02020603050405020304" pitchFamily="18" charset="0"/>
              </a:rPr>
              <a:t>3</a:t>
            </a:r>
            <a:r>
              <a:rPr lang="vi-VN" sz="5400" b="1">
                <a:solidFill>
                  <a:srgbClr val="FFFFFF"/>
                </a:solidFill>
                <a:latin typeface="Times New Roman" panose="02020603050405020304" pitchFamily="18" charset="0"/>
                <a:cs typeface="Times New Roman" panose="02020603050405020304" pitchFamily="18" charset="0"/>
              </a:rPr>
              <a:t>. Ba câu sau đây cũng là </a:t>
            </a:r>
            <a:r>
              <a:rPr lang="vi-VN" sz="6000" b="1">
                <a:solidFill>
                  <a:srgbClr val="FFFFFF"/>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rPr>
              <a:t>câu kể</a:t>
            </a:r>
            <a:r>
              <a:rPr lang="vi-VN" sz="5400" b="1">
                <a:solidFill>
                  <a:srgbClr val="FFFFFF"/>
                </a:solidFill>
                <a:latin typeface="Times New Roman" panose="02020603050405020304" pitchFamily="18" charset="0"/>
                <a:cs typeface="Times New Roman" panose="02020603050405020304" pitchFamily="18" charset="0"/>
              </a:rPr>
              <a:t>. Theo em, chúng được dùng làm gì?</a:t>
            </a:r>
          </a:p>
        </p:txBody>
      </p:sp>
      <p:sp>
        <p:nvSpPr>
          <p:cNvPr id="13" name="TextBox 13"/>
          <p:cNvSpPr txBox="1"/>
          <p:nvPr/>
        </p:nvSpPr>
        <p:spPr>
          <a:xfrm>
            <a:off x="878538" y="2643708"/>
            <a:ext cx="16625662" cy="2787943"/>
          </a:xfrm>
          <a:prstGeom prst="rect">
            <a:avLst/>
          </a:prstGeom>
          <a:solidFill>
            <a:srgbClr val="FFFFCC"/>
          </a:solidFill>
        </p:spPr>
        <p:txBody>
          <a:bodyPr wrap="square" lIns="0" tIns="0" rIns="0" bIns="0" rtlCol="0" anchor="t">
            <a:spAutoFit/>
          </a:bodyPr>
          <a:lstStyle/>
          <a:p>
            <a:pPr algn="just">
              <a:lnSpc>
                <a:spcPct val="114000"/>
              </a:lnSpc>
            </a:pPr>
            <a:r>
              <a:rPr lang="en-US" sz="5400">
                <a:solidFill>
                  <a:srgbClr val="572681"/>
                </a:solidFill>
                <a:latin typeface="+mj-lt"/>
              </a:rPr>
              <a:t>	</a:t>
            </a:r>
            <a:r>
              <a:rPr lang="vi-VN" sz="5400">
                <a:solidFill>
                  <a:srgbClr val="FF0000"/>
                </a:solidFill>
                <a:latin typeface="+mj-lt"/>
              </a:rPr>
              <a:t>Ba-ra-ba uống rượu đã say. </a:t>
            </a:r>
            <a:r>
              <a:rPr lang="vi-VN" sz="5400">
                <a:solidFill>
                  <a:schemeClr val="bg1">
                    <a:lumMod val="75000"/>
                  </a:schemeClr>
                </a:solidFill>
                <a:latin typeface="+mj-lt"/>
              </a:rPr>
              <a:t>Vừa hơ bộ râu, lão vừa nói:</a:t>
            </a:r>
          </a:p>
          <a:p>
            <a:pPr algn="just">
              <a:lnSpc>
                <a:spcPct val="114000"/>
              </a:lnSpc>
            </a:pPr>
            <a:r>
              <a:rPr lang="vi-VN" sz="5400">
                <a:solidFill>
                  <a:schemeClr val="bg1">
                    <a:lumMod val="75000"/>
                  </a:schemeClr>
                </a:solidFill>
                <a:latin typeface="+mj-lt"/>
              </a:rPr>
              <a:t>- Bắt được thằng người gỗ, ta sẽ tống nó vào cái lò sưởi này.</a:t>
            </a:r>
            <a:endParaRPr lang="en-US" sz="5400">
              <a:solidFill>
                <a:schemeClr val="bg1">
                  <a:lumMod val="75000"/>
                </a:schemeClr>
              </a:solidFill>
              <a:latin typeface="+mj-lt"/>
            </a:endParaRPr>
          </a:p>
          <a:p>
            <a:pPr algn="just">
              <a:lnSpc>
                <a:spcPct val="114000"/>
              </a:lnSpc>
            </a:pPr>
            <a:endParaRPr lang="en-US" sz="5400" b="1">
              <a:solidFill>
                <a:srgbClr val="572681"/>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696469" y="2432645"/>
            <a:ext cx="16972099" cy="3201239"/>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27" name="Picture 3">
            <a:extLst>
              <a:ext uri="{FF2B5EF4-FFF2-40B4-BE49-F238E27FC236}">
                <a16:creationId xmlns:a16="http://schemas.microsoft.com/office/drawing/2014/main" id="{1AE495D1-0D60-4912-9B81-F186D899EC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410700" y="8648700"/>
            <a:ext cx="5361452" cy="5361452"/>
          </a:xfrm>
          <a:prstGeom prst="rect">
            <a:avLst/>
          </a:prstGeom>
        </p:spPr>
      </p:pic>
      <p:pic>
        <p:nvPicPr>
          <p:cNvPr id="10" name="Picture 3">
            <a:extLst>
              <a:ext uri="{FF2B5EF4-FFF2-40B4-BE49-F238E27FC236}">
                <a16:creationId xmlns:a16="http://schemas.microsoft.com/office/drawing/2014/main" id="{2001560D-915F-4BE7-8437-7D542448B5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83042">
            <a:off x="16327516" y="5325020"/>
            <a:ext cx="6443556" cy="6443556"/>
          </a:xfrm>
          <a:prstGeom prst="rect">
            <a:avLst/>
          </a:prstGeom>
        </p:spPr>
      </p:pic>
      <p:sp>
        <p:nvSpPr>
          <p:cNvPr id="11" name="TextBox 13">
            <a:extLst>
              <a:ext uri="{FF2B5EF4-FFF2-40B4-BE49-F238E27FC236}">
                <a16:creationId xmlns:a16="http://schemas.microsoft.com/office/drawing/2014/main" id="{67CC0765-1FC3-43D3-B1AA-BC51F59CA780}"/>
              </a:ext>
            </a:extLst>
          </p:cNvPr>
          <p:cNvSpPr txBox="1"/>
          <p:nvPr/>
        </p:nvSpPr>
        <p:spPr>
          <a:xfrm>
            <a:off x="8712943" y="6907318"/>
            <a:ext cx="6443556" cy="1180323"/>
          </a:xfrm>
          <a:prstGeom prst="roundRect">
            <a:avLst/>
          </a:prstGeom>
          <a:solidFill>
            <a:schemeClr val="accent1">
              <a:lumMod val="20000"/>
              <a:lumOff val="80000"/>
            </a:schemeClr>
          </a:solidFill>
        </p:spPr>
        <p:txBody>
          <a:bodyPr wrap="square" lIns="0" tIns="0" rIns="0" bIns="0" rtlCol="0" anchor="t">
            <a:spAutoFit/>
          </a:bodyPr>
          <a:lstStyle/>
          <a:p>
            <a:pPr algn="ctr">
              <a:lnSpc>
                <a:spcPct val="114000"/>
              </a:lnSpc>
            </a:pPr>
            <a:r>
              <a:rPr lang="en-US" sz="6600" b="1">
                <a:solidFill>
                  <a:srgbClr val="572681"/>
                </a:solidFill>
                <a:latin typeface="Times New Roman" panose="02020603050405020304" pitchFamily="18" charset="0"/>
                <a:cs typeface="Times New Roman" panose="02020603050405020304" pitchFamily="18" charset="0"/>
              </a:rPr>
              <a:t> Kể về Ba-ra-ha</a:t>
            </a:r>
          </a:p>
        </p:txBody>
      </p:sp>
      <p:pic>
        <p:nvPicPr>
          <p:cNvPr id="12" name="Picture 11">
            <a:extLst>
              <a:ext uri="{FF2B5EF4-FFF2-40B4-BE49-F238E27FC236}">
                <a16:creationId xmlns:a16="http://schemas.microsoft.com/office/drawing/2014/main" id="{930C9BDB-544C-45CD-A90E-CCDC78AAFA3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flipH="1">
            <a:off x="2838645" y="5941900"/>
            <a:ext cx="4267200" cy="4167632"/>
          </a:xfrm>
          <a:prstGeom prst="rect">
            <a:avLst/>
          </a:prstGeom>
          <a:effectLst>
            <a:glow rad="63500">
              <a:schemeClr val="accent5">
                <a:satMod val="175000"/>
                <a:alpha val="40000"/>
              </a:schemeClr>
            </a:glow>
            <a:softEdge rad="63500"/>
          </a:effectLst>
        </p:spPr>
      </p:pic>
    </p:spTree>
    <p:extLst>
      <p:ext uri="{BB962C8B-B14F-4D97-AF65-F5344CB8AC3E}">
        <p14:creationId xmlns:p14="http://schemas.microsoft.com/office/powerpoint/2010/main" val="27014884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a:extLst>
              <a:ext uri="{FF2B5EF4-FFF2-40B4-BE49-F238E27FC236}">
                <a16:creationId xmlns:a16="http://schemas.microsoft.com/office/drawing/2014/main" id="{5A3AC8A1-FB09-4475-9A3D-0B4FBA7F34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184468" y="274028"/>
            <a:ext cx="2207064" cy="2207064"/>
          </a:xfrm>
          <a:prstGeom prst="rect">
            <a:avLst/>
          </a:prstGeom>
        </p:spPr>
      </p:pic>
      <p:pic>
        <p:nvPicPr>
          <p:cNvPr id="25" name="Picture 3">
            <a:extLst>
              <a:ext uri="{FF2B5EF4-FFF2-40B4-BE49-F238E27FC236}">
                <a16:creationId xmlns:a16="http://schemas.microsoft.com/office/drawing/2014/main" id="{26EB436B-5A0A-42A3-8B55-5438027240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27113">
            <a:off x="-2961871" y="6372935"/>
            <a:ext cx="5103612" cy="5103612"/>
          </a:xfrm>
          <a:prstGeom prst="rect">
            <a:avLst/>
          </a:prstGeom>
        </p:spPr>
      </p:pic>
      <p:sp>
        <p:nvSpPr>
          <p:cNvPr id="6" name="TextBox 6"/>
          <p:cNvSpPr txBox="1"/>
          <p:nvPr/>
        </p:nvSpPr>
        <p:spPr>
          <a:xfrm>
            <a:off x="762000" y="241986"/>
            <a:ext cx="17297400" cy="1754326"/>
          </a:xfrm>
          <a:prstGeom prst="rect">
            <a:avLst/>
          </a:prstGeom>
        </p:spPr>
        <p:txBody>
          <a:bodyPr wrap="square" lIns="0" tIns="0" rIns="0" bIns="0" rtlCol="0" anchor="t">
            <a:spAutoFit/>
          </a:bodyPr>
          <a:lstStyle/>
          <a:p>
            <a:r>
              <a:rPr lang="en-US" sz="5400" b="1">
                <a:solidFill>
                  <a:srgbClr val="FFFFFF"/>
                </a:solidFill>
                <a:latin typeface="Times New Roman" panose="02020603050405020304" pitchFamily="18" charset="0"/>
                <a:cs typeface="Times New Roman" panose="02020603050405020304" pitchFamily="18" charset="0"/>
              </a:rPr>
              <a:t>3</a:t>
            </a:r>
            <a:r>
              <a:rPr lang="vi-VN" sz="5400" b="1">
                <a:solidFill>
                  <a:srgbClr val="FFFFFF"/>
                </a:solidFill>
                <a:latin typeface="Times New Roman" panose="02020603050405020304" pitchFamily="18" charset="0"/>
                <a:cs typeface="Times New Roman" panose="02020603050405020304" pitchFamily="18" charset="0"/>
              </a:rPr>
              <a:t>. Ba câu sau đây cũng là </a:t>
            </a:r>
            <a:r>
              <a:rPr lang="vi-VN" sz="6000" b="1">
                <a:solidFill>
                  <a:srgbClr val="FFFFFF"/>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rPr>
              <a:t>câu kể</a:t>
            </a:r>
            <a:r>
              <a:rPr lang="vi-VN" sz="5400" b="1">
                <a:solidFill>
                  <a:srgbClr val="FFFFFF"/>
                </a:solidFill>
                <a:latin typeface="Times New Roman" panose="02020603050405020304" pitchFamily="18" charset="0"/>
                <a:cs typeface="Times New Roman" panose="02020603050405020304" pitchFamily="18" charset="0"/>
              </a:rPr>
              <a:t>. Theo em, chúng được dùng làm gì?</a:t>
            </a:r>
          </a:p>
        </p:txBody>
      </p:sp>
      <p:sp>
        <p:nvSpPr>
          <p:cNvPr id="13" name="TextBox 13"/>
          <p:cNvSpPr txBox="1"/>
          <p:nvPr/>
        </p:nvSpPr>
        <p:spPr>
          <a:xfrm>
            <a:off x="878538" y="2643708"/>
            <a:ext cx="16625662" cy="2787943"/>
          </a:xfrm>
          <a:prstGeom prst="rect">
            <a:avLst/>
          </a:prstGeom>
          <a:solidFill>
            <a:srgbClr val="FFFFCC"/>
          </a:solidFill>
        </p:spPr>
        <p:txBody>
          <a:bodyPr wrap="square" lIns="0" tIns="0" rIns="0" bIns="0" rtlCol="0" anchor="t">
            <a:spAutoFit/>
          </a:bodyPr>
          <a:lstStyle/>
          <a:p>
            <a:pPr algn="just">
              <a:lnSpc>
                <a:spcPct val="114000"/>
              </a:lnSpc>
            </a:pPr>
            <a:r>
              <a:rPr lang="en-US" sz="5400">
                <a:solidFill>
                  <a:srgbClr val="572681"/>
                </a:solidFill>
                <a:latin typeface="+mj-lt"/>
              </a:rPr>
              <a:t>	</a:t>
            </a:r>
            <a:r>
              <a:rPr lang="vi-VN" sz="5400">
                <a:solidFill>
                  <a:schemeClr val="bg1">
                    <a:lumMod val="75000"/>
                  </a:schemeClr>
                </a:solidFill>
                <a:latin typeface="+mj-lt"/>
              </a:rPr>
              <a:t>Ba-ra-ba uống rượu đã say.</a:t>
            </a:r>
            <a:r>
              <a:rPr lang="vi-VN" sz="5400">
                <a:solidFill>
                  <a:srgbClr val="FF0000"/>
                </a:solidFill>
                <a:latin typeface="+mj-lt"/>
              </a:rPr>
              <a:t> Vừa hơ bộ râu, lão vừa nói:</a:t>
            </a:r>
          </a:p>
          <a:p>
            <a:pPr algn="just">
              <a:lnSpc>
                <a:spcPct val="114000"/>
              </a:lnSpc>
            </a:pPr>
            <a:r>
              <a:rPr lang="vi-VN" sz="5400">
                <a:solidFill>
                  <a:schemeClr val="bg1">
                    <a:lumMod val="75000"/>
                  </a:schemeClr>
                </a:solidFill>
                <a:latin typeface="+mj-lt"/>
              </a:rPr>
              <a:t>- Bắt được thằng người gỗ, ta sẽ tống nó vào cái lò sưởi này.</a:t>
            </a:r>
            <a:endParaRPr lang="en-US" sz="5400">
              <a:solidFill>
                <a:schemeClr val="bg1">
                  <a:lumMod val="75000"/>
                </a:schemeClr>
              </a:solidFill>
              <a:latin typeface="+mj-lt"/>
            </a:endParaRPr>
          </a:p>
          <a:p>
            <a:pPr algn="just">
              <a:lnSpc>
                <a:spcPct val="114000"/>
              </a:lnSpc>
            </a:pPr>
            <a:endParaRPr lang="en-US" sz="5400" b="1">
              <a:solidFill>
                <a:srgbClr val="572681"/>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696469" y="2432645"/>
            <a:ext cx="16972099" cy="3201239"/>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27" name="Picture 3">
            <a:extLst>
              <a:ext uri="{FF2B5EF4-FFF2-40B4-BE49-F238E27FC236}">
                <a16:creationId xmlns:a16="http://schemas.microsoft.com/office/drawing/2014/main" id="{1AE495D1-0D60-4912-9B81-F186D899EC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63274" y="8924741"/>
            <a:ext cx="5361452" cy="5361452"/>
          </a:xfrm>
          <a:prstGeom prst="rect">
            <a:avLst/>
          </a:prstGeom>
        </p:spPr>
      </p:pic>
      <p:pic>
        <p:nvPicPr>
          <p:cNvPr id="10" name="Picture 3">
            <a:extLst>
              <a:ext uri="{FF2B5EF4-FFF2-40B4-BE49-F238E27FC236}">
                <a16:creationId xmlns:a16="http://schemas.microsoft.com/office/drawing/2014/main" id="{2001560D-915F-4BE7-8437-7D542448B5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47546" y="7065222"/>
            <a:ext cx="6443556" cy="6443556"/>
          </a:xfrm>
          <a:prstGeom prst="rect">
            <a:avLst/>
          </a:prstGeom>
        </p:spPr>
      </p:pic>
      <p:sp>
        <p:nvSpPr>
          <p:cNvPr id="11" name="TextBox 13">
            <a:extLst>
              <a:ext uri="{FF2B5EF4-FFF2-40B4-BE49-F238E27FC236}">
                <a16:creationId xmlns:a16="http://schemas.microsoft.com/office/drawing/2014/main" id="{67CC0765-1FC3-43D3-B1AA-BC51F59CA780}"/>
              </a:ext>
            </a:extLst>
          </p:cNvPr>
          <p:cNvSpPr txBox="1"/>
          <p:nvPr/>
        </p:nvSpPr>
        <p:spPr>
          <a:xfrm>
            <a:off x="8712943" y="6907318"/>
            <a:ext cx="6443556" cy="1180323"/>
          </a:xfrm>
          <a:prstGeom prst="roundRect">
            <a:avLst/>
          </a:prstGeom>
          <a:solidFill>
            <a:schemeClr val="accent1">
              <a:lumMod val="20000"/>
              <a:lumOff val="80000"/>
            </a:schemeClr>
          </a:solidFill>
        </p:spPr>
        <p:txBody>
          <a:bodyPr wrap="square" lIns="0" tIns="0" rIns="0" bIns="0" rtlCol="0" anchor="t">
            <a:spAutoFit/>
          </a:bodyPr>
          <a:lstStyle/>
          <a:p>
            <a:pPr algn="ctr">
              <a:lnSpc>
                <a:spcPct val="114000"/>
              </a:lnSpc>
            </a:pPr>
            <a:r>
              <a:rPr lang="en-US" sz="6600" b="1">
                <a:solidFill>
                  <a:srgbClr val="572681"/>
                </a:solidFill>
                <a:latin typeface="Times New Roman" panose="02020603050405020304" pitchFamily="18" charset="0"/>
                <a:cs typeface="Times New Roman" panose="02020603050405020304" pitchFamily="18" charset="0"/>
              </a:rPr>
              <a:t> Kể về Ba-ra-ha</a:t>
            </a:r>
          </a:p>
        </p:txBody>
      </p:sp>
      <p:pic>
        <p:nvPicPr>
          <p:cNvPr id="12" name="Picture 11">
            <a:extLst>
              <a:ext uri="{FF2B5EF4-FFF2-40B4-BE49-F238E27FC236}">
                <a16:creationId xmlns:a16="http://schemas.microsoft.com/office/drawing/2014/main" id="{930C9BDB-544C-45CD-A90E-CCDC78AAFA3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838645" y="5941900"/>
            <a:ext cx="4267200" cy="4167632"/>
          </a:xfrm>
          <a:prstGeom prst="rect">
            <a:avLst/>
          </a:prstGeom>
          <a:effectLst>
            <a:glow rad="63500">
              <a:schemeClr val="accent5">
                <a:satMod val="175000"/>
                <a:alpha val="40000"/>
              </a:schemeClr>
            </a:glow>
            <a:softEdge rad="63500"/>
          </a:effectLst>
        </p:spPr>
      </p:pic>
    </p:spTree>
    <p:extLst>
      <p:ext uri="{BB962C8B-B14F-4D97-AF65-F5344CB8AC3E}">
        <p14:creationId xmlns:p14="http://schemas.microsoft.com/office/powerpoint/2010/main" val="38410323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a:extLst>
              <a:ext uri="{FF2B5EF4-FFF2-40B4-BE49-F238E27FC236}">
                <a16:creationId xmlns:a16="http://schemas.microsoft.com/office/drawing/2014/main" id="{5A3AC8A1-FB09-4475-9A3D-0B4FBA7F34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49557">
            <a:off x="16582737" y="1046788"/>
            <a:ext cx="2207064" cy="2207064"/>
          </a:xfrm>
          <a:prstGeom prst="rect">
            <a:avLst/>
          </a:prstGeom>
        </p:spPr>
      </p:pic>
      <p:pic>
        <p:nvPicPr>
          <p:cNvPr id="25" name="Picture 3">
            <a:extLst>
              <a:ext uri="{FF2B5EF4-FFF2-40B4-BE49-F238E27FC236}">
                <a16:creationId xmlns:a16="http://schemas.microsoft.com/office/drawing/2014/main" id="{26EB436B-5A0A-42A3-8B55-5438027240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653498">
            <a:off x="-3573247" y="3259673"/>
            <a:ext cx="5959626" cy="5959626"/>
          </a:xfrm>
          <a:prstGeom prst="rect">
            <a:avLst/>
          </a:prstGeom>
        </p:spPr>
      </p:pic>
      <p:sp>
        <p:nvSpPr>
          <p:cNvPr id="6" name="TextBox 6"/>
          <p:cNvSpPr txBox="1"/>
          <p:nvPr/>
        </p:nvSpPr>
        <p:spPr>
          <a:xfrm>
            <a:off x="762000" y="241986"/>
            <a:ext cx="17297400" cy="1754326"/>
          </a:xfrm>
          <a:prstGeom prst="rect">
            <a:avLst/>
          </a:prstGeom>
        </p:spPr>
        <p:txBody>
          <a:bodyPr wrap="square" lIns="0" tIns="0" rIns="0" bIns="0" rtlCol="0" anchor="t">
            <a:spAutoFit/>
          </a:bodyPr>
          <a:lstStyle/>
          <a:p>
            <a:r>
              <a:rPr lang="en-US" sz="5400" b="1">
                <a:solidFill>
                  <a:srgbClr val="FFFFFF"/>
                </a:solidFill>
                <a:latin typeface="Times New Roman" panose="02020603050405020304" pitchFamily="18" charset="0"/>
                <a:cs typeface="Times New Roman" panose="02020603050405020304" pitchFamily="18" charset="0"/>
              </a:rPr>
              <a:t>3</a:t>
            </a:r>
            <a:r>
              <a:rPr lang="vi-VN" sz="5400" b="1">
                <a:solidFill>
                  <a:srgbClr val="FFFFFF"/>
                </a:solidFill>
                <a:latin typeface="Times New Roman" panose="02020603050405020304" pitchFamily="18" charset="0"/>
                <a:cs typeface="Times New Roman" panose="02020603050405020304" pitchFamily="18" charset="0"/>
              </a:rPr>
              <a:t>. Ba câu sau đây cũng là </a:t>
            </a:r>
            <a:r>
              <a:rPr lang="vi-VN" sz="6000" b="1">
                <a:solidFill>
                  <a:srgbClr val="FFFFFF"/>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rPr>
              <a:t>câu kể</a:t>
            </a:r>
            <a:r>
              <a:rPr lang="vi-VN" sz="5400" b="1">
                <a:solidFill>
                  <a:srgbClr val="FFFFFF"/>
                </a:solidFill>
                <a:latin typeface="Times New Roman" panose="02020603050405020304" pitchFamily="18" charset="0"/>
                <a:cs typeface="Times New Roman" panose="02020603050405020304" pitchFamily="18" charset="0"/>
              </a:rPr>
              <a:t>. Theo em, chúng được dùng làm gì?</a:t>
            </a:r>
          </a:p>
        </p:txBody>
      </p:sp>
      <p:sp>
        <p:nvSpPr>
          <p:cNvPr id="13" name="TextBox 13"/>
          <p:cNvSpPr txBox="1"/>
          <p:nvPr/>
        </p:nvSpPr>
        <p:spPr>
          <a:xfrm>
            <a:off x="878538" y="2643708"/>
            <a:ext cx="16625662" cy="2787943"/>
          </a:xfrm>
          <a:prstGeom prst="rect">
            <a:avLst/>
          </a:prstGeom>
          <a:solidFill>
            <a:srgbClr val="FFFFCC"/>
          </a:solidFill>
        </p:spPr>
        <p:txBody>
          <a:bodyPr wrap="square" lIns="0" tIns="0" rIns="0" bIns="0" rtlCol="0" anchor="t">
            <a:spAutoFit/>
          </a:bodyPr>
          <a:lstStyle/>
          <a:p>
            <a:pPr algn="just">
              <a:lnSpc>
                <a:spcPct val="114000"/>
              </a:lnSpc>
            </a:pPr>
            <a:r>
              <a:rPr lang="en-US" sz="5400">
                <a:solidFill>
                  <a:srgbClr val="D9D9D9"/>
                </a:solidFill>
                <a:latin typeface="+mj-lt"/>
              </a:rPr>
              <a:t>	</a:t>
            </a:r>
            <a:r>
              <a:rPr lang="vi-VN" sz="5400">
                <a:solidFill>
                  <a:srgbClr val="D9D9D9"/>
                </a:solidFill>
                <a:latin typeface="+mj-lt"/>
              </a:rPr>
              <a:t>Ba-ra-ba uống rượu đã say. Vừa hơ bộ râu, lão vừa nói:</a:t>
            </a:r>
          </a:p>
          <a:p>
            <a:pPr algn="just">
              <a:lnSpc>
                <a:spcPct val="114000"/>
              </a:lnSpc>
            </a:pPr>
            <a:r>
              <a:rPr lang="vi-VN" sz="5400">
                <a:solidFill>
                  <a:srgbClr val="FF0000"/>
                </a:solidFill>
                <a:latin typeface="+mj-lt"/>
              </a:rPr>
              <a:t>- Bắt được thằng người gỗ, ta sẽ tống nó vào cái lò sưởi này.</a:t>
            </a:r>
            <a:endParaRPr lang="en-US" sz="5400">
              <a:solidFill>
                <a:srgbClr val="FF0000"/>
              </a:solidFill>
              <a:latin typeface="+mj-lt"/>
            </a:endParaRPr>
          </a:p>
          <a:p>
            <a:pPr algn="just">
              <a:lnSpc>
                <a:spcPct val="114000"/>
              </a:lnSpc>
            </a:pPr>
            <a:endParaRPr lang="en-US" sz="5400" b="1">
              <a:solidFill>
                <a:srgbClr val="572681"/>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696469" y="2432645"/>
            <a:ext cx="16972099" cy="3201239"/>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27" name="Picture 3">
            <a:extLst>
              <a:ext uri="{FF2B5EF4-FFF2-40B4-BE49-F238E27FC236}">
                <a16:creationId xmlns:a16="http://schemas.microsoft.com/office/drawing/2014/main" id="{1AE495D1-0D60-4912-9B81-F186D899EC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127144">
            <a:off x="8680744" y="8554555"/>
            <a:ext cx="6109726" cy="6109726"/>
          </a:xfrm>
          <a:prstGeom prst="rect">
            <a:avLst/>
          </a:prstGeom>
        </p:spPr>
      </p:pic>
      <p:pic>
        <p:nvPicPr>
          <p:cNvPr id="10" name="Picture 3">
            <a:extLst>
              <a:ext uri="{FF2B5EF4-FFF2-40B4-BE49-F238E27FC236}">
                <a16:creationId xmlns:a16="http://schemas.microsoft.com/office/drawing/2014/main" id="{2001560D-915F-4BE7-8437-7D542448B5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491806">
            <a:off x="15889520" y="5951545"/>
            <a:ext cx="6443556" cy="6443556"/>
          </a:xfrm>
          <a:prstGeom prst="rect">
            <a:avLst/>
          </a:prstGeom>
        </p:spPr>
      </p:pic>
      <p:sp>
        <p:nvSpPr>
          <p:cNvPr id="11" name="TextBox 13">
            <a:extLst>
              <a:ext uri="{FF2B5EF4-FFF2-40B4-BE49-F238E27FC236}">
                <a16:creationId xmlns:a16="http://schemas.microsoft.com/office/drawing/2014/main" id="{67CC0765-1FC3-43D3-B1AA-BC51F59CA780}"/>
              </a:ext>
            </a:extLst>
          </p:cNvPr>
          <p:cNvSpPr txBox="1"/>
          <p:nvPr/>
        </p:nvSpPr>
        <p:spPr>
          <a:xfrm>
            <a:off x="8321866" y="5967058"/>
            <a:ext cx="7060457" cy="2461383"/>
          </a:xfrm>
          <a:prstGeom prst="roundRect">
            <a:avLst/>
          </a:prstGeom>
          <a:solidFill>
            <a:schemeClr val="accent1">
              <a:lumMod val="20000"/>
              <a:lumOff val="80000"/>
            </a:schemeClr>
          </a:solidFill>
        </p:spPr>
        <p:txBody>
          <a:bodyPr wrap="square" lIns="0" tIns="0" rIns="0" bIns="0" rtlCol="0" anchor="t">
            <a:spAutoFit/>
          </a:bodyPr>
          <a:lstStyle/>
          <a:p>
            <a:pPr algn="ctr">
              <a:lnSpc>
                <a:spcPct val="114000"/>
              </a:lnSpc>
            </a:pPr>
            <a:r>
              <a:rPr lang="en-US" sz="6600" b="1">
                <a:solidFill>
                  <a:srgbClr val="572681"/>
                </a:solidFill>
                <a:latin typeface="Times New Roman" panose="02020603050405020304" pitchFamily="18" charset="0"/>
                <a:cs typeface="Times New Roman" panose="02020603050405020304" pitchFamily="18" charset="0"/>
              </a:rPr>
              <a:t> Nêu suy nghĩ của Ba-ra-ha</a:t>
            </a:r>
          </a:p>
        </p:txBody>
      </p:sp>
      <p:pic>
        <p:nvPicPr>
          <p:cNvPr id="12" name="Picture 11">
            <a:extLst>
              <a:ext uri="{FF2B5EF4-FFF2-40B4-BE49-F238E27FC236}">
                <a16:creationId xmlns:a16="http://schemas.microsoft.com/office/drawing/2014/main" id="{930C9BDB-544C-45CD-A90E-CCDC78AAFA3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flipH="1">
            <a:off x="2838645" y="5941900"/>
            <a:ext cx="4267200" cy="4167632"/>
          </a:xfrm>
          <a:prstGeom prst="rect">
            <a:avLst/>
          </a:prstGeom>
          <a:effectLst>
            <a:glow rad="63500">
              <a:schemeClr val="accent5">
                <a:satMod val="175000"/>
                <a:alpha val="40000"/>
              </a:schemeClr>
            </a:glow>
            <a:softEdge rad="63500"/>
          </a:effectLst>
        </p:spPr>
      </p:pic>
    </p:spTree>
    <p:extLst>
      <p:ext uri="{BB962C8B-B14F-4D97-AF65-F5344CB8AC3E}">
        <p14:creationId xmlns:p14="http://schemas.microsoft.com/office/powerpoint/2010/main" val="1062359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78800"/>
            <a:ext cx="18288000" cy="7929401"/>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pic>
        <p:nvPicPr>
          <p:cNvPr id="4" name="Picture 4"/>
          <p:cNvPicPr>
            <a:picLocks noChangeAspect="1"/>
          </p:cNvPicPr>
          <p:nvPr/>
        </p:nvPicPr>
        <p:blipFill>
          <a:blip r:embed="rId2"/>
          <a:srcRect/>
          <a:stretch>
            <a:fillRect/>
          </a:stretch>
        </p:blipFill>
        <p:spPr>
          <a:xfrm>
            <a:off x="-9372600" y="-1562100"/>
            <a:ext cx="12871252" cy="12855163"/>
          </a:xfrm>
          <a:prstGeom prst="rect">
            <a:avLst/>
          </a:prstGeom>
        </p:spPr>
      </p:pic>
      <p:sp>
        <p:nvSpPr>
          <p:cNvPr id="5" name="TextBox 5"/>
          <p:cNvSpPr txBox="1"/>
          <p:nvPr/>
        </p:nvSpPr>
        <p:spPr>
          <a:xfrm>
            <a:off x="4724400" y="890758"/>
            <a:ext cx="10734006" cy="1799275"/>
          </a:xfrm>
          <a:prstGeom prst="rect">
            <a:avLst/>
          </a:prstGeom>
        </p:spPr>
        <p:txBody>
          <a:bodyPr lIns="0" tIns="0" rIns="0" bIns="0" rtlCol="0" anchor="t">
            <a:spAutoFit/>
          </a:bodyPr>
          <a:lstStyle/>
          <a:p>
            <a:pPr algn="ctr">
              <a:lnSpc>
                <a:spcPts val="16186"/>
              </a:lnSpc>
            </a:pPr>
            <a:r>
              <a:rPr lang="en-US" sz="9600">
                <a:solidFill>
                  <a:srgbClr val="6B0E3D"/>
                </a:solidFill>
                <a:latin typeface="UTM Bienvenue" panose="02040603050506020204" pitchFamily="18" charset="0"/>
              </a:rPr>
              <a:t>Ghi nhớ</a:t>
            </a:r>
          </a:p>
        </p:txBody>
      </p:sp>
      <p:sp>
        <p:nvSpPr>
          <p:cNvPr id="18" name="TextBox 18"/>
          <p:cNvSpPr txBox="1"/>
          <p:nvPr/>
        </p:nvSpPr>
        <p:spPr>
          <a:xfrm>
            <a:off x="2971800" y="2777557"/>
            <a:ext cx="14941748" cy="5539978"/>
          </a:xfrm>
          <a:prstGeom prst="rect">
            <a:avLst/>
          </a:prstGeom>
        </p:spPr>
        <p:txBody>
          <a:bodyPr wrap="square" lIns="0" tIns="0" rIns="0" bIns="0" rtlCol="0" anchor="t">
            <a:spAutoFit/>
          </a:bodyPr>
          <a:lstStyle/>
          <a:p>
            <a:pPr algn="just"/>
            <a:r>
              <a:rPr lang="vi-VN" sz="6000" b="1">
                <a:solidFill>
                  <a:srgbClr val="6B0E3D"/>
                </a:solidFill>
                <a:latin typeface="+mj-lt"/>
              </a:rPr>
              <a:t>1. Câu kể (còn gọi là câu trần thuật) là những câu dùng để:</a:t>
            </a:r>
          </a:p>
          <a:p>
            <a:pPr algn="just"/>
            <a:r>
              <a:rPr lang="en-US" sz="6000" b="1">
                <a:solidFill>
                  <a:srgbClr val="6B0E3D"/>
                </a:solidFill>
                <a:latin typeface="+mj-lt"/>
              </a:rPr>
              <a:t> 	- </a:t>
            </a:r>
            <a:r>
              <a:rPr lang="vi-VN" sz="6000" b="1">
                <a:solidFill>
                  <a:srgbClr val="6B0E3D"/>
                </a:solidFill>
                <a:latin typeface="+mj-lt"/>
              </a:rPr>
              <a:t>Kể, tả hoặc giới thiệu về sự vật, sự việc.</a:t>
            </a:r>
          </a:p>
          <a:p>
            <a:pPr algn="just"/>
            <a:r>
              <a:rPr lang="en-US" sz="6000" b="1">
                <a:solidFill>
                  <a:srgbClr val="6B0E3D"/>
                </a:solidFill>
                <a:latin typeface="+mj-lt"/>
              </a:rPr>
              <a:t>	- </a:t>
            </a:r>
            <a:r>
              <a:rPr lang="vi-VN" sz="6000" b="1">
                <a:solidFill>
                  <a:srgbClr val="6B0E3D"/>
                </a:solidFill>
                <a:latin typeface="+mj-lt"/>
              </a:rPr>
              <a:t>Nói lên ý kiến hoặc tâm tư, tình cảm của </a:t>
            </a:r>
            <a:r>
              <a:rPr lang="en-US" sz="6000" b="1">
                <a:solidFill>
                  <a:srgbClr val="6B0E3D"/>
                </a:solidFill>
                <a:latin typeface="+mj-lt"/>
              </a:rPr>
              <a:t>		</a:t>
            </a:r>
            <a:r>
              <a:rPr lang="vi-VN" sz="6000" b="1">
                <a:solidFill>
                  <a:srgbClr val="6B0E3D"/>
                </a:solidFill>
                <a:latin typeface="+mj-lt"/>
              </a:rPr>
              <a:t>mỗi người.</a:t>
            </a:r>
          </a:p>
          <a:p>
            <a:pPr algn="just"/>
            <a:r>
              <a:rPr lang="vi-VN" sz="6000" b="1">
                <a:solidFill>
                  <a:srgbClr val="6B0E3D"/>
                </a:solidFill>
                <a:latin typeface="+mj-lt"/>
              </a:rPr>
              <a:t>2. Cuối câu kể có dấu chấm.</a:t>
            </a:r>
            <a:endParaRPr lang="en-US" sz="6000" b="1">
              <a:solidFill>
                <a:srgbClr val="6B0E3D"/>
              </a:solidFill>
              <a:latin typeface="UTM Bienvenue" panose="02040603050506020204" pitchFamily="18" charset="0"/>
            </a:endParaRPr>
          </a:p>
        </p:txBody>
      </p:sp>
      <p:pic>
        <p:nvPicPr>
          <p:cNvPr id="20" name="Picture 19">
            <a:extLst>
              <a:ext uri="{FF2B5EF4-FFF2-40B4-BE49-F238E27FC236}">
                <a16:creationId xmlns:a16="http://schemas.microsoft.com/office/drawing/2014/main" id="{168D8C67-2258-4388-9CF7-E4962E1B1F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50555" y="6209481"/>
            <a:ext cx="2328580" cy="3294053"/>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24000" decel="56000" fill="hold" nodeType="afterEffect">
                                  <p:stCondLst>
                                    <p:cond delay="0"/>
                                  </p:stCondLst>
                                  <p:iterate type="wd">
                                    <p:tmPct val="10000"/>
                                  </p:iterate>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1350"/>
                            </p:stCondLst>
                            <p:childTnLst>
                              <p:par>
                                <p:cTn id="10" presetID="2" presetClass="entr" presetSubtype="8" accel="24000" decel="56000" fill="hold" nodeType="afterEffect">
                                  <p:stCondLst>
                                    <p:cond delay="0"/>
                                  </p:stCondLst>
                                  <p:iterate type="wd">
                                    <p:tmPct val="10000"/>
                                  </p:iterate>
                                  <p:childTnLst>
                                    <p:set>
                                      <p:cBhvr>
                                        <p:cTn id="11" dur="1" fill="hold">
                                          <p:stCondLst>
                                            <p:cond delay="0"/>
                                          </p:stCondLst>
                                        </p:cTn>
                                        <p:tgtEl>
                                          <p:spTgt spid="18">
                                            <p:txEl>
                                              <p:pRg st="1" end="1"/>
                                            </p:txEl>
                                          </p:spTgt>
                                        </p:tgtEl>
                                        <p:attrNameLst>
                                          <p:attrName>style.visibility</p:attrName>
                                        </p:attrNameLst>
                                      </p:cBhvr>
                                      <p:to>
                                        <p:strVal val="visible"/>
                                      </p:to>
                                    </p:set>
                                    <p:anim calcmode="lin" valueType="num">
                                      <p:cBhvr additive="base">
                                        <p:cTn id="12" dur="500" fill="hold"/>
                                        <p:tgtEl>
                                          <p:spTgt spid="18">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8">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2550"/>
                            </p:stCondLst>
                            <p:childTnLst>
                              <p:par>
                                <p:cTn id="15" presetID="2" presetClass="entr" presetSubtype="2" accel="24000" decel="56000" fill="hold" nodeType="afterEffect">
                                  <p:stCondLst>
                                    <p:cond delay="0"/>
                                  </p:stCondLst>
                                  <p:iterate type="wd">
                                    <p:tmPct val="10000"/>
                                  </p:iterate>
                                  <p:childTnLst>
                                    <p:set>
                                      <p:cBhvr>
                                        <p:cTn id="16" dur="1" fill="hold">
                                          <p:stCondLst>
                                            <p:cond delay="0"/>
                                          </p:stCondLst>
                                        </p:cTn>
                                        <p:tgtEl>
                                          <p:spTgt spid="18">
                                            <p:txEl>
                                              <p:pRg st="2" end="2"/>
                                            </p:txEl>
                                          </p:spTgt>
                                        </p:tgtEl>
                                        <p:attrNameLst>
                                          <p:attrName>style.visibility</p:attrName>
                                        </p:attrNameLst>
                                      </p:cBhvr>
                                      <p:to>
                                        <p:strVal val="visible"/>
                                      </p:to>
                                    </p:set>
                                    <p:anim calcmode="lin" valueType="num">
                                      <p:cBhvr additive="base">
                                        <p:cTn id="17" dur="500" fill="hold"/>
                                        <p:tgtEl>
                                          <p:spTgt spid="18">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8">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2" presetClass="entr" presetSubtype="1" accel="24000" decel="56000" fill="hold" nodeType="afterEffect">
                                  <p:stCondLst>
                                    <p:cond delay="250"/>
                                  </p:stCondLst>
                                  <p:iterate type="wd">
                                    <p:tmPct val="10000"/>
                                  </p:iterate>
                                  <p:childTnLst>
                                    <p:set>
                                      <p:cBhvr>
                                        <p:cTn id="21" dur="1" fill="hold">
                                          <p:stCondLst>
                                            <p:cond delay="0"/>
                                          </p:stCondLst>
                                        </p:cTn>
                                        <p:tgtEl>
                                          <p:spTgt spid="18">
                                            <p:txEl>
                                              <p:pRg st="3" end="3"/>
                                            </p:txEl>
                                          </p:spTgt>
                                        </p:tgtEl>
                                        <p:attrNameLst>
                                          <p:attrName>style.visibility</p:attrName>
                                        </p:attrNameLst>
                                      </p:cBhvr>
                                      <p:to>
                                        <p:strVal val="visible"/>
                                      </p:to>
                                    </p:set>
                                    <p:anim calcmode="lin" valueType="num">
                                      <p:cBhvr additive="base">
                                        <p:cTn id="22"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8">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78800"/>
            <a:ext cx="18288000" cy="7929401"/>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pic>
        <p:nvPicPr>
          <p:cNvPr id="4" name="Picture 4"/>
          <p:cNvPicPr>
            <a:picLocks noChangeAspect="1"/>
          </p:cNvPicPr>
          <p:nvPr/>
        </p:nvPicPr>
        <p:blipFill>
          <a:blip r:embed="rId2"/>
          <a:srcRect/>
          <a:stretch>
            <a:fillRect/>
          </a:stretch>
        </p:blipFill>
        <p:spPr>
          <a:xfrm rot="7124267">
            <a:off x="9402329" y="-952500"/>
            <a:ext cx="14941748" cy="14923071"/>
          </a:xfrm>
          <a:prstGeom prst="rect">
            <a:avLst/>
          </a:prstGeom>
        </p:spPr>
      </p:pic>
      <p:sp>
        <p:nvSpPr>
          <p:cNvPr id="5" name="TextBox 5"/>
          <p:cNvSpPr txBox="1"/>
          <p:nvPr/>
        </p:nvSpPr>
        <p:spPr>
          <a:xfrm>
            <a:off x="593244" y="1878548"/>
            <a:ext cx="10734006" cy="6232475"/>
          </a:xfrm>
          <a:prstGeom prst="rect">
            <a:avLst/>
          </a:prstGeom>
        </p:spPr>
        <p:txBody>
          <a:bodyPr lIns="0" tIns="0" rIns="0" bIns="0" rtlCol="0" anchor="t">
            <a:spAutoFit/>
          </a:bodyPr>
          <a:lstStyle/>
          <a:p>
            <a:pPr algn="ctr">
              <a:lnSpc>
                <a:spcPts val="16186"/>
              </a:lnSpc>
            </a:pPr>
            <a:r>
              <a:rPr lang="en-US" sz="16600">
                <a:solidFill>
                  <a:srgbClr val="6B0E3D"/>
                </a:solidFill>
                <a:latin typeface="UTM Bienvenue" panose="02040603050506020204" pitchFamily="18" charset="0"/>
              </a:rPr>
              <a:t>2. </a:t>
            </a:r>
          </a:p>
          <a:p>
            <a:pPr algn="ctr">
              <a:lnSpc>
                <a:spcPts val="16186"/>
              </a:lnSpc>
            </a:pPr>
            <a:r>
              <a:rPr lang="en-US" sz="16600">
                <a:solidFill>
                  <a:srgbClr val="6B0E3D"/>
                </a:solidFill>
                <a:latin typeface="UTM Bienvenue" panose="02040603050506020204" pitchFamily="18" charset="0"/>
              </a:rPr>
              <a:t>LUYỆN TẬP</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id="{AFAEE23D-27BB-4FC7-BE05-B8E1BA8143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5680" y="4994786"/>
            <a:ext cx="3455030" cy="4887550"/>
          </a:xfrm>
          <a:prstGeom prst="rect">
            <a:avLst/>
          </a:prstGeom>
        </p:spPr>
      </p:pic>
      <p:pic>
        <p:nvPicPr>
          <p:cNvPr id="8" name="Picture 4">
            <a:extLst>
              <a:ext uri="{FF2B5EF4-FFF2-40B4-BE49-F238E27FC236}">
                <a16:creationId xmlns:a16="http://schemas.microsoft.com/office/drawing/2014/main" id="{6BB2F2B6-A2C6-45DA-BD91-31EA7CA1227C}"/>
              </a:ext>
            </a:extLst>
          </p:cNvPr>
          <p:cNvPicPr>
            <a:picLocks noChangeAspect="1"/>
          </p:cNvPicPr>
          <p:nvPr/>
        </p:nvPicPr>
        <p:blipFill>
          <a:blip r:embed="rId2"/>
          <a:srcRect/>
          <a:stretch>
            <a:fillRect/>
          </a:stretch>
        </p:blipFill>
        <p:spPr>
          <a:xfrm rot="10179751">
            <a:off x="-2744440" y="-2088549"/>
            <a:ext cx="4416140" cy="4410620"/>
          </a:xfrm>
          <a:prstGeom prst="rect">
            <a:avLst/>
          </a:prstGeom>
        </p:spPr>
      </p:pic>
    </p:spTree>
    <p:extLst>
      <p:ext uri="{BB962C8B-B14F-4D97-AF65-F5344CB8AC3E}">
        <p14:creationId xmlns:p14="http://schemas.microsoft.com/office/powerpoint/2010/main" val="5427760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Word"/>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iamond 12">
            <a:extLst>
              <a:ext uri="{FF2B5EF4-FFF2-40B4-BE49-F238E27FC236}">
                <a16:creationId xmlns:a16="http://schemas.microsoft.com/office/drawing/2014/main" id="{89530994-E604-4EC0-8493-8329BFE1BDAE}"/>
              </a:ext>
            </a:extLst>
          </p:cNvPr>
          <p:cNvSpPr/>
          <p:nvPr/>
        </p:nvSpPr>
        <p:spPr>
          <a:xfrm rot="15961234">
            <a:off x="11028921" y="2431695"/>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0" y="1178800"/>
            <a:ext cx="18288000" cy="7929401"/>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286000" y="-591706"/>
            <a:ext cx="23409756" cy="1668662"/>
          </a:xfrm>
          <a:prstGeom prst="rect">
            <a:avLst/>
          </a:prstGeom>
        </p:spPr>
        <p:txBody>
          <a:bodyPr wrap="square" lIns="0" tIns="0" rIns="0" bIns="0" rtlCol="0" anchor="t">
            <a:spAutoFit/>
          </a:bodyPr>
          <a:lstStyle/>
          <a:p>
            <a:pPr algn="ctr">
              <a:lnSpc>
                <a:spcPts val="16186"/>
              </a:lnSpc>
            </a:pPr>
            <a:r>
              <a:rPr lang="en-US" sz="4000">
                <a:solidFill>
                  <a:schemeClr val="accent6">
                    <a:lumMod val="20000"/>
                    <a:lumOff val="80000"/>
                  </a:schemeClr>
                </a:solidFill>
                <a:latin typeface="UTM Bienvenue" panose="02040603050506020204" pitchFamily="18" charset="0"/>
              </a:rPr>
              <a:t>1. Tìm câu kể trong đoạn văn sau đây. Cho biết mỗi câu dùng để làm gì?</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448"/>
            <a:ext cx="1090132" cy="1542122"/>
          </a:xfrm>
          <a:prstGeom prst="rect">
            <a:avLst/>
          </a:prstGeom>
        </p:spPr>
      </p:pic>
      <p:sp>
        <p:nvSpPr>
          <p:cNvPr id="6" name="Rectangle 5">
            <a:extLst>
              <a:ext uri="{FF2B5EF4-FFF2-40B4-BE49-F238E27FC236}">
                <a16:creationId xmlns:a16="http://schemas.microsoft.com/office/drawing/2014/main" id="{03F93A89-95ED-4024-BCD3-CBCC937CD5DC}"/>
              </a:ext>
            </a:extLst>
          </p:cNvPr>
          <p:cNvSpPr/>
          <p:nvPr/>
        </p:nvSpPr>
        <p:spPr>
          <a:xfrm>
            <a:off x="304800" y="1404015"/>
            <a:ext cx="9843566" cy="7478970"/>
          </a:xfrm>
          <a:prstGeom prst="rect">
            <a:avLst/>
          </a:prstGeom>
        </p:spPr>
        <p:txBody>
          <a:bodyPr wrap="square">
            <a:spAutoFit/>
          </a:bodyPr>
          <a:lstStyle/>
          <a:p>
            <a:pPr algn="just"/>
            <a:r>
              <a:rPr lang="en-US" sz="5400">
                <a:latin typeface="+mj-lt"/>
              </a:rPr>
              <a:t>	</a:t>
            </a:r>
            <a:r>
              <a:rPr lang="vi-VN" sz="5400">
                <a:latin typeface="+mj-lt"/>
              </a:rPr>
              <a:t>Chiều chiều, trên bãi thả, đám trẻ mục đồng chúng tôi hò hét nhau thả diều thi. Cánh diều mềm mại như cánh bướm. Chúng tôi vui sướng đến phát dại nhìn lên trời. Tiếng sáo diều vi vu trầm bổng. Sáo đơn, rồi sáo kép, sáo bè,... như gọi thấp xuống những vì sao sớm.</a:t>
            </a:r>
          </a:p>
          <a:p>
            <a:pPr algn="r"/>
            <a:r>
              <a:rPr lang="vi-VN" sz="4800" i="1">
                <a:latin typeface="+mj-lt"/>
              </a:rPr>
              <a:t>Theo </a:t>
            </a:r>
            <a:r>
              <a:rPr lang="vi-VN" sz="4800" b="1">
                <a:latin typeface="+mj-lt"/>
              </a:rPr>
              <a:t>TẠ DUY ANH</a:t>
            </a:r>
            <a:endParaRPr lang="en-US" sz="4800" b="1">
              <a:latin typeface="+mj-lt"/>
            </a:endParaRPr>
          </a:p>
        </p:txBody>
      </p:sp>
      <p:pic>
        <p:nvPicPr>
          <p:cNvPr id="9" name="Picture 8">
            <a:extLst>
              <a:ext uri="{FF2B5EF4-FFF2-40B4-BE49-F238E27FC236}">
                <a16:creationId xmlns:a16="http://schemas.microsoft.com/office/drawing/2014/main"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1711" y="1672385"/>
            <a:ext cx="7212944" cy="4808629"/>
          </a:xfrm>
          <a:prstGeom prst="rect">
            <a:avLst/>
          </a:prstGeom>
        </p:spPr>
      </p:pic>
      <p:pic>
        <p:nvPicPr>
          <p:cNvPr id="4" name="Picture 4"/>
          <p:cNvPicPr>
            <a:picLocks noChangeAspect="1"/>
          </p:cNvPicPr>
          <p:nvPr/>
        </p:nvPicPr>
        <p:blipFill>
          <a:blip r:embed="rId4"/>
          <a:srcRect/>
          <a:stretch>
            <a:fillRect/>
          </a:stretch>
        </p:blipFill>
        <p:spPr>
          <a:xfrm rot="7124267">
            <a:off x="14759280" y="5340971"/>
            <a:ext cx="7057440" cy="7048618"/>
          </a:xfrm>
          <a:prstGeom prst="rect">
            <a:avLst/>
          </a:prstGeom>
        </p:spPr>
      </p:pic>
      <p:pic>
        <p:nvPicPr>
          <p:cNvPr id="11" name="Picture 4">
            <a:extLst>
              <a:ext uri="{FF2B5EF4-FFF2-40B4-BE49-F238E27FC236}">
                <a16:creationId xmlns:a16="http://schemas.microsoft.com/office/drawing/2014/main" id="{A01B4014-A8A8-4EAA-95C4-D4EAFADBC9EE}"/>
              </a:ext>
            </a:extLst>
          </p:cNvPr>
          <p:cNvPicPr>
            <a:picLocks noChangeAspect="1"/>
          </p:cNvPicPr>
          <p:nvPr/>
        </p:nvPicPr>
        <p:blipFill>
          <a:blip r:embed="rId4"/>
          <a:srcRect/>
          <a:stretch>
            <a:fillRect/>
          </a:stretch>
        </p:blipFill>
        <p:spPr>
          <a:xfrm rot="3774857">
            <a:off x="10408238" y="7060330"/>
            <a:ext cx="4416140" cy="4410620"/>
          </a:xfrm>
          <a:prstGeom prst="rect">
            <a:avLst/>
          </a:prstGeom>
        </p:spPr>
      </p:pic>
      <p:cxnSp>
        <p:nvCxnSpPr>
          <p:cNvPr id="14" name="Straight Connector 13">
            <a:extLst>
              <a:ext uri="{FF2B5EF4-FFF2-40B4-BE49-F238E27FC236}">
                <a16:creationId xmlns:a16="http://schemas.microsoft.com/office/drawing/2014/main" id="{9D449400-7844-4107-B9C2-71CF75405D85}"/>
              </a:ext>
            </a:extLst>
          </p:cNvPr>
          <p:cNvCxnSpPr>
            <a:cxnSpLocks/>
          </p:cNvCxnSpPr>
          <p:nvPr/>
        </p:nvCxnSpPr>
        <p:spPr>
          <a:xfrm>
            <a:off x="-54078" y="9812836"/>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956CD5A-D4E9-4C81-808E-E07C1DDEC204}"/>
              </a:ext>
            </a:extLst>
          </p:cNvPr>
          <p:cNvCxnSpPr>
            <a:cxnSpLocks/>
          </p:cNvCxnSpPr>
          <p:nvPr/>
        </p:nvCxnSpPr>
        <p:spPr>
          <a:xfrm>
            <a:off x="0" y="9639300"/>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6398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Word"/>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amond 15">
            <a:extLst>
              <a:ext uri="{FF2B5EF4-FFF2-40B4-BE49-F238E27FC236}">
                <a16:creationId xmlns:a16="http://schemas.microsoft.com/office/drawing/2014/main" id="{30178EE2-5321-40C1-9136-63CF5209ADEA}"/>
              </a:ext>
            </a:extLst>
          </p:cNvPr>
          <p:cNvSpPr/>
          <p:nvPr/>
        </p:nvSpPr>
        <p:spPr>
          <a:xfrm>
            <a:off x="10732477" y="5563560"/>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64122" y="1178800"/>
            <a:ext cx="10427677" cy="8939752"/>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057400" y="-620950"/>
            <a:ext cx="23409756" cy="1668662"/>
          </a:xfrm>
          <a:prstGeom prst="rect">
            <a:avLst/>
          </a:prstGeom>
        </p:spPr>
        <p:txBody>
          <a:bodyPr wrap="square" lIns="0" tIns="0" rIns="0" bIns="0" rtlCol="0" anchor="t">
            <a:spAutoFit/>
          </a:bodyPr>
          <a:lstStyle/>
          <a:p>
            <a:pPr algn="ctr">
              <a:lnSpc>
                <a:spcPts val="16186"/>
              </a:lnSpc>
            </a:pPr>
            <a:r>
              <a:rPr lang="en-US" sz="4000">
                <a:solidFill>
                  <a:schemeClr val="accent6">
                    <a:lumMod val="20000"/>
                    <a:lumOff val="80000"/>
                  </a:schemeClr>
                </a:solidFill>
                <a:latin typeface="UTM Bienvenue" panose="02040603050506020204" pitchFamily="18" charset="0"/>
              </a:rPr>
              <a:t>1. Tìm câu kể trong đoạn văn sau đây. Cho biết mỗi câu dùng để làm gì?</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448"/>
            <a:ext cx="1090132" cy="1542122"/>
          </a:xfrm>
          <a:prstGeom prst="rect">
            <a:avLst/>
          </a:prstGeom>
        </p:spPr>
      </p:pic>
      <p:sp>
        <p:nvSpPr>
          <p:cNvPr id="6" name="Rectangle 5">
            <a:extLst>
              <a:ext uri="{FF2B5EF4-FFF2-40B4-BE49-F238E27FC236}">
                <a16:creationId xmlns:a16="http://schemas.microsoft.com/office/drawing/2014/main" id="{03F93A89-95ED-4024-BCD3-CBCC937CD5DC}"/>
              </a:ext>
            </a:extLst>
          </p:cNvPr>
          <p:cNvSpPr/>
          <p:nvPr/>
        </p:nvSpPr>
        <p:spPr>
          <a:xfrm>
            <a:off x="304800" y="1404015"/>
            <a:ext cx="9843566" cy="8309967"/>
          </a:xfrm>
          <a:prstGeom prst="rect">
            <a:avLst/>
          </a:prstGeom>
        </p:spPr>
        <p:txBody>
          <a:bodyPr wrap="square">
            <a:spAutoFit/>
          </a:bodyPr>
          <a:lstStyle/>
          <a:p>
            <a:pPr algn="just"/>
            <a:r>
              <a:rPr lang="en-US" sz="5400">
                <a:latin typeface="+mj-lt"/>
              </a:rPr>
              <a:t>	</a:t>
            </a:r>
            <a:r>
              <a:rPr lang="vi-VN" sz="5400" b="1">
                <a:solidFill>
                  <a:srgbClr val="FF0000"/>
                </a:solidFill>
                <a:latin typeface="+mj-lt"/>
              </a:rPr>
              <a:t>Chiều chiều, trên bãi thả, đám trẻ mục đồng chúng tôi hò hét nhau thả diều thi.</a:t>
            </a:r>
            <a:r>
              <a:rPr lang="vi-VN" sz="5400">
                <a:latin typeface="+mj-lt"/>
              </a:rPr>
              <a:t> </a:t>
            </a:r>
            <a:r>
              <a:rPr lang="vi-VN" sz="5400">
                <a:solidFill>
                  <a:schemeClr val="bg1">
                    <a:lumMod val="75000"/>
                  </a:schemeClr>
                </a:solidFill>
                <a:latin typeface="+mj-lt"/>
              </a:rPr>
              <a:t>Cánh diều mềm mại như cánh bướm. Chúng tôi vui sướng đến phát dại nhìn lên trời. Tiếng sáo diều vi vu trầm bổng. Sáo đơn, rồi sáo kép, sáo bè,... như gọi thấp xuống những vì sao sớm.</a:t>
            </a:r>
          </a:p>
          <a:p>
            <a:pPr algn="r"/>
            <a:r>
              <a:rPr lang="vi-VN" sz="4800" i="1">
                <a:latin typeface="+mj-lt"/>
              </a:rPr>
              <a:t>Theo </a:t>
            </a:r>
            <a:r>
              <a:rPr lang="vi-VN" sz="4800" b="1">
                <a:latin typeface="+mj-lt"/>
              </a:rPr>
              <a:t>TẠ DUY ANH</a:t>
            </a:r>
            <a:endParaRPr lang="en-US" sz="4800" b="1">
              <a:latin typeface="+mj-lt"/>
            </a:endParaRPr>
          </a:p>
        </p:txBody>
      </p:sp>
      <p:pic>
        <p:nvPicPr>
          <p:cNvPr id="9" name="Picture 8">
            <a:extLst>
              <a:ext uri="{FF2B5EF4-FFF2-40B4-BE49-F238E27FC236}">
                <a16:creationId xmlns:a16="http://schemas.microsoft.com/office/drawing/2014/main"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067293" y="5897191"/>
            <a:ext cx="5327352" cy="3551562"/>
          </a:xfrm>
          <a:prstGeom prst="rect">
            <a:avLst/>
          </a:prstGeom>
        </p:spPr>
      </p:pic>
      <p:grpSp>
        <p:nvGrpSpPr>
          <p:cNvPr id="12" name="Group 2">
            <a:extLst>
              <a:ext uri="{FF2B5EF4-FFF2-40B4-BE49-F238E27FC236}">
                <a16:creationId xmlns:a16="http://schemas.microsoft.com/office/drawing/2014/main" id="{5778416F-B561-49C0-8F70-826129B7A0B0}"/>
              </a:ext>
            </a:extLst>
          </p:cNvPr>
          <p:cNvGrpSpPr/>
          <p:nvPr/>
        </p:nvGrpSpPr>
        <p:grpSpPr>
          <a:xfrm>
            <a:off x="10983979" y="2537281"/>
            <a:ext cx="6898303" cy="2895601"/>
            <a:chOff x="0" y="0"/>
            <a:chExt cx="6186311" cy="2682291"/>
          </a:xfrm>
          <a:solidFill>
            <a:schemeClr val="accent5">
              <a:lumMod val="20000"/>
              <a:lumOff val="80000"/>
            </a:schemeClr>
          </a:solidFill>
        </p:grpSpPr>
        <p:sp>
          <p:nvSpPr>
            <p:cNvPr id="13" name="Freeform 3">
              <a:extLst>
                <a:ext uri="{FF2B5EF4-FFF2-40B4-BE49-F238E27FC236}">
                  <a16:creationId xmlns:a16="http://schemas.microsoft.com/office/drawing/2014/main" id="{BBE47383-671A-4001-9C82-69B945F1E7EC}"/>
                </a:ext>
              </a:extLst>
            </p:cNvPr>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14" name="Rectangle 13">
            <a:extLst>
              <a:ext uri="{FF2B5EF4-FFF2-40B4-BE49-F238E27FC236}">
                <a16:creationId xmlns:a16="http://schemas.microsoft.com/office/drawing/2014/main" id="{5B695175-5999-442A-B1AC-DF3D3369D5D2}"/>
              </a:ext>
            </a:extLst>
          </p:cNvPr>
          <p:cNvSpPr/>
          <p:nvPr/>
        </p:nvSpPr>
        <p:spPr>
          <a:xfrm>
            <a:off x="11176682" y="2995204"/>
            <a:ext cx="6705600" cy="1938992"/>
          </a:xfrm>
          <a:prstGeom prst="rect">
            <a:avLst/>
          </a:prstGeom>
        </p:spPr>
        <p:txBody>
          <a:bodyPr wrap="square">
            <a:spAutoFit/>
          </a:bodyPr>
          <a:lstStyle/>
          <a:p>
            <a:pPr algn="ctr"/>
            <a:r>
              <a:rPr lang="en-US" sz="6000" b="1">
                <a:solidFill>
                  <a:srgbClr val="002060"/>
                </a:solidFill>
                <a:latin typeface="Times New Roman" panose="02020603050405020304" pitchFamily="18" charset="0"/>
                <a:cs typeface="Times New Roman" panose="02020603050405020304" pitchFamily="18" charset="0"/>
              </a:rPr>
              <a:t>Câu dùng để </a:t>
            </a:r>
          </a:p>
          <a:p>
            <a:pPr algn="ctr"/>
            <a:r>
              <a:rPr lang="en-US" sz="6000" b="1">
                <a:solidFill>
                  <a:srgbClr val="002060"/>
                </a:solidFill>
                <a:latin typeface="Times New Roman" panose="02020603050405020304" pitchFamily="18" charset="0"/>
                <a:cs typeface="Times New Roman" panose="02020603050405020304" pitchFamily="18" charset="0"/>
              </a:rPr>
              <a:t>kể sự việc.</a:t>
            </a:r>
            <a:endParaRPr lang="en-US" sz="5400" b="1">
              <a:solidFill>
                <a:srgbClr val="002060"/>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4"/>
          <a:srcRect/>
          <a:stretch>
            <a:fillRect/>
          </a:stretch>
        </p:blipFill>
        <p:spPr>
          <a:xfrm rot="10453916">
            <a:off x="15542672" y="3705877"/>
            <a:ext cx="5162412" cy="5155960"/>
          </a:xfrm>
          <a:prstGeom prst="rect">
            <a:avLst/>
          </a:prstGeom>
        </p:spPr>
      </p:pic>
      <p:pic>
        <p:nvPicPr>
          <p:cNvPr id="11" name="Picture 4">
            <a:extLst>
              <a:ext uri="{FF2B5EF4-FFF2-40B4-BE49-F238E27FC236}">
                <a16:creationId xmlns:a16="http://schemas.microsoft.com/office/drawing/2014/main" id="{A01B4014-A8A8-4EAA-95C4-D4EAFADBC9EE}"/>
              </a:ext>
            </a:extLst>
          </p:cNvPr>
          <p:cNvPicPr>
            <a:picLocks noChangeAspect="1"/>
          </p:cNvPicPr>
          <p:nvPr/>
        </p:nvPicPr>
        <p:blipFill>
          <a:blip r:embed="rId4"/>
          <a:srcRect/>
          <a:stretch>
            <a:fillRect/>
          </a:stretch>
        </p:blipFill>
        <p:spPr>
          <a:xfrm rot="2454549">
            <a:off x="10401537" y="1174588"/>
            <a:ext cx="2576796" cy="2573576"/>
          </a:xfrm>
          <a:prstGeom prst="rect">
            <a:avLst/>
          </a:prstGeom>
        </p:spPr>
      </p:pic>
      <p:cxnSp>
        <p:nvCxnSpPr>
          <p:cNvPr id="20" name="Straight Connector 19">
            <a:extLst>
              <a:ext uri="{FF2B5EF4-FFF2-40B4-BE49-F238E27FC236}">
                <a16:creationId xmlns:a16="http://schemas.microsoft.com/office/drawing/2014/main" id="{1D05E233-D85B-4A04-93EC-B5C844F7C190}"/>
              </a:ext>
            </a:extLst>
          </p:cNvPr>
          <p:cNvCxnSpPr>
            <a:cxnSpLocks/>
          </p:cNvCxnSpPr>
          <p:nvPr/>
        </p:nvCxnSpPr>
        <p:spPr>
          <a:xfrm>
            <a:off x="14782800" y="1790700"/>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0714B8-6563-4561-AB39-388EC687A36F}"/>
              </a:ext>
            </a:extLst>
          </p:cNvPr>
          <p:cNvCxnSpPr/>
          <p:nvPr/>
        </p:nvCxnSpPr>
        <p:spPr>
          <a:xfrm>
            <a:off x="13716000" y="1528674"/>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0993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20000" decel="66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amond 15">
            <a:extLst>
              <a:ext uri="{FF2B5EF4-FFF2-40B4-BE49-F238E27FC236}">
                <a16:creationId xmlns:a16="http://schemas.microsoft.com/office/drawing/2014/main" id="{30178EE2-5321-40C1-9136-63CF5209ADEA}"/>
              </a:ext>
            </a:extLst>
          </p:cNvPr>
          <p:cNvSpPr/>
          <p:nvPr/>
        </p:nvSpPr>
        <p:spPr>
          <a:xfrm>
            <a:off x="-123952" y="6134099"/>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7396950" y="1175731"/>
            <a:ext cx="10427677" cy="8939752"/>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057400" y="-620950"/>
            <a:ext cx="23409756" cy="1668662"/>
          </a:xfrm>
          <a:prstGeom prst="rect">
            <a:avLst/>
          </a:prstGeom>
        </p:spPr>
        <p:txBody>
          <a:bodyPr wrap="square" lIns="0" tIns="0" rIns="0" bIns="0" rtlCol="0" anchor="t">
            <a:spAutoFit/>
          </a:bodyPr>
          <a:lstStyle/>
          <a:p>
            <a:pPr algn="ctr">
              <a:lnSpc>
                <a:spcPts val="16186"/>
              </a:lnSpc>
            </a:pPr>
            <a:r>
              <a:rPr lang="en-US" sz="4000">
                <a:solidFill>
                  <a:schemeClr val="accent6">
                    <a:lumMod val="20000"/>
                    <a:lumOff val="80000"/>
                  </a:schemeClr>
                </a:solidFill>
                <a:latin typeface="UTM Bienvenue" panose="02040603050506020204" pitchFamily="18" charset="0"/>
              </a:rPr>
              <a:t>1. Tìm câu kể trong đoạn văn sau đây. Cho biết mỗi câu dùng để làm gì?</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9841" y="113656"/>
            <a:ext cx="1090132" cy="1542122"/>
          </a:xfrm>
          <a:prstGeom prst="rect">
            <a:avLst/>
          </a:prstGeom>
        </p:spPr>
      </p:pic>
      <p:sp>
        <p:nvSpPr>
          <p:cNvPr id="6" name="Rectangle 5">
            <a:extLst>
              <a:ext uri="{FF2B5EF4-FFF2-40B4-BE49-F238E27FC236}">
                <a16:creationId xmlns:a16="http://schemas.microsoft.com/office/drawing/2014/main" id="{03F93A89-95ED-4024-BCD3-CBCC937CD5DC}"/>
              </a:ext>
            </a:extLst>
          </p:cNvPr>
          <p:cNvSpPr/>
          <p:nvPr/>
        </p:nvSpPr>
        <p:spPr>
          <a:xfrm>
            <a:off x="7537628" y="1400946"/>
            <a:ext cx="9843566" cy="8309967"/>
          </a:xfrm>
          <a:prstGeom prst="rect">
            <a:avLst/>
          </a:prstGeom>
        </p:spPr>
        <p:txBody>
          <a:bodyPr wrap="square">
            <a:spAutoFit/>
          </a:bodyPr>
          <a:lstStyle/>
          <a:p>
            <a:pPr algn="just"/>
            <a:r>
              <a:rPr lang="en-US" sz="5400">
                <a:solidFill>
                  <a:srgbClr val="D9D9D9"/>
                </a:solidFill>
                <a:latin typeface="+mj-lt"/>
              </a:rPr>
              <a:t>	</a:t>
            </a:r>
            <a:r>
              <a:rPr lang="vi-VN" sz="5400">
                <a:solidFill>
                  <a:schemeClr val="bg1">
                    <a:lumMod val="75000"/>
                  </a:schemeClr>
                </a:solidFill>
                <a:latin typeface="+mj-lt"/>
              </a:rPr>
              <a:t>Chiều chiều, trên bãi thả, đám trẻ mục đồng chúng tôi hò hét nhau thả diều thi.</a:t>
            </a:r>
            <a:r>
              <a:rPr lang="vi-VN" sz="5400">
                <a:latin typeface="+mj-lt"/>
              </a:rPr>
              <a:t> </a:t>
            </a:r>
            <a:r>
              <a:rPr lang="vi-VN" sz="5400" b="1">
                <a:solidFill>
                  <a:srgbClr val="FF0000"/>
                </a:solidFill>
                <a:latin typeface="+mj-lt"/>
              </a:rPr>
              <a:t>Cánh diều mềm mại như cánh bướm.</a:t>
            </a:r>
            <a:r>
              <a:rPr lang="vi-VN" sz="5400">
                <a:solidFill>
                  <a:schemeClr val="bg1">
                    <a:lumMod val="75000"/>
                  </a:schemeClr>
                </a:solidFill>
                <a:latin typeface="+mj-lt"/>
              </a:rPr>
              <a:t> Chúng tôi vui sướng đến phát dại nhìn lên trời. Tiếng sáo diều vi vu trầm bổng. Sáo đơn, rồi sáo kép, sáo bè,... như gọi thấp xuống những vì sao sớm.</a:t>
            </a:r>
          </a:p>
          <a:p>
            <a:pPr algn="r"/>
            <a:r>
              <a:rPr lang="vi-VN" sz="4800" i="1">
                <a:latin typeface="+mj-lt"/>
              </a:rPr>
              <a:t>Theo </a:t>
            </a:r>
            <a:r>
              <a:rPr lang="vi-VN" sz="4800" b="1">
                <a:latin typeface="+mj-lt"/>
              </a:rPr>
              <a:t>TẠ DUY ANH</a:t>
            </a:r>
            <a:endParaRPr lang="en-US" sz="4800" b="1">
              <a:latin typeface="+mj-lt"/>
            </a:endParaRPr>
          </a:p>
        </p:txBody>
      </p:sp>
      <p:pic>
        <p:nvPicPr>
          <p:cNvPr id="9" name="Picture 8">
            <a:extLst>
              <a:ext uri="{FF2B5EF4-FFF2-40B4-BE49-F238E27FC236}">
                <a16:creationId xmlns:a16="http://schemas.microsoft.com/office/drawing/2014/main"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10864" y="6467730"/>
            <a:ext cx="5327352" cy="3551562"/>
          </a:xfrm>
          <a:prstGeom prst="rect">
            <a:avLst/>
          </a:prstGeom>
        </p:spPr>
      </p:pic>
      <p:grpSp>
        <p:nvGrpSpPr>
          <p:cNvPr id="12" name="Group 2">
            <a:extLst>
              <a:ext uri="{FF2B5EF4-FFF2-40B4-BE49-F238E27FC236}">
                <a16:creationId xmlns:a16="http://schemas.microsoft.com/office/drawing/2014/main" id="{5778416F-B561-49C0-8F70-826129B7A0B0}"/>
              </a:ext>
            </a:extLst>
          </p:cNvPr>
          <p:cNvGrpSpPr/>
          <p:nvPr/>
        </p:nvGrpSpPr>
        <p:grpSpPr>
          <a:xfrm>
            <a:off x="127550" y="3107820"/>
            <a:ext cx="6898303" cy="2895601"/>
            <a:chOff x="0" y="0"/>
            <a:chExt cx="6186311" cy="2682291"/>
          </a:xfrm>
          <a:solidFill>
            <a:schemeClr val="accent5">
              <a:lumMod val="20000"/>
              <a:lumOff val="80000"/>
            </a:schemeClr>
          </a:solidFill>
        </p:grpSpPr>
        <p:sp>
          <p:nvSpPr>
            <p:cNvPr id="13" name="Freeform 3">
              <a:extLst>
                <a:ext uri="{FF2B5EF4-FFF2-40B4-BE49-F238E27FC236}">
                  <a16:creationId xmlns:a16="http://schemas.microsoft.com/office/drawing/2014/main" id="{BBE47383-671A-4001-9C82-69B945F1E7EC}"/>
                </a:ext>
              </a:extLst>
            </p:cNvPr>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14" name="Rectangle 13">
            <a:extLst>
              <a:ext uri="{FF2B5EF4-FFF2-40B4-BE49-F238E27FC236}">
                <a16:creationId xmlns:a16="http://schemas.microsoft.com/office/drawing/2014/main" id="{5B695175-5999-442A-B1AC-DF3D3369D5D2}"/>
              </a:ext>
            </a:extLst>
          </p:cNvPr>
          <p:cNvSpPr/>
          <p:nvPr/>
        </p:nvSpPr>
        <p:spPr>
          <a:xfrm>
            <a:off x="320253" y="3565743"/>
            <a:ext cx="6705600" cy="1938992"/>
          </a:xfrm>
          <a:prstGeom prst="rect">
            <a:avLst/>
          </a:prstGeom>
        </p:spPr>
        <p:txBody>
          <a:bodyPr wrap="square">
            <a:spAutoFit/>
          </a:bodyPr>
          <a:lstStyle/>
          <a:p>
            <a:pPr algn="ctr"/>
            <a:r>
              <a:rPr lang="en-US" sz="6000" b="1">
                <a:solidFill>
                  <a:srgbClr val="002060"/>
                </a:solidFill>
                <a:latin typeface="Times New Roman" panose="02020603050405020304" pitchFamily="18" charset="0"/>
                <a:cs typeface="Times New Roman" panose="02020603050405020304" pitchFamily="18" charset="0"/>
              </a:rPr>
              <a:t>Câu dùng để </a:t>
            </a:r>
          </a:p>
          <a:p>
            <a:pPr algn="ctr"/>
            <a:r>
              <a:rPr lang="en-US" sz="6000" b="1">
                <a:solidFill>
                  <a:srgbClr val="002060"/>
                </a:solidFill>
                <a:latin typeface="Times New Roman" panose="02020603050405020304" pitchFamily="18" charset="0"/>
                <a:cs typeface="Times New Roman" panose="02020603050405020304" pitchFamily="18" charset="0"/>
              </a:rPr>
              <a:t>tả cánh diều.</a:t>
            </a:r>
            <a:endParaRPr lang="en-US" sz="5400" b="1">
              <a:solidFill>
                <a:srgbClr val="002060"/>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4"/>
          <a:srcRect/>
          <a:stretch>
            <a:fillRect/>
          </a:stretch>
        </p:blipFill>
        <p:spPr>
          <a:xfrm rot="1942345">
            <a:off x="-1639374" y="1385315"/>
            <a:ext cx="3293507" cy="3289391"/>
          </a:xfrm>
          <a:prstGeom prst="rect">
            <a:avLst/>
          </a:prstGeom>
        </p:spPr>
      </p:pic>
      <p:pic>
        <p:nvPicPr>
          <p:cNvPr id="11" name="Picture 4">
            <a:extLst>
              <a:ext uri="{FF2B5EF4-FFF2-40B4-BE49-F238E27FC236}">
                <a16:creationId xmlns:a16="http://schemas.microsoft.com/office/drawing/2014/main" id="{A01B4014-A8A8-4EAA-95C4-D4EAFADBC9EE}"/>
              </a:ext>
            </a:extLst>
          </p:cNvPr>
          <p:cNvPicPr>
            <a:picLocks noChangeAspect="1"/>
          </p:cNvPicPr>
          <p:nvPr/>
        </p:nvPicPr>
        <p:blipFill>
          <a:blip r:embed="rId4"/>
          <a:srcRect/>
          <a:stretch>
            <a:fillRect/>
          </a:stretch>
        </p:blipFill>
        <p:spPr>
          <a:xfrm rot="6863057">
            <a:off x="5566414" y="5370273"/>
            <a:ext cx="1863610" cy="1861281"/>
          </a:xfrm>
          <a:prstGeom prst="rect">
            <a:avLst/>
          </a:prstGeom>
        </p:spPr>
      </p:pic>
      <p:cxnSp>
        <p:nvCxnSpPr>
          <p:cNvPr id="20" name="Straight Connector 19">
            <a:extLst>
              <a:ext uri="{FF2B5EF4-FFF2-40B4-BE49-F238E27FC236}">
                <a16:creationId xmlns:a16="http://schemas.microsoft.com/office/drawing/2014/main" id="{1D05E233-D85B-4A04-93EC-B5C844F7C190}"/>
              </a:ext>
            </a:extLst>
          </p:cNvPr>
          <p:cNvCxnSpPr>
            <a:cxnSpLocks/>
          </p:cNvCxnSpPr>
          <p:nvPr/>
        </p:nvCxnSpPr>
        <p:spPr>
          <a:xfrm>
            <a:off x="3926371" y="2361239"/>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0714B8-6563-4561-AB39-388EC687A36F}"/>
              </a:ext>
            </a:extLst>
          </p:cNvPr>
          <p:cNvCxnSpPr/>
          <p:nvPr/>
        </p:nvCxnSpPr>
        <p:spPr>
          <a:xfrm>
            <a:off x="2859571" y="2099213"/>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43005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20000" decel="66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5679" y="2490786"/>
            <a:ext cx="18831186" cy="8648700"/>
            <a:chOff x="0" y="0"/>
            <a:chExt cx="6186311" cy="2348865"/>
          </a:xfrm>
          <a:blipFill dpi="0" rotWithShape="1">
            <a:blip r:embed="rId2">
              <a:extLst>
                <a:ext uri="{28A0092B-C50C-407E-A947-70E740481C1C}">
                  <a14:useLocalDpi xmlns:a14="http://schemas.microsoft.com/office/drawing/2010/main" val="0"/>
                </a:ext>
              </a:extLst>
            </a:blip>
            <a:srcRect/>
            <a:stretch>
              <a:fillRect/>
            </a:stretch>
          </a:blipFill>
        </p:grpSpPr>
        <p:sp>
          <p:nvSpPr>
            <p:cNvPr id="3" name="Freeform 3"/>
            <p:cNvSpPr/>
            <p:nvPr/>
          </p:nvSpPr>
          <p:spPr>
            <a:xfrm>
              <a:off x="0" y="0"/>
              <a:ext cx="6186311" cy="2348865"/>
            </a:xfrm>
            <a:custGeom>
              <a:avLst/>
              <a:gdLst/>
              <a:ahLst/>
              <a:cxnLst/>
              <a:rect l="l" t="t" r="r" b="b"/>
              <a:pathLst>
                <a:path w="6186311" h="2348865">
                  <a:moveTo>
                    <a:pt x="0" y="0"/>
                  </a:moveTo>
                  <a:lnTo>
                    <a:pt x="6186311" y="0"/>
                  </a:lnTo>
                  <a:lnTo>
                    <a:pt x="6186311" y="2348865"/>
                  </a:lnTo>
                  <a:lnTo>
                    <a:pt x="0" y="2348865"/>
                  </a:lnTo>
                  <a:close/>
                </a:path>
              </a:pathLst>
            </a:custGeom>
            <a:grpFill/>
          </p:spPr>
          <p:txBody>
            <a:bodyPr/>
            <a:lstStyle/>
            <a:p>
              <a:endParaRPr lang="en-US"/>
            </a:p>
          </p:txBody>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691820">
            <a:off x="-8165032" y="-6141707"/>
            <a:ext cx="13592092" cy="13691668"/>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5089619" y="2767449"/>
            <a:ext cx="8036501" cy="8095374"/>
          </a:xfrm>
          <a:prstGeom prst="rect">
            <a:avLst/>
          </a:prstGeom>
          <a:effectLst>
            <a:softEdge rad="228600"/>
          </a:effectLst>
        </p:spPr>
      </p:pic>
      <p:pic>
        <p:nvPicPr>
          <p:cNvPr id="13" name="Picture 6">
            <a:extLst>
              <a:ext uri="{FF2B5EF4-FFF2-40B4-BE49-F238E27FC236}">
                <a16:creationId xmlns:a16="http://schemas.microsoft.com/office/drawing/2014/main" id="{ED5902D4-7EAB-4746-8604-5B6A65D781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48907">
            <a:off x="-1981200" y="6515100"/>
            <a:ext cx="6629400" cy="6677966"/>
          </a:xfrm>
          <a:prstGeom prst="rect">
            <a:avLst/>
          </a:prstGeom>
          <a:effectLst>
            <a:softEdge rad="317500"/>
          </a:effectLst>
        </p:spPr>
      </p:pic>
      <p:sp>
        <p:nvSpPr>
          <p:cNvPr id="11" name="TextBox 11"/>
          <p:cNvSpPr txBox="1"/>
          <p:nvPr/>
        </p:nvSpPr>
        <p:spPr>
          <a:xfrm>
            <a:off x="-649652" y="5294442"/>
            <a:ext cx="14013687" cy="3255635"/>
          </a:xfrm>
          <a:prstGeom prst="rect">
            <a:avLst/>
          </a:prstGeom>
        </p:spPr>
        <p:txBody>
          <a:bodyPr wrap="square" lIns="0" tIns="0" rIns="0" bIns="0" rtlCol="0" anchor="t">
            <a:spAutoFit/>
            <a:scene3d>
              <a:camera prst="orthographicFront"/>
              <a:lightRig rig="threePt" dir="t"/>
            </a:scene3d>
            <a:sp3d extrusionH="57150">
              <a:bevelT w="38100" h="38100" prst="slope"/>
            </a:sp3d>
          </a:bodyPr>
          <a:lstStyle/>
          <a:p>
            <a:pPr algn="ctr">
              <a:lnSpc>
                <a:spcPts val="28767"/>
              </a:lnSpc>
            </a:pPr>
            <a:r>
              <a:rPr lang="en-US" sz="23000" b="1">
                <a:ln w="82550">
                  <a:solidFill>
                    <a:srgbClr val="6B0E3D">
                      <a:alpha val="81000"/>
                    </a:srgbClr>
                  </a:solidFill>
                </a:ln>
                <a:solidFill>
                  <a:srgbClr val="CA3134"/>
                </a:solidFill>
                <a:effectLst>
                  <a:glow rad="101600">
                    <a:schemeClr val="bg1">
                      <a:alpha val="60000"/>
                    </a:schemeClr>
                  </a:glow>
                  <a:reflection blurRad="6350" stA="55000" endA="300" endPos="45500" dir="5400000" sy="-100000" algn="bl" rotWithShape="0"/>
                </a:effectLst>
                <a:latin typeface="UTM Gradoo" panose="02040603050506020204" pitchFamily="18" charset="0"/>
              </a:rPr>
              <a:t>Câu kể</a:t>
            </a:r>
          </a:p>
        </p:txBody>
      </p:sp>
      <p:sp>
        <p:nvSpPr>
          <p:cNvPr id="12" name="TextBox 12"/>
          <p:cNvSpPr txBox="1"/>
          <p:nvPr/>
        </p:nvSpPr>
        <p:spPr>
          <a:xfrm>
            <a:off x="6100907" y="1096522"/>
            <a:ext cx="11971974" cy="1340752"/>
          </a:xfrm>
          <a:prstGeom prst="rect">
            <a:avLst/>
          </a:prstGeom>
        </p:spPr>
        <p:txBody>
          <a:bodyPr wrap="square" lIns="0" tIns="0" rIns="0" bIns="0" rtlCol="0" anchor="t">
            <a:spAutoFit/>
          </a:bodyPr>
          <a:lstStyle/>
          <a:p>
            <a:pPr algn="ctr">
              <a:lnSpc>
                <a:spcPts val="7279"/>
              </a:lnSpc>
            </a:pPr>
            <a:r>
              <a:rPr lang="en-US" sz="16600">
                <a:solidFill>
                  <a:srgbClr val="EDD6AF"/>
                </a:solidFill>
                <a:latin typeface="UTM Edwardian" panose="02040603050506020204" pitchFamily="18" charset="0"/>
              </a:rPr>
              <a:t>Luyện từ và câu</a:t>
            </a:r>
          </a:p>
        </p:txBody>
      </p:sp>
      <p:sp>
        <p:nvSpPr>
          <p:cNvPr id="14" name="TextBox 11">
            <a:extLst>
              <a:ext uri="{FF2B5EF4-FFF2-40B4-BE49-F238E27FC236}">
                <a16:creationId xmlns:a16="http://schemas.microsoft.com/office/drawing/2014/main" id="{BA9F6639-9F28-46C5-82D9-BA43BD1C0C07}"/>
              </a:ext>
            </a:extLst>
          </p:cNvPr>
          <p:cNvSpPr txBox="1"/>
          <p:nvPr/>
        </p:nvSpPr>
        <p:spPr>
          <a:xfrm>
            <a:off x="6357191" y="-7685784"/>
            <a:ext cx="14013687" cy="3175356"/>
          </a:xfrm>
          <a:prstGeom prst="rect">
            <a:avLst/>
          </a:prstGeom>
          <a:ln>
            <a:solidFill>
              <a:srgbClr val="E6E6E6"/>
            </a:solidFill>
          </a:ln>
        </p:spPr>
        <p:txBody>
          <a:bodyPr wrap="square" lIns="0" tIns="0" rIns="0" bIns="0" rtlCol="0" anchor="t">
            <a:spAutoFit/>
          </a:bodyPr>
          <a:lstStyle/>
          <a:p>
            <a:pPr algn="ctr">
              <a:lnSpc>
                <a:spcPts val="28767"/>
              </a:lnSpc>
            </a:pPr>
            <a:r>
              <a:rPr lang="en-US" sz="16000" b="1">
                <a:ln w="12700">
                  <a:noFill/>
                </a:ln>
                <a:solidFill>
                  <a:srgbClr val="E6E6E6"/>
                </a:solidFill>
                <a:effectLst/>
                <a:latin typeface="UTM Gradoo" panose="02040603050506020204" pitchFamily="18" charset="0"/>
              </a:rPr>
              <a:t>Chào các em!</a:t>
            </a:r>
          </a:p>
        </p:txBody>
      </p:sp>
    </p:spTree>
    <p:extLst>
      <p:ext uri="{BB962C8B-B14F-4D97-AF65-F5344CB8AC3E}">
        <p14:creationId xmlns:p14="http://schemas.microsoft.com/office/powerpoint/2010/main" val="7880158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amond 15">
            <a:extLst>
              <a:ext uri="{FF2B5EF4-FFF2-40B4-BE49-F238E27FC236}">
                <a16:creationId xmlns:a16="http://schemas.microsoft.com/office/drawing/2014/main" id="{30178EE2-5321-40C1-9136-63CF5209ADEA}"/>
              </a:ext>
            </a:extLst>
          </p:cNvPr>
          <p:cNvSpPr/>
          <p:nvPr/>
        </p:nvSpPr>
        <p:spPr>
          <a:xfrm>
            <a:off x="10732477" y="5563560"/>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64122" y="1178800"/>
            <a:ext cx="10427677" cy="8939752"/>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057400" y="-620950"/>
            <a:ext cx="23409756" cy="1668662"/>
          </a:xfrm>
          <a:prstGeom prst="rect">
            <a:avLst/>
          </a:prstGeom>
        </p:spPr>
        <p:txBody>
          <a:bodyPr wrap="square" lIns="0" tIns="0" rIns="0" bIns="0" rtlCol="0" anchor="t">
            <a:spAutoFit/>
          </a:bodyPr>
          <a:lstStyle/>
          <a:p>
            <a:pPr algn="ctr">
              <a:lnSpc>
                <a:spcPts val="16186"/>
              </a:lnSpc>
            </a:pPr>
            <a:r>
              <a:rPr lang="en-US" sz="4000">
                <a:solidFill>
                  <a:schemeClr val="accent6">
                    <a:lumMod val="20000"/>
                    <a:lumOff val="80000"/>
                  </a:schemeClr>
                </a:solidFill>
                <a:latin typeface="UTM Bienvenue" panose="02040603050506020204" pitchFamily="18" charset="0"/>
              </a:rPr>
              <a:t>1. Tìm câu kể trong đoạn văn sau đây. Cho biết mỗi câu dùng để làm gì?</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448"/>
            <a:ext cx="1090132" cy="1542122"/>
          </a:xfrm>
          <a:prstGeom prst="rect">
            <a:avLst/>
          </a:prstGeom>
        </p:spPr>
      </p:pic>
      <p:sp>
        <p:nvSpPr>
          <p:cNvPr id="6" name="Rectangle 5">
            <a:extLst>
              <a:ext uri="{FF2B5EF4-FFF2-40B4-BE49-F238E27FC236}">
                <a16:creationId xmlns:a16="http://schemas.microsoft.com/office/drawing/2014/main" id="{03F93A89-95ED-4024-BCD3-CBCC937CD5DC}"/>
              </a:ext>
            </a:extLst>
          </p:cNvPr>
          <p:cNvSpPr/>
          <p:nvPr/>
        </p:nvSpPr>
        <p:spPr>
          <a:xfrm>
            <a:off x="304800" y="1404015"/>
            <a:ext cx="9843566" cy="8309967"/>
          </a:xfrm>
          <a:prstGeom prst="rect">
            <a:avLst/>
          </a:prstGeom>
        </p:spPr>
        <p:txBody>
          <a:bodyPr wrap="square">
            <a:spAutoFit/>
          </a:bodyPr>
          <a:lstStyle/>
          <a:p>
            <a:pPr algn="just"/>
            <a:r>
              <a:rPr lang="en-US" sz="5400">
                <a:latin typeface="+mj-lt"/>
              </a:rPr>
              <a:t>	</a:t>
            </a:r>
            <a:r>
              <a:rPr lang="vi-VN" sz="5400">
                <a:solidFill>
                  <a:srgbClr val="D9D9D9"/>
                </a:solidFill>
                <a:latin typeface="+mj-lt"/>
              </a:rPr>
              <a:t>Chiều chiều, trên bãi thả, đám trẻ mục đồng chúng tôi hò hét nhau thả diều thi. Cánh diều mềm mại như cánh bướm</a:t>
            </a:r>
            <a:r>
              <a:rPr lang="vi-VN" sz="5400">
                <a:solidFill>
                  <a:schemeClr val="bg1">
                    <a:lumMod val="75000"/>
                  </a:schemeClr>
                </a:solidFill>
                <a:latin typeface="+mj-lt"/>
              </a:rPr>
              <a:t>.</a:t>
            </a:r>
            <a:r>
              <a:rPr lang="vi-VN" sz="5400" b="1">
                <a:solidFill>
                  <a:srgbClr val="FF0000"/>
                </a:solidFill>
                <a:latin typeface="+mj-lt"/>
              </a:rPr>
              <a:t> Chúng tôi vui sướng đến phát dại nhìn lên trời.</a:t>
            </a:r>
            <a:r>
              <a:rPr lang="vi-VN" sz="5400">
                <a:solidFill>
                  <a:schemeClr val="bg1">
                    <a:lumMod val="75000"/>
                  </a:schemeClr>
                </a:solidFill>
                <a:latin typeface="+mj-lt"/>
              </a:rPr>
              <a:t> Tiếng sáo diều vi vu trầm bổng. Sáo đơn, rồi sáo kép, sáo bè,... như gọi thấp xuống những vì sao sớm.</a:t>
            </a:r>
          </a:p>
          <a:p>
            <a:pPr algn="r"/>
            <a:r>
              <a:rPr lang="vi-VN" sz="4800" i="1">
                <a:latin typeface="+mj-lt"/>
              </a:rPr>
              <a:t>Theo </a:t>
            </a:r>
            <a:r>
              <a:rPr lang="vi-VN" sz="4800" b="1">
                <a:latin typeface="+mj-lt"/>
              </a:rPr>
              <a:t>TẠ DUY ANH</a:t>
            </a:r>
            <a:endParaRPr lang="en-US" sz="4800" b="1">
              <a:latin typeface="+mj-lt"/>
            </a:endParaRPr>
          </a:p>
        </p:txBody>
      </p:sp>
      <p:pic>
        <p:nvPicPr>
          <p:cNvPr id="9" name="Picture 8">
            <a:extLst>
              <a:ext uri="{FF2B5EF4-FFF2-40B4-BE49-F238E27FC236}">
                <a16:creationId xmlns:a16="http://schemas.microsoft.com/office/drawing/2014/main"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067293" y="5897191"/>
            <a:ext cx="5327352" cy="3551562"/>
          </a:xfrm>
          <a:prstGeom prst="rect">
            <a:avLst/>
          </a:prstGeom>
        </p:spPr>
      </p:pic>
      <p:grpSp>
        <p:nvGrpSpPr>
          <p:cNvPr id="12" name="Group 2">
            <a:extLst>
              <a:ext uri="{FF2B5EF4-FFF2-40B4-BE49-F238E27FC236}">
                <a16:creationId xmlns:a16="http://schemas.microsoft.com/office/drawing/2014/main" id="{5778416F-B561-49C0-8F70-826129B7A0B0}"/>
              </a:ext>
            </a:extLst>
          </p:cNvPr>
          <p:cNvGrpSpPr/>
          <p:nvPr/>
        </p:nvGrpSpPr>
        <p:grpSpPr>
          <a:xfrm>
            <a:off x="10983979" y="2037955"/>
            <a:ext cx="6898303" cy="3596815"/>
            <a:chOff x="0" y="0"/>
            <a:chExt cx="6186311" cy="2682291"/>
          </a:xfrm>
          <a:solidFill>
            <a:schemeClr val="accent5">
              <a:lumMod val="20000"/>
              <a:lumOff val="80000"/>
            </a:schemeClr>
          </a:solidFill>
        </p:grpSpPr>
        <p:sp>
          <p:nvSpPr>
            <p:cNvPr id="13" name="Freeform 3">
              <a:extLst>
                <a:ext uri="{FF2B5EF4-FFF2-40B4-BE49-F238E27FC236}">
                  <a16:creationId xmlns:a16="http://schemas.microsoft.com/office/drawing/2014/main" id="{BBE47383-671A-4001-9C82-69B945F1E7EC}"/>
                </a:ext>
              </a:extLst>
            </p:cNvPr>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14" name="Rectangle 13">
            <a:extLst>
              <a:ext uri="{FF2B5EF4-FFF2-40B4-BE49-F238E27FC236}">
                <a16:creationId xmlns:a16="http://schemas.microsoft.com/office/drawing/2014/main" id="{5B695175-5999-442A-B1AC-DF3D3369D5D2}"/>
              </a:ext>
            </a:extLst>
          </p:cNvPr>
          <p:cNvSpPr/>
          <p:nvPr/>
        </p:nvSpPr>
        <p:spPr>
          <a:xfrm>
            <a:off x="11252205" y="2564627"/>
            <a:ext cx="6705600" cy="2862322"/>
          </a:xfrm>
          <a:prstGeom prst="rect">
            <a:avLst/>
          </a:prstGeom>
        </p:spPr>
        <p:txBody>
          <a:bodyPr wrap="square">
            <a:spAutoFit/>
          </a:bodyPr>
          <a:lstStyle/>
          <a:p>
            <a:pPr algn="ctr"/>
            <a:r>
              <a:rPr lang="en-US" sz="6000" b="1">
                <a:solidFill>
                  <a:srgbClr val="002060"/>
                </a:solidFill>
                <a:latin typeface="Times New Roman" panose="02020603050405020304" pitchFamily="18" charset="0"/>
                <a:cs typeface="Times New Roman" panose="02020603050405020304" pitchFamily="18" charset="0"/>
              </a:rPr>
              <a:t>Câu dùng để </a:t>
            </a:r>
          </a:p>
          <a:p>
            <a:pPr algn="ctr"/>
            <a:r>
              <a:rPr lang="en-US" sz="6000" b="1">
                <a:solidFill>
                  <a:srgbClr val="002060"/>
                </a:solidFill>
                <a:latin typeface="Times New Roman" panose="02020603050405020304" pitchFamily="18" charset="0"/>
                <a:cs typeface="Times New Roman" panose="02020603050405020304" pitchFamily="18" charset="0"/>
              </a:rPr>
              <a:t>kể sự việc và nói lên tình cảm.</a:t>
            </a:r>
            <a:endParaRPr lang="en-US" sz="5400" b="1">
              <a:solidFill>
                <a:srgbClr val="002060"/>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4"/>
          <a:srcRect/>
          <a:stretch>
            <a:fillRect/>
          </a:stretch>
        </p:blipFill>
        <p:spPr>
          <a:xfrm rot="3963641">
            <a:off x="16214614" y="4928574"/>
            <a:ext cx="2642888" cy="2639585"/>
          </a:xfrm>
          <a:prstGeom prst="rect">
            <a:avLst/>
          </a:prstGeom>
        </p:spPr>
      </p:pic>
      <p:pic>
        <p:nvPicPr>
          <p:cNvPr id="11" name="Picture 4">
            <a:extLst>
              <a:ext uri="{FF2B5EF4-FFF2-40B4-BE49-F238E27FC236}">
                <a16:creationId xmlns:a16="http://schemas.microsoft.com/office/drawing/2014/main" id="{A01B4014-A8A8-4EAA-95C4-D4EAFADBC9EE}"/>
              </a:ext>
            </a:extLst>
          </p:cNvPr>
          <p:cNvPicPr>
            <a:picLocks noChangeAspect="1"/>
          </p:cNvPicPr>
          <p:nvPr/>
        </p:nvPicPr>
        <p:blipFill>
          <a:blip r:embed="rId4"/>
          <a:srcRect/>
          <a:stretch>
            <a:fillRect/>
          </a:stretch>
        </p:blipFill>
        <p:spPr>
          <a:xfrm rot="20032186">
            <a:off x="10653608" y="1412567"/>
            <a:ext cx="2059440" cy="2056866"/>
          </a:xfrm>
          <a:prstGeom prst="rect">
            <a:avLst/>
          </a:prstGeom>
        </p:spPr>
      </p:pic>
      <p:cxnSp>
        <p:nvCxnSpPr>
          <p:cNvPr id="20" name="Straight Connector 19">
            <a:extLst>
              <a:ext uri="{FF2B5EF4-FFF2-40B4-BE49-F238E27FC236}">
                <a16:creationId xmlns:a16="http://schemas.microsoft.com/office/drawing/2014/main" id="{1D05E233-D85B-4A04-93EC-B5C844F7C190}"/>
              </a:ext>
            </a:extLst>
          </p:cNvPr>
          <p:cNvCxnSpPr>
            <a:cxnSpLocks/>
          </p:cNvCxnSpPr>
          <p:nvPr/>
        </p:nvCxnSpPr>
        <p:spPr>
          <a:xfrm>
            <a:off x="14782800" y="1790700"/>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0714B8-6563-4561-AB39-388EC687A36F}"/>
              </a:ext>
            </a:extLst>
          </p:cNvPr>
          <p:cNvCxnSpPr/>
          <p:nvPr/>
        </p:nvCxnSpPr>
        <p:spPr>
          <a:xfrm>
            <a:off x="13716000" y="1528674"/>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6451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20000" decel="66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amond 15">
            <a:extLst>
              <a:ext uri="{FF2B5EF4-FFF2-40B4-BE49-F238E27FC236}">
                <a16:creationId xmlns:a16="http://schemas.microsoft.com/office/drawing/2014/main" id="{30178EE2-5321-40C1-9136-63CF5209ADEA}"/>
              </a:ext>
            </a:extLst>
          </p:cNvPr>
          <p:cNvSpPr/>
          <p:nvPr/>
        </p:nvSpPr>
        <p:spPr>
          <a:xfrm>
            <a:off x="-123952" y="6134099"/>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7396950" y="1175731"/>
            <a:ext cx="10427677" cy="8939752"/>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057400" y="-620950"/>
            <a:ext cx="23409756" cy="1668662"/>
          </a:xfrm>
          <a:prstGeom prst="rect">
            <a:avLst/>
          </a:prstGeom>
        </p:spPr>
        <p:txBody>
          <a:bodyPr wrap="square" lIns="0" tIns="0" rIns="0" bIns="0" rtlCol="0" anchor="t">
            <a:spAutoFit/>
          </a:bodyPr>
          <a:lstStyle/>
          <a:p>
            <a:pPr algn="ctr">
              <a:lnSpc>
                <a:spcPts val="16186"/>
              </a:lnSpc>
            </a:pPr>
            <a:r>
              <a:rPr lang="en-US" sz="4000">
                <a:solidFill>
                  <a:schemeClr val="accent6">
                    <a:lumMod val="20000"/>
                    <a:lumOff val="80000"/>
                  </a:schemeClr>
                </a:solidFill>
                <a:latin typeface="UTM Bienvenue" panose="02040603050506020204" pitchFamily="18" charset="0"/>
              </a:rPr>
              <a:t>1. Tìm câu kể trong đoạn văn sau đây. Cho biết mỗi câu dùng để làm gì?</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9841" y="113656"/>
            <a:ext cx="1090132" cy="1542122"/>
          </a:xfrm>
          <a:prstGeom prst="rect">
            <a:avLst/>
          </a:prstGeom>
        </p:spPr>
      </p:pic>
      <p:sp>
        <p:nvSpPr>
          <p:cNvPr id="6" name="Rectangle 5">
            <a:extLst>
              <a:ext uri="{FF2B5EF4-FFF2-40B4-BE49-F238E27FC236}">
                <a16:creationId xmlns:a16="http://schemas.microsoft.com/office/drawing/2014/main" id="{03F93A89-95ED-4024-BCD3-CBCC937CD5DC}"/>
              </a:ext>
            </a:extLst>
          </p:cNvPr>
          <p:cNvSpPr/>
          <p:nvPr/>
        </p:nvSpPr>
        <p:spPr>
          <a:xfrm>
            <a:off x="7537628" y="1400946"/>
            <a:ext cx="9843566" cy="7478970"/>
          </a:xfrm>
          <a:prstGeom prst="rect">
            <a:avLst/>
          </a:prstGeom>
        </p:spPr>
        <p:txBody>
          <a:bodyPr wrap="square">
            <a:spAutoFit/>
          </a:bodyPr>
          <a:lstStyle/>
          <a:p>
            <a:pPr algn="just"/>
            <a:r>
              <a:rPr lang="en-US" sz="5400">
                <a:solidFill>
                  <a:srgbClr val="D9D9D9"/>
                </a:solidFill>
                <a:latin typeface="+mj-lt"/>
              </a:rPr>
              <a:t>	</a:t>
            </a:r>
            <a:r>
              <a:rPr lang="vi-VN" sz="5400">
                <a:solidFill>
                  <a:srgbClr val="D9D9D9"/>
                </a:solidFill>
                <a:latin typeface="+mj-lt"/>
              </a:rPr>
              <a:t>Chiều chiều, trên bãi thả, đám trẻ mục đồng chúng tôi hò hét nhau thả diều thi. Cánh diều mềm mại như cánh bướm. Chúng tôi vui sướng đến phát dại nhìn lên trời.</a:t>
            </a:r>
            <a:r>
              <a:rPr lang="vi-VN" sz="5400">
                <a:solidFill>
                  <a:schemeClr val="bg1">
                    <a:lumMod val="75000"/>
                  </a:schemeClr>
                </a:solidFill>
                <a:latin typeface="+mj-lt"/>
              </a:rPr>
              <a:t> </a:t>
            </a:r>
            <a:r>
              <a:rPr lang="vi-VN" sz="5400" b="1">
                <a:solidFill>
                  <a:srgbClr val="FF0000"/>
                </a:solidFill>
                <a:latin typeface="+mj-lt"/>
              </a:rPr>
              <a:t>Tiếng sáo diều vi vu trầm bổng. </a:t>
            </a:r>
            <a:r>
              <a:rPr lang="vi-VN" sz="5400">
                <a:solidFill>
                  <a:schemeClr val="bg1">
                    <a:lumMod val="75000"/>
                  </a:schemeClr>
                </a:solidFill>
                <a:latin typeface="+mj-lt"/>
              </a:rPr>
              <a:t>Sáo đơn, rồi sáo kép, sáo bè,... như gọi thấp xuống những vì sao sớm.</a:t>
            </a:r>
          </a:p>
          <a:p>
            <a:pPr algn="r"/>
            <a:r>
              <a:rPr lang="vi-VN" sz="4800" i="1">
                <a:latin typeface="+mj-lt"/>
              </a:rPr>
              <a:t>Theo </a:t>
            </a:r>
            <a:r>
              <a:rPr lang="vi-VN" sz="4800" b="1">
                <a:latin typeface="+mj-lt"/>
              </a:rPr>
              <a:t>TẠ DUY ANH</a:t>
            </a:r>
            <a:endParaRPr lang="en-US" sz="4800" b="1">
              <a:latin typeface="+mj-lt"/>
            </a:endParaRPr>
          </a:p>
        </p:txBody>
      </p:sp>
      <p:pic>
        <p:nvPicPr>
          <p:cNvPr id="9" name="Picture 8">
            <a:extLst>
              <a:ext uri="{FF2B5EF4-FFF2-40B4-BE49-F238E27FC236}">
                <a16:creationId xmlns:a16="http://schemas.microsoft.com/office/drawing/2014/main"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10864" y="6467730"/>
            <a:ext cx="5327352" cy="3551562"/>
          </a:xfrm>
          <a:prstGeom prst="rect">
            <a:avLst/>
          </a:prstGeom>
        </p:spPr>
      </p:pic>
      <p:grpSp>
        <p:nvGrpSpPr>
          <p:cNvPr id="12" name="Group 2">
            <a:extLst>
              <a:ext uri="{FF2B5EF4-FFF2-40B4-BE49-F238E27FC236}">
                <a16:creationId xmlns:a16="http://schemas.microsoft.com/office/drawing/2014/main" id="{5778416F-B561-49C0-8F70-826129B7A0B0}"/>
              </a:ext>
            </a:extLst>
          </p:cNvPr>
          <p:cNvGrpSpPr/>
          <p:nvPr/>
        </p:nvGrpSpPr>
        <p:grpSpPr>
          <a:xfrm>
            <a:off x="127550" y="3107820"/>
            <a:ext cx="6898303" cy="2895601"/>
            <a:chOff x="0" y="0"/>
            <a:chExt cx="6186311" cy="2682291"/>
          </a:xfrm>
          <a:solidFill>
            <a:schemeClr val="accent5">
              <a:lumMod val="20000"/>
              <a:lumOff val="80000"/>
            </a:schemeClr>
          </a:solidFill>
        </p:grpSpPr>
        <p:sp>
          <p:nvSpPr>
            <p:cNvPr id="13" name="Freeform 3">
              <a:extLst>
                <a:ext uri="{FF2B5EF4-FFF2-40B4-BE49-F238E27FC236}">
                  <a16:creationId xmlns:a16="http://schemas.microsoft.com/office/drawing/2014/main" id="{BBE47383-671A-4001-9C82-69B945F1E7EC}"/>
                </a:ext>
              </a:extLst>
            </p:cNvPr>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14" name="Rectangle 13">
            <a:extLst>
              <a:ext uri="{FF2B5EF4-FFF2-40B4-BE49-F238E27FC236}">
                <a16:creationId xmlns:a16="http://schemas.microsoft.com/office/drawing/2014/main" id="{5B695175-5999-442A-B1AC-DF3D3369D5D2}"/>
              </a:ext>
            </a:extLst>
          </p:cNvPr>
          <p:cNvSpPr/>
          <p:nvPr/>
        </p:nvSpPr>
        <p:spPr>
          <a:xfrm>
            <a:off x="320253" y="3565743"/>
            <a:ext cx="6705600" cy="1938992"/>
          </a:xfrm>
          <a:prstGeom prst="rect">
            <a:avLst/>
          </a:prstGeom>
        </p:spPr>
        <p:txBody>
          <a:bodyPr wrap="square">
            <a:spAutoFit/>
          </a:bodyPr>
          <a:lstStyle/>
          <a:p>
            <a:pPr algn="ctr"/>
            <a:r>
              <a:rPr lang="en-US" sz="6000" b="1">
                <a:solidFill>
                  <a:srgbClr val="002060"/>
                </a:solidFill>
                <a:latin typeface="Times New Roman" panose="02020603050405020304" pitchFamily="18" charset="0"/>
                <a:cs typeface="Times New Roman" panose="02020603050405020304" pitchFamily="18" charset="0"/>
              </a:rPr>
              <a:t>Câu dùng để </a:t>
            </a:r>
          </a:p>
          <a:p>
            <a:pPr algn="ctr"/>
            <a:r>
              <a:rPr lang="en-US" sz="6000" b="1">
                <a:solidFill>
                  <a:srgbClr val="002060"/>
                </a:solidFill>
                <a:latin typeface="Times New Roman" panose="02020603050405020304" pitchFamily="18" charset="0"/>
                <a:cs typeface="Times New Roman" panose="02020603050405020304" pitchFamily="18" charset="0"/>
              </a:rPr>
              <a:t>tả tiếng sáo diều.</a:t>
            </a:r>
            <a:endParaRPr lang="en-US" sz="5400" b="1">
              <a:solidFill>
                <a:srgbClr val="002060"/>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4"/>
          <a:srcRect/>
          <a:stretch>
            <a:fillRect/>
          </a:stretch>
        </p:blipFill>
        <p:spPr>
          <a:xfrm rot="1942345">
            <a:off x="-1639374" y="1385315"/>
            <a:ext cx="3293507" cy="3289391"/>
          </a:xfrm>
          <a:prstGeom prst="rect">
            <a:avLst/>
          </a:prstGeom>
        </p:spPr>
      </p:pic>
      <p:pic>
        <p:nvPicPr>
          <p:cNvPr id="11" name="Picture 4">
            <a:extLst>
              <a:ext uri="{FF2B5EF4-FFF2-40B4-BE49-F238E27FC236}">
                <a16:creationId xmlns:a16="http://schemas.microsoft.com/office/drawing/2014/main" id="{A01B4014-A8A8-4EAA-95C4-D4EAFADBC9EE}"/>
              </a:ext>
            </a:extLst>
          </p:cNvPr>
          <p:cNvPicPr>
            <a:picLocks noChangeAspect="1"/>
          </p:cNvPicPr>
          <p:nvPr/>
        </p:nvPicPr>
        <p:blipFill>
          <a:blip r:embed="rId4"/>
          <a:srcRect/>
          <a:stretch>
            <a:fillRect/>
          </a:stretch>
        </p:blipFill>
        <p:spPr>
          <a:xfrm rot="6863057">
            <a:off x="5566414" y="5370273"/>
            <a:ext cx="1863610" cy="1861281"/>
          </a:xfrm>
          <a:prstGeom prst="rect">
            <a:avLst/>
          </a:prstGeom>
        </p:spPr>
      </p:pic>
      <p:cxnSp>
        <p:nvCxnSpPr>
          <p:cNvPr id="20" name="Straight Connector 19">
            <a:extLst>
              <a:ext uri="{FF2B5EF4-FFF2-40B4-BE49-F238E27FC236}">
                <a16:creationId xmlns:a16="http://schemas.microsoft.com/office/drawing/2014/main" id="{1D05E233-D85B-4A04-93EC-B5C844F7C190}"/>
              </a:ext>
            </a:extLst>
          </p:cNvPr>
          <p:cNvCxnSpPr>
            <a:cxnSpLocks/>
          </p:cNvCxnSpPr>
          <p:nvPr/>
        </p:nvCxnSpPr>
        <p:spPr>
          <a:xfrm>
            <a:off x="3926371" y="2361239"/>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0714B8-6563-4561-AB39-388EC687A36F}"/>
              </a:ext>
            </a:extLst>
          </p:cNvPr>
          <p:cNvCxnSpPr/>
          <p:nvPr/>
        </p:nvCxnSpPr>
        <p:spPr>
          <a:xfrm>
            <a:off x="2859571" y="2099213"/>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36493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20000" decel="66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amond 15">
            <a:extLst>
              <a:ext uri="{FF2B5EF4-FFF2-40B4-BE49-F238E27FC236}">
                <a16:creationId xmlns:a16="http://schemas.microsoft.com/office/drawing/2014/main" id="{30178EE2-5321-40C1-9136-63CF5209ADEA}"/>
              </a:ext>
            </a:extLst>
          </p:cNvPr>
          <p:cNvSpPr/>
          <p:nvPr/>
        </p:nvSpPr>
        <p:spPr>
          <a:xfrm>
            <a:off x="10732477" y="5563560"/>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64122" y="1178800"/>
            <a:ext cx="10427677" cy="8939752"/>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057400" y="-620950"/>
            <a:ext cx="23409756" cy="1668662"/>
          </a:xfrm>
          <a:prstGeom prst="rect">
            <a:avLst/>
          </a:prstGeom>
        </p:spPr>
        <p:txBody>
          <a:bodyPr wrap="square" lIns="0" tIns="0" rIns="0" bIns="0" rtlCol="0" anchor="t">
            <a:spAutoFit/>
          </a:bodyPr>
          <a:lstStyle/>
          <a:p>
            <a:pPr algn="ctr">
              <a:lnSpc>
                <a:spcPts val="16186"/>
              </a:lnSpc>
            </a:pPr>
            <a:r>
              <a:rPr lang="en-US" sz="4000">
                <a:solidFill>
                  <a:schemeClr val="accent6">
                    <a:lumMod val="20000"/>
                    <a:lumOff val="80000"/>
                  </a:schemeClr>
                </a:solidFill>
                <a:latin typeface="UTM Bienvenue" panose="02040603050506020204" pitchFamily="18" charset="0"/>
              </a:rPr>
              <a:t>1. Tìm câu kể trong đoạn văn sau đây. Cho biết mỗi câu dùng để làm gì?</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448"/>
            <a:ext cx="1090132" cy="1542122"/>
          </a:xfrm>
          <a:prstGeom prst="rect">
            <a:avLst/>
          </a:prstGeom>
        </p:spPr>
      </p:pic>
      <p:sp>
        <p:nvSpPr>
          <p:cNvPr id="6" name="Rectangle 5">
            <a:extLst>
              <a:ext uri="{FF2B5EF4-FFF2-40B4-BE49-F238E27FC236}">
                <a16:creationId xmlns:a16="http://schemas.microsoft.com/office/drawing/2014/main" id="{03F93A89-95ED-4024-BCD3-CBCC937CD5DC}"/>
              </a:ext>
            </a:extLst>
          </p:cNvPr>
          <p:cNvSpPr/>
          <p:nvPr/>
        </p:nvSpPr>
        <p:spPr>
          <a:xfrm>
            <a:off x="304800" y="1404015"/>
            <a:ext cx="9843566" cy="8309967"/>
          </a:xfrm>
          <a:prstGeom prst="rect">
            <a:avLst/>
          </a:prstGeom>
        </p:spPr>
        <p:txBody>
          <a:bodyPr wrap="square">
            <a:spAutoFit/>
          </a:bodyPr>
          <a:lstStyle/>
          <a:p>
            <a:pPr algn="just"/>
            <a:r>
              <a:rPr lang="en-US" sz="5400">
                <a:latin typeface="+mj-lt"/>
              </a:rPr>
              <a:t>	</a:t>
            </a:r>
            <a:r>
              <a:rPr lang="vi-VN" sz="5400">
                <a:solidFill>
                  <a:srgbClr val="D9D9D9"/>
                </a:solidFill>
                <a:latin typeface="+mj-lt"/>
              </a:rPr>
              <a:t>Chiều chiều, trên bãi thả, đám trẻ mục đồng chúng tôi hò hét nhau thả diều thi. Cánh diều mềm mại như cánh bướm</a:t>
            </a:r>
            <a:r>
              <a:rPr lang="vi-VN" sz="5400">
                <a:solidFill>
                  <a:schemeClr val="bg1">
                    <a:lumMod val="75000"/>
                  </a:schemeClr>
                </a:solidFill>
                <a:latin typeface="+mj-lt"/>
              </a:rPr>
              <a:t>.</a:t>
            </a:r>
            <a:r>
              <a:rPr lang="vi-VN" sz="5400" b="1">
                <a:solidFill>
                  <a:srgbClr val="FF0000"/>
                </a:solidFill>
                <a:latin typeface="+mj-lt"/>
              </a:rPr>
              <a:t> </a:t>
            </a:r>
            <a:r>
              <a:rPr lang="vi-VN" sz="5400">
                <a:solidFill>
                  <a:srgbClr val="D9D9D9"/>
                </a:solidFill>
                <a:latin typeface="+mj-lt"/>
              </a:rPr>
              <a:t>Chúng tôi vui sướng đến phát dại nhìn lên trời.</a:t>
            </a:r>
            <a:r>
              <a:rPr lang="vi-VN" sz="5400">
                <a:solidFill>
                  <a:schemeClr val="bg1">
                    <a:lumMod val="75000"/>
                  </a:schemeClr>
                </a:solidFill>
                <a:latin typeface="+mj-lt"/>
              </a:rPr>
              <a:t> Tiếng sáo diều vi vu trầm bổng. </a:t>
            </a:r>
            <a:r>
              <a:rPr lang="vi-VN" sz="5400" b="1">
                <a:solidFill>
                  <a:srgbClr val="FF0000"/>
                </a:solidFill>
                <a:latin typeface="+mj-lt"/>
              </a:rPr>
              <a:t>Sáo đơn, rồi sáo kép, sáo bè,... như gọi thấp xuống những vì sao sớm.</a:t>
            </a:r>
          </a:p>
          <a:p>
            <a:pPr algn="r"/>
            <a:r>
              <a:rPr lang="vi-VN" sz="4800" i="1">
                <a:latin typeface="+mj-lt"/>
              </a:rPr>
              <a:t>Theo </a:t>
            </a:r>
            <a:r>
              <a:rPr lang="vi-VN" sz="4800" b="1">
                <a:latin typeface="+mj-lt"/>
              </a:rPr>
              <a:t>TẠ DUY ANH</a:t>
            </a:r>
            <a:endParaRPr lang="en-US" sz="4800" b="1">
              <a:latin typeface="+mj-lt"/>
            </a:endParaRPr>
          </a:p>
        </p:txBody>
      </p:sp>
      <p:pic>
        <p:nvPicPr>
          <p:cNvPr id="9" name="Picture 8">
            <a:extLst>
              <a:ext uri="{FF2B5EF4-FFF2-40B4-BE49-F238E27FC236}">
                <a16:creationId xmlns:a16="http://schemas.microsoft.com/office/drawing/2014/main"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067293" y="5897191"/>
            <a:ext cx="5327352" cy="3551562"/>
          </a:xfrm>
          <a:prstGeom prst="rect">
            <a:avLst/>
          </a:prstGeom>
        </p:spPr>
      </p:pic>
      <p:grpSp>
        <p:nvGrpSpPr>
          <p:cNvPr id="12" name="Group 2">
            <a:extLst>
              <a:ext uri="{FF2B5EF4-FFF2-40B4-BE49-F238E27FC236}">
                <a16:creationId xmlns:a16="http://schemas.microsoft.com/office/drawing/2014/main" id="{5778416F-B561-49C0-8F70-826129B7A0B0}"/>
              </a:ext>
            </a:extLst>
          </p:cNvPr>
          <p:cNvGrpSpPr/>
          <p:nvPr/>
        </p:nvGrpSpPr>
        <p:grpSpPr>
          <a:xfrm>
            <a:off x="10983979" y="2037955"/>
            <a:ext cx="6898303" cy="3596815"/>
            <a:chOff x="0" y="0"/>
            <a:chExt cx="6186311" cy="2682291"/>
          </a:xfrm>
          <a:solidFill>
            <a:schemeClr val="accent5">
              <a:lumMod val="20000"/>
              <a:lumOff val="80000"/>
            </a:schemeClr>
          </a:solidFill>
        </p:grpSpPr>
        <p:sp>
          <p:nvSpPr>
            <p:cNvPr id="13" name="Freeform 3">
              <a:extLst>
                <a:ext uri="{FF2B5EF4-FFF2-40B4-BE49-F238E27FC236}">
                  <a16:creationId xmlns:a16="http://schemas.microsoft.com/office/drawing/2014/main" id="{BBE47383-671A-4001-9C82-69B945F1E7EC}"/>
                </a:ext>
              </a:extLst>
            </p:cNvPr>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14" name="Rectangle 13">
            <a:extLst>
              <a:ext uri="{FF2B5EF4-FFF2-40B4-BE49-F238E27FC236}">
                <a16:creationId xmlns:a16="http://schemas.microsoft.com/office/drawing/2014/main" id="{5B695175-5999-442A-B1AC-DF3D3369D5D2}"/>
              </a:ext>
            </a:extLst>
          </p:cNvPr>
          <p:cNvSpPr/>
          <p:nvPr/>
        </p:nvSpPr>
        <p:spPr>
          <a:xfrm>
            <a:off x="11252205" y="2564627"/>
            <a:ext cx="6705600" cy="2862322"/>
          </a:xfrm>
          <a:prstGeom prst="rect">
            <a:avLst/>
          </a:prstGeom>
        </p:spPr>
        <p:txBody>
          <a:bodyPr wrap="square">
            <a:spAutoFit/>
          </a:bodyPr>
          <a:lstStyle/>
          <a:p>
            <a:pPr algn="ctr"/>
            <a:r>
              <a:rPr lang="en-US" sz="6000" b="1">
                <a:solidFill>
                  <a:srgbClr val="002060"/>
                </a:solidFill>
                <a:latin typeface="Times New Roman" panose="02020603050405020304" pitchFamily="18" charset="0"/>
                <a:cs typeface="Times New Roman" panose="02020603050405020304" pitchFamily="18" charset="0"/>
              </a:rPr>
              <a:t>Câu dùng để </a:t>
            </a:r>
          </a:p>
          <a:p>
            <a:pPr algn="ctr"/>
            <a:r>
              <a:rPr lang="en-US" sz="6000" b="1">
                <a:solidFill>
                  <a:srgbClr val="002060"/>
                </a:solidFill>
                <a:latin typeface="Times New Roman" panose="02020603050405020304" pitchFamily="18" charset="0"/>
                <a:cs typeface="Times New Roman" panose="02020603050405020304" pitchFamily="18" charset="0"/>
              </a:rPr>
              <a:t>nêu ý kiến, </a:t>
            </a:r>
          </a:p>
          <a:p>
            <a:pPr algn="ctr"/>
            <a:r>
              <a:rPr lang="en-US" sz="6000" b="1">
                <a:solidFill>
                  <a:srgbClr val="002060"/>
                </a:solidFill>
                <a:latin typeface="Times New Roman" panose="02020603050405020304" pitchFamily="18" charset="0"/>
                <a:cs typeface="Times New Roman" panose="02020603050405020304" pitchFamily="18" charset="0"/>
              </a:rPr>
              <a:t>nhận định.</a:t>
            </a:r>
            <a:endParaRPr lang="en-US" sz="5400" b="1">
              <a:solidFill>
                <a:srgbClr val="002060"/>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4"/>
          <a:srcRect/>
          <a:stretch>
            <a:fillRect/>
          </a:stretch>
        </p:blipFill>
        <p:spPr>
          <a:xfrm rot="3963641">
            <a:off x="16214614" y="4928574"/>
            <a:ext cx="2642888" cy="2639585"/>
          </a:xfrm>
          <a:prstGeom prst="rect">
            <a:avLst/>
          </a:prstGeom>
        </p:spPr>
      </p:pic>
      <p:pic>
        <p:nvPicPr>
          <p:cNvPr id="11" name="Picture 4">
            <a:extLst>
              <a:ext uri="{FF2B5EF4-FFF2-40B4-BE49-F238E27FC236}">
                <a16:creationId xmlns:a16="http://schemas.microsoft.com/office/drawing/2014/main" id="{A01B4014-A8A8-4EAA-95C4-D4EAFADBC9EE}"/>
              </a:ext>
            </a:extLst>
          </p:cNvPr>
          <p:cNvPicPr>
            <a:picLocks noChangeAspect="1"/>
          </p:cNvPicPr>
          <p:nvPr/>
        </p:nvPicPr>
        <p:blipFill>
          <a:blip r:embed="rId4"/>
          <a:srcRect/>
          <a:stretch>
            <a:fillRect/>
          </a:stretch>
        </p:blipFill>
        <p:spPr>
          <a:xfrm rot="20032186">
            <a:off x="10653608" y="1412567"/>
            <a:ext cx="2059440" cy="2056866"/>
          </a:xfrm>
          <a:prstGeom prst="rect">
            <a:avLst/>
          </a:prstGeom>
        </p:spPr>
      </p:pic>
      <p:cxnSp>
        <p:nvCxnSpPr>
          <p:cNvPr id="20" name="Straight Connector 19">
            <a:extLst>
              <a:ext uri="{FF2B5EF4-FFF2-40B4-BE49-F238E27FC236}">
                <a16:creationId xmlns:a16="http://schemas.microsoft.com/office/drawing/2014/main" id="{1D05E233-D85B-4A04-93EC-B5C844F7C190}"/>
              </a:ext>
            </a:extLst>
          </p:cNvPr>
          <p:cNvCxnSpPr>
            <a:cxnSpLocks/>
          </p:cNvCxnSpPr>
          <p:nvPr/>
        </p:nvCxnSpPr>
        <p:spPr>
          <a:xfrm>
            <a:off x="14782800" y="1790700"/>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0714B8-6563-4561-AB39-388EC687A36F}"/>
              </a:ext>
            </a:extLst>
          </p:cNvPr>
          <p:cNvCxnSpPr/>
          <p:nvPr/>
        </p:nvCxnSpPr>
        <p:spPr>
          <a:xfrm>
            <a:off x="13716000" y="1528674"/>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0293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20000" decel="66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00737">
            <a:off x="-4763818" y="-1821090"/>
            <a:ext cx="13913884" cy="15366739"/>
          </a:xfrm>
          <a:prstGeom prst="rect">
            <a:avLst/>
          </a:prstGeom>
        </p:spPr>
      </p:pic>
      <p:grpSp>
        <p:nvGrpSpPr>
          <p:cNvPr id="3" name="Group 3"/>
          <p:cNvGrpSpPr/>
          <p:nvPr/>
        </p:nvGrpSpPr>
        <p:grpSpPr>
          <a:xfrm>
            <a:off x="10144583" y="0"/>
            <a:ext cx="8143417" cy="10287000"/>
            <a:chOff x="0" y="0"/>
            <a:chExt cx="2754687" cy="3479800"/>
          </a:xfrm>
        </p:grpSpPr>
        <p:sp>
          <p:nvSpPr>
            <p:cNvPr id="4" name="Freeform 4"/>
            <p:cNvSpPr/>
            <p:nvPr/>
          </p:nvSpPr>
          <p:spPr>
            <a:xfrm>
              <a:off x="0" y="0"/>
              <a:ext cx="2754687" cy="3479800"/>
            </a:xfrm>
            <a:custGeom>
              <a:avLst/>
              <a:gdLst/>
              <a:ahLst/>
              <a:cxnLst/>
              <a:rect l="l" t="t" r="r" b="b"/>
              <a:pathLst>
                <a:path w="2754687" h="3479800">
                  <a:moveTo>
                    <a:pt x="0" y="0"/>
                  </a:moveTo>
                  <a:lnTo>
                    <a:pt x="2754687" y="0"/>
                  </a:lnTo>
                  <a:lnTo>
                    <a:pt x="2754687" y="3479800"/>
                  </a:lnTo>
                  <a:lnTo>
                    <a:pt x="0" y="3479800"/>
                  </a:lnTo>
                  <a:close/>
                </a:path>
              </a:pathLst>
            </a:custGeom>
            <a:solidFill>
              <a:srgbClr val="FFFFFF"/>
            </a:solidFill>
          </p:spPr>
        </p:sp>
      </p:grpSp>
      <p:sp>
        <p:nvSpPr>
          <p:cNvPr id="41" name="TextBox 5">
            <a:extLst>
              <a:ext uri="{FF2B5EF4-FFF2-40B4-BE49-F238E27FC236}">
                <a16:creationId xmlns:a16="http://schemas.microsoft.com/office/drawing/2014/main" id="{B48A27B8-7867-4755-A6D5-4529C79D4F08}"/>
              </a:ext>
            </a:extLst>
          </p:cNvPr>
          <p:cNvSpPr txBox="1"/>
          <p:nvPr/>
        </p:nvSpPr>
        <p:spPr>
          <a:xfrm>
            <a:off x="10482491" y="0"/>
            <a:ext cx="7467600" cy="10249216"/>
          </a:xfrm>
          <a:prstGeom prst="rect">
            <a:avLst/>
          </a:prstGeom>
        </p:spPr>
        <p:txBody>
          <a:bodyPr wrap="square" lIns="0" tIns="0" rIns="0" bIns="0" rtlCol="0" anchor="t">
            <a:spAutoFit/>
          </a:bodyPr>
          <a:lstStyle/>
          <a:p>
            <a:pPr algn="just">
              <a:lnSpc>
                <a:spcPct val="150000"/>
              </a:lnSpc>
            </a:pPr>
            <a:r>
              <a:rPr lang="en-US" sz="5000" b="1">
                <a:solidFill>
                  <a:srgbClr val="6B0E3D"/>
                </a:solidFill>
                <a:latin typeface="Times New Roman" panose="02020603050405020304" pitchFamily="18" charset="0"/>
                <a:cs typeface="Times New Roman" panose="02020603050405020304" pitchFamily="18" charset="0"/>
              </a:rPr>
              <a:t>2. Đặt một vài câu kể để:</a:t>
            </a:r>
          </a:p>
          <a:p>
            <a:pPr algn="just">
              <a:lnSpc>
                <a:spcPct val="150000"/>
              </a:lnSpc>
            </a:pPr>
            <a:r>
              <a:rPr lang="en-US" sz="5000">
                <a:solidFill>
                  <a:srgbClr val="6B0E3D"/>
                </a:solidFill>
                <a:latin typeface="Times New Roman" panose="02020603050405020304" pitchFamily="18" charset="0"/>
                <a:cs typeface="Times New Roman" panose="02020603050405020304" pitchFamily="18" charset="0"/>
              </a:rPr>
              <a:t>a) Kể các việc em làm hằng ngày sau khi đi học về.</a:t>
            </a:r>
          </a:p>
          <a:p>
            <a:pPr algn="just">
              <a:lnSpc>
                <a:spcPct val="150000"/>
              </a:lnSpc>
            </a:pPr>
            <a:r>
              <a:rPr lang="en-US" sz="5000">
                <a:solidFill>
                  <a:srgbClr val="6B0E3D"/>
                </a:solidFill>
                <a:latin typeface="Times New Roman" panose="02020603050405020304" pitchFamily="18" charset="0"/>
                <a:cs typeface="Times New Roman" panose="02020603050405020304" pitchFamily="18" charset="0"/>
              </a:rPr>
              <a:t>b) Tả chiếc bút em đang dùng.</a:t>
            </a:r>
          </a:p>
          <a:p>
            <a:pPr algn="just">
              <a:lnSpc>
                <a:spcPct val="150000"/>
              </a:lnSpc>
            </a:pPr>
            <a:r>
              <a:rPr lang="en-US" sz="5000">
                <a:solidFill>
                  <a:srgbClr val="6B0E3D"/>
                </a:solidFill>
                <a:latin typeface="Times New Roman" panose="02020603050405020304" pitchFamily="18" charset="0"/>
                <a:cs typeface="Times New Roman" panose="02020603050405020304" pitchFamily="18" charset="0"/>
              </a:rPr>
              <a:t>c) Trình bày ý kiến của em về tình bạn.</a:t>
            </a:r>
          </a:p>
          <a:p>
            <a:pPr algn="just">
              <a:lnSpc>
                <a:spcPct val="150000"/>
              </a:lnSpc>
            </a:pPr>
            <a:r>
              <a:rPr lang="en-US" sz="5000">
                <a:solidFill>
                  <a:srgbClr val="6B0E3D"/>
                </a:solidFill>
                <a:latin typeface="Times New Roman" panose="02020603050405020304" pitchFamily="18" charset="0"/>
                <a:cs typeface="Times New Roman" panose="02020603050405020304" pitchFamily="18" charset="0"/>
              </a:rPr>
              <a:t>d) Nói lên niềm vui của em khi nhận điểm tốt.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2282108"/>
            <a:ext cx="18174091" cy="18174091"/>
          </a:xfrm>
          <a:prstGeom prst="rect">
            <a:avLst/>
          </a:prstGeom>
        </p:spPr>
      </p:pic>
      <p:grpSp>
        <p:nvGrpSpPr>
          <p:cNvPr id="3" name="Group 3"/>
          <p:cNvGrpSpPr/>
          <p:nvPr/>
        </p:nvGrpSpPr>
        <p:grpSpPr>
          <a:xfrm>
            <a:off x="0" y="5891983"/>
            <a:ext cx="18288000" cy="4395017"/>
            <a:chOff x="0" y="0"/>
            <a:chExt cx="6186311" cy="1486709"/>
          </a:xfrm>
        </p:grpSpPr>
        <p:sp>
          <p:nvSpPr>
            <p:cNvPr id="4" name="Freeform 4"/>
            <p:cNvSpPr/>
            <p:nvPr/>
          </p:nvSpPr>
          <p:spPr>
            <a:xfrm>
              <a:off x="0" y="0"/>
              <a:ext cx="6186311" cy="1486709"/>
            </a:xfrm>
            <a:custGeom>
              <a:avLst/>
              <a:gdLst/>
              <a:ahLst/>
              <a:cxnLst/>
              <a:rect l="l" t="t" r="r" b="b"/>
              <a:pathLst>
                <a:path w="6186311" h="1486709">
                  <a:moveTo>
                    <a:pt x="0" y="0"/>
                  </a:moveTo>
                  <a:lnTo>
                    <a:pt x="6186311" y="0"/>
                  </a:lnTo>
                  <a:lnTo>
                    <a:pt x="6186311" y="1486709"/>
                  </a:lnTo>
                  <a:lnTo>
                    <a:pt x="0" y="1486709"/>
                  </a:lnTo>
                  <a:close/>
                </a:path>
              </a:pathLst>
            </a:custGeom>
            <a:solidFill>
              <a:srgbClr val="FFFFFF"/>
            </a:solidFill>
          </p:spPr>
        </p:sp>
      </p:grpSp>
      <p:sp>
        <p:nvSpPr>
          <p:cNvPr id="5" name="TextBox 5"/>
          <p:cNvSpPr txBox="1"/>
          <p:nvPr/>
        </p:nvSpPr>
        <p:spPr>
          <a:xfrm>
            <a:off x="401485" y="7334197"/>
            <a:ext cx="17371119" cy="1468800"/>
          </a:xfrm>
          <a:prstGeom prst="rect">
            <a:avLst/>
          </a:prstGeom>
        </p:spPr>
        <p:txBody>
          <a:bodyPr wrap="square" lIns="0" tIns="0" rIns="0" bIns="0" rtlCol="0" anchor="t">
            <a:spAutoFit/>
          </a:bodyPr>
          <a:lstStyle/>
          <a:p>
            <a:pPr algn="ctr">
              <a:lnSpc>
                <a:spcPts val="12599"/>
              </a:lnSpc>
            </a:pPr>
            <a:r>
              <a:rPr lang="en-US" sz="9000">
                <a:solidFill>
                  <a:srgbClr val="1A3252"/>
                </a:solidFill>
                <a:latin typeface="UTM Bienvenue" panose="02040603050506020204" pitchFamily="18" charset="0"/>
              </a:rPr>
              <a:t>LẮNG NGHE VÀ NHẬN XÉT</a:t>
            </a:r>
          </a:p>
        </p:txBody>
      </p:sp>
      <p:sp>
        <p:nvSpPr>
          <p:cNvPr id="7" name="TextBox 6">
            <a:extLst>
              <a:ext uri="{FF2B5EF4-FFF2-40B4-BE49-F238E27FC236}">
                <a16:creationId xmlns:a16="http://schemas.microsoft.com/office/drawing/2014/main" id="{B69ACADD-206A-4B86-AE05-EB2A3F70354D}"/>
              </a:ext>
            </a:extLst>
          </p:cNvPr>
          <p:cNvSpPr txBox="1"/>
          <p:nvPr/>
        </p:nvSpPr>
        <p:spPr>
          <a:xfrm>
            <a:off x="17772604" y="-3467100"/>
            <a:ext cx="9372600" cy="3028650"/>
          </a:xfrm>
          <a:prstGeom prst="rect">
            <a:avLst/>
          </a:prstGeom>
        </p:spPr>
        <p:txBody>
          <a:bodyPr wrap="square" lIns="0" tIns="0" rIns="0" bIns="0" rtlCol="0" anchor="t">
            <a:spAutoFit/>
          </a:bodyPr>
          <a:lstStyle/>
          <a:p>
            <a:pPr>
              <a:lnSpc>
                <a:spcPts val="12599"/>
              </a:lnSpc>
            </a:pPr>
            <a:r>
              <a:rPr lang="en-US" sz="5400">
                <a:solidFill>
                  <a:srgbClr val="E6E6E6"/>
                </a:solidFill>
                <a:latin typeface="UTM Bienvenue" panose="02040603050506020204" pitchFamily="18" charset="0"/>
              </a:rPr>
              <a:t>Học thuộc Ghi nhớ</a:t>
            </a:r>
          </a:p>
          <a:p>
            <a:pPr>
              <a:lnSpc>
                <a:spcPts val="12599"/>
              </a:lnSpc>
            </a:pPr>
            <a:r>
              <a:rPr lang="en-US" sz="5400">
                <a:solidFill>
                  <a:srgbClr val="E6E6E6"/>
                </a:solidFill>
                <a:latin typeface="UTM Bienvenue" panose="02040603050506020204" pitchFamily="18" charset="0"/>
              </a:rPr>
              <a:t>Chuẩn bị bài sau</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63385" y="-1752849"/>
            <a:ext cx="18174091" cy="18174091"/>
          </a:xfrm>
          <a:prstGeom prst="rect">
            <a:avLst/>
          </a:prstGeom>
        </p:spPr>
      </p:pic>
      <p:grpSp>
        <p:nvGrpSpPr>
          <p:cNvPr id="3" name="Group 3"/>
          <p:cNvGrpSpPr/>
          <p:nvPr/>
        </p:nvGrpSpPr>
        <p:grpSpPr>
          <a:xfrm>
            <a:off x="0" y="5891983"/>
            <a:ext cx="18288000" cy="4395017"/>
            <a:chOff x="0" y="0"/>
            <a:chExt cx="6186311" cy="1486709"/>
          </a:xfrm>
        </p:grpSpPr>
        <p:sp>
          <p:nvSpPr>
            <p:cNvPr id="4" name="Freeform 4"/>
            <p:cNvSpPr/>
            <p:nvPr/>
          </p:nvSpPr>
          <p:spPr>
            <a:xfrm>
              <a:off x="0" y="0"/>
              <a:ext cx="6186311" cy="1486709"/>
            </a:xfrm>
            <a:custGeom>
              <a:avLst/>
              <a:gdLst/>
              <a:ahLst/>
              <a:cxnLst/>
              <a:rect l="l" t="t" r="r" b="b"/>
              <a:pathLst>
                <a:path w="6186311" h="1486709">
                  <a:moveTo>
                    <a:pt x="0" y="0"/>
                  </a:moveTo>
                  <a:lnTo>
                    <a:pt x="6186311" y="0"/>
                  </a:lnTo>
                  <a:lnTo>
                    <a:pt x="6186311" y="1486709"/>
                  </a:lnTo>
                  <a:lnTo>
                    <a:pt x="0" y="1486709"/>
                  </a:lnTo>
                  <a:close/>
                </a:path>
              </a:pathLst>
            </a:custGeom>
            <a:solidFill>
              <a:srgbClr val="FFFFFF"/>
            </a:solidFill>
          </p:spPr>
        </p:sp>
      </p:grpSp>
      <p:sp>
        <p:nvSpPr>
          <p:cNvPr id="5" name="TextBox 5"/>
          <p:cNvSpPr txBox="1"/>
          <p:nvPr/>
        </p:nvSpPr>
        <p:spPr>
          <a:xfrm>
            <a:off x="-609600" y="5916566"/>
            <a:ext cx="6705600" cy="1468800"/>
          </a:xfrm>
          <a:prstGeom prst="rect">
            <a:avLst/>
          </a:prstGeom>
        </p:spPr>
        <p:txBody>
          <a:bodyPr wrap="square" lIns="0" tIns="0" rIns="0" bIns="0" rtlCol="0" anchor="t">
            <a:spAutoFit/>
          </a:bodyPr>
          <a:lstStyle/>
          <a:p>
            <a:pPr algn="ctr">
              <a:lnSpc>
                <a:spcPts val="12599"/>
              </a:lnSpc>
            </a:pPr>
            <a:r>
              <a:rPr lang="en-US" sz="9000">
                <a:solidFill>
                  <a:srgbClr val="1A3252"/>
                </a:solidFill>
                <a:latin typeface="UTM Bienvenue" panose="02040603050506020204" pitchFamily="18" charset="0"/>
              </a:rPr>
              <a:t>DẶN DÒ</a:t>
            </a:r>
          </a:p>
        </p:txBody>
      </p:sp>
      <p:sp>
        <p:nvSpPr>
          <p:cNvPr id="6" name="TextBox 5">
            <a:extLst>
              <a:ext uri="{FF2B5EF4-FFF2-40B4-BE49-F238E27FC236}">
                <a16:creationId xmlns:a16="http://schemas.microsoft.com/office/drawing/2014/main" id="{3C1CC18F-BE9E-4FEA-9C12-504032127F0C}"/>
              </a:ext>
            </a:extLst>
          </p:cNvPr>
          <p:cNvSpPr txBox="1"/>
          <p:nvPr/>
        </p:nvSpPr>
        <p:spPr>
          <a:xfrm>
            <a:off x="6705600" y="6650966"/>
            <a:ext cx="13809815" cy="3053785"/>
          </a:xfrm>
          <a:prstGeom prst="rect">
            <a:avLst/>
          </a:prstGeom>
        </p:spPr>
        <p:txBody>
          <a:bodyPr wrap="square" lIns="0" tIns="0" rIns="0" bIns="0" rtlCol="0" anchor="t">
            <a:spAutoFit/>
          </a:bodyPr>
          <a:lstStyle/>
          <a:p>
            <a:pPr marL="1143000" indent="-1143000">
              <a:lnSpc>
                <a:spcPts val="12599"/>
              </a:lnSpc>
              <a:buFont typeface="Arial" panose="020B0604020202020204" pitchFamily="34" charset="0"/>
              <a:buChar char="•"/>
            </a:pPr>
            <a:r>
              <a:rPr lang="en-US" sz="9000">
                <a:solidFill>
                  <a:srgbClr val="1A3252"/>
                </a:solidFill>
                <a:latin typeface="UTM Bienvenue" panose="02040603050506020204" pitchFamily="18" charset="0"/>
              </a:rPr>
              <a:t>Học thuộc Ghi nhớ.</a:t>
            </a:r>
          </a:p>
          <a:p>
            <a:pPr marL="1143000" indent="-1143000">
              <a:lnSpc>
                <a:spcPts val="12599"/>
              </a:lnSpc>
              <a:buFont typeface="Arial" panose="020B0604020202020204" pitchFamily="34" charset="0"/>
              <a:buChar char="•"/>
            </a:pPr>
            <a:r>
              <a:rPr lang="en-US" sz="9000">
                <a:solidFill>
                  <a:srgbClr val="1A3252"/>
                </a:solidFill>
                <a:latin typeface="UTM Bienvenue" panose="02040603050506020204" pitchFamily="18" charset="0"/>
              </a:rPr>
              <a:t>Chuẩn bị bài sau.</a:t>
            </a:r>
          </a:p>
        </p:txBody>
      </p:sp>
      <p:pic>
        <p:nvPicPr>
          <p:cNvPr id="7" name="Picture 4">
            <a:extLst>
              <a:ext uri="{FF2B5EF4-FFF2-40B4-BE49-F238E27FC236}">
                <a16:creationId xmlns:a16="http://schemas.microsoft.com/office/drawing/2014/main" id="{8E0F6450-3EA7-44F9-B9F9-441B9A0E4C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62201">
            <a:off x="-9174294" y="15243090"/>
            <a:ext cx="6658888" cy="6707671"/>
          </a:xfrm>
          <a:prstGeom prst="rect">
            <a:avLst/>
          </a:prstGeom>
        </p:spPr>
      </p:pic>
      <p:pic>
        <p:nvPicPr>
          <p:cNvPr id="8" name="Picture 6">
            <a:extLst>
              <a:ext uri="{FF2B5EF4-FFF2-40B4-BE49-F238E27FC236}">
                <a16:creationId xmlns:a16="http://schemas.microsoft.com/office/drawing/2014/main" id="{7250D00E-C9B3-4A8A-ABC0-92412AFDA3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044814">
            <a:off x="18288000" y="5230375"/>
            <a:ext cx="13809815" cy="13910982"/>
          </a:xfrm>
          <a:prstGeom prst="rect">
            <a:avLst/>
          </a:prstGeom>
          <a:effectLst>
            <a:softEdge rad="228600"/>
          </a:effectLst>
        </p:spPr>
      </p:pic>
      <p:pic>
        <p:nvPicPr>
          <p:cNvPr id="9" name="Picture 6">
            <a:extLst>
              <a:ext uri="{FF2B5EF4-FFF2-40B4-BE49-F238E27FC236}">
                <a16:creationId xmlns:a16="http://schemas.microsoft.com/office/drawing/2014/main" id="{730D4316-F35C-4499-A120-A897BC7482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077701">
            <a:off x="-4368799" y="-695835"/>
            <a:ext cx="4343399" cy="4375218"/>
          </a:xfrm>
          <a:prstGeom prst="rect">
            <a:avLst/>
          </a:prstGeom>
          <a:effectLst>
            <a:softEdge rad="317500"/>
          </a:effectLst>
        </p:spPr>
      </p:pic>
      <p:sp>
        <p:nvSpPr>
          <p:cNvPr id="10" name="TextBox 11">
            <a:extLst>
              <a:ext uri="{FF2B5EF4-FFF2-40B4-BE49-F238E27FC236}">
                <a16:creationId xmlns:a16="http://schemas.microsoft.com/office/drawing/2014/main" id="{0832BA05-EBFD-4EE7-A18A-47A731BD4A51}"/>
              </a:ext>
            </a:extLst>
          </p:cNvPr>
          <p:cNvSpPr txBox="1"/>
          <p:nvPr/>
        </p:nvSpPr>
        <p:spPr>
          <a:xfrm>
            <a:off x="4112963" y="-6621116"/>
            <a:ext cx="14013687" cy="3175356"/>
          </a:xfrm>
          <a:prstGeom prst="rect">
            <a:avLst/>
          </a:prstGeom>
        </p:spPr>
        <p:txBody>
          <a:bodyPr wrap="square" lIns="0" tIns="0" rIns="0" bIns="0" rtlCol="0" anchor="t">
            <a:spAutoFit/>
            <a:scene3d>
              <a:camera prst="orthographicFront"/>
              <a:lightRig rig="threePt" dir="t"/>
            </a:scene3d>
            <a:sp3d extrusionH="57150">
              <a:bevelT w="38100" h="38100" prst="slope"/>
            </a:sp3d>
          </a:bodyPr>
          <a:lstStyle/>
          <a:p>
            <a:pPr algn="ctr">
              <a:lnSpc>
                <a:spcPts val="28767"/>
              </a:lnSpc>
            </a:pPr>
            <a:r>
              <a:rPr lang="en-US" sz="16000" b="1">
                <a:ln w="12700">
                  <a:noFill/>
                </a:ln>
                <a:noFill/>
                <a:effectLst/>
                <a:latin typeface="UTM Gradoo" panose="02040603050506020204" pitchFamily="18" charset="0"/>
              </a:rPr>
              <a:t>Chào các em!</a:t>
            </a:r>
          </a:p>
        </p:txBody>
      </p:sp>
    </p:spTree>
    <p:extLst>
      <p:ext uri="{BB962C8B-B14F-4D97-AF65-F5344CB8AC3E}">
        <p14:creationId xmlns:p14="http://schemas.microsoft.com/office/powerpoint/2010/main" val="16714712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314" y="-6222093"/>
            <a:ext cx="34468714" cy="17399679"/>
            <a:chOff x="0" y="0"/>
            <a:chExt cx="6186311" cy="2348865"/>
          </a:xfrm>
          <a:blipFill dpi="0" rotWithShape="1">
            <a:blip r:embed="rId2">
              <a:extLst>
                <a:ext uri="{28A0092B-C50C-407E-A947-70E740481C1C}">
                  <a14:useLocalDpi xmlns:a14="http://schemas.microsoft.com/office/drawing/2010/main" val="0"/>
                </a:ext>
              </a:extLst>
            </a:blip>
            <a:srcRect/>
            <a:stretch>
              <a:fillRect/>
            </a:stretch>
          </a:blipFill>
        </p:grpSpPr>
        <p:sp>
          <p:nvSpPr>
            <p:cNvPr id="3" name="Freeform 3"/>
            <p:cNvSpPr/>
            <p:nvPr/>
          </p:nvSpPr>
          <p:spPr>
            <a:xfrm>
              <a:off x="0" y="0"/>
              <a:ext cx="6186311" cy="2348865"/>
            </a:xfrm>
            <a:custGeom>
              <a:avLst/>
              <a:gdLst/>
              <a:ahLst/>
              <a:cxnLst/>
              <a:rect l="l" t="t" r="r" b="b"/>
              <a:pathLst>
                <a:path w="6186311" h="2348865">
                  <a:moveTo>
                    <a:pt x="0" y="0"/>
                  </a:moveTo>
                  <a:lnTo>
                    <a:pt x="6186311" y="0"/>
                  </a:lnTo>
                  <a:lnTo>
                    <a:pt x="6186311" y="2348865"/>
                  </a:lnTo>
                  <a:lnTo>
                    <a:pt x="0" y="2348865"/>
                  </a:lnTo>
                  <a:close/>
                </a:path>
              </a:pathLst>
            </a:custGeom>
            <a:grpFill/>
          </p:spPr>
          <p:txBody>
            <a:bodyPr/>
            <a:lstStyle/>
            <a:p>
              <a:endParaRPr lang="en-US"/>
            </a:p>
          </p:txBody>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92920">
            <a:off x="-5876086" y="-4633805"/>
            <a:ext cx="12339619" cy="12430019"/>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487204" y="1581204"/>
            <a:ext cx="8036501" cy="8095374"/>
          </a:xfrm>
          <a:prstGeom prst="rect">
            <a:avLst/>
          </a:prstGeom>
          <a:effectLst>
            <a:softEdge rad="228600"/>
          </a:effectLst>
        </p:spPr>
      </p:pic>
      <p:pic>
        <p:nvPicPr>
          <p:cNvPr id="13" name="Picture 6">
            <a:extLst>
              <a:ext uri="{FF2B5EF4-FFF2-40B4-BE49-F238E27FC236}">
                <a16:creationId xmlns:a16="http://schemas.microsoft.com/office/drawing/2014/main" id="{ED5902D4-7EAB-4746-8604-5B6A65D781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88058" y="1678417"/>
            <a:ext cx="4343399" cy="4375218"/>
          </a:xfrm>
          <a:prstGeom prst="rect">
            <a:avLst/>
          </a:prstGeom>
          <a:effectLst>
            <a:softEdge rad="317500"/>
          </a:effectLst>
        </p:spPr>
      </p:pic>
      <p:sp>
        <p:nvSpPr>
          <p:cNvPr id="11" name="TextBox 11"/>
          <p:cNvSpPr txBox="1"/>
          <p:nvPr/>
        </p:nvSpPr>
        <p:spPr>
          <a:xfrm rot="16200000">
            <a:off x="-14692456" y="2094654"/>
            <a:ext cx="14013687" cy="3255635"/>
          </a:xfrm>
          <a:prstGeom prst="rect">
            <a:avLst/>
          </a:prstGeom>
        </p:spPr>
        <p:txBody>
          <a:bodyPr wrap="square" lIns="0" tIns="0" rIns="0" bIns="0" rtlCol="0" anchor="t">
            <a:spAutoFit/>
          </a:bodyPr>
          <a:lstStyle/>
          <a:p>
            <a:pPr algn="ctr">
              <a:lnSpc>
                <a:spcPts val="28767"/>
              </a:lnSpc>
            </a:pPr>
            <a:r>
              <a:rPr lang="en-US" sz="23000" b="1">
                <a:ln w="12700">
                  <a:noFill/>
                </a:ln>
                <a:solidFill>
                  <a:srgbClr val="E6E6E6"/>
                </a:solidFill>
                <a:effectLst/>
                <a:latin typeface="UTM Gradoo" panose="02040603050506020204" pitchFamily="18" charset="0"/>
              </a:rPr>
              <a:t>Câu kể</a:t>
            </a:r>
          </a:p>
        </p:txBody>
      </p:sp>
      <p:sp>
        <p:nvSpPr>
          <p:cNvPr id="12" name="TextBox 12"/>
          <p:cNvSpPr txBox="1"/>
          <p:nvPr/>
        </p:nvSpPr>
        <p:spPr>
          <a:xfrm>
            <a:off x="17699508" y="-9570534"/>
            <a:ext cx="11971974" cy="1340752"/>
          </a:xfrm>
          <a:prstGeom prst="rect">
            <a:avLst/>
          </a:prstGeom>
        </p:spPr>
        <p:txBody>
          <a:bodyPr wrap="square" lIns="0" tIns="0" rIns="0" bIns="0" rtlCol="0" anchor="t">
            <a:spAutoFit/>
          </a:bodyPr>
          <a:lstStyle/>
          <a:p>
            <a:pPr algn="ctr">
              <a:lnSpc>
                <a:spcPts val="7279"/>
              </a:lnSpc>
            </a:pPr>
            <a:r>
              <a:rPr lang="en-US" sz="16600">
                <a:ln w="12700">
                  <a:noFill/>
                </a:ln>
                <a:solidFill>
                  <a:srgbClr val="E6E6E6"/>
                </a:solidFill>
                <a:effectLst/>
                <a:latin typeface="UTM Edwardian" panose="02040603050506020204" pitchFamily="18" charset="0"/>
              </a:rPr>
              <a:t>Luyện từ và câu</a:t>
            </a:r>
          </a:p>
        </p:txBody>
      </p:sp>
      <p:sp>
        <p:nvSpPr>
          <p:cNvPr id="15" name="TextBox 11">
            <a:extLst>
              <a:ext uri="{FF2B5EF4-FFF2-40B4-BE49-F238E27FC236}">
                <a16:creationId xmlns:a16="http://schemas.microsoft.com/office/drawing/2014/main" id="{DA7DF759-581E-49E5-A385-04DF8BC33CFD}"/>
              </a:ext>
            </a:extLst>
          </p:cNvPr>
          <p:cNvSpPr txBox="1"/>
          <p:nvPr/>
        </p:nvSpPr>
        <p:spPr>
          <a:xfrm>
            <a:off x="1979167" y="5483826"/>
            <a:ext cx="14013687" cy="3175356"/>
          </a:xfrm>
          <a:prstGeom prst="rect">
            <a:avLst/>
          </a:prstGeom>
        </p:spPr>
        <p:txBody>
          <a:bodyPr wrap="square" lIns="0" tIns="0" rIns="0" bIns="0" rtlCol="0" anchor="t">
            <a:spAutoFit/>
            <a:scene3d>
              <a:camera prst="orthographicFront"/>
              <a:lightRig rig="threePt" dir="t"/>
            </a:scene3d>
            <a:sp3d extrusionH="57150">
              <a:bevelT w="38100" h="38100" prst="slope"/>
            </a:sp3d>
          </a:bodyPr>
          <a:lstStyle/>
          <a:p>
            <a:pPr algn="ctr">
              <a:lnSpc>
                <a:spcPts val="28767"/>
              </a:lnSpc>
            </a:pPr>
            <a:r>
              <a:rPr lang="en-US" sz="16000" b="1">
                <a:ln w="82550">
                  <a:solidFill>
                    <a:srgbClr val="6B0E3D">
                      <a:alpha val="81000"/>
                    </a:srgbClr>
                  </a:solidFill>
                </a:ln>
                <a:solidFill>
                  <a:srgbClr val="EE246B"/>
                </a:solidFill>
                <a:effectLst>
                  <a:glow rad="101600">
                    <a:schemeClr val="bg1">
                      <a:alpha val="60000"/>
                    </a:schemeClr>
                  </a:glow>
                  <a:reflection blurRad="6350" stA="55000" endA="300" endPos="45500" dir="5400000" sy="-100000" algn="bl" rotWithShape="0"/>
                </a:effectLst>
                <a:latin typeface="UTM Gradoo" panose="02040603050506020204" pitchFamily="18" charset="0"/>
              </a:rPr>
              <a:t>tẠM BIỆT!</a:t>
            </a:r>
          </a:p>
        </p:txBody>
      </p:sp>
    </p:spTree>
    <p:extLst>
      <p:ext uri="{BB962C8B-B14F-4D97-AF65-F5344CB8AC3E}">
        <p14:creationId xmlns:p14="http://schemas.microsoft.com/office/powerpoint/2010/main" val="16139875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5">
            <a:extLst>
              <a:ext uri="{FF2B5EF4-FFF2-40B4-BE49-F238E27FC236}">
                <a16:creationId xmlns:a16="http://schemas.microsoft.com/office/drawing/2014/main" id="{C92EAB80-3ACE-4694-B94F-5DCA5E666D35}"/>
              </a:ext>
            </a:extLst>
          </p:cNvPr>
          <p:cNvGrpSpPr/>
          <p:nvPr/>
        </p:nvGrpSpPr>
        <p:grpSpPr>
          <a:xfrm>
            <a:off x="3384602" y="1028700"/>
            <a:ext cx="9796044" cy="7910614"/>
            <a:chOff x="0" y="0"/>
            <a:chExt cx="3764144" cy="3342297"/>
          </a:xfrm>
        </p:grpSpPr>
        <p:sp>
          <p:nvSpPr>
            <p:cNvPr id="17" name="Freeform 6">
              <a:extLst>
                <a:ext uri="{FF2B5EF4-FFF2-40B4-BE49-F238E27FC236}">
                  <a16:creationId xmlns:a16="http://schemas.microsoft.com/office/drawing/2014/main" id="{FF697FFA-B659-4CD8-AEA0-4B60F0CCBB5F}"/>
                </a:ext>
              </a:extLst>
            </p:cNvPr>
            <p:cNvSpPr/>
            <p:nvPr/>
          </p:nvSpPr>
          <p:spPr>
            <a:xfrm>
              <a:off x="0" y="0"/>
              <a:ext cx="3764143" cy="3342297"/>
            </a:xfrm>
            <a:prstGeom prst="ellipse">
              <a:avLst/>
            </a:prstGeom>
            <a:solidFill>
              <a:srgbClr val="FFFFFF"/>
            </a:solidFill>
          </p:spPr>
          <p:txBody>
            <a:bodyPr/>
            <a:lstStyle/>
            <a:p>
              <a:endParaRPr lang="en-US"/>
            </a:p>
          </p:txBody>
        </p:sp>
      </p:gr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58693" y="5735959"/>
            <a:ext cx="13354559" cy="1335455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92882" y="-6124027"/>
            <a:ext cx="19467496" cy="19467496"/>
          </a:xfrm>
          <a:prstGeom prst="rect">
            <a:avLst/>
          </a:prstGeom>
        </p:spPr>
      </p:pic>
      <p:grpSp>
        <p:nvGrpSpPr>
          <p:cNvPr id="4" name="Group 4"/>
          <p:cNvGrpSpPr/>
          <p:nvPr/>
        </p:nvGrpSpPr>
        <p:grpSpPr>
          <a:xfrm>
            <a:off x="1028700" y="709715"/>
            <a:ext cx="13535231" cy="8548585"/>
            <a:chOff x="0" y="0"/>
            <a:chExt cx="4578584" cy="2891743"/>
          </a:xfrm>
        </p:grpSpPr>
        <p:sp>
          <p:nvSpPr>
            <p:cNvPr id="5" name="Freeform 5"/>
            <p:cNvSpPr/>
            <p:nvPr/>
          </p:nvSpPr>
          <p:spPr>
            <a:xfrm>
              <a:off x="0" y="0"/>
              <a:ext cx="4578584" cy="2891743"/>
            </a:xfrm>
            <a:custGeom>
              <a:avLst/>
              <a:gdLst/>
              <a:ahLst/>
              <a:cxnLst/>
              <a:rect l="l" t="t" r="r" b="b"/>
              <a:pathLst>
                <a:path w="4578584" h="2891743">
                  <a:moveTo>
                    <a:pt x="0" y="0"/>
                  </a:moveTo>
                  <a:lnTo>
                    <a:pt x="4578584" y="0"/>
                  </a:lnTo>
                  <a:lnTo>
                    <a:pt x="4578584" y="2891743"/>
                  </a:lnTo>
                  <a:lnTo>
                    <a:pt x="0" y="2891743"/>
                  </a:lnTo>
                  <a:close/>
                </a:path>
              </a:pathLst>
            </a:custGeom>
            <a:solidFill>
              <a:schemeClr val="accent6">
                <a:lumMod val="20000"/>
                <a:lumOff val="80000"/>
              </a:schemeClr>
            </a:solidFill>
          </p:spPr>
        </p:sp>
      </p:grpSp>
      <p:sp>
        <p:nvSpPr>
          <p:cNvPr id="6" name="TextBox 6"/>
          <p:cNvSpPr txBox="1"/>
          <p:nvPr/>
        </p:nvSpPr>
        <p:spPr>
          <a:xfrm>
            <a:off x="3708101" y="880827"/>
            <a:ext cx="8176427" cy="1492140"/>
          </a:xfrm>
          <a:prstGeom prst="rect">
            <a:avLst/>
          </a:prstGeom>
        </p:spPr>
        <p:txBody>
          <a:bodyPr wrap="square" lIns="0" tIns="0" rIns="0" bIns="0" rtlCol="0" anchor="t">
            <a:spAutoFit/>
          </a:bodyPr>
          <a:lstStyle/>
          <a:p>
            <a:pPr algn="ctr">
              <a:lnSpc>
                <a:spcPts val="12599"/>
              </a:lnSpc>
            </a:pPr>
            <a:r>
              <a:rPr lang="en-US" sz="9600" b="1">
                <a:solidFill>
                  <a:srgbClr val="6B0E3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 dung</a:t>
            </a:r>
          </a:p>
        </p:txBody>
      </p:sp>
      <p:sp>
        <p:nvSpPr>
          <p:cNvPr id="8" name="TextBox 8"/>
          <p:cNvSpPr txBox="1"/>
          <p:nvPr/>
        </p:nvSpPr>
        <p:spPr>
          <a:xfrm>
            <a:off x="1028700" y="3028342"/>
            <a:ext cx="6271699" cy="1064394"/>
          </a:xfrm>
          <a:prstGeom prst="rect">
            <a:avLst/>
          </a:prstGeom>
        </p:spPr>
        <p:txBody>
          <a:bodyPr wrap="square" lIns="0" tIns="0" rIns="0" bIns="0" rtlCol="0" anchor="t">
            <a:spAutoFit/>
          </a:bodyPr>
          <a:lstStyle/>
          <a:p>
            <a:pPr algn="ctr">
              <a:lnSpc>
                <a:spcPts val="8284"/>
              </a:lnSpc>
            </a:pPr>
            <a:r>
              <a:rPr lang="en-US" sz="7200" b="1">
                <a:solidFill>
                  <a:srgbClr val="1A3252"/>
                </a:solidFill>
                <a:latin typeface="Times New Roman" panose="02020603050405020304" pitchFamily="18" charset="0"/>
                <a:cs typeface="Times New Roman" panose="02020603050405020304" pitchFamily="18" charset="0"/>
              </a:rPr>
              <a:t>1. Nhận xét</a:t>
            </a:r>
          </a:p>
        </p:txBody>
      </p:sp>
      <p:grpSp>
        <p:nvGrpSpPr>
          <p:cNvPr id="18" name="Group 4">
            <a:extLst>
              <a:ext uri="{FF2B5EF4-FFF2-40B4-BE49-F238E27FC236}">
                <a16:creationId xmlns:a16="http://schemas.microsoft.com/office/drawing/2014/main" id="{A76B0484-4A0C-492D-B19B-88429E9C30B3}"/>
              </a:ext>
            </a:extLst>
          </p:cNvPr>
          <p:cNvGrpSpPr/>
          <p:nvPr/>
        </p:nvGrpSpPr>
        <p:grpSpPr>
          <a:xfrm>
            <a:off x="553166" y="432967"/>
            <a:ext cx="14534434" cy="9144318"/>
            <a:chOff x="0" y="0"/>
            <a:chExt cx="4578584" cy="2891743"/>
          </a:xfrm>
          <a:noFill/>
        </p:grpSpPr>
        <p:sp>
          <p:nvSpPr>
            <p:cNvPr id="19" name="Freeform 5">
              <a:extLst>
                <a:ext uri="{FF2B5EF4-FFF2-40B4-BE49-F238E27FC236}">
                  <a16:creationId xmlns:a16="http://schemas.microsoft.com/office/drawing/2014/main" id="{EBF912CC-375E-40AC-A0FA-672BCE73BB46}"/>
                </a:ext>
              </a:extLst>
            </p:cNvPr>
            <p:cNvSpPr/>
            <p:nvPr/>
          </p:nvSpPr>
          <p:spPr>
            <a:xfrm>
              <a:off x="0" y="0"/>
              <a:ext cx="4578584" cy="2891743"/>
            </a:xfrm>
            <a:custGeom>
              <a:avLst/>
              <a:gdLst/>
              <a:ahLst/>
              <a:cxnLst/>
              <a:rect l="l" t="t" r="r" b="b"/>
              <a:pathLst>
                <a:path w="4578584" h="2891743">
                  <a:moveTo>
                    <a:pt x="0" y="0"/>
                  </a:moveTo>
                  <a:lnTo>
                    <a:pt x="4578584" y="0"/>
                  </a:lnTo>
                  <a:lnTo>
                    <a:pt x="4578584" y="2891743"/>
                  </a:lnTo>
                  <a:lnTo>
                    <a:pt x="0" y="2891743"/>
                  </a:lnTo>
                  <a:close/>
                </a:path>
              </a:pathLst>
            </a:custGeom>
            <a:grpFill/>
            <a:ln w="38100">
              <a:solidFill>
                <a:schemeClr val="bg1"/>
              </a:solidFill>
            </a:ln>
          </p:spPr>
        </p:sp>
      </p:grpSp>
      <p:sp>
        <p:nvSpPr>
          <p:cNvPr id="26" name="TextBox 8">
            <a:extLst>
              <a:ext uri="{FF2B5EF4-FFF2-40B4-BE49-F238E27FC236}">
                <a16:creationId xmlns:a16="http://schemas.microsoft.com/office/drawing/2014/main" id="{817D566A-CDC2-4672-BDDC-4927263AB99E}"/>
              </a:ext>
            </a:extLst>
          </p:cNvPr>
          <p:cNvSpPr txBox="1"/>
          <p:nvPr/>
        </p:nvSpPr>
        <p:spPr>
          <a:xfrm>
            <a:off x="3697514" y="4752910"/>
            <a:ext cx="6271699" cy="1064394"/>
          </a:xfrm>
          <a:prstGeom prst="rect">
            <a:avLst/>
          </a:prstGeom>
        </p:spPr>
        <p:txBody>
          <a:bodyPr wrap="square" lIns="0" tIns="0" rIns="0" bIns="0" rtlCol="0" anchor="t">
            <a:spAutoFit/>
          </a:bodyPr>
          <a:lstStyle/>
          <a:p>
            <a:pPr algn="ctr">
              <a:lnSpc>
                <a:spcPts val="8284"/>
              </a:lnSpc>
            </a:pPr>
            <a:r>
              <a:rPr lang="en-US" sz="7200" b="1">
                <a:solidFill>
                  <a:srgbClr val="1A3252"/>
                </a:solidFill>
                <a:latin typeface="Times New Roman" panose="02020603050405020304" pitchFamily="18" charset="0"/>
                <a:cs typeface="Times New Roman" panose="02020603050405020304" pitchFamily="18" charset="0"/>
              </a:rPr>
              <a:t>2. Luyện tập</a:t>
            </a:r>
          </a:p>
        </p:txBody>
      </p:sp>
      <p:sp>
        <p:nvSpPr>
          <p:cNvPr id="27" name="TextBox 8">
            <a:extLst>
              <a:ext uri="{FF2B5EF4-FFF2-40B4-BE49-F238E27FC236}">
                <a16:creationId xmlns:a16="http://schemas.microsoft.com/office/drawing/2014/main" id="{3B0E97BB-DA77-40C7-B2C8-9380FE076897}"/>
              </a:ext>
            </a:extLst>
          </p:cNvPr>
          <p:cNvSpPr txBox="1"/>
          <p:nvPr/>
        </p:nvSpPr>
        <p:spPr>
          <a:xfrm>
            <a:off x="7300399" y="6423437"/>
            <a:ext cx="6271699" cy="1064394"/>
          </a:xfrm>
          <a:prstGeom prst="rect">
            <a:avLst/>
          </a:prstGeom>
        </p:spPr>
        <p:txBody>
          <a:bodyPr wrap="square" lIns="0" tIns="0" rIns="0" bIns="0" rtlCol="0" anchor="t">
            <a:spAutoFit/>
          </a:bodyPr>
          <a:lstStyle/>
          <a:p>
            <a:pPr algn="ctr">
              <a:lnSpc>
                <a:spcPts val="8284"/>
              </a:lnSpc>
            </a:pPr>
            <a:r>
              <a:rPr lang="en-US" sz="7200" b="1">
                <a:solidFill>
                  <a:srgbClr val="1A3252"/>
                </a:solidFill>
                <a:latin typeface="Times New Roman" panose="02020603050405020304" pitchFamily="18" charset="0"/>
                <a:cs typeface="Times New Roman" panose="02020603050405020304" pitchFamily="18" charset="0"/>
              </a:rPr>
              <a:t>3. Dặn dò</a:t>
            </a:r>
          </a:p>
        </p:txBody>
      </p:sp>
      <p:grpSp>
        <p:nvGrpSpPr>
          <p:cNvPr id="28" name="Group 5">
            <a:extLst>
              <a:ext uri="{FF2B5EF4-FFF2-40B4-BE49-F238E27FC236}">
                <a16:creationId xmlns:a16="http://schemas.microsoft.com/office/drawing/2014/main" id="{44B1D2C7-A583-4DEF-90F5-00064965C864}"/>
              </a:ext>
            </a:extLst>
          </p:cNvPr>
          <p:cNvGrpSpPr/>
          <p:nvPr/>
        </p:nvGrpSpPr>
        <p:grpSpPr>
          <a:xfrm>
            <a:off x="-1037910" y="-3523072"/>
            <a:ext cx="18641064" cy="16551964"/>
            <a:chOff x="0" y="0"/>
            <a:chExt cx="3764144" cy="3342297"/>
          </a:xfrm>
          <a:noFill/>
        </p:grpSpPr>
        <p:sp>
          <p:nvSpPr>
            <p:cNvPr id="29" name="Freeform 6">
              <a:extLst>
                <a:ext uri="{FF2B5EF4-FFF2-40B4-BE49-F238E27FC236}">
                  <a16:creationId xmlns:a16="http://schemas.microsoft.com/office/drawing/2014/main" id="{C919556C-BC76-4EF6-B3EF-6CC82752F76A}"/>
                </a:ext>
              </a:extLst>
            </p:cNvPr>
            <p:cNvSpPr/>
            <p:nvPr/>
          </p:nvSpPr>
          <p:spPr>
            <a:xfrm>
              <a:off x="0" y="0"/>
              <a:ext cx="3764143" cy="3342297"/>
            </a:xfrm>
            <a:prstGeom prst="ellipse">
              <a:avLst/>
            </a:prstGeom>
            <a:grpFill/>
          </p:spPr>
          <p:txBody>
            <a:bodyPr/>
            <a:lstStyle/>
            <a:p>
              <a:endParaRPr lang="en-US"/>
            </a:p>
          </p:txBody>
        </p:sp>
      </p:grpSp>
      <p:pic>
        <p:nvPicPr>
          <p:cNvPr id="11" name="Picture 10">
            <a:extLst>
              <a:ext uri="{FF2B5EF4-FFF2-40B4-BE49-F238E27FC236}">
                <a16:creationId xmlns:a16="http://schemas.microsoft.com/office/drawing/2014/main" id="{1F109600-967E-460B-A4E0-2D6E5A0BB6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6452" y="1212114"/>
            <a:ext cx="4081180" cy="5773314"/>
          </a:xfrm>
          <a:prstGeom prst="rect">
            <a:avLst/>
          </a:prstGeom>
        </p:spPr>
      </p:pic>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0-#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0-#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5">
            <a:extLst>
              <a:ext uri="{FF2B5EF4-FFF2-40B4-BE49-F238E27FC236}">
                <a16:creationId xmlns:a16="http://schemas.microsoft.com/office/drawing/2014/main" id="{8EF56296-5BC5-40DD-8C63-9C250DAC82D6}"/>
              </a:ext>
            </a:extLst>
          </p:cNvPr>
          <p:cNvGrpSpPr/>
          <p:nvPr/>
        </p:nvGrpSpPr>
        <p:grpSpPr>
          <a:xfrm>
            <a:off x="2415964" y="-419100"/>
            <a:ext cx="12519236" cy="11116209"/>
            <a:chOff x="0" y="0"/>
            <a:chExt cx="3764144" cy="3342297"/>
          </a:xfrm>
          <a:noFill/>
        </p:grpSpPr>
        <p:sp>
          <p:nvSpPr>
            <p:cNvPr id="18" name="Freeform 6">
              <a:extLst>
                <a:ext uri="{FF2B5EF4-FFF2-40B4-BE49-F238E27FC236}">
                  <a16:creationId xmlns:a16="http://schemas.microsoft.com/office/drawing/2014/main" id="{51B483F9-7BBE-461C-B4D5-22E75A11472D}"/>
                </a:ext>
              </a:extLst>
            </p:cNvPr>
            <p:cNvSpPr/>
            <p:nvPr/>
          </p:nvSpPr>
          <p:spPr>
            <a:xfrm>
              <a:off x="0" y="0"/>
              <a:ext cx="3764143" cy="3342297"/>
            </a:xfrm>
            <a:prstGeom prst="ellipse">
              <a:avLst/>
            </a:prstGeom>
            <a:grpFill/>
            <a:ln w="139700" cmpd="tri">
              <a:solidFill>
                <a:schemeClr val="accent5">
                  <a:lumMod val="40000"/>
                  <a:lumOff val="60000"/>
                  <a:alpha val="98000"/>
                </a:schemeClr>
              </a:solidFill>
            </a:ln>
          </p:spPr>
          <p:txBody>
            <a:bodyPr/>
            <a:lstStyle/>
            <a:p>
              <a:endParaRPr lang="en-US">
                <a:effectLst>
                  <a:glow rad="228600">
                    <a:schemeClr val="accent5">
                      <a:satMod val="175000"/>
                      <a:alpha val="40000"/>
                    </a:schemeClr>
                  </a:glow>
                </a:effectLst>
              </a:endParaRPr>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363200" y="-5019087"/>
            <a:ext cx="11315700" cy="11315700"/>
          </a:xfrm>
          <a:prstGeom prst="rect">
            <a:avLst/>
          </a:prstGeom>
        </p:spPr>
      </p:pic>
      <p:grpSp>
        <p:nvGrpSpPr>
          <p:cNvPr id="13" name="Group 4">
            <a:extLst>
              <a:ext uri="{FF2B5EF4-FFF2-40B4-BE49-F238E27FC236}">
                <a16:creationId xmlns:a16="http://schemas.microsoft.com/office/drawing/2014/main" id="{A630ABE9-C4F5-46ED-A221-00AD7B572B04}"/>
              </a:ext>
            </a:extLst>
          </p:cNvPr>
          <p:cNvGrpSpPr/>
          <p:nvPr/>
        </p:nvGrpSpPr>
        <p:grpSpPr>
          <a:xfrm>
            <a:off x="4495800" y="2851716"/>
            <a:ext cx="8420100" cy="5317969"/>
            <a:chOff x="0" y="0"/>
            <a:chExt cx="4578584" cy="2891743"/>
          </a:xfrm>
        </p:grpSpPr>
        <p:sp>
          <p:nvSpPr>
            <p:cNvPr id="14" name="Freeform 5">
              <a:extLst>
                <a:ext uri="{FF2B5EF4-FFF2-40B4-BE49-F238E27FC236}">
                  <a16:creationId xmlns:a16="http://schemas.microsoft.com/office/drawing/2014/main" id="{E6BB7856-039F-4BF3-8D0F-87C50DC52BD2}"/>
                </a:ext>
              </a:extLst>
            </p:cNvPr>
            <p:cNvSpPr/>
            <p:nvPr/>
          </p:nvSpPr>
          <p:spPr>
            <a:xfrm>
              <a:off x="0" y="0"/>
              <a:ext cx="4578584" cy="2891743"/>
            </a:xfrm>
            <a:custGeom>
              <a:avLst/>
              <a:gdLst/>
              <a:ahLst/>
              <a:cxnLst/>
              <a:rect l="l" t="t" r="r" b="b"/>
              <a:pathLst>
                <a:path w="4578584" h="2891743">
                  <a:moveTo>
                    <a:pt x="0" y="0"/>
                  </a:moveTo>
                  <a:lnTo>
                    <a:pt x="4578584" y="0"/>
                  </a:lnTo>
                  <a:lnTo>
                    <a:pt x="4578584" y="2891743"/>
                  </a:lnTo>
                  <a:lnTo>
                    <a:pt x="0" y="2891743"/>
                  </a:lnTo>
                  <a:close/>
                </a:path>
              </a:pathLst>
            </a:custGeom>
            <a:solidFill>
              <a:srgbClr val="FFFFFF"/>
            </a:solidFill>
          </p:spPr>
        </p:sp>
      </p:grpSp>
      <p:grpSp>
        <p:nvGrpSpPr>
          <p:cNvPr id="5" name="Group 5"/>
          <p:cNvGrpSpPr/>
          <p:nvPr/>
        </p:nvGrpSpPr>
        <p:grpSpPr>
          <a:xfrm>
            <a:off x="3031147" y="203243"/>
            <a:ext cx="11127578" cy="9880513"/>
            <a:chOff x="0" y="0"/>
            <a:chExt cx="3764144" cy="3342297"/>
          </a:xfrm>
        </p:grpSpPr>
        <p:sp>
          <p:nvSpPr>
            <p:cNvPr id="6" name="Freeform 6"/>
            <p:cNvSpPr/>
            <p:nvPr/>
          </p:nvSpPr>
          <p:spPr>
            <a:xfrm>
              <a:off x="0" y="0"/>
              <a:ext cx="3764143" cy="3342297"/>
            </a:xfrm>
            <a:prstGeom prst="ellipse">
              <a:avLst/>
            </a:prstGeom>
            <a:solidFill>
              <a:schemeClr val="accent6">
                <a:lumMod val="20000"/>
                <a:lumOff val="80000"/>
              </a:schemeClr>
            </a:solidFill>
          </p:spPr>
          <p:txBody>
            <a:bodyPr/>
            <a:lstStyle/>
            <a:p>
              <a:endParaRPr lang="en-US"/>
            </a:p>
          </p:txBody>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57850" y="3664949"/>
            <a:ext cx="11315700" cy="11315700"/>
          </a:xfrm>
          <a:prstGeom prst="rect">
            <a:avLst/>
          </a:prstGeom>
        </p:spPr>
      </p:pic>
      <p:sp>
        <p:nvSpPr>
          <p:cNvPr id="16" name="TextBox 8">
            <a:extLst>
              <a:ext uri="{FF2B5EF4-FFF2-40B4-BE49-F238E27FC236}">
                <a16:creationId xmlns:a16="http://schemas.microsoft.com/office/drawing/2014/main" id="{1B739D38-AB78-4A0D-BD8B-3B66ABBFACB0}"/>
              </a:ext>
            </a:extLst>
          </p:cNvPr>
          <p:cNvSpPr txBox="1"/>
          <p:nvPr/>
        </p:nvSpPr>
        <p:spPr>
          <a:xfrm>
            <a:off x="3105264" y="2437719"/>
            <a:ext cx="8325477" cy="5402569"/>
          </a:xfrm>
          <a:prstGeom prst="rect">
            <a:avLst/>
          </a:prstGeom>
        </p:spPr>
        <p:txBody>
          <a:bodyPr wrap="square" lIns="0" tIns="0" rIns="0" bIns="0" rtlCol="0" anchor="t">
            <a:spAutoFit/>
          </a:bodyPr>
          <a:lstStyle/>
          <a:p>
            <a:pPr algn="ctr">
              <a:lnSpc>
                <a:spcPts val="8284"/>
              </a:lnSpc>
            </a:pPr>
            <a:r>
              <a:rPr lang="en-US" sz="13800" b="1">
                <a:solidFill>
                  <a:srgbClr val="1A3252"/>
                </a:solidFill>
                <a:latin typeface="UTM Bienvenue" panose="02040603050506020204" pitchFamily="18" charset="0"/>
                <a:cs typeface="Times New Roman" panose="02020603050405020304" pitchFamily="18" charset="0"/>
              </a:rPr>
              <a:t>1.</a:t>
            </a:r>
          </a:p>
          <a:p>
            <a:pPr algn="ctr">
              <a:lnSpc>
                <a:spcPts val="8284"/>
              </a:lnSpc>
            </a:pPr>
            <a:r>
              <a:rPr lang="en-US" sz="13800" b="1">
                <a:solidFill>
                  <a:srgbClr val="1A3252"/>
                </a:solidFill>
                <a:latin typeface="UTM Bienvenue" panose="02040603050506020204" pitchFamily="18" charset="0"/>
                <a:cs typeface="Times New Roman" panose="02020603050405020304" pitchFamily="18" charset="0"/>
              </a:rPr>
              <a:t> </a:t>
            </a:r>
          </a:p>
          <a:p>
            <a:pPr algn="ctr">
              <a:lnSpc>
                <a:spcPts val="8284"/>
              </a:lnSpc>
            </a:pPr>
            <a:r>
              <a:rPr lang="en-US" sz="13800" b="1">
                <a:solidFill>
                  <a:srgbClr val="1A3252"/>
                </a:solidFill>
                <a:latin typeface="UTM Bienvenue" panose="02040603050506020204" pitchFamily="18" charset="0"/>
                <a:cs typeface="Times New Roman" panose="02020603050405020304" pitchFamily="18" charset="0"/>
              </a:rPr>
              <a:t>NHẬN</a:t>
            </a:r>
          </a:p>
          <a:p>
            <a:pPr algn="ctr">
              <a:lnSpc>
                <a:spcPts val="8284"/>
              </a:lnSpc>
            </a:pPr>
            <a:r>
              <a:rPr lang="en-US" sz="13800" b="1">
                <a:solidFill>
                  <a:srgbClr val="1A3252"/>
                </a:solidFill>
                <a:latin typeface="UTM Bienvenue" panose="02040603050506020204" pitchFamily="18" charset="0"/>
                <a:cs typeface="Times New Roman" panose="02020603050405020304" pitchFamily="18" charset="0"/>
              </a:rPr>
              <a:t> </a:t>
            </a:r>
          </a:p>
          <a:p>
            <a:pPr algn="ctr">
              <a:lnSpc>
                <a:spcPts val="8284"/>
              </a:lnSpc>
            </a:pPr>
            <a:r>
              <a:rPr lang="en-US" sz="13800" b="1">
                <a:solidFill>
                  <a:srgbClr val="1A3252"/>
                </a:solidFill>
                <a:latin typeface="UTM Bienvenue" panose="02040603050506020204" pitchFamily="18" charset="0"/>
                <a:cs typeface="Times New Roman" panose="02020603050405020304" pitchFamily="18" charset="0"/>
              </a:rPr>
              <a:t>XÉT</a:t>
            </a:r>
          </a:p>
        </p:txBody>
      </p:sp>
      <p:pic>
        <p:nvPicPr>
          <p:cNvPr id="19" name="Picture 18">
            <a:extLst>
              <a:ext uri="{FF2B5EF4-FFF2-40B4-BE49-F238E27FC236}">
                <a16:creationId xmlns:a16="http://schemas.microsoft.com/office/drawing/2014/main" id="{E3C27B36-BD9D-413E-9209-6665D84B7E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662924" y="1959085"/>
            <a:ext cx="4495798" cy="6359838"/>
          </a:xfrm>
          <a:prstGeom prst="rect">
            <a:avLst/>
          </a:prstGeom>
        </p:spPr>
      </p:pic>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8"/>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7"/>
                                        </p:tgtEl>
                                        <p:attrNameLst>
                                          <p:attrName>r</p:attrName>
                                        </p:attrNameLst>
                                      </p:cBhvr>
                                    </p:animRot>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4">
            <a:extLst>
              <a:ext uri="{FF2B5EF4-FFF2-40B4-BE49-F238E27FC236}">
                <a16:creationId xmlns:a16="http://schemas.microsoft.com/office/drawing/2014/main" id="{B93A068C-DD05-4F47-9A3C-9961A868EC5D}"/>
              </a:ext>
            </a:extLst>
          </p:cNvPr>
          <p:cNvGrpSpPr/>
          <p:nvPr/>
        </p:nvGrpSpPr>
        <p:grpSpPr>
          <a:xfrm>
            <a:off x="159301" y="1786809"/>
            <a:ext cx="8203672" cy="5022063"/>
            <a:chOff x="0" y="0"/>
            <a:chExt cx="5245693" cy="2167742"/>
          </a:xfrm>
          <a:noFill/>
        </p:grpSpPr>
        <p:sp>
          <p:nvSpPr>
            <p:cNvPr id="22" name="Freeform 5">
              <a:extLst>
                <a:ext uri="{FF2B5EF4-FFF2-40B4-BE49-F238E27FC236}">
                  <a16:creationId xmlns:a16="http://schemas.microsoft.com/office/drawing/2014/main"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id="{80D1B567-B298-477C-9F4C-C1A3AD9068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36472" y="1072983"/>
            <a:ext cx="6630759" cy="6630759"/>
          </a:xfrm>
          <a:prstGeom prst="rect">
            <a:avLst/>
          </a:prstGeom>
        </p:spPr>
      </p:pic>
      <p:pic>
        <p:nvPicPr>
          <p:cNvPr id="17" name="Picture 2">
            <a:extLst>
              <a:ext uri="{FF2B5EF4-FFF2-40B4-BE49-F238E27FC236}">
                <a16:creationId xmlns:a16="http://schemas.microsoft.com/office/drawing/2014/main" id="{63FB940C-520D-40E3-8415-709BBB039D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2289" y="2243290"/>
            <a:ext cx="7958411" cy="7958411"/>
          </a:xfrm>
          <a:prstGeom prst="rect">
            <a:avLst/>
          </a:prstGeom>
        </p:spPr>
      </p:pic>
      <p:grpSp>
        <p:nvGrpSpPr>
          <p:cNvPr id="4" name="Group 4"/>
          <p:cNvGrpSpPr/>
          <p:nvPr/>
        </p:nvGrpSpPr>
        <p:grpSpPr>
          <a:xfrm>
            <a:off x="7720780" y="3086100"/>
            <a:ext cx="10302683" cy="6958914"/>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1543050" y="241986"/>
            <a:ext cx="15201900" cy="1477328"/>
          </a:xfrm>
          <a:prstGeom prst="rect">
            <a:avLst/>
          </a:prstGeom>
        </p:spPr>
        <p:txBody>
          <a:bodyPr wrap="square" lIns="0" tIns="0" rIns="0" bIns="0" rtlCol="0" anchor="t">
            <a:spAutoFit/>
          </a:bodyPr>
          <a:lstStyle/>
          <a:p>
            <a:r>
              <a:rPr lang="vi-VN" sz="4800" b="1">
                <a:solidFill>
                  <a:srgbClr val="FFFFFF"/>
                </a:solidFill>
                <a:latin typeface="Times New Roman" panose="02020603050405020304" pitchFamily="18" charset="0"/>
                <a:cs typeface="Times New Roman" panose="02020603050405020304" pitchFamily="18" charset="0"/>
              </a:rPr>
              <a:t>1. Câu in đậm trong đoạn văn sau đây được dùng làm gì? </a:t>
            </a:r>
            <a:br>
              <a:rPr lang="en-US" sz="4800" b="1">
                <a:solidFill>
                  <a:srgbClr val="FFFFFF"/>
                </a:solidFill>
                <a:latin typeface="Times New Roman" panose="02020603050405020304" pitchFamily="18" charset="0"/>
                <a:cs typeface="Times New Roman" panose="02020603050405020304" pitchFamily="18" charset="0"/>
              </a:rPr>
            </a:br>
            <a:r>
              <a:rPr lang="vi-VN" sz="4800" b="1">
                <a:solidFill>
                  <a:srgbClr val="FFFFFF"/>
                </a:solidFill>
                <a:latin typeface="Times New Roman" panose="02020603050405020304" pitchFamily="18" charset="0"/>
                <a:cs typeface="Times New Roman" panose="02020603050405020304" pitchFamily="18" charset="0"/>
              </a:rPr>
              <a:t>Cuối câu ấy có dấu gì?</a:t>
            </a:r>
          </a:p>
        </p:txBody>
      </p:sp>
      <p:pic>
        <p:nvPicPr>
          <p:cNvPr id="11"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2381" y="2083243"/>
            <a:ext cx="7958411" cy="4476079"/>
          </a:xfrm>
          <a:prstGeom prst="rect">
            <a:avLst/>
          </a:prstGeom>
          <a:effectLst>
            <a:softEdge rad="63500"/>
          </a:effectLst>
        </p:spPr>
      </p:pic>
      <p:sp>
        <p:nvSpPr>
          <p:cNvPr id="13" name="TextBox 13"/>
          <p:cNvSpPr txBox="1"/>
          <p:nvPr/>
        </p:nvSpPr>
        <p:spPr>
          <a:xfrm>
            <a:off x="8293977" y="3636678"/>
            <a:ext cx="9156288" cy="5625451"/>
          </a:xfrm>
          <a:prstGeom prst="rect">
            <a:avLst/>
          </a:prstGeom>
        </p:spPr>
        <p:txBody>
          <a:bodyPr wrap="square" lIns="0" tIns="0" rIns="0" bIns="0" rtlCol="0" anchor="t">
            <a:spAutoFit/>
          </a:bodyPr>
          <a:lstStyle/>
          <a:p>
            <a:pPr algn="just">
              <a:lnSpc>
                <a:spcPct val="114000"/>
              </a:lnSpc>
            </a:pPr>
            <a:r>
              <a:rPr lang="en-US" sz="5400">
                <a:solidFill>
                  <a:srgbClr val="6B0E3D"/>
                </a:solidFill>
                <a:latin typeface="+mj-lt"/>
              </a:rPr>
              <a:t>	</a:t>
            </a:r>
            <a:r>
              <a:rPr lang="vi-VN" sz="5400">
                <a:solidFill>
                  <a:srgbClr val="6B0E3D"/>
                </a:solidFill>
                <a:latin typeface="+mj-lt"/>
              </a:rPr>
              <a:t>Bu-ra-ti-nô là một chú bé bằng gỗ. Chú có cái mũi rất dài. Chú người gỗ được bác rùa tốt bụng Toóc-ti-la tặng cho chiếc chìa khóa vàng để mở một kho báu. </a:t>
            </a:r>
            <a:r>
              <a:rPr lang="vi-VN" sz="5400" b="1">
                <a:solidFill>
                  <a:srgbClr val="6B0E3D"/>
                </a:solidFill>
                <a:latin typeface="+mj-lt"/>
              </a:rPr>
              <a:t>Nhưng kho báu ấy ở đâu?</a:t>
            </a:r>
            <a:endParaRPr lang="en-US" sz="5400" b="1">
              <a:solidFill>
                <a:srgbClr val="6B0E3D"/>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7409943" y="2732135"/>
            <a:ext cx="10302683" cy="6958914"/>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Tree>
    <p:extLst>
      <p:ext uri="{BB962C8B-B14F-4D97-AF65-F5344CB8AC3E}">
        <p14:creationId xmlns:p14="http://schemas.microsoft.com/office/powerpoint/2010/main" val="2053752451"/>
      </p:ext>
    </p:extLst>
  </p:cSld>
  <p:clrMapOvr>
    <a:masterClrMapping/>
  </p:clrMapOvr>
  <mc:AlternateContent xmlns:mc="http://schemas.openxmlformats.org/markup-compatibility/2006">
    <mc:Choice xmlns:p159="http://schemas.microsoft.com/office/powerpoint/2015/09/main" Requires="p159">
      <p:transition spd="slow">
        <p159:morph option="byWord"/>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4">
            <a:extLst>
              <a:ext uri="{FF2B5EF4-FFF2-40B4-BE49-F238E27FC236}">
                <a16:creationId xmlns:a16="http://schemas.microsoft.com/office/drawing/2014/main" id="{B93A068C-DD05-4F47-9A3C-9961A868EC5D}"/>
              </a:ext>
            </a:extLst>
          </p:cNvPr>
          <p:cNvGrpSpPr/>
          <p:nvPr/>
        </p:nvGrpSpPr>
        <p:grpSpPr>
          <a:xfrm>
            <a:off x="566625" y="1989856"/>
            <a:ext cx="5559207" cy="3403194"/>
            <a:chOff x="0" y="0"/>
            <a:chExt cx="5245693" cy="2167742"/>
          </a:xfrm>
          <a:noFill/>
        </p:grpSpPr>
        <p:sp>
          <p:nvSpPr>
            <p:cNvPr id="22" name="Freeform 5">
              <a:extLst>
                <a:ext uri="{FF2B5EF4-FFF2-40B4-BE49-F238E27FC236}">
                  <a16:creationId xmlns:a16="http://schemas.microsoft.com/office/drawing/2014/main"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id="{80D1B567-B298-477C-9F4C-C1A3AD90684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11604">
            <a:off x="17070070" y="1028564"/>
            <a:ext cx="3053178" cy="3053178"/>
          </a:xfrm>
          <a:prstGeom prst="rect">
            <a:avLst/>
          </a:prstGeom>
        </p:spPr>
      </p:pic>
      <p:pic>
        <p:nvPicPr>
          <p:cNvPr id="17" name="Picture 2">
            <a:extLst>
              <a:ext uri="{FF2B5EF4-FFF2-40B4-BE49-F238E27FC236}">
                <a16:creationId xmlns:a16="http://schemas.microsoft.com/office/drawing/2014/main" id="{63FB940C-520D-40E3-8415-709BBB039D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010541">
            <a:off x="-3461095" y="3019445"/>
            <a:ext cx="6384294" cy="6384294"/>
          </a:xfrm>
          <a:prstGeom prst="rect">
            <a:avLst/>
          </a:prstGeom>
        </p:spPr>
      </p:pic>
      <p:grpSp>
        <p:nvGrpSpPr>
          <p:cNvPr id="4" name="Group 4"/>
          <p:cNvGrpSpPr/>
          <p:nvPr/>
        </p:nvGrpSpPr>
        <p:grpSpPr>
          <a:xfrm>
            <a:off x="7720780" y="3086100"/>
            <a:ext cx="10302683" cy="6958914"/>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762000" y="241986"/>
            <a:ext cx="17297400" cy="1661993"/>
          </a:xfrm>
          <a:prstGeom prst="rect">
            <a:avLst/>
          </a:prstGeom>
        </p:spPr>
        <p:txBody>
          <a:bodyPr wrap="square" lIns="0" tIns="0" rIns="0" bIns="0" rtlCol="0" anchor="t">
            <a:spAutoFit/>
          </a:bodyPr>
          <a:lstStyle/>
          <a:p>
            <a:r>
              <a:rPr lang="en-US" sz="5400" b="1">
                <a:solidFill>
                  <a:srgbClr val="FFFFFF"/>
                </a:solidFill>
                <a:latin typeface="Times New Roman" panose="02020603050405020304" pitchFamily="18" charset="0"/>
                <a:cs typeface="Times New Roman" panose="02020603050405020304" pitchFamily="18" charset="0"/>
              </a:rPr>
              <a:t>1. Câu in đậm trong đoạn văn sau đây đ</a:t>
            </a:r>
            <a:r>
              <a:rPr lang="vi-VN" sz="5400" b="1">
                <a:solidFill>
                  <a:srgbClr val="FFFFFF"/>
                </a:solidFill>
                <a:latin typeface="Times New Roman" panose="02020603050405020304" pitchFamily="18" charset="0"/>
                <a:cs typeface="Times New Roman" panose="02020603050405020304" pitchFamily="18" charset="0"/>
              </a:rPr>
              <a:t>ư</a:t>
            </a:r>
            <a:r>
              <a:rPr lang="en-US" sz="5400" b="1">
                <a:solidFill>
                  <a:srgbClr val="FFFFFF"/>
                </a:solidFill>
                <a:latin typeface="Times New Roman" panose="02020603050405020304" pitchFamily="18" charset="0"/>
                <a:cs typeface="Times New Roman" panose="02020603050405020304" pitchFamily="18" charset="0"/>
              </a:rPr>
              <a:t>ợc dùng làm gì? Cuối câu ấy có dấu gì?</a:t>
            </a:r>
          </a:p>
        </p:txBody>
      </p:sp>
      <p:pic>
        <p:nvPicPr>
          <p:cNvPr id="11"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89705" y="2110291"/>
            <a:ext cx="5393007" cy="3033209"/>
          </a:xfrm>
          <a:prstGeom prst="rect">
            <a:avLst/>
          </a:prstGeom>
          <a:effectLst>
            <a:softEdge rad="63500"/>
          </a:effectLst>
        </p:spPr>
      </p:pic>
      <p:sp>
        <p:nvSpPr>
          <p:cNvPr id="13" name="TextBox 13"/>
          <p:cNvSpPr txBox="1"/>
          <p:nvPr/>
        </p:nvSpPr>
        <p:spPr>
          <a:xfrm>
            <a:off x="8293976" y="3636678"/>
            <a:ext cx="9418649" cy="5724259"/>
          </a:xfrm>
          <a:prstGeom prst="rect">
            <a:avLst/>
          </a:prstGeom>
        </p:spPr>
        <p:txBody>
          <a:bodyPr wrap="square" lIns="0" tIns="0" rIns="0" bIns="0" rtlCol="0" anchor="t">
            <a:spAutoFit/>
          </a:bodyPr>
          <a:lstStyle/>
          <a:p>
            <a:pPr algn="just">
              <a:lnSpc>
                <a:spcPct val="114000"/>
              </a:lnSpc>
            </a:pPr>
            <a:r>
              <a:rPr lang="en-US" sz="5400">
                <a:solidFill>
                  <a:srgbClr val="6B0E3D"/>
                </a:solidFill>
                <a:latin typeface="+mj-lt"/>
              </a:rPr>
              <a:t>	</a:t>
            </a:r>
            <a:r>
              <a:rPr lang="vi-VN" sz="5400">
                <a:solidFill>
                  <a:schemeClr val="bg1">
                    <a:lumMod val="85000"/>
                  </a:schemeClr>
                </a:solidFill>
                <a:latin typeface="+mj-lt"/>
              </a:rPr>
              <a:t>Bu-ra-ti-nô là một chú bé bằng gỗ. Chú có cái mũi rất dài. Chú người gỗ được bác rùa tốt bụng Toóc-ti-la tặng cho chiếc chìa khóa vàng để mở một kho báu. </a:t>
            </a:r>
            <a:r>
              <a:rPr lang="vi-VN" sz="6000" b="1">
                <a:solidFill>
                  <a:srgbClr val="6B0E3D"/>
                </a:solidFill>
                <a:latin typeface="+mj-lt"/>
              </a:rPr>
              <a:t>Nhưng kho báu ấy ở đâu?</a:t>
            </a:r>
            <a:endParaRPr lang="en-US" sz="5400" b="1">
              <a:solidFill>
                <a:srgbClr val="6B0E3D"/>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7409943" y="2732135"/>
            <a:ext cx="10302683" cy="6958914"/>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
        <p:nvSpPr>
          <p:cNvPr id="23" name="TextBox 6">
            <a:extLst>
              <a:ext uri="{FF2B5EF4-FFF2-40B4-BE49-F238E27FC236}">
                <a16:creationId xmlns:a16="http://schemas.microsoft.com/office/drawing/2014/main" id="{48127410-170C-45CE-AFDF-9584ADFA1E34}"/>
              </a:ext>
            </a:extLst>
          </p:cNvPr>
          <p:cNvSpPr txBox="1"/>
          <p:nvPr/>
        </p:nvSpPr>
        <p:spPr>
          <a:xfrm>
            <a:off x="411207" y="5621827"/>
            <a:ext cx="6843318" cy="4597003"/>
          </a:xfrm>
          <a:prstGeom prst="roundRect">
            <a:avLst/>
          </a:prstGeom>
          <a:solidFill>
            <a:schemeClr val="accent6">
              <a:lumMod val="20000"/>
              <a:lumOff val="80000"/>
            </a:schemeClr>
          </a:solidFill>
          <a:ln>
            <a:solidFill>
              <a:schemeClr val="accent6">
                <a:lumMod val="75000"/>
              </a:schemeClr>
            </a:solidFill>
            <a:prstDash val="sysDash"/>
          </a:ln>
        </p:spPr>
        <p:txBody>
          <a:bodyPr wrap="square" lIns="0" tIns="0" rIns="0" bIns="0" rtlCol="0" anchor="t">
            <a:spAutoFit/>
          </a:bodyPr>
          <a:lstStyle/>
          <a:p>
            <a:pPr algn="ctr"/>
            <a:r>
              <a:rPr lang="en-US" sz="5400" b="1">
                <a:solidFill>
                  <a:srgbClr val="EE246B"/>
                </a:solidFill>
                <a:latin typeface="Times New Roman" panose="02020603050405020304" pitchFamily="18" charset="0"/>
                <a:cs typeface="Times New Roman" panose="02020603050405020304" pitchFamily="18" charset="0"/>
              </a:rPr>
              <a:t>	</a:t>
            </a:r>
            <a:r>
              <a:rPr lang="vi-VN" sz="5400" b="1">
                <a:solidFill>
                  <a:srgbClr val="EE246B"/>
                </a:solidFill>
                <a:latin typeface="Times New Roman" panose="02020603050405020304" pitchFamily="18" charset="0"/>
                <a:cs typeface="Times New Roman" panose="02020603050405020304" pitchFamily="18" charset="0"/>
              </a:rPr>
              <a:t>Câu in đậm trong đoạn văn đã cho là </a:t>
            </a:r>
            <a:r>
              <a:rPr lang="vi-VN" sz="5400" b="1">
                <a:solidFill>
                  <a:schemeClr val="tx2"/>
                </a:solidFill>
                <a:latin typeface="Times New Roman" panose="02020603050405020304" pitchFamily="18" charset="0"/>
                <a:cs typeface="Times New Roman" panose="02020603050405020304" pitchFamily="18" charset="0"/>
              </a:rPr>
              <a:t>câu hỏi </a:t>
            </a:r>
            <a:r>
              <a:rPr lang="vi-VN" sz="5400" b="1">
                <a:solidFill>
                  <a:srgbClr val="EE246B"/>
                </a:solidFill>
                <a:latin typeface="Times New Roman" panose="02020603050405020304" pitchFamily="18" charset="0"/>
                <a:cs typeface="Times New Roman" panose="02020603050405020304" pitchFamily="18" charset="0"/>
              </a:rPr>
              <a:t>về một điều chưa biết. Cuối câu có </a:t>
            </a:r>
            <a:r>
              <a:rPr lang="vi-VN" sz="5400" b="1">
                <a:solidFill>
                  <a:schemeClr val="tx2"/>
                </a:solidFill>
                <a:latin typeface="Times New Roman" panose="02020603050405020304" pitchFamily="18" charset="0"/>
                <a:cs typeface="Times New Roman" panose="02020603050405020304" pitchFamily="18" charset="0"/>
              </a:rPr>
              <a:t>dấu chấm hỏi</a:t>
            </a:r>
            <a:r>
              <a:rPr lang="en-US" sz="5400" b="1">
                <a:solidFill>
                  <a:srgbClr val="EE246B"/>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72000" fill="hold" grpId="0" nodeType="click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4">
            <a:extLst>
              <a:ext uri="{FF2B5EF4-FFF2-40B4-BE49-F238E27FC236}">
                <a16:creationId xmlns:a16="http://schemas.microsoft.com/office/drawing/2014/main" id="{B93A068C-DD05-4F47-9A3C-9961A868EC5D}"/>
              </a:ext>
            </a:extLst>
          </p:cNvPr>
          <p:cNvGrpSpPr/>
          <p:nvPr/>
        </p:nvGrpSpPr>
        <p:grpSpPr>
          <a:xfrm>
            <a:off x="159301" y="1786809"/>
            <a:ext cx="8203672" cy="5022063"/>
            <a:chOff x="0" y="0"/>
            <a:chExt cx="5245693" cy="2167742"/>
          </a:xfrm>
          <a:noFill/>
        </p:grpSpPr>
        <p:sp>
          <p:nvSpPr>
            <p:cNvPr id="22" name="Freeform 5">
              <a:extLst>
                <a:ext uri="{FF2B5EF4-FFF2-40B4-BE49-F238E27FC236}">
                  <a16:creationId xmlns:a16="http://schemas.microsoft.com/office/drawing/2014/main"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id="{80D1B567-B298-477C-9F4C-C1A3AD9068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36472" y="1072983"/>
            <a:ext cx="6630759" cy="6630759"/>
          </a:xfrm>
          <a:prstGeom prst="rect">
            <a:avLst/>
          </a:prstGeom>
        </p:spPr>
      </p:pic>
      <p:pic>
        <p:nvPicPr>
          <p:cNvPr id="17" name="Picture 2">
            <a:extLst>
              <a:ext uri="{FF2B5EF4-FFF2-40B4-BE49-F238E27FC236}">
                <a16:creationId xmlns:a16="http://schemas.microsoft.com/office/drawing/2014/main" id="{63FB940C-520D-40E3-8415-709BBB039D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2289" y="2243290"/>
            <a:ext cx="7958411" cy="7958411"/>
          </a:xfrm>
          <a:prstGeom prst="rect">
            <a:avLst/>
          </a:prstGeom>
        </p:spPr>
      </p:pic>
      <p:grpSp>
        <p:nvGrpSpPr>
          <p:cNvPr id="4" name="Group 4"/>
          <p:cNvGrpSpPr/>
          <p:nvPr/>
        </p:nvGrpSpPr>
        <p:grpSpPr>
          <a:xfrm>
            <a:off x="7720780" y="3086100"/>
            <a:ext cx="10302683" cy="6958914"/>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1543050" y="241986"/>
            <a:ext cx="15201900" cy="1477328"/>
          </a:xfrm>
          <a:prstGeom prst="rect">
            <a:avLst/>
          </a:prstGeom>
        </p:spPr>
        <p:txBody>
          <a:bodyPr wrap="square" lIns="0" tIns="0" rIns="0" bIns="0" rtlCol="0" anchor="t">
            <a:spAutoFit/>
          </a:bodyPr>
          <a:lstStyle/>
          <a:p>
            <a:r>
              <a:rPr lang="en-US" sz="4800" b="1">
                <a:solidFill>
                  <a:srgbClr val="FFFFFF"/>
                </a:solidFill>
                <a:latin typeface="Times New Roman" panose="02020603050405020304" pitchFamily="18" charset="0"/>
                <a:cs typeface="Times New Roman" panose="02020603050405020304" pitchFamily="18" charset="0"/>
              </a:rPr>
              <a:t>2. </a:t>
            </a:r>
            <a:r>
              <a:rPr lang="vi-VN" sz="4800" b="1">
                <a:solidFill>
                  <a:srgbClr val="FFFFFF"/>
                </a:solidFill>
                <a:latin typeface="Times New Roman" panose="02020603050405020304" pitchFamily="18" charset="0"/>
                <a:cs typeface="Times New Roman" panose="02020603050405020304" pitchFamily="18" charset="0"/>
              </a:rPr>
              <a:t>Những câu còn lại trong đoạn văn trên được dùng làm gì? Cuối mỗi câu có dấu gì?</a:t>
            </a:r>
          </a:p>
        </p:txBody>
      </p:sp>
      <p:pic>
        <p:nvPicPr>
          <p:cNvPr id="11"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382" y="2083243"/>
            <a:ext cx="7958408" cy="4476079"/>
          </a:xfrm>
          <a:prstGeom prst="rect">
            <a:avLst/>
          </a:prstGeom>
          <a:effectLst>
            <a:softEdge rad="63500"/>
          </a:effectLst>
        </p:spPr>
      </p:pic>
      <p:sp>
        <p:nvSpPr>
          <p:cNvPr id="13" name="TextBox 13"/>
          <p:cNvSpPr txBox="1"/>
          <p:nvPr/>
        </p:nvSpPr>
        <p:spPr>
          <a:xfrm>
            <a:off x="8293977" y="3636678"/>
            <a:ext cx="9156288" cy="5625451"/>
          </a:xfrm>
          <a:prstGeom prst="rect">
            <a:avLst/>
          </a:prstGeom>
        </p:spPr>
        <p:txBody>
          <a:bodyPr wrap="square" lIns="0" tIns="0" rIns="0" bIns="0" rtlCol="0" anchor="t">
            <a:spAutoFit/>
          </a:bodyPr>
          <a:lstStyle/>
          <a:p>
            <a:pPr algn="just">
              <a:lnSpc>
                <a:spcPct val="114000"/>
              </a:lnSpc>
            </a:pPr>
            <a:r>
              <a:rPr lang="en-US" sz="5400">
                <a:solidFill>
                  <a:srgbClr val="6B0E3D"/>
                </a:solidFill>
                <a:latin typeface="+mj-lt"/>
              </a:rPr>
              <a:t>	</a:t>
            </a:r>
            <a:r>
              <a:rPr lang="vi-VN" sz="5400">
                <a:solidFill>
                  <a:srgbClr val="6B0E3D"/>
                </a:solidFill>
                <a:latin typeface="+mj-lt"/>
              </a:rPr>
              <a:t>Bu-ra-ti-nô là một chú bé bằng gỗ. Chú có cái mũi rất dài. Chú người gỗ được bác rùa tốt bụng Toóc-ti-la tặng cho chiếc chìa khóa vàng để mở một kho báu. </a:t>
            </a:r>
            <a:r>
              <a:rPr lang="vi-VN" sz="5400" b="1">
                <a:solidFill>
                  <a:srgbClr val="6B0E3D"/>
                </a:solidFill>
                <a:latin typeface="+mj-lt"/>
              </a:rPr>
              <a:t>Nhưng kho báu ấy ở đâu?</a:t>
            </a:r>
            <a:endParaRPr lang="en-US" sz="5400" b="1">
              <a:solidFill>
                <a:srgbClr val="6B0E3D"/>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7409943" y="2732135"/>
            <a:ext cx="10302683" cy="6958914"/>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Tree>
    <p:extLst>
      <p:ext uri="{BB962C8B-B14F-4D97-AF65-F5344CB8AC3E}">
        <p14:creationId xmlns:p14="http://schemas.microsoft.com/office/powerpoint/2010/main" val="577403530"/>
      </p:ext>
    </p:extLst>
  </p:cSld>
  <p:clrMapOvr>
    <a:masterClrMapping/>
  </p:clrMapOvr>
  <mc:AlternateContent xmlns:mc="http://schemas.openxmlformats.org/markup-compatibility/2006">
    <mc:Choice xmlns:p159="http://schemas.microsoft.com/office/powerpoint/2015/09/main" Requires="p159">
      <p:transition spd="slow">
        <p159:morph option="byWord"/>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4">
            <a:extLst>
              <a:ext uri="{FF2B5EF4-FFF2-40B4-BE49-F238E27FC236}">
                <a16:creationId xmlns:a16="http://schemas.microsoft.com/office/drawing/2014/main" id="{B93A068C-DD05-4F47-9A3C-9961A868EC5D}"/>
              </a:ext>
            </a:extLst>
          </p:cNvPr>
          <p:cNvGrpSpPr/>
          <p:nvPr/>
        </p:nvGrpSpPr>
        <p:grpSpPr>
          <a:xfrm>
            <a:off x="566625" y="1989856"/>
            <a:ext cx="5559207" cy="3403194"/>
            <a:chOff x="0" y="0"/>
            <a:chExt cx="5245693" cy="2167742"/>
          </a:xfrm>
          <a:noFill/>
        </p:grpSpPr>
        <p:sp>
          <p:nvSpPr>
            <p:cNvPr id="22" name="Freeform 5">
              <a:extLst>
                <a:ext uri="{FF2B5EF4-FFF2-40B4-BE49-F238E27FC236}">
                  <a16:creationId xmlns:a16="http://schemas.microsoft.com/office/drawing/2014/main"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id="{80D1B567-B298-477C-9F4C-C1A3AD90684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67253">
            <a:off x="17070070" y="1028564"/>
            <a:ext cx="3053178" cy="3053178"/>
          </a:xfrm>
          <a:prstGeom prst="rect">
            <a:avLst/>
          </a:prstGeom>
        </p:spPr>
      </p:pic>
      <p:pic>
        <p:nvPicPr>
          <p:cNvPr id="17" name="Picture 2">
            <a:extLst>
              <a:ext uri="{FF2B5EF4-FFF2-40B4-BE49-F238E27FC236}">
                <a16:creationId xmlns:a16="http://schemas.microsoft.com/office/drawing/2014/main" id="{63FB940C-520D-40E3-8415-709BBB039D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010541">
            <a:off x="-3461095" y="3019445"/>
            <a:ext cx="6384294" cy="6384294"/>
          </a:xfrm>
          <a:prstGeom prst="rect">
            <a:avLst/>
          </a:prstGeom>
        </p:spPr>
      </p:pic>
      <p:grpSp>
        <p:nvGrpSpPr>
          <p:cNvPr id="4" name="Group 4"/>
          <p:cNvGrpSpPr/>
          <p:nvPr/>
        </p:nvGrpSpPr>
        <p:grpSpPr>
          <a:xfrm>
            <a:off x="7267048" y="2499422"/>
            <a:ext cx="10302683" cy="6958914"/>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762000" y="241986"/>
            <a:ext cx="17297400" cy="1661993"/>
          </a:xfrm>
          <a:prstGeom prst="rect">
            <a:avLst/>
          </a:prstGeom>
        </p:spPr>
        <p:txBody>
          <a:bodyPr wrap="square" lIns="0" tIns="0" rIns="0" bIns="0" rtlCol="0" anchor="t">
            <a:spAutoFit/>
          </a:bodyPr>
          <a:lstStyle/>
          <a:p>
            <a:r>
              <a:rPr lang="vi-VN" sz="5400" b="1">
                <a:solidFill>
                  <a:srgbClr val="FFFFFF"/>
                </a:solidFill>
                <a:latin typeface="Times New Roman" panose="02020603050405020304" pitchFamily="18" charset="0"/>
                <a:cs typeface="Times New Roman" panose="02020603050405020304" pitchFamily="18" charset="0"/>
              </a:rPr>
              <a:t>2. Những câu còn lại trong đoạn văn trên được dùng làm gì? Cuối mỗi câu có dấu gì?</a:t>
            </a:r>
          </a:p>
        </p:txBody>
      </p:sp>
      <p:pic>
        <p:nvPicPr>
          <p:cNvPr id="11"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706" y="2110291"/>
            <a:ext cx="5393005" cy="3033209"/>
          </a:xfrm>
          <a:prstGeom prst="rect">
            <a:avLst/>
          </a:prstGeom>
          <a:effectLst>
            <a:softEdge rad="63500"/>
          </a:effectLst>
        </p:spPr>
      </p:pic>
      <p:sp>
        <p:nvSpPr>
          <p:cNvPr id="13" name="TextBox 13"/>
          <p:cNvSpPr txBox="1"/>
          <p:nvPr/>
        </p:nvSpPr>
        <p:spPr>
          <a:xfrm>
            <a:off x="7709064" y="2499422"/>
            <a:ext cx="9418649" cy="6987426"/>
          </a:xfrm>
          <a:prstGeom prst="rect">
            <a:avLst/>
          </a:prstGeom>
        </p:spPr>
        <p:txBody>
          <a:bodyPr wrap="square" lIns="0" tIns="0" rIns="0" bIns="0" rtlCol="0" anchor="t">
            <a:spAutoFit/>
          </a:bodyPr>
          <a:lstStyle/>
          <a:p>
            <a:pPr algn="just">
              <a:lnSpc>
                <a:spcPct val="114000"/>
              </a:lnSpc>
            </a:pPr>
            <a:r>
              <a:rPr lang="en-US" sz="5400">
                <a:solidFill>
                  <a:srgbClr val="6B0E3D"/>
                </a:solidFill>
                <a:latin typeface="+mj-lt"/>
              </a:rPr>
              <a:t>	</a:t>
            </a:r>
            <a:r>
              <a:rPr lang="vi-VN" sz="6000">
                <a:solidFill>
                  <a:srgbClr val="6B0E3D"/>
                </a:solidFill>
                <a:latin typeface="+mj-lt"/>
              </a:rPr>
              <a:t>Bu-ra-ti-nô là một chú bé bằng gỗ.</a:t>
            </a:r>
            <a:r>
              <a:rPr lang="vi-VN" sz="5400">
                <a:solidFill>
                  <a:srgbClr val="6B0E3D"/>
                </a:solidFill>
                <a:latin typeface="+mj-lt"/>
              </a:rPr>
              <a:t> </a:t>
            </a:r>
            <a:r>
              <a:rPr lang="vi-VN" sz="5400">
                <a:solidFill>
                  <a:schemeClr val="bg1">
                    <a:lumMod val="85000"/>
                  </a:schemeClr>
                </a:solidFill>
                <a:latin typeface="+mj-lt"/>
              </a:rPr>
              <a:t>Chú có cái mũi rất dài. Chú người gỗ được bác rùa tốt bụng Toóc-ti-la tặng cho chiếc chìa khóa vàng để mở một kho báu. </a:t>
            </a:r>
            <a:r>
              <a:rPr lang="vi-VN" sz="6000" b="1">
                <a:solidFill>
                  <a:schemeClr val="bg1">
                    <a:lumMod val="85000"/>
                  </a:schemeClr>
                </a:solidFill>
                <a:latin typeface="+mj-lt"/>
              </a:rPr>
              <a:t>Nhưng kho báu ấy ở đâu?</a:t>
            </a:r>
            <a:endParaRPr lang="en-US" sz="5400" b="1">
              <a:solidFill>
                <a:schemeClr val="bg1">
                  <a:lumMod val="85000"/>
                </a:schemeClr>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7067945" y="2304006"/>
            <a:ext cx="10618839" cy="7256206"/>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
        <p:nvSpPr>
          <p:cNvPr id="23" name="TextBox 6">
            <a:extLst>
              <a:ext uri="{FF2B5EF4-FFF2-40B4-BE49-F238E27FC236}">
                <a16:creationId xmlns:a16="http://schemas.microsoft.com/office/drawing/2014/main" id="{48127410-170C-45CE-AFDF-9584ADFA1E34}"/>
              </a:ext>
            </a:extLst>
          </p:cNvPr>
          <p:cNvSpPr txBox="1"/>
          <p:nvPr/>
        </p:nvSpPr>
        <p:spPr>
          <a:xfrm>
            <a:off x="411207" y="5621827"/>
            <a:ext cx="6413823" cy="4494848"/>
          </a:xfrm>
          <a:prstGeom prst="roundRect">
            <a:avLst/>
          </a:prstGeom>
          <a:solidFill>
            <a:schemeClr val="accent6">
              <a:lumMod val="20000"/>
              <a:lumOff val="80000"/>
            </a:schemeClr>
          </a:solidFill>
          <a:ln>
            <a:solidFill>
              <a:schemeClr val="accent6">
                <a:lumMod val="75000"/>
              </a:schemeClr>
            </a:solidFill>
            <a:prstDash val="sysDash"/>
          </a:ln>
        </p:spPr>
        <p:txBody>
          <a:bodyPr wrap="square" lIns="0" tIns="0" rIns="0" bIns="0" rtlCol="0" anchor="t">
            <a:spAutoFit/>
          </a:bodyPr>
          <a:lstStyle/>
          <a:p>
            <a:pPr algn="ctr"/>
            <a:r>
              <a:rPr lang="en-US" sz="6600" b="1">
                <a:solidFill>
                  <a:srgbClr val="EE246B"/>
                </a:solidFill>
                <a:latin typeface="Times New Roman" panose="02020603050405020304" pitchFamily="18" charset="0"/>
                <a:cs typeface="Times New Roman" panose="02020603050405020304" pitchFamily="18" charset="0"/>
              </a:rPr>
              <a:t>	Câu dùng để </a:t>
            </a:r>
            <a:r>
              <a:rPr lang="en-US" sz="6600" b="1">
                <a:solidFill>
                  <a:schemeClr val="accent6">
                    <a:lumMod val="75000"/>
                  </a:schemeClr>
                </a:solidFill>
                <a:latin typeface="Times New Roman" panose="02020603050405020304" pitchFamily="18" charset="0"/>
                <a:cs typeface="Times New Roman" panose="02020603050405020304" pitchFamily="18" charset="0"/>
              </a:rPr>
              <a:t>giới thiệu</a:t>
            </a:r>
            <a:r>
              <a:rPr lang="en-US" sz="6600" b="1">
                <a:solidFill>
                  <a:srgbClr val="EE246B"/>
                </a:solidFill>
                <a:latin typeface="Times New Roman" panose="02020603050405020304" pitchFamily="18" charset="0"/>
                <a:cs typeface="Times New Roman" panose="02020603050405020304" pitchFamily="18" charset="0"/>
              </a:rPr>
              <a:t>. </a:t>
            </a:r>
            <a:r>
              <a:rPr lang="vi-VN" sz="6600" b="1">
                <a:solidFill>
                  <a:srgbClr val="EE246B"/>
                </a:solidFill>
                <a:latin typeface="Times New Roman" panose="02020603050405020304" pitchFamily="18" charset="0"/>
                <a:cs typeface="Times New Roman" panose="02020603050405020304" pitchFamily="18" charset="0"/>
              </a:rPr>
              <a:t>Cuối câu có </a:t>
            </a:r>
            <a:r>
              <a:rPr lang="vi-VN" sz="6600" b="1">
                <a:solidFill>
                  <a:srgbClr val="00B050"/>
                </a:solidFill>
                <a:latin typeface="Times New Roman" panose="02020603050405020304" pitchFamily="18" charset="0"/>
                <a:cs typeface="Times New Roman" panose="02020603050405020304" pitchFamily="18" charset="0"/>
              </a:rPr>
              <a:t>dấu chấm</a:t>
            </a:r>
            <a:r>
              <a:rPr lang="en-US" sz="6600" b="1">
                <a:solidFill>
                  <a:srgbClr val="EE246B"/>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0348142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72000" fill="hold" grpId="0" nodeType="click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4">
            <a:extLst>
              <a:ext uri="{FF2B5EF4-FFF2-40B4-BE49-F238E27FC236}">
                <a16:creationId xmlns:a16="http://schemas.microsoft.com/office/drawing/2014/main" id="{B93A068C-DD05-4F47-9A3C-9961A868EC5D}"/>
              </a:ext>
            </a:extLst>
          </p:cNvPr>
          <p:cNvGrpSpPr/>
          <p:nvPr/>
        </p:nvGrpSpPr>
        <p:grpSpPr>
          <a:xfrm>
            <a:off x="566625" y="1989856"/>
            <a:ext cx="5559207" cy="3403194"/>
            <a:chOff x="0" y="0"/>
            <a:chExt cx="5245693" cy="2167742"/>
          </a:xfrm>
          <a:noFill/>
        </p:grpSpPr>
        <p:sp>
          <p:nvSpPr>
            <p:cNvPr id="22" name="Freeform 5">
              <a:extLst>
                <a:ext uri="{FF2B5EF4-FFF2-40B4-BE49-F238E27FC236}">
                  <a16:creationId xmlns:a16="http://schemas.microsoft.com/office/drawing/2014/main"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id="{80D1B567-B298-477C-9F4C-C1A3AD90684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90741">
            <a:off x="16405006" y="2531560"/>
            <a:ext cx="4447780" cy="4447780"/>
          </a:xfrm>
          <a:prstGeom prst="rect">
            <a:avLst/>
          </a:prstGeom>
        </p:spPr>
      </p:pic>
      <p:pic>
        <p:nvPicPr>
          <p:cNvPr id="17" name="Picture 2">
            <a:extLst>
              <a:ext uri="{FF2B5EF4-FFF2-40B4-BE49-F238E27FC236}">
                <a16:creationId xmlns:a16="http://schemas.microsoft.com/office/drawing/2014/main" id="{63FB940C-520D-40E3-8415-709BBB039D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470561">
            <a:off x="-2813238" y="2963731"/>
            <a:ext cx="5817614" cy="5817614"/>
          </a:xfrm>
          <a:prstGeom prst="rect">
            <a:avLst/>
          </a:prstGeom>
        </p:spPr>
      </p:pic>
      <p:grpSp>
        <p:nvGrpSpPr>
          <p:cNvPr id="4" name="Group 4"/>
          <p:cNvGrpSpPr/>
          <p:nvPr/>
        </p:nvGrpSpPr>
        <p:grpSpPr>
          <a:xfrm>
            <a:off x="7267048" y="2499422"/>
            <a:ext cx="10302683" cy="6958914"/>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762000" y="241986"/>
            <a:ext cx="17297400" cy="1661993"/>
          </a:xfrm>
          <a:prstGeom prst="rect">
            <a:avLst/>
          </a:prstGeom>
        </p:spPr>
        <p:txBody>
          <a:bodyPr wrap="square" lIns="0" tIns="0" rIns="0" bIns="0" rtlCol="0" anchor="t">
            <a:spAutoFit/>
          </a:bodyPr>
          <a:lstStyle/>
          <a:p>
            <a:r>
              <a:rPr lang="vi-VN" sz="5400" b="1">
                <a:solidFill>
                  <a:srgbClr val="FFFFFF"/>
                </a:solidFill>
                <a:latin typeface="Times New Roman" panose="02020603050405020304" pitchFamily="18" charset="0"/>
                <a:cs typeface="Times New Roman" panose="02020603050405020304" pitchFamily="18" charset="0"/>
              </a:rPr>
              <a:t>2. Những câu còn lại trong đoạn văn trên được dùng làm gì? Cuối mỗi câu có dấu gì?</a:t>
            </a:r>
          </a:p>
        </p:txBody>
      </p:sp>
      <p:pic>
        <p:nvPicPr>
          <p:cNvPr id="11"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706" y="2110291"/>
            <a:ext cx="5393005" cy="3033209"/>
          </a:xfrm>
          <a:prstGeom prst="rect">
            <a:avLst/>
          </a:prstGeom>
          <a:effectLst>
            <a:softEdge rad="63500"/>
          </a:effectLst>
        </p:spPr>
      </p:pic>
      <p:sp>
        <p:nvSpPr>
          <p:cNvPr id="13" name="TextBox 13"/>
          <p:cNvSpPr txBox="1"/>
          <p:nvPr/>
        </p:nvSpPr>
        <p:spPr>
          <a:xfrm>
            <a:off x="7709064" y="2499422"/>
            <a:ext cx="9418649" cy="5829545"/>
          </a:xfrm>
          <a:prstGeom prst="rect">
            <a:avLst/>
          </a:prstGeom>
        </p:spPr>
        <p:txBody>
          <a:bodyPr wrap="square" lIns="0" tIns="0" rIns="0" bIns="0" rtlCol="0" anchor="t">
            <a:spAutoFit/>
          </a:bodyPr>
          <a:lstStyle/>
          <a:p>
            <a:pPr algn="just">
              <a:lnSpc>
                <a:spcPct val="114000"/>
              </a:lnSpc>
            </a:pPr>
            <a:r>
              <a:rPr lang="en-US" sz="5400">
                <a:solidFill>
                  <a:srgbClr val="6B0E3D"/>
                </a:solidFill>
                <a:latin typeface="+mj-lt"/>
              </a:rPr>
              <a:t>	</a:t>
            </a:r>
            <a:r>
              <a:rPr lang="vi-VN" sz="5400">
                <a:solidFill>
                  <a:srgbClr val="D9D9D9"/>
                </a:solidFill>
                <a:latin typeface="+mj-lt"/>
              </a:rPr>
              <a:t>Bu-ra-ti-nô là một chú bé bằng gỗ.</a:t>
            </a:r>
            <a:r>
              <a:rPr lang="vi-VN" sz="5400">
                <a:solidFill>
                  <a:srgbClr val="6B0E3D"/>
                </a:solidFill>
                <a:latin typeface="+mj-lt"/>
              </a:rPr>
              <a:t> </a:t>
            </a:r>
            <a:r>
              <a:rPr lang="vi-VN" sz="6000">
                <a:solidFill>
                  <a:srgbClr val="6B0E3D"/>
                </a:solidFill>
                <a:latin typeface="+mj-lt"/>
              </a:rPr>
              <a:t>Chú có cái mũi rất dài.</a:t>
            </a:r>
            <a:r>
              <a:rPr lang="vi-VN" sz="5400">
                <a:solidFill>
                  <a:schemeClr val="bg1">
                    <a:lumMod val="85000"/>
                  </a:schemeClr>
                </a:solidFill>
                <a:latin typeface="+mj-lt"/>
              </a:rPr>
              <a:t> Chú người gỗ được bác rùa tốt bụng Toóc-ti-la tặng cho chiếc chìa khóa vàng để mở một kho báu. </a:t>
            </a:r>
            <a:r>
              <a:rPr lang="vi-VN" sz="6000" b="1">
                <a:solidFill>
                  <a:schemeClr val="bg1">
                    <a:lumMod val="85000"/>
                  </a:schemeClr>
                </a:solidFill>
                <a:latin typeface="+mj-lt"/>
              </a:rPr>
              <a:t>Nhưng kho báu ấy ở đâu?</a:t>
            </a:r>
            <a:endParaRPr lang="en-US" sz="5400" b="1">
              <a:solidFill>
                <a:schemeClr val="bg1">
                  <a:lumMod val="85000"/>
                </a:schemeClr>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7067945" y="2304006"/>
            <a:ext cx="10618839" cy="7256206"/>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
        <p:nvSpPr>
          <p:cNvPr id="23" name="TextBox 6">
            <a:extLst>
              <a:ext uri="{FF2B5EF4-FFF2-40B4-BE49-F238E27FC236}">
                <a16:creationId xmlns:a16="http://schemas.microsoft.com/office/drawing/2014/main" id="{48127410-170C-45CE-AFDF-9584ADFA1E34}"/>
              </a:ext>
            </a:extLst>
          </p:cNvPr>
          <p:cNvSpPr txBox="1"/>
          <p:nvPr/>
        </p:nvSpPr>
        <p:spPr>
          <a:xfrm>
            <a:off x="411207" y="5621827"/>
            <a:ext cx="6413823" cy="4494848"/>
          </a:xfrm>
          <a:prstGeom prst="roundRect">
            <a:avLst/>
          </a:prstGeom>
          <a:solidFill>
            <a:schemeClr val="accent6">
              <a:lumMod val="20000"/>
              <a:lumOff val="80000"/>
            </a:schemeClr>
          </a:solidFill>
          <a:ln>
            <a:solidFill>
              <a:schemeClr val="accent6">
                <a:lumMod val="75000"/>
              </a:schemeClr>
            </a:solidFill>
            <a:prstDash val="sysDash"/>
          </a:ln>
        </p:spPr>
        <p:txBody>
          <a:bodyPr wrap="square" lIns="0" tIns="0" rIns="0" bIns="0" rtlCol="0" anchor="t">
            <a:spAutoFit/>
          </a:bodyPr>
          <a:lstStyle/>
          <a:p>
            <a:pPr algn="ctr"/>
            <a:r>
              <a:rPr lang="en-US" sz="6600" b="1">
                <a:solidFill>
                  <a:srgbClr val="EE246B"/>
                </a:solidFill>
                <a:latin typeface="Times New Roman" panose="02020603050405020304" pitchFamily="18" charset="0"/>
                <a:cs typeface="Times New Roman" panose="02020603050405020304" pitchFamily="18" charset="0"/>
              </a:rPr>
              <a:t>	Câu dùng để </a:t>
            </a:r>
            <a:r>
              <a:rPr lang="en-US" sz="6600" b="1">
                <a:solidFill>
                  <a:schemeClr val="accent6">
                    <a:lumMod val="75000"/>
                  </a:schemeClr>
                </a:solidFill>
                <a:latin typeface="Times New Roman" panose="02020603050405020304" pitchFamily="18" charset="0"/>
                <a:cs typeface="Times New Roman" panose="02020603050405020304" pitchFamily="18" charset="0"/>
              </a:rPr>
              <a:t>miêu tả</a:t>
            </a:r>
            <a:r>
              <a:rPr lang="en-US" sz="6600" b="1">
                <a:solidFill>
                  <a:srgbClr val="EE246B"/>
                </a:solidFill>
                <a:latin typeface="Times New Roman" panose="02020603050405020304" pitchFamily="18" charset="0"/>
                <a:cs typeface="Times New Roman" panose="02020603050405020304" pitchFamily="18" charset="0"/>
              </a:rPr>
              <a:t>. </a:t>
            </a:r>
            <a:r>
              <a:rPr lang="vi-VN" sz="6600" b="1">
                <a:solidFill>
                  <a:srgbClr val="EE246B"/>
                </a:solidFill>
                <a:latin typeface="Times New Roman" panose="02020603050405020304" pitchFamily="18" charset="0"/>
                <a:cs typeface="Times New Roman" panose="02020603050405020304" pitchFamily="18" charset="0"/>
              </a:rPr>
              <a:t>Cuối câu có </a:t>
            </a:r>
            <a:r>
              <a:rPr lang="vi-VN" sz="6600" b="1">
                <a:solidFill>
                  <a:srgbClr val="00B050"/>
                </a:solidFill>
                <a:latin typeface="Times New Roman" panose="02020603050405020304" pitchFamily="18" charset="0"/>
                <a:cs typeface="Times New Roman" panose="02020603050405020304" pitchFamily="18" charset="0"/>
              </a:rPr>
              <a:t>dấu chấm</a:t>
            </a:r>
            <a:r>
              <a:rPr lang="en-US" sz="6600" b="1">
                <a:solidFill>
                  <a:srgbClr val="EE246B"/>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1737337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72000" fill="hold" grpId="0" nodeType="click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285</TotalTime>
  <Words>679</Words>
  <Application>Microsoft Office PowerPoint</Application>
  <PresentationFormat>Custom</PresentationFormat>
  <Paragraphs>125</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UTM Edwardian</vt:lpstr>
      <vt:lpstr>Times New Roman</vt:lpstr>
      <vt:lpstr>Calibri</vt:lpstr>
      <vt:lpstr>UTM Bienvenue</vt:lpstr>
      <vt:lpstr>UTM Gradoo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dc:title>
  <dc:subject>T</dc:subject>
  <dc:creator>KTUTS</dc:creator>
  <cp:keywords>Thy Tho</cp:keywords>
  <dc:description>U</dc:description>
  <cp:lastModifiedBy>Admin</cp:lastModifiedBy>
  <dcterms:created xsi:type="dcterms:W3CDTF">2006-08-16T00:00:00Z</dcterms:created>
  <dcterms:modified xsi:type="dcterms:W3CDTF">2021-12-18T19:23:35Z</dcterms:modified>
  <cp:category>U</cp:category>
  <dc:identifier>DAEyOEqN9Qw</dc:identifier>
  <cp:version>V31</cp:version>
</cp:coreProperties>
</file>