
<file path=[Content_Types].xml><?xml version="1.0" encoding="utf-8"?>
<Types xmlns="http://schemas.openxmlformats.org/package/2006/content-types">
  <Default Extension="vml" ContentType="application/vnd.openxmlformats-officedocument.vmlDrawing"/>
  <Default Extension="bin" ContentType="application/vnd.openxmlformats-officedocument.oleObject"/>
  <Default Extension="wav" ContentType="audio/x-wav"/>
  <Default Extension="png" ContentType="image/png"/>
  <Default Extension="jpeg" ContentType="image/jpeg"/>
  <Default Extension="JPG" ContentType="image/.jpg"/>
  <Default Extension="wmf" ContentType="image/x-wmf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5"/>
  </p:notesMasterIdLst>
  <p:sldIdLst>
    <p:sldId id="312" r:id="rId3"/>
    <p:sldId id="280" r:id="rId4"/>
    <p:sldId id="282" r:id="rId5"/>
    <p:sldId id="283" r:id="rId6"/>
    <p:sldId id="284" r:id="rId7"/>
    <p:sldId id="285" r:id="rId8"/>
    <p:sldId id="286" r:id="rId9"/>
    <p:sldId id="287" r:id="rId10"/>
    <p:sldId id="313" r:id="rId11"/>
    <p:sldId id="323" r:id="rId12"/>
    <p:sldId id="328" r:id="rId13"/>
    <p:sldId id="324" r:id="rId14"/>
    <p:sldId id="346" r:id="rId15"/>
    <p:sldId id="326" r:id="rId16"/>
    <p:sldId id="327" r:id="rId17"/>
    <p:sldId id="290" r:id="rId18"/>
    <p:sldId id="291" r:id="rId19"/>
    <p:sldId id="292" r:id="rId20"/>
    <p:sldId id="293" r:id="rId21"/>
    <p:sldId id="294" r:id="rId22"/>
    <p:sldId id="295" r:id="rId23"/>
    <p:sldId id="264" r:id="rId24"/>
  </p:sldIdLst>
  <p:sldSz cx="12192000" cy="6858000"/>
  <p:notesSz cx="6858000" cy="9144000"/>
  <p:defaultTextStyle>
    <a:defPPr>
      <a:defRPr lang="en-US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00FF"/>
    <a:srgbClr val="FF0066"/>
    <a:srgbClr val="990000"/>
    <a:srgbClr val="006600"/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38"/>
    <p:restoredTop sz="94660"/>
  </p:normalViewPr>
  <p:slideViewPr>
    <p:cSldViewPr showGuides="1">
      <p:cViewPr varScale="1">
        <p:scale>
          <a:sx n="66" d="100"/>
          <a:sy n="66" d="100"/>
        </p:scale>
        <p:origin x="136" y="19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notesMaster" Target="notesMasters/notesMaster1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image" Target="../media/image25.wmf"/><Relationship Id="rId1" Type="http://schemas.openxmlformats.org/officeDocument/2006/relationships/image" Target="../media/image2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0" hangingPunct="0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BEAC923-C791-4043-ABDE-CD31ACA567A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52" name="Rectangle 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286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Click to edit Master text styles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Second level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Third level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Fourth level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Fifth level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6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eaLnBrk="0" hangingPunct="0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6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/>
          <a:p>
            <a:pPr lvl="0" algn="r"/>
            <a:fld id="{9A0DB2DC-4C9A-4742-B13C-FB6460FD3503}" type="slidenum">
              <a:rPr lang="en-US" altLang="en-US" sz="1200" dirty="0"/>
            </a:fld>
            <a:endParaRPr lang="en-US" altLang="en-US" sz="12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hangingPunct="1">
              <a:defRPr/>
            </a:pPr>
            <a:fld id="{63F0B183-92DA-4919-A6C8-3CA5F327EAC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smtClean="0">
                <a:latin typeface="Arial" panose="020B0604020202020204" pitchFamily="34" charset="0"/>
              </a:rPr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hangingPunct="1">
              <a:defRPr/>
            </a:pPr>
            <a:fld id="{63F0B183-92DA-4919-A6C8-3CA5F327EAC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smtClean="0">
                <a:latin typeface="Arial" panose="020B0604020202020204" pitchFamily="34" charset="0"/>
              </a:rPr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hangingPunct="1">
              <a:defRPr/>
            </a:pPr>
            <a:fld id="{63F0B183-92DA-4919-A6C8-3CA5F327EAC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smtClean="0">
                <a:latin typeface="Arial" panose="020B0604020202020204" pitchFamily="34" charset="0"/>
              </a:rPr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hangingPunct="1">
              <a:defRPr/>
            </a:pPr>
            <a:fld id="{63F0B183-92DA-4919-A6C8-3CA5F327EAC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smtClean="0">
                <a:latin typeface="Arial" panose="020B0604020202020204" pitchFamily="34" charset="0"/>
              </a:rPr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hangingPunct="1">
              <a:defRPr/>
            </a:pPr>
            <a:fld id="{63F0B183-92DA-4919-A6C8-3CA5F327EAC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smtClean="0">
                <a:latin typeface="Arial" panose="020B0604020202020204" pitchFamily="34" charset="0"/>
              </a:rPr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hangingPunct="1">
              <a:defRPr/>
            </a:pPr>
            <a:fld id="{63F0B183-92DA-4919-A6C8-3CA5F327EAC8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smtClean="0">
                <a:latin typeface="Arial" panose="020B0604020202020204" pitchFamily="34" charset="0"/>
              </a:rPr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hangingPunct="1">
              <a:defRPr/>
            </a:pPr>
            <a:fld id="{63F0B183-92DA-4919-A6C8-3CA5F327EAC8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smtClean="0">
                <a:latin typeface="Arial" panose="020B0604020202020204" pitchFamily="34" charset="0"/>
              </a:rPr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hangingPunct="1">
              <a:defRPr/>
            </a:pPr>
            <a:fld id="{63F0B183-92DA-4919-A6C8-3CA5F327EAC8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smtClean="0">
                <a:latin typeface="Arial" panose="020B0604020202020204" pitchFamily="34" charset="0"/>
              </a:rPr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hangingPunct="1">
              <a:defRPr/>
            </a:pPr>
            <a:fld id="{63F0B183-92DA-4919-A6C8-3CA5F327EAC8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smtClean="0">
                <a:latin typeface="Arial" panose="020B0604020202020204" pitchFamily="34" charset="0"/>
              </a:rPr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hangingPunct="1">
              <a:defRPr/>
            </a:pPr>
            <a:fld id="{63F0B183-92DA-4919-A6C8-3CA5F327EAC8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smtClean="0">
                <a:latin typeface="Arial" panose="020B0604020202020204" pitchFamily="34" charset="0"/>
              </a:rPr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hangingPunct="1">
              <a:defRPr/>
            </a:pPr>
            <a:fld id="{63F0B183-92DA-4919-A6C8-3CA5F327EAC8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smtClean="0">
                <a:latin typeface="Arial" panose="020B0604020202020204" pitchFamily="34" charset="0"/>
              </a:rPr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hangingPunct="1">
              <a:defRPr/>
            </a:pPr>
            <a:fld id="{63F0B183-92DA-4919-A6C8-3CA5F327EAC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 eaLnBrk="1" hangingPunct="1"/>
            <a:fld id="{9A0DB2DC-4C9A-4742-B13C-FB6460FD3503}" type="slidenum">
              <a:rPr lang="en-US" altLang="en-US" smtClean="0">
                <a:latin typeface="Arial" panose="020B0604020202020204" pitchFamily="34" charset="0"/>
              </a:rPr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hyperlink" Target="Giay%20the%20ki.pptx#23.%20PowerPoint%20Presentation" TargetMode="External"/><Relationship Id="rId1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hyperlink" Target="Giay%20the%20ki.pptx#22.%20PowerPoint%20Presentation" TargetMode="External"/><Relationship Id="rId1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vmlDrawing" Target="../drawings/vmlDrawing1.v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26.wmf"/><Relationship Id="rId6" Type="http://schemas.openxmlformats.org/officeDocument/2006/relationships/oleObject" Target="../embeddings/oleObject3.bin"/><Relationship Id="rId5" Type="http://schemas.openxmlformats.org/officeDocument/2006/relationships/image" Target="../media/image25.wmf"/><Relationship Id="rId4" Type="http://schemas.openxmlformats.org/officeDocument/2006/relationships/oleObject" Target="../embeddings/oleObject2.bin"/><Relationship Id="rId3" Type="http://schemas.openxmlformats.org/officeDocument/2006/relationships/image" Target="../media/image24.wmf"/><Relationship Id="rId2" Type="http://schemas.openxmlformats.org/officeDocument/2006/relationships/oleObject" Target="../embeddings/oleObject1.bin"/><Relationship Id="rId1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0.png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1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microsoft.com/office/2007/relationships/media" Target="../media/audio3.wav"/><Relationship Id="rId3" Type="http://schemas.openxmlformats.org/officeDocument/2006/relationships/audio" Target="../media/audio3.wav"/><Relationship Id="rId2" Type="http://schemas.openxmlformats.org/officeDocument/2006/relationships/image" Target="../media/image33.png"/><Relationship Id="rId1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40.png"/><Relationship Id="rId8" Type="http://schemas.openxmlformats.org/officeDocument/2006/relationships/slide" Target="slide20.xml"/><Relationship Id="rId7" Type="http://schemas.openxmlformats.org/officeDocument/2006/relationships/image" Target="../media/image39.png"/><Relationship Id="rId6" Type="http://schemas.openxmlformats.org/officeDocument/2006/relationships/image" Target="../media/image38.png"/><Relationship Id="rId5" Type="http://schemas.openxmlformats.org/officeDocument/2006/relationships/slide" Target="slide19.xml"/><Relationship Id="rId4" Type="http://schemas.openxmlformats.org/officeDocument/2006/relationships/image" Target="../media/image37.png"/><Relationship Id="rId3" Type="http://schemas.openxmlformats.org/officeDocument/2006/relationships/image" Target="../media/image36.png"/><Relationship Id="rId2" Type="http://schemas.openxmlformats.org/officeDocument/2006/relationships/slide" Target="slide18.xml"/><Relationship Id="rId15" Type="http://schemas.openxmlformats.org/officeDocument/2006/relationships/slideLayout" Target="../slideLayouts/slideLayout1.xml"/><Relationship Id="rId14" Type="http://schemas.openxmlformats.org/officeDocument/2006/relationships/image" Target="../media/image44.GIF"/><Relationship Id="rId13" Type="http://schemas.openxmlformats.org/officeDocument/2006/relationships/image" Target="../media/image43.png"/><Relationship Id="rId12" Type="http://schemas.openxmlformats.org/officeDocument/2006/relationships/image" Target="../media/image42.png"/><Relationship Id="rId11" Type="http://schemas.openxmlformats.org/officeDocument/2006/relationships/slide" Target="slide21.xml"/><Relationship Id="rId10" Type="http://schemas.openxmlformats.org/officeDocument/2006/relationships/image" Target="../media/image41.png"/><Relationship Id="rId1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50.GIF"/><Relationship Id="rId8" Type="http://schemas.openxmlformats.org/officeDocument/2006/relationships/image" Target="../media/image49.GIF"/><Relationship Id="rId7" Type="http://schemas.openxmlformats.org/officeDocument/2006/relationships/image" Target="../media/image48.GIF"/><Relationship Id="rId6" Type="http://schemas.openxmlformats.org/officeDocument/2006/relationships/image" Target="../media/image47.GIF"/><Relationship Id="rId5" Type="http://schemas.openxmlformats.org/officeDocument/2006/relationships/slide" Target="slide17.xml"/><Relationship Id="rId4" Type="http://schemas.openxmlformats.org/officeDocument/2006/relationships/image" Target="../media/image46.jpeg"/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4" Type="http://schemas.openxmlformats.org/officeDocument/2006/relationships/slideLayout" Target="../slideLayouts/slideLayout1.xml"/><Relationship Id="rId13" Type="http://schemas.openxmlformats.org/officeDocument/2006/relationships/audio" Target="../media/audio5.wav"/><Relationship Id="rId12" Type="http://schemas.openxmlformats.org/officeDocument/2006/relationships/audio" Target="../media/audio4.wav"/><Relationship Id="rId11" Type="http://schemas.openxmlformats.org/officeDocument/2006/relationships/image" Target="../media/image52.GIF"/><Relationship Id="rId10" Type="http://schemas.openxmlformats.org/officeDocument/2006/relationships/image" Target="../media/image51.GIF"/><Relationship Id="rId1" Type="http://schemas.openxmlformats.org/officeDocument/2006/relationships/image" Target="../media/image45.GIF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image" Target="../media/image50.GIF"/><Relationship Id="rId8" Type="http://schemas.openxmlformats.org/officeDocument/2006/relationships/image" Target="../media/image49.GIF"/><Relationship Id="rId7" Type="http://schemas.openxmlformats.org/officeDocument/2006/relationships/image" Target="../media/image48.GIF"/><Relationship Id="rId6" Type="http://schemas.openxmlformats.org/officeDocument/2006/relationships/image" Target="../media/image47.GIF"/><Relationship Id="rId5" Type="http://schemas.openxmlformats.org/officeDocument/2006/relationships/slide" Target="slide17.xml"/><Relationship Id="rId4" Type="http://schemas.openxmlformats.org/officeDocument/2006/relationships/image" Target="../media/image46.jpeg"/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4" Type="http://schemas.openxmlformats.org/officeDocument/2006/relationships/slideLayout" Target="../slideLayouts/slideLayout1.xml"/><Relationship Id="rId13" Type="http://schemas.openxmlformats.org/officeDocument/2006/relationships/audio" Target="../media/audio5.wav"/><Relationship Id="rId12" Type="http://schemas.openxmlformats.org/officeDocument/2006/relationships/audio" Target="../media/audio4.wav"/><Relationship Id="rId11" Type="http://schemas.openxmlformats.org/officeDocument/2006/relationships/image" Target="../media/image52.GIF"/><Relationship Id="rId10" Type="http://schemas.openxmlformats.org/officeDocument/2006/relationships/image" Target="../media/image51.GIF"/><Relationship Id="rId1" Type="http://schemas.openxmlformats.org/officeDocument/2006/relationships/image" Target="../media/image45.GIF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.png"/><Relationship Id="rId8" Type="http://schemas.openxmlformats.org/officeDocument/2006/relationships/image" Target="../media/image9.png"/><Relationship Id="rId7" Type="http://schemas.openxmlformats.org/officeDocument/2006/relationships/image" Target="../media/image8.png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5" Type="http://schemas.openxmlformats.org/officeDocument/2006/relationships/slideLayout" Target="../slideLayouts/slideLayout7.xml"/><Relationship Id="rId24" Type="http://schemas.openxmlformats.org/officeDocument/2006/relationships/audio" Target="../media/audio1.wav"/><Relationship Id="rId23" Type="http://schemas.openxmlformats.org/officeDocument/2006/relationships/image" Target="../media/image18.png"/><Relationship Id="rId22" Type="http://schemas.openxmlformats.org/officeDocument/2006/relationships/image" Target="../media/image17.png"/><Relationship Id="rId21" Type="http://schemas.openxmlformats.org/officeDocument/2006/relationships/image" Target="../media/image16.png"/><Relationship Id="rId20" Type="http://schemas.openxmlformats.org/officeDocument/2006/relationships/slide" Target="slide8.xml"/><Relationship Id="rId2" Type="http://schemas.openxmlformats.org/officeDocument/2006/relationships/image" Target="../media/image3.jpeg"/><Relationship Id="rId19" Type="http://schemas.openxmlformats.org/officeDocument/2006/relationships/image" Target="../media/image15.png"/><Relationship Id="rId18" Type="http://schemas.openxmlformats.org/officeDocument/2006/relationships/slide" Target="slide7.xml"/><Relationship Id="rId17" Type="http://schemas.openxmlformats.org/officeDocument/2006/relationships/image" Target="../media/image14.png"/><Relationship Id="rId16" Type="http://schemas.openxmlformats.org/officeDocument/2006/relationships/slide" Target="slide6.xml"/><Relationship Id="rId15" Type="http://schemas.openxmlformats.org/officeDocument/2006/relationships/image" Target="../media/image13.png"/><Relationship Id="rId14" Type="http://schemas.openxmlformats.org/officeDocument/2006/relationships/slide" Target="slide5.xml"/><Relationship Id="rId13" Type="http://schemas.openxmlformats.org/officeDocument/2006/relationships/image" Target="../media/image12.png"/><Relationship Id="rId12" Type="http://schemas.openxmlformats.org/officeDocument/2006/relationships/slide" Target="slide4.xml"/><Relationship Id="rId11" Type="http://schemas.openxmlformats.org/officeDocument/2006/relationships/image" Target="../media/image11.png"/><Relationship Id="rId10" Type="http://schemas.openxmlformats.org/officeDocument/2006/relationships/slide" Target="slide3.xml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image" Target="../media/image50.GIF"/><Relationship Id="rId8" Type="http://schemas.openxmlformats.org/officeDocument/2006/relationships/image" Target="../media/image49.GIF"/><Relationship Id="rId7" Type="http://schemas.openxmlformats.org/officeDocument/2006/relationships/image" Target="../media/image48.GIF"/><Relationship Id="rId6" Type="http://schemas.openxmlformats.org/officeDocument/2006/relationships/image" Target="../media/image47.GIF"/><Relationship Id="rId5" Type="http://schemas.openxmlformats.org/officeDocument/2006/relationships/slide" Target="slide17.xml"/><Relationship Id="rId4" Type="http://schemas.openxmlformats.org/officeDocument/2006/relationships/image" Target="../media/image46.jpeg"/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4" Type="http://schemas.openxmlformats.org/officeDocument/2006/relationships/slideLayout" Target="../slideLayouts/slideLayout1.xml"/><Relationship Id="rId13" Type="http://schemas.openxmlformats.org/officeDocument/2006/relationships/audio" Target="../media/audio5.wav"/><Relationship Id="rId12" Type="http://schemas.openxmlformats.org/officeDocument/2006/relationships/audio" Target="../media/audio4.wav"/><Relationship Id="rId11" Type="http://schemas.openxmlformats.org/officeDocument/2006/relationships/image" Target="../media/image52.GIF"/><Relationship Id="rId10" Type="http://schemas.openxmlformats.org/officeDocument/2006/relationships/image" Target="../media/image51.GIF"/><Relationship Id="rId1" Type="http://schemas.openxmlformats.org/officeDocument/2006/relationships/image" Target="../media/image45.GIF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image" Target="../media/image50.GIF"/><Relationship Id="rId8" Type="http://schemas.openxmlformats.org/officeDocument/2006/relationships/image" Target="../media/image49.GIF"/><Relationship Id="rId7" Type="http://schemas.openxmlformats.org/officeDocument/2006/relationships/image" Target="../media/image48.GIF"/><Relationship Id="rId6" Type="http://schemas.openxmlformats.org/officeDocument/2006/relationships/image" Target="../media/image47.GIF"/><Relationship Id="rId5" Type="http://schemas.openxmlformats.org/officeDocument/2006/relationships/slide" Target="slide17.xml"/><Relationship Id="rId4" Type="http://schemas.openxmlformats.org/officeDocument/2006/relationships/image" Target="../media/image46.jpeg"/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4" Type="http://schemas.openxmlformats.org/officeDocument/2006/relationships/slideLayout" Target="../slideLayouts/slideLayout1.xml"/><Relationship Id="rId13" Type="http://schemas.openxmlformats.org/officeDocument/2006/relationships/audio" Target="../media/audio5.wav"/><Relationship Id="rId12" Type="http://schemas.openxmlformats.org/officeDocument/2006/relationships/audio" Target="../media/audio4.wav"/><Relationship Id="rId11" Type="http://schemas.openxmlformats.org/officeDocument/2006/relationships/image" Target="../media/image52.GIF"/><Relationship Id="rId10" Type="http://schemas.openxmlformats.org/officeDocument/2006/relationships/image" Target="../media/image51.GIF"/><Relationship Id="rId1" Type="http://schemas.openxmlformats.org/officeDocument/2006/relationships/image" Target="../media/image45.GI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audio" Target="../media/audio2.wav"/><Relationship Id="rId2" Type="http://schemas.openxmlformats.org/officeDocument/2006/relationships/image" Target="../media/image20.png"/><Relationship Id="rId1" Type="http://schemas.openxmlformats.org/officeDocument/2006/relationships/image" Target="../media/image19.jpe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audio" Target="../media/audio2.wav"/><Relationship Id="rId2" Type="http://schemas.openxmlformats.org/officeDocument/2006/relationships/image" Target="../media/image20.png"/><Relationship Id="rId1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audio" Target="../media/audio2.wav"/><Relationship Id="rId2" Type="http://schemas.openxmlformats.org/officeDocument/2006/relationships/image" Target="../media/image20.png"/><Relationship Id="rId1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audio" Target="../media/audio2.wav"/><Relationship Id="rId2" Type="http://schemas.openxmlformats.org/officeDocument/2006/relationships/image" Target="../media/image20.png"/><Relationship Id="rId1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audio" Target="../media/audio2.wav"/><Relationship Id="rId2" Type="http://schemas.openxmlformats.org/officeDocument/2006/relationships/image" Target="../media/image20.png"/><Relationship Id="rId1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audio" Target="../media/audio2.wav"/><Relationship Id="rId2" Type="http://schemas.openxmlformats.org/officeDocument/2006/relationships/image" Target="../media/image20.png"/><Relationship Id="rId1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90800" y="838201"/>
            <a:ext cx="7010400" cy="151132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prstTxWarp prst="textDoubleWave1">
              <a:avLst/>
            </a:prstTxWarp>
            <a:spAutoFit/>
          </a:bodyPr>
          <a:lstStyle/>
          <a:p>
            <a:pPr algn="ctr" eaLnBrk="1" hangingPunct="1">
              <a:defRPr/>
            </a:pPr>
            <a:r>
              <a:rPr lang="vi-VN" altLang="en-US" sz="2025" noProof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CON ĐẾN VỚI TIẾT HỌC HÔM NAY</a:t>
            </a:r>
            <a:endParaRPr lang="vi-VN" altLang="en-US" sz="2025" noProof="1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Box 4"/>
          <p:cNvSpPr txBox="1">
            <a:spLocks noChangeArrowheads="1"/>
          </p:cNvSpPr>
          <p:nvPr/>
        </p:nvSpPr>
        <p:spPr bwMode="auto">
          <a:xfrm>
            <a:off x="1828800" y="986403"/>
            <a:ext cx="8382000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26) </a:t>
            </a:r>
            <a:endParaRPr lang="en-US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31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30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28 (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29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: </a:t>
            </a: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72101" y="1459477"/>
            <a:ext cx="381000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76902" y="1459477"/>
            <a:ext cx="517525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88065" y="1448365"/>
            <a:ext cx="517525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29389" y="1469002"/>
            <a:ext cx="519112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948489" y="1445190"/>
            <a:ext cx="519112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277101" y="1445190"/>
            <a:ext cx="762000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10501" y="1445190"/>
            <a:ext cx="762000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454651" y="1925628"/>
            <a:ext cx="381000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775327" y="1925628"/>
            <a:ext cx="517525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156327" y="1925628"/>
            <a:ext cx="517525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515101" y="1925628"/>
            <a:ext cx="762000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239000" y="2459028"/>
            <a:ext cx="381000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36" name="TextBox 16"/>
          <p:cNvSpPr txBox="1">
            <a:spLocks noChangeArrowheads="1"/>
          </p:cNvSpPr>
          <p:nvPr/>
        </p:nvSpPr>
        <p:spPr bwMode="auto">
          <a:xfrm>
            <a:off x="1874045" y="3505200"/>
            <a:ext cx="10439400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alt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nhuận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29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nhuận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28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nhuận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…  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nhuận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… 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464845" y="4418587"/>
            <a:ext cx="922337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366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455445" y="4948037"/>
            <a:ext cx="922337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365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ight Arrow 1">
            <a:hlinkClick r:id="rId2" action="ppaction://hlinkpres?slideindex=23&amp;slidetitle=PowerPoint Presentation"/>
          </p:cNvPr>
          <p:cNvSpPr/>
          <p:nvPr/>
        </p:nvSpPr>
        <p:spPr>
          <a:xfrm>
            <a:off x="10628316" y="1143000"/>
            <a:ext cx="685800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8" grpId="0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914400"/>
            <a:ext cx="11766092" cy="4520406"/>
          </a:xfrm>
        </p:spPr>
      </p:pic>
      <p:sp>
        <p:nvSpPr>
          <p:cNvPr id="5" name="Left Arrow 4">
            <a:hlinkClick r:id="rId2" action="ppaction://hlinkpres?slideindex=22&amp;slidetitle=PowerPoint Presentation"/>
          </p:cNvPr>
          <p:cNvSpPr/>
          <p:nvPr/>
        </p:nvSpPr>
        <p:spPr>
          <a:xfrm>
            <a:off x="9753600" y="6172200"/>
            <a:ext cx="685800" cy="4572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4"/>
          <p:cNvSpPr txBox="1">
            <a:spLocks noChangeArrowheads="1"/>
          </p:cNvSpPr>
          <p:nvPr/>
        </p:nvSpPr>
        <p:spPr bwMode="auto">
          <a:xfrm>
            <a:off x="2209800" y="762001"/>
            <a:ext cx="7924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(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26)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2365375" y="954088"/>
            <a:ext cx="28956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50000"/>
              </a:lnSpc>
              <a:defRPr/>
            </a:pPr>
            <a:r>
              <a:rPr lang="en-US" altLang="en-US" sz="2400" b="1" dirty="0" smtClean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3 </a:t>
            </a:r>
            <a:r>
              <a:rPr lang="en-US" altLang="en-US" sz="2400" b="1" dirty="0" err="1" smtClean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ngày</a:t>
            </a:r>
            <a:r>
              <a:rPr lang="en-US" altLang="en-US" sz="2400" b="1" dirty="0" smtClean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= …… </a:t>
            </a:r>
            <a:r>
              <a:rPr lang="en-US" altLang="en-US" sz="2400" b="1" dirty="0" err="1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giờ</a:t>
            </a:r>
            <a:endParaRPr lang="en-US" altLang="en-US" sz="2400" b="1" dirty="0">
              <a:solidFill>
                <a:schemeClr val="accent5">
                  <a:lumMod val="50000"/>
                </a:schemeClr>
              </a:solidFill>
              <a:cs typeface="Times New Roman" panose="02020603050405020304" pitchFamily="18" charset="0"/>
            </a:endParaRPr>
          </a:p>
          <a:p>
            <a:pPr eaLnBrk="1" hangingPunct="1">
              <a:lnSpc>
                <a:spcPct val="150000"/>
              </a:lnSpc>
              <a:defRPr/>
            </a:pP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4 </a:t>
            </a:r>
            <a:r>
              <a:rPr lang="en-US" altLang="en-US" sz="2400" b="1" dirty="0" err="1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giờ</a:t>
            </a: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   = …… </a:t>
            </a:r>
            <a:r>
              <a:rPr lang="en-US" altLang="en-US" sz="2400" b="1" dirty="0" err="1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phút</a:t>
            </a:r>
            <a:endParaRPr lang="en-US" altLang="en-US" sz="2400" b="1" dirty="0">
              <a:solidFill>
                <a:schemeClr val="accent5">
                  <a:lumMod val="50000"/>
                </a:schemeClr>
              </a:solidFill>
              <a:cs typeface="Times New Roman" panose="02020603050405020304" pitchFamily="18" charset="0"/>
            </a:endParaRPr>
          </a:p>
          <a:p>
            <a:pPr eaLnBrk="1" hangingPunct="1">
              <a:lnSpc>
                <a:spcPct val="150000"/>
              </a:lnSpc>
              <a:defRPr/>
            </a:pP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8 </a:t>
            </a:r>
            <a:r>
              <a:rPr lang="en-US" altLang="en-US" sz="2400" b="1" dirty="0" err="1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phút</a:t>
            </a: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 = ….. </a:t>
            </a:r>
            <a:r>
              <a:rPr lang="en-US" altLang="en-US" sz="2400" b="1" dirty="0" err="1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giây</a:t>
            </a:r>
            <a:endParaRPr lang="en-US" altLang="en-US" sz="2400" b="1" dirty="0">
              <a:solidFill>
                <a:schemeClr val="accent5">
                  <a:lumMod val="50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6149" name="Rectangle 11"/>
          <p:cNvSpPr>
            <a:spLocks noChangeArrowheads="1"/>
          </p:cNvSpPr>
          <p:nvPr/>
        </p:nvSpPr>
        <p:spPr bwMode="auto">
          <a:xfrm>
            <a:off x="3581400" y="1343026"/>
            <a:ext cx="533400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</a:t>
            </a:r>
            <a:endParaRPr lang="en-US" altLang="en-US" sz="240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50" name="Rectangle 12"/>
          <p:cNvSpPr>
            <a:spLocks noChangeArrowheads="1"/>
          </p:cNvSpPr>
          <p:nvPr/>
        </p:nvSpPr>
        <p:spPr bwMode="auto">
          <a:xfrm>
            <a:off x="3352800" y="1916113"/>
            <a:ext cx="990600" cy="33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240</a:t>
            </a:r>
            <a:endParaRPr lang="en-US" altLang="en-US" sz="240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51" name="Rectangle 13"/>
          <p:cNvSpPr>
            <a:spLocks noChangeArrowheads="1"/>
          </p:cNvSpPr>
          <p:nvPr/>
        </p:nvSpPr>
        <p:spPr bwMode="auto">
          <a:xfrm>
            <a:off x="3429000" y="2428876"/>
            <a:ext cx="83820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480</a:t>
            </a:r>
            <a:endParaRPr lang="en-US" altLang="en-US" sz="240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14"/>
          <p:cNvSpPr>
            <a:spLocks noChangeArrowheads="1"/>
          </p:cNvSpPr>
          <p:nvPr/>
        </p:nvSpPr>
        <p:spPr bwMode="auto">
          <a:xfrm>
            <a:off x="6938963" y="1014413"/>
            <a:ext cx="2843212" cy="1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defRPr/>
            </a:pPr>
            <a:endParaRPr lang="en-US" altLang="en-US" sz="2400" dirty="0">
              <a:solidFill>
                <a:schemeClr val="tx2"/>
              </a:solidFill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endParaRPr lang="en-US" altLang="en-US" sz="2400" dirty="0">
              <a:solidFill>
                <a:schemeClr val="tx2"/>
              </a:solidFill>
              <a:cs typeface="Times New Roman" panose="02020603050405020304" pitchFamily="18" charset="0"/>
            </a:endParaRPr>
          </a:p>
          <a:p>
            <a:pPr eaLnBrk="1" hangingPunct="1">
              <a:lnSpc>
                <a:spcPct val="150000"/>
              </a:lnSpc>
              <a:defRPr/>
            </a:pPr>
            <a:r>
              <a:rPr lang="en-US" altLang="en-US" sz="2400" b="1" dirty="0" err="1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ngày</a:t>
            </a: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 = ….. </a:t>
            </a:r>
            <a:r>
              <a:rPr lang="en-US" altLang="en-US" sz="2400" b="1" dirty="0" err="1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giờ</a:t>
            </a:r>
            <a:endParaRPr lang="en-US" altLang="en-US" sz="2400" b="1" dirty="0">
              <a:solidFill>
                <a:schemeClr val="accent5">
                  <a:lumMod val="50000"/>
                </a:schemeClr>
              </a:solidFill>
              <a:cs typeface="Times New Roman" panose="02020603050405020304" pitchFamily="18" charset="0"/>
            </a:endParaRPr>
          </a:p>
          <a:p>
            <a:pPr eaLnBrk="1" hangingPunct="1">
              <a:lnSpc>
                <a:spcPct val="150000"/>
              </a:lnSpc>
              <a:defRPr/>
            </a:pPr>
            <a:r>
              <a:rPr lang="en-US" altLang="en-US" sz="2400" b="1" dirty="0" err="1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giờ</a:t>
            </a: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   = ….. </a:t>
            </a:r>
            <a:r>
              <a:rPr lang="en-US" altLang="en-US" sz="2400" b="1" dirty="0" err="1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phút</a:t>
            </a:r>
            <a:b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</a:br>
            <a:r>
              <a:rPr lang="en-US" altLang="en-US" sz="2400" b="1" dirty="0" err="1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phút</a:t>
            </a: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 = ….. </a:t>
            </a:r>
            <a:r>
              <a:rPr lang="en-US" altLang="en-US" sz="2400" b="1" dirty="0" err="1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giây</a:t>
            </a:r>
            <a:endParaRPr lang="en-US" altLang="en-US" sz="2400" b="1" dirty="0">
              <a:solidFill>
                <a:schemeClr val="accent5">
                  <a:lumMod val="50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11" name="Rectangle 15"/>
          <p:cNvSpPr>
            <a:spLocks noChangeArrowheads="1"/>
          </p:cNvSpPr>
          <p:nvPr/>
        </p:nvSpPr>
        <p:spPr bwMode="auto">
          <a:xfrm>
            <a:off x="3941763" y="2801938"/>
            <a:ext cx="5613400" cy="208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50000"/>
              </a:lnSpc>
              <a:defRPr/>
            </a:pP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3 </a:t>
            </a:r>
            <a:r>
              <a:rPr lang="en-US" altLang="en-US" sz="2400" b="1" dirty="0" err="1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giờ</a:t>
            </a: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 10 </a:t>
            </a:r>
            <a:r>
              <a:rPr lang="en-US" altLang="en-US" sz="2400" b="1" dirty="0" err="1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phút</a:t>
            </a: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 = …… </a:t>
            </a:r>
            <a:r>
              <a:rPr lang="en-US" altLang="en-US" sz="2400" b="1" dirty="0" err="1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phút</a:t>
            </a:r>
            <a:b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</a:b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2 </a:t>
            </a:r>
            <a:r>
              <a:rPr lang="en-US" altLang="en-US" sz="2400" b="1" dirty="0" err="1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phút</a:t>
            </a: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 5 </a:t>
            </a:r>
            <a:r>
              <a:rPr lang="en-US" altLang="en-US" sz="2400" b="1" dirty="0" err="1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giây</a:t>
            </a: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  = ….. </a:t>
            </a:r>
            <a:r>
              <a:rPr lang="en-US" altLang="en-US" sz="2400" b="1" dirty="0" err="1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giây</a:t>
            </a:r>
            <a:b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</a:b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4 </a:t>
            </a:r>
            <a:r>
              <a:rPr lang="en-US" altLang="en-US" sz="2400" b="1" dirty="0" err="1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phút</a:t>
            </a: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 20 </a:t>
            </a:r>
            <a:r>
              <a:rPr lang="en-US" altLang="en-US" sz="2400" b="1" dirty="0" err="1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giây</a:t>
            </a: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 = …… </a:t>
            </a:r>
            <a:r>
              <a:rPr lang="en-US" altLang="en-US" sz="2400" b="1" dirty="0" err="1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giây</a:t>
            </a:r>
            <a:endParaRPr lang="en-US" altLang="en-US" sz="2400" b="1" dirty="0">
              <a:solidFill>
                <a:schemeClr val="accent5">
                  <a:lumMod val="50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6154" name="Rectangle 16"/>
          <p:cNvSpPr>
            <a:spLocks noChangeArrowheads="1"/>
          </p:cNvSpPr>
          <p:nvPr/>
        </p:nvSpPr>
        <p:spPr bwMode="auto">
          <a:xfrm>
            <a:off x="7940675" y="1306513"/>
            <a:ext cx="685800" cy="33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altLang="en-US" sz="240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55" name="Rectangle 17"/>
          <p:cNvSpPr>
            <a:spLocks noChangeArrowheads="1"/>
          </p:cNvSpPr>
          <p:nvPr/>
        </p:nvSpPr>
        <p:spPr bwMode="auto">
          <a:xfrm>
            <a:off x="7902575" y="1863726"/>
            <a:ext cx="685800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endParaRPr lang="en-US" altLang="en-US" sz="240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56" name="Rectangle 18"/>
          <p:cNvSpPr>
            <a:spLocks noChangeArrowheads="1"/>
          </p:cNvSpPr>
          <p:nvPr/>
        </p:nvSpPr>
        <p:spPr bwMode="auto">
          <a:xfrm>
            <a:off x="7924800" y="2408238"/>
            <a:ext cx="685800" cy="33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endParaRPr lang="en-US" altLang="en-US" sz="240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57" name="Rectangle 19"/>
          <p:cNvSpPr>
            <a:spLocks noChangeArrowheads="1"/>
          </p:cNvSpPr>
          <p:nvPr/>
        </p:nvSpPr>
        <p:spPr bwMode="auto">
          <a:xfrm>
            <a:off x="6019800" y="3098801"/>
            <a:ext cx="838200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190</a:t>
            </a:r>
            <a:endParaRPr lang="en-US" altLang="en-US" sz="240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58" name="Rectangle 20"/>
          <p:cNvSpPr>
            <a:spLocks noChangeArrowheads="1"/>
          </p:cNvSpPr>
          <p:nvPr/>
        </p:nvSpPr>
        <p:spPr bwMode="auto">
          <a:xfrm>
            <a:off x="5943600" y="3644900"/>
            <a:ext cx="787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125</a:t>
            </a:r>
            <a:endParaRPr lang="en-US" altLang="en-US" sz="240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59" name="Rectangle 21"/>
          <p:cNvSpPr>
            <a:spLocks noChangeArrowheads="1"/>
          </p:cNvSpPr>
          <p:nvPr/>
        </p:nvSpPr>
        <p:spPr bwMode="auto">
          <a:xfrm>
            <a:off x="6019800" y="4160838"/>
            <a:ext cx="914400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260</a:t>
            </a:r>
            <a:endParaRPr lang="en-US" altLang="en-US" sz="240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160" name="Object 32"/>
          <p:cNvGraphicFramePr>
            <a:graphicFrameLocks noChangeAspect="1"/>
          </p:cNvGraphicFramePr>
          <p:nvPr/>
        </p:nvGraphicFramePr>
        <p:xfrm>
          <a:off x="6769100" y="1195388"/>
          <a:ext cx="230188" cy="628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" name="Equation" r:id="rId2" imgW="139700" imgH="393700" progId="Equation.3">
                  <p:embed/>
                </p:oleObj>
              </mc:Choice>
              <mc:Fallback>
                <p:oleObj name="Equation" r:id="rId2" imgW="139700" imgH="393700" progId="Equation.3">
                  <p:embed/>
                  <p:pic>
                    <p:nvPicPr>
                      <p:cNvPr id="0" name="Picture 10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69100" y="1195388"/>
                        <a:ext cx="230188" cy="6286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61" name="Object 35"/>
          <p:cNvGraphicFramePr>
            <a:graphicFrameLocks noChangeAspect="1"/>
          </p:cNvGraphicFramePr>
          <p:nvPr/>
        </p:nvGraphicFramePr>
        <p:xfrm>
          <a:off x="6770688" y="1803401"/>
          <a:ext cx="209550" cy="627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" name="Equation" r:id="rId4" imgW="152400" imgH="393700" progId="Equation.3">
                  <p:embed/>
                </p:oleObj>
              </mc:Choice>
              <mc:Fallback>
                <p:oleObj name="Equation" r:id="rId4" imgW="152400" imgH="393700" progId="Equation.3">
                  <p:embed/>
                  <p:pic>
                    <p:nvPicPr>
                      <p:cNvPr id="0" name="Picture 10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70688" y="1803401"/>
                        <a:ext cx="209550" cy="6270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62" name="Object 37"/>
          <p:cNvGraphicFramePr>
            <a:graphicFrameLocks noChangeAspect="1"/>
          </p:cNvGraphicFramePr>
          <p:nvPr/>
        </p:nvGraphicFramePr>
        <p:xfrm>
          <a:off x="6781800" y="2409826"/>
          <a:ext cx="209550" cy="627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0" name="Equation" r:id="rId6" imgW="152400" imgH="393700" progId="Equation.3">
                  <p:embed/>
                </p:oleObj>
              </mc:Choice>
              <mc:Fallback>
                <p:oleObj name="Equation" r:id="rId6" imgW="152400" imgH="393700" progId="Equation.3">
                  <p:embed/>
                  <p:pic>
                    <p:nvPicPr>
                      <p:cNvPr id="0" name="Picture 10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81800" y="2409826"/>
                        <a:ext cx="209550" cy="6270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6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6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6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9" grpId="0"/>
      <p:bldP spid="6150" grpId="0"/>
      <p:bldP spid="6151" grpId="0"/>
      <p:bldP spid="6154" grpId="0"/>
      <p:bldP spid="6155" grpId="0"/>
      <p:bldP spid="6156" grpId="0"/>
      <p:bldP spid="6157" grpId="0"/>
      <p:bldP spid="6158" grpId="0"/>
      <p:bldP spid="615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4"/>
          <p:cNvSpPr/>
          <p:nvPr/>
        </p:nvSpPr>
        <p:spPr>
          <a:xfrm>
            <a:off x="1600200" y="274638"/>
            <a:ext cx="8991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eaLnBrk="1" hangingPunct="1">
              <a:spcBef>
                <a:spcPct val="0"/>
              </a:spcBef>
              <a:buNone/>
            </a:pPr>
            <a:endParaRPr lang="en-US" altLang="en-US" sz="3600" dirty="0">
              <a:solidFill>
                <a:schemeClr val="tx2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20483" name="Text Box 20"/>
          <p:cNvSpPr txBox="1"/>
          <p:nvPr/>
        </p:nvSpPr>
        <p:spPr>
          <a:xfrm>
            <a:off x="2133600" y="4953001"/>
            <a:ext cx="457200" cy="3667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eaLnBrk="1" hangingPunct="1">
              <a:spcBef>
                <a:spcPct val="50000"/>
              </a:spcBef>
              <a:buNone/>
            </a:pPr>
            <a:endParaRPr lang="vi-VN" altLang="en-US" sz="1800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20484" name="Text Box 35"/>
          <p:cNvSpPr txBox="1"/>
          <p:nvPr/>
        </p:nvSpPr>
        <p:spPr>
          <a:xfrm>
            <a:off x="2057400" y="6126163"/>
            <a:ext cx="457200" cy="3667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eaLnBrk="1" hangingPunct="1">
              <a:spcBef>
                <a:spcPct val="50000"/>
              </a:spcBef>
              <a:buNone/>
            </a:pPr>
            <a:endParaRPr lang="vi-VN" altLang="en-US" sz="1800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20485" name="Text Box 46"/>
          <p:cNvSpPr txBox="1"/>
          <p:nvPr/>
        </p:nvSpPr>
        <p:spPr>
          <a:xfrm>
            <a:off x="1752600" y="381000"/>
            <a:ext cx="281940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eaLnBrk="1" hangingPunct="1">
              <a:spcBef>
                <a:spcPct val="0"/>
              </a:spcBef>
              <a:buNone/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26)</a:t>
            </a:r>
            <a:endParaRPr lang="en-US" altLang="en-US" sz="28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486" name="Text Box 48"/>
          <p:cNvSpPr txBox="1"/>
          <p:nvPr/>
        </p:nvSpPr>
        <p:spPr>
          <a:xfrm>
            <a:off x="381734" y="2819401"/>
            <a:ext cx="11352991" cy="9531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eaLnBrk="1" hangingPunct="1">
              <a:spcBef>
                <a:spcPct val="0"/>
              </a:spcBef>
              <a:buNone/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Lễ kỉ niệm 600 năm ngày sinh của Nguyễn Trãi được tổ chức vào năm 1980 . Như vậy Nguyễn Trãi sinh năm nào? Năm đó thuộc thế kỉ nào?</a:t>
            </a:r>
            <a:endParaRPr lang="en-US" altLang="en-US" sz="28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97" name="Text Box 53"/>
          <p:cNvSpPr txBox="1"/>
          <p:nvPr/>
        </p:nvSpPr>
        <p:spPr>
          <a:xfrm>
            <a:off x="413558" y="3810973"/>
            <a:ext cx="11450841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eaLnBrk="1" hangingPunct="1">
              <a:spcBef>
                <a:spcPct val="0"/>
              </a:spcBef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Nguyễn Trãi sinh năm: 1980 - 600 = 1380 .Năm đó thuộc thế kỉ XIV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6200" name="Text Box 56"/>
          <p:cNvSpPr txBox="1"/>
          <p:nvPr/>
        </p:nvSpPr>
        <p:spPr>
          <a:xfrm>
            <a:off x="516423" y="1828801"/>
            <a:ext cx="10868595" cy="9531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eaLnBrk="1" hangingPunct="1">
              <a:spcBef>
                <a:spcPct val="50000"/>
              </a:spcBef>
              <a:buNone/>
            </a:pP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Quang Trung đại phá quân Thanh vào  năm 1789 thuộc 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thế kỉ XVIII. Tính đến nay đã được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số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năm là 2021 - 1789= 232 năm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0489" name="Text Box 60"/>
          <p:cNvSpPr txBox="1"/>
          <p:nvPr/>
        </p:nvSpPr>
        <p:spPr>
          <a:xfrm>
            <a:off x="381000" y="914401"/>
            <a:ext cx="11515958" cy="9531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eaLnBrk="1" hangingPunct="1">
              <a:spcBef>
                <a:spcPct val="50000"/>
              </a:spcBef>
              <a:buNone/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Quang Trung đại phá quân Thanh vào  năm 1789. Năm đó thuộc thế kỉ nào ? Tính đến nay đã được bao nhiêu năm ?</a:t>
            </a:r>
            <a:endParaRPr lang="en-US" altLang="en-US" sz="28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5" grpId="0"/>
      <p:bldP spid="20485" grpId="1"/>
      <p:bldP spid="20486" grpId="0"/>
      <p:bldP spid="20486" grpId="1"/>
      <p:bldP spid="6197" grpId="0"/>
      <p:bldP spid="6197" grpId="1"/>
      <p:bldP spid="6200" grpId="0"/>
      <p:bldP spid="6200" grpId="1"/>
      <p:bldP spid="20489" grpId="0"/>
      <p:bldP spid="20489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Box 4"/>
          <p:cNvSpPr txBox="1">
            <a:spLocks noChangeArrowheads="1"/>
          </p:cNvSpPr>
          <p:nvPr/>
        </p:nvSpPr>
        <p:spPr bwMode="auto">
          <a:xfrm>
            <a:off x="1981200" y="330984"/>
            <a:ext cx="937260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4: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60m, Nam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hạy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3200" b="1" dirty="0">
                <a:cs typeface="Arial" panose="020B0604020202020204" pitchFamily="34" charset="0"/>
              </a:rPr>
              <a:t> </a:t>
            </a:r>
            <a:endParaRPr lang="en-US" altLang="en-US" sz="3200" b="1" dirty="0">
              <a:cs typeface="Arial" panose="020B0604020202020204" pitchFamily="34" charset="0"/>
            </a:endParaRPr>
          </a:p>
          <a:p>
            <a:endParaRPr lang="en-US" altLang="en-US" sz="3200" dirty="0">
              <a:cs typeface="Arial" panose="020B0604020202020204" pitchFamily="34" charset="0"/>
            </a:endParaRPr>
          </a:p>
        </p:txBody>
      </p:sp>
      <p:pic>
        <p:nvPicPr>
          <p:cNvPr id="3077" name="Picture 5" descr="Giải bài 4 trang 26 sgk Toán 4 | Để học tốt Toán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200" y="220644"/>
            <a:ext cx="396853" cy="693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Giải bài 4 trang 26 sgk Toán 4 | Để học tốt Toán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838200"/>
            <a:ext cx="240012" cy="780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7"/>
              <p:cNvSpPr>
                <a:spLocks noChangeArrowheads="1"/>
              </p:cNvSpPr>
              <p:nvPr/>
            </p:nvSpPr>
            <p:spPr bwMode="auto">
              <a:xfrm>
                <a:off x="2057400" y="2814670"/>
                <a:ext cx="7696200" cy="26016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2800" b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</a:t>
                </a:r>
                <a:r>
                  <a:rPr lang="en-US" alt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endParaRPr lang="en-US" alt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:r>
                  <a:rPr lang="en-US" alt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Đổi</a:t>
                </a:r>
                <a:r>
                  <a:rPr lang="en-US" altLang="en-US" sz="2800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3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3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en-US" sz="3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altLang="en-US" sz="3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alt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phút</a:t>
                </a:r>
                <a:r>
                  <a:rPr lang="en-US" alt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:r>
                  <a:rPr lang="en-US" altLang="en-US" sz="2800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… </a:t>
                </a:r>
                <a:r>
                  <a:rPr lang="en-US" alt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giây</a:t>
                </a:r>
                <a:r>
                  <a:rPr lang="en-US" alt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3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3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en-US" sz="3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alt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phút</a:t>
                </a:r>
                <a:r>
                  <a:rPr lang="en-US" alt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:r>
                  <a:rPr lang="en-US" altLang="en-US" sz="2800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… </a:t>
                </a:r>
                <a:r>
                  <a:rPr lang="en-US" altLang="en-US" sz="2800" dirty="0" err="1" smtClea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giây</a:t>
                </a:r>
                <a:endParaRPr lang="en-US" alt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:r>
                  <a:rPr lang="en-US" altLang="en-US" sz="2800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…    </a:t>
                </a:r>
                <a:r>
                  <a:rPr lang="en-US" alt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chạy</a:t>
                </a:r>
                <a:r>
                  <a:rPr lang="en-US" alt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nhanh</a:t>
                </a:r>
                <a:r>
                  <a:rPr lang="en-US" alt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hơn</a:t>
                </a:r>
                <a:r>
                  <a:rPr lang="en-US" alt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…   </a:t>
                </a:r>
                <a:r>
                  <a:rPr lang="en-US" alt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alt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nhanh</a:t>
                </a:r>
                <a:r>
                  <a:rPr lang="en-US" alt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hơn</a:t>
                </a:r>
                <a:r>
                  <a:rPr lang="en-US" alt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alt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lang="en-US" alt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:r>
                  <a:rPr lang="en-US" alt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15 </a:t>
                </a:r>
                <a:r>
                  <a:rPr lang="en-US" alt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- 12 = 3 (</a:t>
                </a:r>
                <a:r>
                  <a:rPr lang="en-US" alt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giây</a:t>
                </a:r>
                <a:r>
                  <a:rPr lang="en-US" alt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en-US" alt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:r>
                  <a:rPr lang="en-US" alt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</a:t>
                </a:r>
                <a:r>
                  <a:rPr lang="en-US" alt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Đáp</a:t>
                </a:r>
                <a:r>
                  <a:rPr lang="en-US" alt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alt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3 </a:t>
                </a:r>
                <a:r>
                  <a:rPr lang="en-US" alt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giây</a:t>
                </a:r>
                <a:endParaRPr lang="en-US" alt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57400" y="2814670"/>
                <a:ext cx="7696200" cy="2601674"/>
              </a:xfrm>
              <a:prstGeom prst="rect">
                <a:avLst/>
              </a:prstGeom>
              <a:blipFill rotWithShape="1">
                <a:blip r:embed="rId4"/>
                <a:stretch>
                  <a:fillRect t="-13" b="1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/>
          <p:cNvSpPr txBox="1"/>
          <p:nvPr/>
        </p:nvSpPr>
        <p:spPr>
          <a:xfrm>
            <a:off x="4152900" y="3458439"/>
            <a:ext cx="68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15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34200" y="3458438"/>
            <a:ext cx="68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12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09800" y="4073134"/>
            <a:ext cx="847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</a:rPr>
              <a:t>Bình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34000" y="4038600"/>
            <a:ext cx="83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Nam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7" grpId="0"/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Box 4"/>
          <p:cNvSpPr txBox="1">
            <a:spLocks noChangeArrowheads="1"/>
          </p:cNvSpPr>
          <p:nvPr/>
        </p:nvSpPr>
        <p:spPr bwMode="auto">
          <a:xfrm>
            <a:off x="2238375" y="457201"/>
            <a:ext cx="80772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endParaRPr lang="en-US" altLang="en-US" sz="2800" b="1" dirty="0">
              <a:cs typeface="Arial" panose="020B0604020202020204" pitchFamily="34" charset="0"/>
            </a:endParaRPr>
          </a:p>
          <a:p>
            <a:endParaRPr lang="en-US" altLang="en-US" sz="2800" dirty="0">
              <a:cs typeface="Arial" panose="020B0604020202020204" pitchFamily="34" charset="0"/>
            </a:endParaRP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981200" y="421106"/>
            <a:ext cx="6792244" cy="3231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Khoanh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9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8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40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8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45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9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40 </a:t>
            </a:r>
            <a:r>
              <a:rPr lang="en-US" alt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Giải bài 5 trang 26 sgk Toán 4 | Để học tốt Toán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1" y="1040132"/>
            <a:ext cx="1628775" cy="161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495800" y="3505200"/>
            <a:ext cx="4572000" cy="279595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5 kg 8g = ?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58g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508g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5008g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580g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1828800" y="1998634"/>
            <a:ext cx="533400" cy="5334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381501" y="5213252"/>
            <a:ext cx="533400" cy="5334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3"/>
          <p:cNvPicPr>
            <a:picLocks noChangeAspect="1"/>
          </p:cNvPicPr>
          <p:nvPr/>
        </p:nvPicPr>
        <p:blipFill>
          <a:blip r:embed="rId2"/>
          <a:srcRect t="1614"/>
          <a:stretch>
            <a:fillRect/>
          </a:stretch>
        </p:blipFill>
        <p:spPr>
          <a:xfrm>
            <a:off x="3181350" y="0"/>
            <a:ext cx="5829300" cy="43005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Rectangle 5"/>
          <p:cNvSpPr/>
          <p:nvPr/>
        </p:nvSpPr>
        <p:spPr>
          <a:xfrm>
            <a:off x="2757587" y="4057324"/>
            <a:ext cx="6676829" cy="646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36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36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36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HỘP QUÀ BÍ MẬT</a:t>
            </a:r>
            <a:endParaRPr lang="en-US" sz="3600" b="1">
              <a:ln w="6600">
                <a:solidFill>
                  <a:srgbClr val="7030A0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508" name="Rectangle 4"/>
          <p:cNvSpPr/>
          <p:nvPr/>
        </p:nvSpPr>
        <p:spPr>
          <a:xfrm>
            <a:off x="5002214" y="273050"/>
            <a:ext cx="2187575" cy="7699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eaLnBrk="1" hangingPunct="1">
              <a:spcBef>
                <a:spcPct val="0"/>
              </a:spcBef>
              <a:buNone/>
            </a:pPr>
            <a:r>
              <a:rPr lang="en-US" altLang="en-US" sz="4400" b="1" dirty="0">
                <a:solidFill>
                  <a:srgbClr val="FF0066"/>
                </a:solidFill>
                <a:latin typeface="Times New Roman" panose="02020603050405020304" pitchFamily="18" charset="0"/>
                <a:cs typeface="Tahoma" panose="020B0604030504040204" pitchFamily="34" charset="0"/>
              </a:rPr>
              <a:t>Củng cố</a:t>
            </a:r>
            <a:endParaRPr lang="en-US" altLang="en-US" sz="4400" b="1" dirty="0">
              <a:solidFill>
                <a:srgbClr val="FF0066"/>
              </a:solidFill>
              <a:latin typeface="Times New Roman" panose="02020603050405020304" pitchFamily="18" charset="0"/>
              <a:ea typeface="Tahoma" panose="020B0604030504040204" pitchFamily="34" charset="0"/>
            </a:endParaRPr>
          </a:p>
        </p:txBody>
      </p:sp>
      <p:pic>
        <p:nvPicPr>
          <p:cNvPr id="18" name="2291903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45625" y="-800100"/>
            <a:ext cx="457200" cy="6096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1524000" y="1839914"/>
            <a:ext cx="9144000" cy="1141413"/>
          </a:xfrm>
          <a:prstGeom prst="rect">
            <a:avLst/>
          </a:prstGeom>
          <a:blipFill>
            <a:blip r:embed="rId1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1524000" y="5175251"/>
            <a:ext cx="9144000" cy="1141413"/>
          </a:xfrm>
          <a:prstGeom prst="rect">
            <a:avLst/>
          </a:prstGeom>
          <a:blipFill>
            <a:blip r:embed="rId1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pic>
        <p:nvPicPr>
          <p:cNvPr id="8" name="Picture 7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5314" y="930276"/>
            <a:ext cx="1476375" cy="17446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0389" y="419101"/>
            <a:ext cx="1546225" cy="13827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Picture 9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39014" y="1238251"/>
            <a:ext cx="1476375" cy="17430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6001" y="827088"/>
            <a:ext cx="1546225" cy="13827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Picture 11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05051" y="4478338"/>
            <a:ext cx="1477963" cy="17446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81239" y="4024313"/>
            <a:ext cx="1546225" cy="1384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Picture 13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77201" y="4495801"/>
            <a:ext cx="1476375" cy="17430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008939" y="4035425"/>
            <a:ext cx="1544637" cy="1384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40" name="Picture 3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24000" y="6308726"/>
            <a:ext cx="4572000" cy="3349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41" name="Picture 3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096000" y="6308726"/>
            <a:ext cx="4572000" cy="3349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42" name="Picture 3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24000" y="2974976"/>
            <a:ext cx="4572000" cy="3349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43" name="Picture 3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096000" y="2974976"/>
            <a:ext cx="4572000" cy="3349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2" name="Flowchart: Summing Junction 41">
            <a:hlinkClick r:id="" action="ppaction://noaction"/>
          </p:cNvPr>
          <p:cNvSpPr/>
          <p:nvPr/>
        </p:nvSpPr>
        <p:spPr>
          <a:xfrm>
            <a:off x="10072689" y="6115050"/>
            <a:ext cx="487363" cy="64928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99150" y="-50800"/>
            <a:ext cx="1455738" cy="18573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5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3489" y="4860926"/>
            <a:ext cx="1476375" cy="17430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8564" y="4348163"/>
            <a:ext cx="1546225" cy="13843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Rectangle: Folded Corner 8"/>
          <p:cNvSpPr/>
          <p:nvPr/>
        </p:nvSpPr>
        <p:spPr>
          <a:xfrm>
            <a:off x="8969376" y="3919538"/>
            <a:ext cx="1103313" cy="1328738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b="1" dirty="0">
                <a:latin typeface="Tahoma" panose="020B0604030504040204" pitchFamily="34" charset="0"/>
                <a:cs typeface="Tahoma" panose="020B0604030504040204" pitchFamily="34" charset="0"/>
              </a:rPr>
              <a:t>Bạn được 3 viên kẹo </a:t>
            </a:r>
            <a:endParaRPr b="1" dirty="0">
              <a:latin typeface="Tahoma" panose="020B0604030504040204" pitchFamily="34" charset="0"/>
              <a:ea typeface="Tahoma" panose="020B0604030504040204" pitchFamily="34" charset="0"/>
            </a:endParaRPr>
          </a:p>
        </p:txBody>
      </p:sp>
      <p:sp>
        <p:nvSpPr>
          <p:cNvPr id="27" name="Rectangle: Folded Corner 26"/>
          <p:cNvSpPr/>
          <p:nvPr/>
        </p:nvSpPr>
        <p:spPr>
          <a:xfrm>
            <a:off x="1905001" y="276225"/>
            <a:ext cx="7216775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phút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= ….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giây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giờ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= …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phút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Rectangle: Folded Corner 27"/>
          <p:cNvSpPr/>
          <p:nvPr/>
        </p:nvSpPr>
        <p:spPr>
          <a:xfrm>
            <a:off x="1905000" y="2130426"/>
            <a:ext cx="6738938" cy="1128713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phút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= 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60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giây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giờ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= 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60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phút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 rot="5600923">
            <a:off x="3342481" y="5025232"/>
            <a:ext cx="2438400" cy="188913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31" name="Arrow: Pentagon 30">
            <a:hlinkClick r:id="rId5" action="ppaction://hlinksldjump"/>
          </p:cNvPr>
          <p:cNvSpPr/>
          <p:nvPr/>
        </p:nvSpPr>
        <p:spPr>
          <a:xfrm rot="586976" flipH="1">
            <a:off x="3624263" y="4068764"/>
            <a:ext cx="1733550" cy="900113"/>
          </a:xfrm>
          <a:prstGeom prst="homePlate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  <a:endParaRPr lang="en-US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3562" name="Picture 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5289" y="5457826"/>
            <a:ext cx="714375" cy="10191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6" name="Flowchart: Summing Junction 35"/>
          <p:cNvSpPr/>
          <p:nvPr/>
        </p:nvSpPr>
        <p:spPr>
          <a:xfrm>
            <a:off x="4543426" y="4194326"/>
            <a:ext cx="115805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pic>
        <p:nvPicPr>
          <p:cNvPr id="23566" name="Picture 3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75264" y="5154613"/>
            <a:ext cx="873125" cy="12747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67" name="Picture 4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4001" y="3971925"/>
            <a:ext cx="873125" cy="1276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68" name="Picture 4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81426" y="3436939"/>
            <a:ext cx="582613" cy="7699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69" name="Picture 5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4941888" y="3665538"/>
            <a:ext cx="660400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36039" y="3919538"/>
            <a:ext cx="371475" cy="4381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12339" y="3822701"/>
            <a:ext cx="534987" cy="11906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sndAc>
      <p:stSnd>
        <p:snd r:embed="rId1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99150" y="-50800"/>
            <a:ext cx="1455738" cy="18573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79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3489" y="4860926"/>
            <a:ext cx="1476375" cy="17430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8564" y="4348163"/>
            <a:ext cx="1546225" cy="13843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Rectangle: Folded Corner 8"/>
          <p:cNvSpPr/>
          <p:nvPr/>
        </p:nvSpPr>
        <p:spPr>
          <a:xfrm>
            <a:off x="8969376" y="3919538"/>
            <a:ext cx="1103313" cy="1328738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Bạn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5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viên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kẹo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endParaRPr lang="en-US" sz="2000" b="1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Rectangle: Folded Corner 26"/>
          <p:cNvSpPr/>
          <p:nvPr/>
        </p:nvSpPr>
        <p:spPr>
          <a:xfrm>
            <a:off x="1905001" y="276225"/>
            <a:ext cx="8424863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năm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Năm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kỉ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bao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nhiêu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Rectangle: Folded Corner 27"/>
          <p:cNvSpPr/>
          <p:nvPr/>
        </p:nvSpPr>
        <p:spPr>
          <a:xfrm>
            <a:off x="2401171" y="2052362"/>
            <a:ext cx="6738938" cy="1128713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Tôi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n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ă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 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2012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thuộc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thế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kỉ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XXI.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 rot="5600923">
            <a:off x="3342481" y="5025232"/>
            <a:ext cx="2438400" cy="188913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Arrow: Pentagon 30">
            <a:hlinkClick r:id="rId5" action="ppaction://hlinksldjump"/>
          </p:cNvPr>
          <p:cNvSpPr/>
          <p:nvPr/>
        </p:nvSpPr>
        <p:spPr>
          <a:xfrm rot="586976" flipH="1">
            <a:off x="3624263" y="4068764"/>
            <a:ext cx="1733550" cy="900113"/>
          </a:xfrm>
          <a:prstGeom prst="homePlate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  <a:endParaRPr lang="en-US" sz="28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4586" name="Picture 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5289" y="5457826"/>
            <a:ext cx="714375" cy="10191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6" name="Flowchart: Summing Junction 35"/>
          <p:cNvSpPr/>
          <p:nvPr/>
        </p:nvSpPr>
        <p:spPr>
          <a:xfrm>
            <a:off x="4543426" y="4194326"/>
            <a:ext cx="115805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24590" name="Picture 3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75264" y="5154613"/>
            <a:ext cx="873125" cy="12747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91" name="Picture 4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4001" y="3971925"/>
            <a:ext cx="873125" cy="1276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92" name="Picture 4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81426" y="3436939"/>
            <a:ext cx="582613" cy="7699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93" name="Picture 5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4941888" y="3665538"/>
            <a:ext cx="660400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36039" y="3919538"/>
            <a:ext cx="371475" cy="4381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12339" y="3822701"/>
            <a:ext cx="534987" cy="11906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sndAc>
      <p:stSnd>
        <p:snd r:embed="rId1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27176" y="1588"/>
            <a:ext cx="9140825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9" name="Picture 2" descr="C:\Users\admin\Desktop\dong-ho-treo-tuong-trang-tri-nha-vie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201" y="1066800"/>
            <a:ext cx="5159375" cy="4572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den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201" y="741364"/>
            <a:ext cx="2016125" cy="2651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den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1801" y="1063626"/>
            <a:ext cx="1979613" cy="26400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den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8201" y="741364"/>
            <a:ext cx="1979613" cy="2644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den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2664" y="3028951"/>
            <a:ext cx="1989137" cy="2651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den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88113" y="3355976"/>
            <a:ext cx="1979612" cy="2638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den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04200" y="2994026"/>
            <a:ext cx="1989138" cy="2651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86000" y="-927100"/>
            <a:ext cx="1320800" cy="60610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mau1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49839" y="750888"/>
            <a:ext cx="1989137" cy="26527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mau2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786563" y="1066801"/>
            <a:ext cx="1974850" cy="26400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" name="mau3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458201" y="715963"/>
            <a:ext cx="1979613" cy="26400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" name="mau4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797425" y="3060701"/>
            <a:ext cx="1989138" cy="26527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mau5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505575" y="3352801"/>
            <a:ext cx="1976438" cy="26400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mau6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199439" y="2994026"/>
            <a:ext cx="1989137" cy="2651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3" name="Picture 20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775826" y="5851525"/>
            <a:ext cx="885825" cy="9985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4" name="vuidehoc">
            <a:hlinkClick r:id="" action="ppaction://media"/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286000" y="-608012"/>
            <a:ext cx="609600" cy="609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ectangle 1"/>
          <p:cNvSpPr/>
          <p:nvPr/>
        </p:nvSpPr>
        <p:spPr>
          <a:xfrm>
            <a:off x="3962400" y="6248400"/>
            <a:ext cx="1824038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99150" y="-50800"/>
            <a:ext cx="1455738" cy="18573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3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3489" y="4860926"/>
            <a:ext cx="1476375" cy="17430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8564" y="4348163"/>
            <a:ext cx="1546225" cy="13843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Rectangle: Folded Corner 8"/>
          <p:cNvSpPr/>
          <p:nvPr/>
        </p:nvSpPr>
        <p:spPr>
          <a:xfrm>
            <a:off x="8969376" y="3919538"/>
            <a:ext cx="1103313" cy="1328738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Bạn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được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2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viên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kẹo</a:t>
            </a: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/>
          <p:cNvSpPr/>
          <p:nvPr/>
        </p:nvSpPr>
        <p:spPr>
          <a:xfrm>
            <a:off x="1905001" y="276225"/>
            <a:ext cx="7216775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Năm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2005 ở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kỉ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 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Rectangle: Folded Corner 27"/>
          <p:cNvSpPr/>
          <p:nvPr/>
        </p:nvSpPr>
        <p:spPr>
          <a:xfrm>
            <a:off x="1905000" y="2130426"/>
            <a:ext cx="6738938" cy="1128713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Năm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2005 ở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kỉ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XXI.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 rot="5600923">
            <a:off x="3342481" y="5025232"/>
            <a:ext cx="2438400" cy="188913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Arrow: Pentagon 30">
            <a:hlinkClick r:id="rId5" action="ppaction://hlinksldjump"/>
          </p:cNvPr>
          <p:cNvSpPr/>
          <p:nvPr/>
        </p:nvSpPr>
        <p:spPr>
          <a:xfrm rot="586976" flipH="1">
            <a:off x="3624263" y="4068764"/>
            <a:ext cx="1733550" cy="900113"/>
          </a:xfrm>
          <a:prstGeom prst="homePlate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  <a:endParaRPr lang="en-US" sz="28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5610" name="Picture 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5289" y="5457826"/>
            <a:ext cx="714375" cy="10191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6" name="Flowchart: Summing Junction 35"/>
          <p:cNvSpPr/>
          <p:nvPr/>
        </p:nvSpPr>
        <p:spPr>
          <a:xfrm>
            <a:off x="4543426" y="4194326"/>
            <a:ext cx="115805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25614" name="Picture 3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75264" y="5154613"/>
            <a:ext cx="873125" cy="12747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15" name="Picture 4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4001" y="3971925"/>
            <a:ext cx="873125" cy="1276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16" name="Picture 4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81426" y="3436939"/>
            <a:ext cx="582613" cy="7699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17" name="Picture 5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4941888" y="3665538"/>
            <a:ext cx="660400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36039" y="3919538"/>
            <a:ext cx="371475" cy="4381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12339" y="3822701"/>
            <a:ext cx="534987" cy="11906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sndAc>
      <p:stSnd>
        <p:snd r:embed="rId1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99150" y="-50800"/>
            <a:ext cx="1455738" cy="18573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627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3489" y="4860926"/>
            <a:ext cx="1476375" cy="17430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8564" y="4348163"/>
            <a:ext cx="1546225" cy="13843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Rectangle: Folded Corner 8"/>
          <p:cNvSpPr/>
          <p:nvPr/>
        </p:nvSpPr>
        <p:spPr>
          <a:xfrm>
            <a:off x="8969376" y="3919538"/>
            <a:ext cx="1103313" cy="1328738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Bạn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được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2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viên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kẹo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endParaRPr lang="en-US" b="1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Rectangle: Folded Corner 26"/>
          <p:cNvSpPr/>
          <p:nvPr/>
        </p:nvSpPr>
        <p:spPr>
          <a:xfrm>
            <a:off x="1905001" y="276225"/>
            <a:ext cx="7216775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Chúng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ta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đang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kỉ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 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Rectangle: Folded Corner 27"/>
          <p:cNvSpPr/>
          <p:nvPr/>
        </p:nvSpPr>
        <p:spPr>
          <a:xfrm>
            <a:off x="1905000" y="2130426"/>
            <a:ext cx="6738938" cy="1128713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kỉ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XXI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 rot="5600923">
            <a:off x="3342481" y="5025232"/>
            <a:ext cx="2438400" cy="188913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Arrow: Pentagon 30">
            <a:hlinkClick r:id="rId5" action="ppaction://hlinksldjump"/>
          </p:cNvPr>
          <p:cNvSpPr/>
          <p:nvPr/>
        </p:nvSpPr>
        <p:spPr>
          <a:xfrm rot="586976" flipH="1">
            <a:off x="3624263" y="4068764"/>
            <a:ext cx="1733550" cy="900113"/>
          </a:xfrm>
          <a:prstGeom prst="homePlate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  <a:endParaRPr lang="en-US" sz="2800" b="1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6634" name="Picture 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5289" y="5457826"/>
            <a:ext cx="714375" cy="10191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6" name="Flowchart: Summing Junction 35"/>
          <p:cNvSpPr/>
          <p:nvPr/>
        </p:nvSpPr>
        <p:spPr>
          <a:xfrm>
            <a:off x="4543426" y="4194326"/>
            <a:ext cx="115805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26638" name="Picture 3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75264" y="5154613"/>
            <a:ext cx="873125" cy="12747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639" name="Picture 4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4001" y="3971925"/>
            <a:ext cx="873125" cy="1276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640" name="Picture 4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81426" y="3436939"/>
            <a:ext cx="582613" cy="7699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641" name="Picture 5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4941888" y="3665538"/>
            <a:ext cx="660400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36039" y="3919538"/>
            <a:ext cx="371475" cy="4381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12339" y="3822701"/>
            <a:ext cx="534987" cy="11906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sndAc>
      <p:stSnd>
        <p:snd r:embed="rId1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1234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7651" name="WordArt 5"/>
          <p:cNvSpPr>
            <a:spLocks noTextEdit="1"/>
          </p:cNvSpPr>
          <p:nvPr/>
        </p:nvSpPr>
        <p:spPr>
          <a:xfrm>
            <a:off x="2514600" y="1371600"/>
            <a:ext cx="7010400" cy="38862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normAutofit/>
            <a:scene3d>
              <a:camera prst="legacyPerspectiveFront">
                <a:rot lat="20520000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sz="3600" b="1"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  <a:tileRect/>
                </a:gradFill>
                <a:latin typeface="Impact" panose="020B0806030902050204" charset="0"/>
                <a:ea typeface="Impact" panose="020B0806030902050204" charset="0"/>
              </a:rPr>
              <a:t>CHÀO CÁC EM !</a:t>
            </a:r>
            <a:endParaRPr lang="en-US" sz="3600" b="1">
              <a:gradFill rotWithShape="1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  <a:tileRect/>
              </a:gradFill>
              <a:latin typeface="Impact" panose="020B0806030902050204" charset="0"/>
              <a:ea typeface="Impact" panose="020B080603090205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2149475" y="411164"/>
            <a:ext cx="7893050" cy="2227263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tấn = </a:t>
            </a:r>
            <a:r>
              <a:rPr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……</a:t>
            </a:r>
            <a:r>
              <a:rPr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kg</a:t>
            </a:r>
            <a:endParaRPr sz="3200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0" name="Snip Diagonal Corner Rectangle 49"/>
          <p:cNvSpPr/>
          <p:nvPr/>
        </p:nvSpPr>
        <p:spPr>
          <a:xfrm>
            <a:off x="2146301" y="2832100"/>
            <a:ext cx="7891463" cy="2228850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sz="3200" b="1" dirty="0">
                <a:solidFill>
                  <a:schemeClr val="bg1"/>
                </a:solidFill>
                <a:latin typeface="Calibri" panose="020F0502020204030204" pitchFamily="34" charset="0"/>
              </a:rPr>
              <a:t>1 tấn = </a:t>
            </a:r>
            <a:r>
              <a:rPr sz="3200" b="1" dirty="0">
                <a:solidFill>
                  <a:srgbClr val="FF0000"/>
                </a:solidFill>
                <a:latin typeface="Calibri" panose="020F0502020204030204" pitchFamily="34" charset="0"/>
              </a:rPr>
              <a:t>1000</a:t>
            </a:r>
            <a:r>
              <a:rPr sz="3200" b="1" dirty="0">
                <a:solidFill>
                  <a:schemeClr val="bg1"/>
                </a:solidFill>
                <a:latin typeface="Calibri" panose="020F0502020204030204" pitchFamily="34" charset="0"/>
              </a:rPr>
              <a:t> kg</a:t>
            </a:r>
            <a:endParaRPr sz="32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5124" name="Picture 45">
            <a:hlinkClick r:id="" action="ppaction://noaction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9201" y="5387975"/>
            <a:ext cx="1800225" cy="14684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2149475" y="411164"/>
            <a:ext cx="7893050" cy="2227263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prstClr val="white"/>
                </a:solidFill>
              </a:rPr>
              <a:t>5 dag = … g</a:t>
            </a:r>
            <a:endParaRPr lang="en-US" sz="3200" b="1" dirty="0">
              <a:solidFill>
                <a:prstClr val="white"/>
              </a:solidFill>
            </a:endParaRPr>
          </a:p>
        </p:txBody>
      </p:sp>
      <p:sp>
        <p:nvSpPr>
          <p:cNvPr id="50" name="Snip Diagonal Corner Rectangle 49"/>
          <p:cNvSpPr/>
          <p:nvPr/>
        </p:nvSpPr>
        <p:spPr>
          <a:xfrm>
            <a:off x="2146301" y="2832100"/>
            <a:ext cx="7891463" cy="2228850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prstClr val="white"/>
                </a:solidFill>
              </a:rPr>
              <a:t>5 dag = </a:t>
            </a:r>
            <a:r>
              <a:rPr lang="en-US" sz="3200" b="1" dirty="0">
                <a:solidFill>
                  <a:srgbClr val="FF0000"/>
                </a:solidFill>
              </a:rPr>
              <a:t>50</a:t>
            </a:r>
            <a:r>
              <a:rPr lang="en-US" sz="3200" b="1" dirty="0">
                <a:solidFill>
                  <a:prstClr val="white"/>
                </a:solidFill>
              </a:rPr>
              <a:t> g</a:t>
            </a:r>
            <a:endParaRPr lang="en-US" sz="3200" b="1" dirty="0">
              <a:solidFill>
                <a:prstClr val="white"/>
              </a:solidFill>
            </a:endParaRPr>
          </a:p>
        </p:txBody>
      </p:sp>
      <p:pic>
        <p:nvPicPr>
          <p:cNvPr id="6148" name="Picture 45">
            <a:hlinkClick r:id="" action="ppaction://noaction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9201" y="5387975"/>
            <a:ext cx="1800225" cy="14684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2149475" y="411164"/>
            <a:ext cx="7893050" cy="2227263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sz="3200" b="1" dirty="0">
                <a:solidFill>
                  <a:srgbClr val="FFFFFF"/>
                </a:solidFill>
                <a:latin typeface="Calibri" panose="020F0502020204030204" pitchFamily="34" charset="0"/>
              </a:rPr>
              <a:t>3 tấn 500kg = ….. kg</a:t>
            </a:r>
            <a:endParaRPr sz="3200" b="1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50" name="Snip Diagonal Corner Rectangle 49"/>
          <p:cNvSpPr/>
          <p:nvPr/>
        </p:nvSpPr>
        <p:spPr>
          <a:xfrm>
            <a:off x="2146301" y="2832100"/>
            <a:ext cx="7891463" cy="2228850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sz="3200" b="1" dirty="0">
                <a:solidFill>
                  <a:srgbClr val="FFFFFF"/>
                </a:solidFill>
                <a:latin typeface="Calibri" panose="020F0502020204030204" pitchFamily="34" charset="0"/>
              </a:rPr>
              <a:t>3 tấn 500kg = </a:t>
            </a:r>
            <a:r>
              <a:rPr sz="3200" b="1" dirty="0">
                <a:solidFill>
                  <a:srgbClr val="FF0000"/>
                </a:solidFill>
                <a:latin typeface="Calibri" panose="020F0502020204030204" pitchFamily="34" charset="0"/>
              </a:rPr>
              <a:t>3500</a:t>
            </a:r>
            <a:r>
              <a:rPr sz="3200" b="1" dirty="0">
                <a:solidFill>
                  <a:srgbClr val="FFFFFF"/>
                </a:solidFill>
                <a:latin typeface="Calibri" panose="020F0502020204030204" pitchFamily="34" charset="0"/>
              </a:rPr>
              <a:t> kg</a:t>
            </a:r>
            <a:endParaRPr sz="3200" b="1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pic>
        <p:nvPicPr>
          <p:cNvPr id="7172" name="Picture 45">
            <a:hlinkClick r:id="" action="ppaction://noaction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9201" y="5387975"/>
            <a:ext cx="1800225" cy="14684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2149475" y="411164"/>
            <a:ext cx="7893050" cy="2227263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prstClr val="white"/>
                </a:solidFill>
              </a:rPr>
              <a:t>3 kg = ….. g</a:t>
            </a:r>
            <a:endParaRPr lang="en-US" sz="3200" b="1" dirty="0">
              <a:solidFill>
                <a:prstClr val="white"/>
              </a:solidFill>
            </a:endParaRPr>
          </a:p>
        </p:txBody>
      </p:sp>
      <p:sp>
        <p:nvSpPr>
          <p:cNvPr id="50" name="Snip Diagonal Corner Rectangle 49"/>
          <p:cNvSpPr/>
          <p:nvPr/>
        </p:nvSpPr>
        <p:spPr>
          <a:xfrm>
            <a:off x="2146301" y="2832100"/>
            <a:ext cx="7891463" cy="2228850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prstClr val="white"/>
                </a:solidFill>
              </a:rPr>
              <a:t>3 kg = </a:t>
            </a:r>
            <a:r>
              <a:rPr lang="en-US" sz="3200" b="1" dirty="0">
                <a:solidFill>
                  <a:srgbClr val="FF0000"/>
                </a:solidFill>
              </a:rPr>
              <a:t>3000</a:t>
            </a:r>
            <a:r>
              <a:rPr lang="en-US" sz="3200" b="1" dirty="0">
                <a:solidFill>
                  <a:prstClr val="white"/>
                </a:solidFill>
              </a:rPr>
              <a:t> g</a:t>
            </a:r>
            <a:endParaRPr lang="en-US" sz="3200" b="1" dirty="0">
              <a:solidFill>
                <a:prstClr val="white"/>
              </a:solidFill>
            </a:endParaRPr>
          </a:p>
        </p:txBody>
      </p:sp>
      <p:pic>
        <p:nvPicPr>
          <p:cNvPr id="8196" name="Picture 45">
            <a:hlinkClick r:id="" action="ppaction://noaction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9201" y="5387975"/>
            <a:ext cx="1800225" cy="14684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2149475" y="411164"/>
            <a:ext cx="7893050" cy="2227263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prstClr val="white"/>
                </a:solidFill>
              </a:rPr>
              <a:t>10 hg = ….g</a:t>
            </a:r>
            <a:endParaRPr lang="en-US" sz="3200" b="1" dirty="0">
              <a:solidFill>
                <a:prstClr val="white"/>
              </a:solidFill>
            </a:endParaRPr>
          </a:p>
        </p:txBody>
      </p:sp>
      <p:sp>
        <p:nvSpPr>
          <p:cNvPr id="50" name="Snip Diagonal Corner Rectangle 49"/>
          <p:cNvSpPr/>
          <p:nvPr/>
        </p:nvSpPr>
        <p:spPr>
          <a:xfrm>
            <a:off x="2146301" y="2832100"/>
            <a:ext cx="7891463" cy="2228850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prstClr val="white"/>
                </a:solidFill>
              </a:rPr>
              <a:t>10 hg = </a:t>
            </a:r>
            <a:r>
              <a:rPr lang="en-US" sz="3200" b="1" dirty="0">
                <a:solidFill>
                  <a:srgbClr val="FF0000"/>
                </a:solidFill>
              </a:rPr>
              <a:t>1</a:t>
            </a:r>
            <a:r>
              <a:rPr lang="en-US" sz="3200" b="1" dirty="0">
                <a:solidFill>
                  <a:prstClr val="white"/>
                </a:solidFill>
              </a:rPr>
              <a:t> g</a:t>
            </a:r>
            <a:endParaRPr lang="en-US" sz="3200" b="1" dirty="0">
              <a:solidFill>
                <a:prstClr val="white"/>
              </a:solidFill>
            </a:endParaRPr>
          </a:p>
        </p:txBody>
      </p:sp>
      <p:pic>
        <p:nvPicPr>
          <p:cNvPr id="9220" name="Picture 45">
            <a:hlinkClick r:id="" action="ppaction://noaction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9201" y="5387975"/>
            <a:ext cx="1800225" cy="14684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2149475" y="411164"/>
            <a:ext cx="7893050" cy="2227263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prstClr val="white"/>
                </a:solidFill>
              </a:rPr>
              <a:t>2kg300g = ….. g</a:t>
            </a:r>
            <a:endParaRPr lang="en-US" sz="3200" b="1" dirty="0">
              <a:solidFill>
                <a:prstClr val="white"/>
              </a:solidFill>
            </a:endParaRPr>
          </a:p>
        </p:txBody>
      </p:sp>
      <p:sp>
        <p:nvSpPr>
          <p:cNvPr id="50" name="Snip Diagonal Corner Rectangle 49"/>
          <p:cNvSpPr/>
          <p:nvPr/>
        </p:nvSpPr>
        <p:spPr>
          <a:xfrm>
            <a:off x="2146301" y="2832100"/>
            <a:ext cx="7891463" cy="2228850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prstClr val="white"/>
                </a:solidFill>
              </a:rPr>
              <a:t>2kg300g = </a:t>
            </a:r>
            <a:r>
              <a:rPr lang="en-US" sz="3200" b="1" dirty="0">
                <a:solidFill>
                  <a:srgbClr val="FF0000"/>
                </a:solidFill>
              </a:rPr>
              <a:t>2300</a:t>
            </a:r>
            <a:r>
              <a:rPr lang="en-US" sz="3200" b="1" dirty="0">
                <a:solidFill>
                  <a:prstClr val="white"/>
                </a:solidFill>
              </a:rPr>
              <a:t> g</a:t>
            </a:r>
            <a:endParaRPr lang="en-US" sz="3200" b="1" dirty="0">
              <a:solidFill>
                <a:prstClr val="white"/>
              </a:solidFill>
            </a:endParaRPr>
          </a:p>
        </p:txBody>
      </p:sp>
      <p:pic>
        <p:nvPicPr>
          <p:cNvPr id="10244" name="Picture 45">
            <a:hlinkClick r:id="" action="ppaction://noaction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9201" y="5387975"/>
            <a:ext cx="1800225" cy="14684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2438400" y="1066801"/>
            <a:ext cx="7225030" cy="746125"/>
          </a:xfrm>
          <a:noFill/>
          <a:ln>
            <a:noFill/>
          </a:ln>
        </p:spPr>
        <p:txBody>
          <a:bodyPr lIns="68580" tIns="34290" rIns="68580" bIns="34290" anchor="ctr" anchorCtr="0">
            <a:noAutofit/>
          </a:bodyPr>
          <a:lstStyle/>
          <a:p>
            <a:pPr algn="ctr" defTabSz="822325" eaLnBrk="1" hangingPunct="1">
              <a:lnSpc>
                <a:spcPct val="90000"/>
              </a:lnSpc>
            </a:pPr>
            <a:r>
              <a:rPr lang="en-US" altLang="zh-CN" sz="3600" b="1" noProof="1">
                <a:latin typeface="Times New Roman" panose="02020603050405020304" pitchFamily="18" charset="0"/>
              </a:rPr>
              <a:t>Thứ hai ngày 4 tháng 10 năm 2021</a:t>
            </a:r>
            <a:br>
              <a:rPr lang="en-US" altLang="zh-CN" sz="3600" b="1" dirty="0">
                <a:latin typeface="Times New Roman" panose="02020603050405020304" pitchFamily="18" charset="0"/>
              </a:rPr>
            </a:br>
            <a:r>
              <a:rPr lang="en-US" altLang="zh-CN" sz="3600" b="1" noProof="1">
                <a:latin typeface="Times New Roman" panose="02020603050405020304" pitchFamily="18" charset="0"/>
              </a:rPr>
              <a:t>T</a:t>
            </a:r>
            <a:r>
              <a:rPr lang="vi-VN" altLang="en-US" sz="3600" b="1" noProof="1">
                <a:latin typeface="Times New Roman" panose="02020603050405020304" pitchFamily="18" charset="0"/>
              </a:rPr>
              <a:t>oán</a:t>
            </a:r>
            <a:br>
              <a:rPr lang="en-US" altLang="zh-CN" sz="3600" b="1" dirty="0">
                <a:latin typeface="Times New Roman" panose="02020603050405020304" pitchFamily="18" charset="0"/>
              </a:rPr>
            </a:br>
            <a:r>
              <a:rPr lang="en-US" altLang="zh-CN" sz="3600" b="1" dirty="0">
                <a:latin typeface="Times New Roman" panose="02020603050405020304" pitchFamily="18" charset="0"/>
              </a:rPr>
              <a:t>Luyện tập</a:t>
            </a:r>
            <a:endParaRPr lang="en-US" altLang="vi-VN" sz="36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Chủ đề của Offic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ủ đề của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2041</Words>
  <Application>WPS Presentation</Application>
  <PresentationFormat>Widescreen</PresentationFormat>
  <Paragraphs>180</Paragraphs>
  <Slides>22</Slides>
  <Notes>2</Notes>
  <HiddenSlides>0</HiddenSlides>
  <MMClips>2</MMClips>
  <ScaleCrop>false</ScaleCrop>
  <HeadingPairs>
    <vt:vector size="8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3</vt:i4>
      </vt:variant>
      <vt:variant>
        <vt:lpstr>幻灯片标题</vt:lpstr>
      </vt:variant>
      <vt:variant>
        <vt:i4>22</vt:i4>
      </vt:variant>
    </vt:vector>
  </HeadingPairs>
  <TitlesOfParts>
    <vt:vector size="39" baseType="lpstr">
      <vt:lpstr>Arial</vt:lpstr>
      <vt:lpstr>SimSun</vt:lpstr>
      <vt:lpstr>Wingdings</vt:lpstr>
      <vt:lpstr>Calibri</vt:lpstr>
      <vt:lpstr>Times New Roman</vt:lpstr>
      <vt:lpstr>Microsoft YaHei</vt:lpstr>
      <vt:lpstr>Arial Unicode MS</vt:lpstr>
      <vt:lpstr>Calibri Light</vt:lpstr>
      <vt:lpstr>UTM Edwardian</vt:lpstr>
      <vt:lpstr>Segoe Print</vt:lpstr>
      <vt:lpstr>Cambria Math</vt:lpstr>
      <vt:lpstr>Tahoma</vt:lpstr>
      <vt:lpstr>Impact</vt:lpstr>
      <vt:lpstr>Chủ đề của Office</vt:lpstr>
      <vt:lpstr>Equation.3</vt:lpstr>
      <vt:lpstr>Equation.3</vt:lpstr>
      <vt:lpstr>Equation.3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Thứ sáu ngày 1 tháng 10 năm 2021 Toán Tiết 18: Giây, thế kỉ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TTTH</dc:creator>
  <cp:lastModifiedBy>My PC</cp:lastModifiedBy>
  <cp:revision>160</cp:revision>
  <dcterms:created xsi:type="dcterms:W3CDTF">2010-06-28T08:21:00Z</dcterms:created>
  <dcterms:modified xsi:type="dcterms:W3CDTF">2021-10-02T01:54:02Z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8F495926B1B34DB290D5746F23616D7D</vt:lpwstr>
  </property>
  <property fmtid="{D5CDD505-2E9C-101B-9397-08002B2CF9AE}" pid="3" name="KSOProductBuildVer">
    <vt:lpwstr>1033-11.2.0.10323</vt:lpwstr>
  </property>
</Properties>
</file>