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27" r:id="rId2"/>
    <p:sldMasterId id="2147483740" r:id="rId3"/>
  </p:sldMasterIdLst>
  <p:sldIdLst>
    <p:sldId id="272" r:id="rId4"/>
    <p:sldId id="274" r:id="rId5"/>
    <p:sldId id="257" r:id="rId6"/>
    <p:sldId id="276" r:id="rId7"/>
    <p:sldId id="270" r:id="rId8"/>
    <p:sldId id="258" r:id="rId9"/>
    <p:sldId id="259" r:id="rId10"/>
    <p:sldId id="265" r:id="rId11"/>
    <p:sldId id="266" r:id="rId12"/>
    <p:sldId id="267" r:id="rId13"/>
    <p:sldId id="268" r:id="rId14"/>
    <p:sldId id="278" r:id="rId15"/>
    <p:sldId id="280" r:id="rId16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CCFF"/>
    <a:srgbClr val="CC9900"/>
    <a:srgbClr val="3366FF"/>
    <a:srgbClr val="FF99FF"/>
    <a:srgbClr val="990099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58" y="-318"/>
      </p:cViewPr>
      <p:guideLst>
        <p:guide orient="horz" pos="2160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0D570-C46B-4E0E-A997-6F657658A1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9AD71-8121-490A-89A3-47699E657C81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1054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7AC17-C202-4D67-838E-344F5E520596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43042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F7867E-1896-4462-ACEE-6C262B3E0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F1260374-5444-4ABC-B63F-AC7091116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0A17B84-AAAA-4571-8935-036C69FC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7C50A9E-FF9F-4ACC-9AAE-996D941B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F3E60BA-4BD0-405B-A68A-A8798D33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93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6EBF3C6-09B4-45D5-BD55-7E7CB84A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7A1C167-75E5-4C83-8523-A5E23F873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BFA69AC-DBCE-4037-BE43-32B912EF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CE4563-E3E8-4B4F-99AC-B8A6BB11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EBF175-F2C3-44AD-ABE0-77A4E21E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4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172ADE-14B6-41D5-8928-F6E0C170F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0DDD73C-4E62-4870-AD6A-1F7A3CDD5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4B79D8B-AC1D-4999-94A9-2334884C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B30A3E7-BA58-4438-9CCB-A6FD9A6D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7D3E0A7-ABC8-438E-84FE-5320D377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08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26AF977-206F-43C9-8D52-1B4CFC0A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F2C05CA-671A-4DCE-91B2-0DBC7428F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AA8EEA5-75E4-4168-84F7-B70183A13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232CE6-DA90-4850-BC97-9164DFB4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2FDD065-4EF5-401D-A933-0C76239F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6DD19AE-36D5-479E-BD0C-123BC428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78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E736EF-4B81-4596-BA1E-427C89B3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DBBBE73-DE97-4C66-8B22-35296AD9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E54C764-7673-4B73-AC78-2AF167024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701194F-8A28-4432-B185-B7D45C6CD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48BE0759-CFCA-45A4-8DFD-89C5533B4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BDBECAB1-1233-4391-AC87-6033218C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A422336-E8AD-4F18-BF93-CE90FCB0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3EA2F5C-5D3A-41CB-B1BB-875DCB12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34787B-FCD2-4A0C-BD9E-E8F0418A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C84BE482-4658-4C4C-8A85-9F16F98B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FB064A0-976A-4C26-9560-7C18A225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EE27D61-368D-4698-84BB-E8B72AA9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31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21C1987-28A8-4E61-8428-9C9400682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CD49A94F-4380-49D0-9818-6213C112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1D3E1B4-7290-44C2-9A6A-600E92B0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75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DB946D1-6CAA-4527-B992-EE5C8AED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A2853A0-74E4-47C7-80B5-89BF8360D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07FC519-08CE-404D-94C4-827D22011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E46F2EA-41E7-43BE-B729-4F4073EF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EFA738E-0F88-42F5-85E5-3D66777A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E5EE737-1602-4717-8886-321D0A69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2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D6FB9-F03D-4761-A963-18D2CED45446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03677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C70875-E4C6-40AB-B812-9FE37509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FDFAA209-EAB4-4C21-BB18-C1B77D065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EB7F994-A2AA-4165-9D48-24D41E343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ACCA04-AD64-4A77-BE47-9D66F92E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2BF8E01-4F5C-4227-A065-0A669524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3560601-8473-42F7-B10E-2574660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6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C56F56-513C-49F9-A370-5AF71594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793AB4D-E679-4ABF-8141-4D19DAA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686ABAB-2647-458F-8FD4-A194120B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05A4328-E745-456C-814A-F01D009D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7AAE645-117E-4ABE-ACA9-4278C076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9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BF75341E-F70A-428F-9988-B355E3100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07DEB83-B5D5-4DCA-B8E2-3789A613C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3D999C4-85EC-4DB7-B69E-A8506871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9FC55E6-9B52-44F7-9ADC-1FC4272F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910959D-9692-4C08-8E43-06AC4916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52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653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F7867E-1896-4462-ACEE-6C262B3E0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F1260374-5444-4ABC-B63F-AC7091116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0A17B84-AAAA-4571-8935-036C69FC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7C50A9E-FF9F-4ACC-9AAE-996D941B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F3E60BA-4BD0-405B-A68A-A8798D33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58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6EBF3C6-09B4-45D5-BD55-7E7CB84A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7A1C167-75E5-4C83-8523-A5E23F873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BFA69AC-DBCE-4037-BE43-32B912EF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CE4563-E3E8-4B4F-99AC-B8A6BB11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EBF175-F2C3-44AD-ABE0-77A4E21E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35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172ADE-14B6-41D5-8928-F6E0C170F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0DDD73C-4E62-4870-AD6A-1F7A3CDD5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4B79D8B-AC1D-4999-94A9-2334884C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B30A3E7-BA58-4438-9CCB-A6FD9A6D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7D3E0A7-ABC8-438E-84FE-5320D377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6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26AF977-206F-43C9-8D52-1B4CFC0A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F2C05CA-671A-4DCE-91B2-0DBC7428F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AA8EEA5-75E4-4168-84F7-B70183A13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232CE6-DA90-4850-BC97-9164DFB4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2FDD065-4EF5-401D-A933-0C76239F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6DD19AE-36D5-479E-BD0C-123BC428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91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E736EF-4B81-4596-BA1E-427C89B3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DBBBE73-DE97-4C66-8B22-35296AD9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E54C764-7673-4B73-AC78-2AF167024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701194F-8A28-4432-B185-B7D45C6CD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48BE0759-CFCA-45A4-8DFD-89C5533B4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BDBECAB1-1233-4391-AC87-6033218C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A422336-E8AD-4F18-BF93-CE90FCB0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3EA2F5C-5D3A-41CB-B1BB-875DCB12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37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34787B-FCD2-4A0C-BD9E-E8F0418A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C84BE482-4658-4C4C-8A85-9F16F98B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FB064A0-976A-4C26-9560-7C18A225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EE27D61-368D-4698-84BB-E8B72AA9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1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E9FB2-76B1-4C1C-A2C3-8A30F5511CE8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13065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21C1987-28A8-4E61-8428-9C9400682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CD49A94F-4380-49D0-9818-6213C112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1D3E1B4-7290-44C2-9A6A-600E92B0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37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DB946D1-6CAA-4527-B992-EE5C8AED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A2853A0-74E4-47C7-80B5-89BF8360D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07FC519-08CE-404D-94C4-827D22011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E46F2EA-41E7-43BE-B729-4F4073EF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EFA738E-0F88-42F5-85E5-3D66777A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E5EE737-1602-4717-8886-321D0A69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91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C70875-E4C6-40AB-B812-9FE37509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FDFAA209-EAB4-4C21-BB18-C1B77D065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EB7F994-A2AA-4165-9D48-24D41E343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ACCA04-AD64-4A77-BE47-9D66F92E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2BF8E01-4F5C-4227-A065-0A669524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3560601-8473-42F7-B10E-2574660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65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C56F56-513C-49F9-A370-5AF71594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793AB4D-E679-4ABF-8141-4D19DAA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686ABAB-2647-458F-8FD4-A194120B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05A4328-E745-456C-814A-F01D009D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7AAE645-117E-4ABE-ACA9-4278C076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58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BF75341E-F70A-428F-9988-B355E3100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07DEB83-B5D5-4DCA-B8E2-3789A613C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3D999C4-85EC-4DB7-B69E-A8506871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9FC55E6-9B52-44F7-9ADC-1FC4272F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910959D-9692-4C08-8E43-06AC4916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50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51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F1D37-53AC-47C2-BD85-DD24E298F5F5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4713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65548-97F0-46E8-A5CE-1E7FCC8CCCC7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8578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44ACE-1D07-4D1F-9827-9924325406AC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54916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684B2-3841-48F4-AB2A-D5707F1BEC8B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4357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EE654-4BE1-4CFA-B94A-0C10D71ED122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9907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4A48E-1DF6-4F87-94DD-D1C958784D9A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8041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3FE000-5BD9-4706-9047-975152C5CB07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3651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7E8DA72-EEBE-45C5-9E5D-EFE96DBD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F5870C-8639-4EB7-8DA6-CFE301C69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E8343F0-38C3-4458-834E-6B3A3E5FE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2021/9/29</a:t>
            </a:fld>
            <a:endParaRPr lang="zh-CN" alt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4FD6FFE-D4A0-4AB4-940A-1C7ADBB39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E8F6B1A-CAE5-4A54-8D4C-207B10511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04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7E8DA72-EEBE-45C5-9E5D-EFE96DBD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F5870C-8639-4EB7-8DA6-CFE301C69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E8343F0-38C3-4458-834E-6B3A3E5FE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579690C-FD19-4EC8-B8B4-296DD396E7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2021/9/29</a:t>
            </a:fld>
            <a:endParaRPr lang="zh-CN" alt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4FD6FFE-D4A0-4AB4-940A-1C7ADBB39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E8F6B1A-CAE5-4A54-8D4C-207B10511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9083C8-9651-44F2-9022-28D8621D590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72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microsoft.com/office/2007/relationships/media" Target="../media/media1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2.xml"/><Relationship Id="rId16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../media/media1.mp3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73466D0-A485-4779-ADB1-7AEF200AA7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069"/>
            <a:ext cx="9144000" cy="49958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3B786B4-A665-4FB6-AA8B-3581804C3D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5" y="1216479"/>
            <a:ext cx="2080783" cy="20138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2168380-4589-4F74-B046-147DFDAA95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9" y="4064980"/>
            <a:ext cx="1368199" cy="1737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569D8A4-36A6-4A07-A280-E37EA7C0B0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733">
            <a:off x="2904702" y="4308190"/>
            <a:ext cx="1294661" cy="145274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F50A5D7-9908-4A76-A6C0-EE7F3C08CD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77" y="3886966"/>
            <a:ext cx="726563" cy="46436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1914CF6-0C35-4C62-8E5E-7D3336A56D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45" y="3429000"/>
            <a:ext cx="734957" cy="63598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63948D0A-F231-43EA-837B-4694E584B5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70" y="4578634"/>
            <a:ext cx="1193372" cy="133505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2FD57A4-4BAB-4093-9C53-E23FE5B5F07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3242">
            <a:off x="197179" y="3774337"/>
            <a:ext cx="584102" cy="71685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DC62F50-46EE-491B-AE67-49F4DABA203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899" y="3629677"/>
            <a:ext cx="542925" cy="61684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58A187ED-B5FD-485F-A346-27CC0463D99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475" y="533740"/>
            <a:ext cx="1491533" cy="155648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BEED2DE9-60CC-4D27-966C-1A0A961994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67" y="1255486"/>
            <a:ext cx="1150553" cy="767953"/>
          </a:xfrm>
          <a:prstGeom prst="rect">
            <a:avLst/>
          </a:prstGeom>
        </p:spPr>
      </p:pic>
      <p:sp>
        <p:nvSpPr>
          <p:cNvPr id="32" name="PA_矩形 4">
            <a:extLst>
              <a:ext uri="{FF2B5EF4-FFF2-40B4-BE49-F238E27FC236}">
                <a16:creationId xmlns:a16="http://schemas.microsoft.com/office/drawing/2014/main" xmlns="" id="{2EFD3EE9-77D2-4914-A456-00B6CC9A36D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03812" y="2451435"/>
            <a:ext cx="5578523" cy="25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46" tIns="34273" rIns="68546" bIns="34273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914309">
              <a:defRPr/>
            </a:pPr>
            <a:r>
              <a:rPr lang="en-US" altLang="zh-CN" sz="4500" b="0" kern="0" dirty="0">
                <a:solidFill>
                  <a:srgbClr val="422813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WELCOME TO </a:t>
            </a:r>
          </a:p>
          <a:p>
            <a:pPr defTabSz="914309">
              <a:defRPr/>
            </a:pPr>
            <a:r>
              <a:rPr lang="en-US" altLang="zh-CN" sz="4500" b="0" kern="0" dirty="0">
                <a:solidFill>
                  <a:srgbClr val="422813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THE ONLINE CLASSROOM</a:t>
            </a:r>
            <a:endParaRPr lang="zh-CN" altLang="en-US" sz="4500" b="0" kern="0" dirty="0">
              <a:solidFill>
                <a:srgbClr val="422813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34" name="PA_文本框 15">
            <a:extLst>
              <a:ext uri="{FF2B5EF4-FFF2-40B4-BE49-F238E27FC236}">
                <a16:creationId xmlns:a16="http://schemas.microsoft.com/office/drawing/2014/main" xmlns="" id="{D7A41EE0-6EC4-47A6-ADD2-15199162B5A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60151" y="3883886"/>
            <a:ext cx="648385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6000" dirty="0" smtClean="0">
                <a:ln w="12700">
                  <a:noFill/>
                  <a:prstDash val="solid"/>
                </a:ln>
                <a:solidFill>
                  <a:srgbClr val="42281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FZHei-B01S" panose="02010601030101010101" pitchFamily="2" charset="-122"/>
              </a:rPr>
              <a:t>TOÁN 4</a:t>
            </a:r>
            <a:endParaRPr lang="zh-CN" altLang="en-US" sz="6000" dirty="0">
              <a:ln w="12700">
                <a:noFill/>
                <a:prstDash val="solid"/>
              </a:ln>
              <a:solidFill>
                <a:srgbClr val="422813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FZHei-B01S" panose="02010601030101010101" pitchFamily="2" charset="-122"/>
            </a:endParaRPr>
          </a:p>
        </p:txBody>
      </p:sp>
      <p:pic>
        <p:nvPicPr>
          <p:cNvPr id="45" name="钢琴曲 - 水边的阿狄丽娜 - 理查德 克莱德曼">
            <a:hlinkClick r:id="" action="ppaction://media"/>
            <a:extLst>
              <a:ext uri="{FF2B5EF4-FFF2-40B4-BE49-F238E27FC236}">
                <a16:creationId xmlns:a16="http://schemas.microsoft.com/office/drawing/2014/main" xmlns="" id="{B826FE65-5D43-408F-9EE3-77D167FCBE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4582886" y="-868447"/>
            <a:ext cx="457200" cy="457200"/>
          </a:xfrm>
          <a:prstGeom prst="rect">
            <a:avLst/>
          </a:prstGeom>
        </p:spPr>
      </p:pic>
      <p:pic>
        <p:nvPicPr>
          <p:cNvPr id="24" name="图片 30">
            <a:extLst>
              <a:ext uri="{FF2B5EF4-FFF2-40B4-BE49-F238E27FC236}">
                <a16:creationId xmlns:a16="http://schemas.microsoft.com/office/drawing/2014/main" xmlns="" id="{BEED2DE9-60CC-4D27-966C-1A0A961994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53" y="5064918"/>
            <a:ext cx="1150553" cy="767953"/>
          </a:xfrm>
          <a:prstGeom prst="rect">
            <a:avLst/>
          </a:prstGeom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xmlns="" id="{B9F1CC1D-BEC7-454D-9C10-9F0A2246F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993" y="1087170"/>
            <a:ext cx="3218519" cy="49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91503" eaLnBrk="0" hangingPunct="0">
              <a:spcBef>
                <a:spcPct val="0"/>
              </a:spcBef>
              <a:buNone/>
            </a:pPr>
            <a:r>
              <a:rPr lang="en-US" altLang="en-US" sz="1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</a:p>
          <a:p>
            <a:pPr algn="ctr" defTabSz="591503" eaLnBrk="0" hangingPunct="0">
              <a:spcBef>
                <a:spcPct val="0"/>
              </a:spcBef>
              <a:buNone/>
            </a:pPr>
            <a:r>
              <a:rPr lang="en-US" altLang="en-US" sz="1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THỤY</a:t>
            </a:r>
          </a:p>
        </p:txBody>
      </p:sp>
    </p:spTree>
    <p:extLst>
      <p:ext uri="{BB962C8B-B14F-4D97-AF65-F5344CB8AC3E}">
        <p14:creationId xmlns:p14="http://schemas.microsoft.com/office/powerpoint/2010/main" val="317699638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6" name="Text Box 9"/>
          <p:cNvSpPr txBox="1">
            <a:spLocks noChangeArrowheads="1"/>
          </p:cNvSpPr>
          <p:nvPr/>
        </p:nvSpPr>
        <p:spPr bwMode="auto">
          <a:xfrm>
            <a:off x="631371" y="170091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Bài</a:t>
            </a:r>
            <a:r>
              <a:rPr lang="en-US" b="1" u="sng" dirty="0">
                <a:solidFill>
                  <a:srgbClr val="800000"/>
                </a:solidFill>
                <a:latin typeface="Arial" charset="0"/>
              </a:rPr>
              <a:t> 2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50022" y="716758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Bốn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em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Mai,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Hoa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Hưng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Thịnh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lần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lượt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cân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nặng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36kg, 38kg, 40kg, 34kg.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Hỏi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mỗi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em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cân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nặng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bao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nhiêu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ki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-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lô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- gam?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01171" y="217026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err="1">
                <a:solidFill>
                  <a:srgbClr val="00B050"/>
                </a:solidFill>
                <a:latin typeface="Arial" charset="0"/>
              </a:rPr>
              <a:t>Bài</a:t>
            </a:r>
            <a:r>
              <a:rPr lang="en-US" sz="2000" b="1" u="sng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Arial" charset="0"/>
              </a:rPr>
              <a:t>làm</a:t>
            </a:r>
            <a:r>
              <a:rPr lang="en-US" sz="2000" b="1" u="sng" dirty="0">
                <a:solidFill>
                  <a:srgbClr val="00B050"/>
                </a:solidFill>
                <a:latin typeface="Arial" charset="0"/>
              </a:rPr>
              <a:t>: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1905000" y="2743200"/>
            <a:ext cx="6934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00B050"/>
                </a:solidFill>
                <a:latin typeface="Arial" charset="0"/>
              </a:rPr>
              <a:t>Bốn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em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cân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nặng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số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ki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-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lô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- gam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là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  <a:latin typeface="Arial" charset="0"/>
              </a:rPr>
              <a:t>36+ 38+ 40+ 34 = 148 </a:t>
            </a:r>
            <a:r>
              <a:rPr lang="en-US" dirty="0" smtClean="0">
                <a:solidFill>
                  <a:srgbClr val="00B050"/>
                </a:solidFill>
                <a:latin typeface="Arial" charset="0"/>
              </a:rPr>
              <a:t>(kg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00B050"/>
                </a:solidFill>
                <a:latin typeface="Arial" charset="0"/>
              </a:rPr>
              <a:t>Trung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bình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mỗi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em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cân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nặng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số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ki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-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lô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- gam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là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  <a:latin typeface="Arial" charset="0"/>
              </a:rPr>
              <a:t>148 : 4 = 37 </a:t>
            </a:r>
            <a:r>
              <a:rPr lang="en-US" dirty="0" smtClean="0">
                <a:solidFill>
                  <a:srgbClr val="00B050"/>
                </a:solidFill>
                <a:latin typeface="Arial" charset="0"/>
              </a:rPr>
              <a:t>(kg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  <a:latin typeface="Arial" charset="0"/>
              </a:rPr>
              <a:t>                                                   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Đáp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charset="0"/>
              </a:rPr>
              <a:t>số</a:t>
            </a:r>
            <a:r>
              <a:rPr lang="en-US" dirty="0">
                <a:solidFill>
                  <a:srgbClr val="00B050"/>
                </a:solidFill>
                <a:latin typeface="Arial" charset="0"/>
              </a:rPr>
              <a:t>: 37 kg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066800" y="5791200"/>
            <a:ext cx="8077200" cy="1066800"/>
            <a:chOff x="672" y="3648"/>
            <a:chExt cx="5088" cy="672"/>
          </a:xfrm>
        </p:grpSpPr>
        <p:sp>
          <p:nvSpPr>
            <p:cNvPr id="10254" name="AutoShape 14"/>
            <p:cNvSpPr>
              <a:spLocks noChangeArrowheads="1"/>
            </p:cNvSpPr>
            <p:nvPr/>
          </p:nvSpPr>
          <p:spPr bwMode="auto">
            <a:xfrm>
              <a:off x="672" y="3648"/>
              <a:ext cx="5088" cy="672"/>
            </a:xfrm>
            <a:prstGeom prst="rightArrow">
              <a:avLst>
                <a:gd name="adj1" fmla="val 50000"/>
                <a:gd name="adj2" fmla="val 189286"/>
              </a:avLst>
            </a:prstGeom>
            <a:solidFill>
              <a:srgbClr val="EF7C0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720" y="3840"/>
              <a:ext cx="44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791179"/>
                  </a:solidFill>
                  <a:latin typeface="Arial" charset="0"/>
                </a:rPr>
                <a:t>Trung bình, cân nặng của mỗi em là bao nhiêu?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85800" y="5715000"/>
            <a:ext cx="8458200" cy="1143000"/>
            <a:chOff x="432" y="2736"/>
            <a:chExt cx="5328" cy="720"/>
          </a:xfrm>
        </p:grpSpPr>
        <p:sp>
          <p:nvSpPr>
            <p:cNvPr id="10252" name="AutoShape 19"/>
            <p:cNvSpPr>
              <a:spLocks noChangeArrowheads="1"/>
            </p:cNvSpPr>
            <p:nvPr/>
          </p:nvSpPr>
          <p:spPr bwMode="auto">
            <a:xfrm>
              <a:off x="432" y="2736"/>
              <a:ext cx="5328" cy="720"/>
            </a:xfrm>
            <a:prstGeom prst="rightArrow">
              <a:avLst>
                <a:gd name="adj1" fmla="val 50000"/>
                <a:gd name="adj2" fmla="val 185000"/>
              </a:avLst>
            </a:prstGeom>
            <a:solidFill>
              <a:srgbClr val="EF7C0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  <p:sp>
          <p:nvSpPr>
            <p:cNvPr id="10253" name="Text Box 20"/>
            <p:cNvSpPr txBox="1">
              <a:spLocks noChangeArrowheads="1"/>
            </p:cNvSpPr>
            <p:nvPr/>
          </p:nvSpPr>
          <p:spPr bwMode="auto">
            <a:xfrm>
              <a:off x="576" y="2880"/>
              <a:ext cx="436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err="1">
                  <a:solidFill>
                    <a:srgbClr val="791179"/>
                  </a:solidFill>
                  <a:latin typeface="Arial" charset="0"/>
                </a:rPr>
                <a:t>Trung</a:t>
              </a:r>
              <a:r>
                <a:rPr lang="en-US" b="1" dirty="0">
                  <a:solidFill>
                    <a:srgbClr val="791179"/>
                  </a:solidFill>
                  <a:latin typeface="Arial" charset="0"/>
                </a:rPr>
                <a:t> </a:t>
              </a:r>
              <a:r>
                <a:rPr lang="en-US" b="1" dirty="0" err="1">
                  <a:solidFill>
                    <a:srgbClr val="791179"/>
                  </a:solidFill>
                  <a:latin typeface="Arial" charset="0"/>
                </a:rPr>
                <a:t>bình</a:t>
              </a:r>
              <a:r>
                <a:rPr lang="en-US" b="1" dirty="0">
                  <a:solidFill>
                    <a:srgbClr val="791179"/>
                  </a:solidFill>
                  <a:latin typeface="Arial" charset="0"/>
                </a:rPr>
                <a:t> </a:t>
              </a:r>
              <a:r>
                <a:rPr lang="en-US" b="1" dirty="0" err="1">
                  <a:solidFill>
                    <a:srgbClr val="791179"/>
                  </a:solidFill>
                  <a:latin typeface="Arial" charset="0"/>
                </a:rPr>
                <a:t>mỗi</a:t>
              </a:r>
              <a:r>
                <a:rPr lang="en-US" b="1" dirty="0">
                  <a:solidFill>
                    <a:srgbClr val="791179"/>
                  </a:solidFill>
                  <a:latin typeface="Arial" charset="0"/>
                </a:rPr>
                <a:t> </a:t>
              </a:r>
              <a:r>
                <a:rPr lang="en-US" b="1" dirty="0" err="1">
                  <a:solidFill>
                    <a:srgbClr val="791179"/>
                  </a:solidFill>
                  <a:latin typeface="Arial" charset="0"/>
                </a:rPr>
                <a:t>em</a:t>
              </a:r>
              <a:r>
                <a:rPr lang="en-US" b="1" dirty="0">
                  <a:solidFill>
                    <a:srgbClr val="791179"/>
                  </a:solidFill>
                  <a:latin typeface="Arial" charset="0"/>
                </a:rPr>
                <a:t> </a:t>
              </a:r>
              <a:r>
                <a:rPr lang="en-US" b="1" dirty="0" err="1">
                  <a:solidFill>
                    <a:srgbClr val="791179"/>
                  </a:solidFill>
                  <a:latin typeface="Arial" charset="0"/>
                </a:rPr>
                <a:t>nặng</a:t>
              </a:r>
              <a:r>
                <a:rPr lang="en-US" b="1" dirty="0">
                  <a:solidFill>
                    <a:srgbClr val="791179"/>
                  </a:solidFill>
                  <a:latin typeface="Arial" charset="0"/>
                </a:rPr>
                <a:t> 37 kg.</a:t>
              </a:r>
            </a:p>
          </p:txBody>
        </p:sp>
      </p:grpSp>
      <p:pic>
        <p:nvPicPr>
          <p:cNvPr id="18" name="图片 3">
            <a:extLst>
              <a:ext uri="{FF2B5EF4-FFF2-40B4-BE49-F238E27FC236}">
                <a16:creationId xmlns:a16="http://schemas.microsoft.com/office/drawing/2014/main" xmlns="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 autoUpdateAnimBg="0"/>
      <p:bldP spid="3278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8" name="Text Box 9"/>
          <p:cNvSpPr txBox="1">
            <a:spLocks noChangeArrowheads="1"/>
          </p:cNvSpPr>
          <p:nvPr/>
        </p:nvSpPr>
        <p:spPr bwMode="auto">
          <a:xfrm>
            <a:off x="800100" y="144463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800000"/>
                </a:solidFill>
                <a:latin typeface="Arial" charset="0"/>
              </a:rPr>
              <a:t>Bài</a:t>
            </a:r>
            <a:r>
              <a:rPr lang="en-US" sz="2800" b="1" u="sng" dirty="0">
                <a:solidFill>
                  <a:srgbClr val="800000"/>
                </a:solidFill>
                <a:latin typeface="Arial" charset="0"/>
              </a:rPr>
              <a:t> 3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81980" y="842146"/>
            <a:ext cx="8980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Tìm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các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tự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nhiên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liên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tiếp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từ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1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đến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9.</a:t>
            </a:r>
          </a:p>
        </p:txBody>
      </p:sp>
      <p:sp>
        <p:nvSpPr>
          <p:cNvPr id="11297" name="Text Box 15"/>
          <p:cNvSpPr txBox="1">
            <a:spLocks noChangeArrowheads="1"/>
          </p:cNvSpPr>
          <p:nvPr/>
        </p:nvSpPr>
        <p:spPr bwMode="auto">
          <a:xfrm>
            <a:off x="1483522" y="2419461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1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9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gồm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1044419" y="3068046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Các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từ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1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đến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9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: 1, 2, 3, 4, 5, 6, 7, 8, 9.</a:t>
            </a:r>
          </a:p>
        </p:txBody>
      </p:sp>
      <p:sp>
        <p:nvSpPr>
          <p:cNvPr id="11285" name="Text Box 38"/>
          <p:cNvSpPr txBox="1">
            <a:spLocks noChangeArrowheads="1"/>
          </p:cNvSpPr>
          <p:nvPr/>
        </p:nvSpPr>
        <p:spPr bwMode="auto">
          <a:xfrm>
            <a:off x="1463519" y="3780416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1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9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bao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nhiêu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chữ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?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1044419" y="4416761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Từ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1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đến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9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có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7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chữ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số</a:t>
            </a:r>
            <a:endParaRPr lang="en-US" b="1" dirty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36" name="图片 3">
            <a:extLst>
              <a:ext uri="{FF2B5EF4-FFF2-40B4-BE49-F238E27FC236}">
                <a16:creationId xmlns:a16="http://schemas.microsoft.com/office/drawing/2014/main" xmlns="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7" grpId="0"/>
      <p:bldP spid="33808" grpId="0" autoUpdateAnimBg="0"/>
      <p:bldP spid="11285" grpId="0"/>
      <p:bldP spid="3383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8" name="Text Box 9"/>
          <p:cNvSpPr txBox="1">
            <a:spLocks noChangeArrowheads="1"/>
          </p:cNvSpPr>
          <p:nvPr/>
        </p:nvSpPr>
        <p:spPr bwMode="auto">
          <a:xfrm>
            <a:off x="800100" y="144463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800000"/>
                </a:solidFill>
                <a:latin typeface="Arial" charset="0"/>
              </a:rPr>
              <a:t>Bài</a:t>
            </a:r>
            <a:r>
              <a:rPr lang="en-US" sz="2800" b="1" u="sng" dirty="0">
                <a:solidFill>
                  <a:srgbClr val="800000"/>
                </a:solidFill>
                <a:latin typeface="Arial" charset="0"/>
              </a:rPr>
              <a:t> 3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81980" y="842146"/>
            <a:ext cx="8980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Tìm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các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tự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nhiên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liên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tiếp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từ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1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đến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9.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990600" y="2603500"/>
            <a:ext cx="822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Tổng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các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tự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nhiên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liên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tiếp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từ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1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đến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9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B050"/>
                </a:solidFill>
                <a:latin typeface="Arial" charset="0"/>
              </a:rPr>
              <a:t>1+ 2 +3+ 4+ 5+ 6+ 7+ 8+ 9 </a:t>
            </a:r>
            <a:r>
              <a:rPr lang="en-US" b="1" dirty="0" smtClean="0">
                <a:solidFill>
                  <a:srgbClr val="00B050"/>
                </a:solidFill>
                <a:latin typeface="Arial" charset="0"/>
              </a:rPr>
              <a:t>= 35</a:t>
            </a:r>
            <a:endParaRPr lang="en-US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17332" y="3619500"/>
            <a:ext cx="89471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các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tự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nhiên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liên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tiếp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từ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1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đến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9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B050"/>
                </a:solidFill>
                <a:latin typeface="Arial" charset="0"/>
              </a:rPr>
              <a:t>35 : 7 = 5 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B050"/>
                </a:solidFill>
                <a:latin typeface="Arial" charset="0"/>
              </a:rPr>
              <a:t>                         </a:t>
            </a:r>
            <a:r>
              <a:rPr lang="en-US" b="1" dirty="0" err="1" smtClean="0">
                <a:solidFill>
                  <a:srgbClr val="00B050"/>
                </a:solidFill>
                <a:latin typeface="Arial" charset="0"/>
              </a:rPr>
              <a:t>Đáp</a:t>
            </a:r>
            <a:r>
              <a:rPr lang="en-US" b="1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00B050"/>
                </a:solidFill>
                <a:latin typeface="Arial" charset="0"/>
              </a:rPr>
              <a:t> : 5 </a:t>
            </a:r>
          </a:p>
        </p:txBody>
      </p:sp>
      <p:pic>
        <p:nvPicPr>
          <p:cNvPr id="36" name="图片 3">
            <a:extLst>
              <a:ext uri="{FF2B5EF4-FFF2-40B4-BE49-F238E27FC236}">
                <a16:creationId xmlns:a16="http://schemas.microsoft.com/office/drawing/2014/main" xmlns="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14300" y="1963265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err="1">
                <a:solidFill>
                  <a:srgbClr val="00B050"/>
                </a:solidFill>
                <a:latin typeface="Arial" charset="0"/>
              </a:rPr>
              <a:t>Bài</a:t>
            </a:r>
            <a:r>
              <a:rPr lang="en-US" sz="2000" b="1" u="sng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Arial" charset="0"/>
              </a:rPr>
              <a:t>làm</a:t>
            </a:r>
            <a:r>
              <a:rPr lang="en-US" sz="2000" b="1" dirty="0">
                <a:solidFill>
                  <a:srgbClr val="00B050"/>
                </a:solidFill>
                <a:latin typeface="Arial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8713647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3" grpId="0" autoUpdateAnimBg="0"/>
      <p:bldP spid="3383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73466D0-A485-4779-ADB1-7AEF200AA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069"/>
            <a:ext cx="9144000" cy="49958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3B786B4-A665-4FB6-AA8B-3581804C3D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5" y="1216479"/>
            <a:ext cx="2080783" cy="20138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2168380-4589-4F74-B046-147DFDAA95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29" y="4064980"/>
            <a:ext cx="1368199" cy="1737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569D8A4-36A6-4A07-A280-E37EA7C0B0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733">
            <a:off x="2904702" y="4308190"/>
            <a:ext cx="1294661" cy="145274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1914CF6-0C35-4C62-8E5E-7D3336A56D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45" y="3429000"/>
            <a:ext cx="734957" cy="63598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63948D0A-F231-43EA-837B-4694E584B5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70" y="4578634"/>
            <a:ext cx="1193372" cy="133505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2FD57A4-4BAB-4093-9C53-E23FE5B5F0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3242">
            <a:off x="197179" y="3774337"/>
            <a:ext cx="584102" cy="71685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DC62F50-46EE-491B-AE67-49F4DABA20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899" y="3629677"/>
            <a:ext cx="542925" cy="61684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58A187ED-B5FD-485F-A346-27CC0463D9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475" y="533740"/>
            <a:ext cx="1491533" cy="155648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BEED2DE9-60CC-4D27-966C-1A0A961994E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67" y="1255486"/>
            <a:ext cx="1150553" cy="767953"/>
          </a:xfrm>
          <a:prstGeom prst="rect">
            <a:avLst/>
          </a:prstGeom>
        </p:spPr>
      </p:pic>
      <p:sp>
        <p:nvSpPr>
          <p:cNvPr id="28" name="PA_文本框 15">
            <a:extLst>
              <a:ext uri="{FF2B5EF4-FFF2-40B4-BE49-F238E27FC236}">
                <a16:creationId xmlns:a16="http://schemas.microsoft.com/office/drawing/2014/main" xmlns="" id="{0502CA8F-51C8-4AA3-9C1A-5E3B31C5808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52838" y="1575262"/>
            <a:ext cx="6974059" cy="168506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350" b="1" dirty="0">
                <a:ln w="12700">
                  <a:noFill/>
                  <a:prstDash val="solid"/>
                </a:ln>
                <a:solidFill>
                  <a:srgbClr val="422813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FZHei-B01S" panose="02010601030101010101" pitchFamily="2" charset="-122"/>
              </a:rPr>
              <a:t>Thank you!</a:t>
            </a:r>
            <a:endParaRPr lang="zh-CN" altLang="en-US" sz="10350" b="1" dirty="0">
              <a:ln w="12700">
                <a:noFill/>
                <a:prstDash val="solid"/>
              </a:ln>
              <a:solidFill>
                <a:srgbClr val="422813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+mn-ea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16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17525"/>
            <a:ext cx="8915400" cy="3749675"/>
          </a:xfrm>
        </p:spPr>
        <p:txBody>
          <a:bodyPr/>
          <a:lstStyle/>
          <a:p>
            <a:pPr algn="ctr" eaLnBrk="1" hangingPunct="1"/>
            <a:r>
              <a:rPr lang="en-US" sz="8000" b="1" dirty="0" err="1" smtClean="0">
                <a:solidFill>
                  <a:srgbClr val="800000"/>
                </a:solidFill>
                <a:latin typeface="Arial" charset="0"/>
              </a:rPr>
              <a:t>Tìm</a:t>
            </a:r>
            <a:r>
              <a:rPr lang="en-US" sz="8000" b="1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8000" b="1" dirty="0" err="1" smtClean="0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8000" b="1" dirty="0" smtClean="0">
                <a:solidFill>
                  <a:srgbClr val="800000"/>
                </a:solidFill>
                <a:latin typeface="Arial" charset="0"/>
              </a:rPr>
              <a:t> </a:t>
            </a:r>
            <a:br>
              <a:rPr lang="en-US" sz="8000" b="1" dirty="0" smtClean="0">
                <a:solidFill>
                  <a:srgbClr val="800000"/>
                </a:solidFill>
                <a:latin typeface="Arial" charset="0"/>
              </a:rPr>
            </a:br>
            <a:r>
              <a:rPr lang="en-US" sz="8000" b="1" dirty="0" err="1" smtClean="0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sz="8000" b="1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8000" b="1" dirty="0" err="1" smtClean="0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sz="8000" b="1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8000" b="1" dirty="0" err="1" smtClean="0">
                <a:solidFill>
                  <a:srgbClr val="800000"/>
                </a:solidFill>
                <a:latin typeface="Arial" charset="0"/>
              </a:rPr>
              <a:t>cộng</a:t>
            </a:r>
            <a:endParaRPr lang="vi-VN" sz="8000" b="1" dirty="0" smtClean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367" y="144463"/>
            <a:ext cx="1964455" cy="1268313"/>
          </a:xfrm>
          <a:prstGeom prst="rect">
            <a:avLst/>
          </a:prstGeom>
        </p:spPr>
      </p:pic>
      <p:pic>
        <p:nvPicPr>
          <p:cNvPr id="4" name="图片 19">
            <a:extLst>
              <a:ext uri="{FF2B5EF4-FFF2-40B4-BE49-F238E27FC236}">
                <a16:creationId xmlns:a16="http://schemas.microsoft.com/office/drawing/2014/main" xmlns="" id="{C7A8455A-F488-4394-BB41-00AD0B14F2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0478">
            <a:off x="7466733" y="5303130"/>
            <a:ext cx="1553640" cy="1036999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C71DC21A-077A-4FC8-9E3F-EF03AFE44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24" y="5172479"/>
            <a:ext cx="1331949" cy="1490080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xmlns="" id="{8D82E863-4F26-4845-AD12-9084185100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3097"/>
            <a:ext cx="2033525" cy="1773214"/>
          </a:xfrm>
          <a:prstGeom prst="rect">
            <a:avLst/>
          </a:prstGeom>
        </p:spPr>
      </p:pic>
      <p:pic>
        <p:nvPicPr>
          <p:cNvPr id="7" name="图片 17">
            <a:extLst>
              <a:ext uri="{FF2B5EF4-FFF2-40B4-BE49-F238E27FC236}">
                <a16:creationId xmlns:a16="http://schemas.microsoft.com/office/drawing/2014/main" xmlns="" id="{4035037F-F53F-45E0-B3BA-B3D22FCFA8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72" y="5451073"/>
            <a:ext cx="972108" cy="1104460"/>
          </a:xfrm>
          <a:prstGeom prst="rect">
            <a:avLst/>
          </a:prstGeom>
        </p:spPr>
      </p:pic>
      <p:pic>
        <p:nvPicPr>
          <p:cNvPr id="8" name="图片 16">
            <a:extLst>
              <a:ext uri="{FF2B5EF4-FFF2-40B4-BE49-F238E27FC236}">
                <a16:creationId xmlns:a16="http://schemas.microsoft.com/office/drawing/2014/main" xmlns="" id="{E1914CF6-0C35-4C62-8E5E-7D3336A56D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25" y="5540698"/>
            <a:ext cx="1069198" cy="92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8889"/>
      </p:ext>
    </p:extLst>
  </p:cSld>
  <p:clrMapOvr>
    <a:masterClrMapping/>
  </p:clrMapOvr>
  <p:transition>
    <p:push dir="r"/>
    <p:sndAc>
      <p:stSnd>
        <p:snd r:embed="rId2" name="The Microsoft Sou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51520" y="339725"/>
            <a:ext cx="7673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Bài</a:t>
            </a:r>
            <a:r>
              <a:rPr lang="en-US" b="1" u="sng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Arial" charset="0"/>
              </a:rPr>
              <a:t>toán</a:t>
            </a:r>
            <a:r>
              <a:rPr lang="en-US" b="1" u="sng" dirty="0" smtClean="0">
                <a:solidFill>
                  <a:srgbClr val="800000"/>
                </a:solidFill>
                <a:latin typeface="Arial" charset="0"/>
              </a:rPr>
              <a:t> 1:</a:t>
            </a:r>
            <a:r>
              <a:rPr lang="en-US" b="1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Rót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vào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thứ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nhất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6l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rót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vào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thứ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hai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4l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.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Hỏi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nếu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đó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được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rót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đều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vào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2 can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thì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mỗi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có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bao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nhiêu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?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2705380" y="2904662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5638800" y="5257800"/>
            <a:ext cx="3048000" cy="1600200"/>
            <a:chOff x="528" y="3312"/>
            <a:chExt cx="1920" cy="1008"/>
          </a:xfrm>
        </p:grpSpPr>
        <p:grpSp>
          <p:nvGrpSpPr>
            <p:cNvPr id="4160" name="Group 56"/>
            <p:cNvGrpSpPr>
              <a:grpSpLocks/>
            </p:cNvGrpSpPr>
            <p:nvPr/>
          </p:nvGrpSpPr>
          <p:grpSpPr bwMode="auto">
            <a:xfrm>
              <a:off x="1776" y="3312"/>
              <a:ext cx="672" cy="1008"/>
              <a:chOff x="624" y="3168"/>
              <a:chExt cx="672" cy="1008"/>
            </a:xfrm>
          </p:grpSpPr>
          <p:sp>
            <p:nvSpPr>
              <p:cNvPr id="4165" name="AutoShape 30"/>
              <p:cNvSpPr>
                <a:spLocks noChangeArrowheads="1"/>
              </p:cNvSpPr>
              <p:nvPr/>
            </p:nvSpPr>
            <p:spPr bwMode="auto">
              <a:xfrm>
                <a:off x="624" y="3552"/>
                <a:ext cx="672" cy="624"/>
              </a:xfrm>
              <a:prstGeom prst="can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4166" name="Text Box 33"/>
              <p:cNvSpPr txBox="1">
                <a:spLocks noChangeArrowheads="1"/>
              </p:cNvSpPr>
              <p:nvPr/>
            </p:nvSpPr>
            <p:spPr bwMode="auto">
              <a:xfrm>
                <a:off x="768" y="379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Arial" charset="0"/>
                  </a:rPr>
                  <a:t>? l</a:t>
                </a:r>
              </a:p>
            </p:txBody>
          </p:sp>
          <p:sp>
            <p:nvSpPr>
              <p:cNvPr id="4167" name="AutoShape 35"/>
              <p:cNvSpPr>
                <a:spLocks noChangeArrowheads="1"/>
              </p:cNvSpPr>
              <p:nvPr/>
            </p:nvSpPr>
            <p:spPr bwMode="auto">
              <a:xfrm>
                <a:off x="624" y="3168"/>
                <a:ext cx="672" cy="1008"/>
              </a:xfrm>
              <a:prstGeom prst="can">
                <a:avLst>
                  <a:gd name="adj" fmla="val 37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4161" name="Group 57"/>
            <p:cNvGrpSpPr>
              <a:grpSpLocks/>
            </p:cNvGrpSpPr>
            <p:nvPr/>
          </p:nvGrpSpPr>
          <p:grpSpPr bwMode="auto">
            <a:xfrm>
              <a:off x="528" y="3312"/>
              <a:ext cx="672" cy="1008"/>
              <a:chOff x="624" y="3168"/>
              <a:chExt cx="672" cy="1008"/>
            </a:xfrm>
          </p:grpSpPr>
          <p:sp>
            <p:nvSpPr>
              <p:cNvPr id="4162" name="AutoShape 58"/>
              <p:cNvSpPr>
                <a:spLocks noChangeArrowheads="1"/>
              </p:cNvSpPr>
              <p:nvPr/>
            </p:nvSpPr>
            <p:spPr bwMode="auto">
              <a:xfrm>
                <a:off x="624" y="3552"/>
                <a:ext cx="672" cy="624"/>
              </a:xfrm>
              <a:prstGeom prst="can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4163" name="Text Box 59"/>
              <p:cNvSpPr txBox="1">
                <a:spLocks noChangeArrowheads="1"/>
              </p:cNvSpPr>
              <p:nvPr/>
            </p:nvSpPr>
            <p:spPr bwMode="auto">
              <a:xfrm>
                <a:off x="768" y="379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Arial" charset="0"/>
                  </a:rPr>
                  <a:t>? l</a:t>
                </a:r>
              </a:p>
            </p:txBody>
          </p:sp>
          <p:sp>
            <p:nvSpPr>
              <p:cNvPr id="4164" name="AutoShape 60"/>
              <p:cNvSpPr>
                <a:spLocks noChangeArrowheads="1"/>
              </p:cNvSpPr>
              <p:nvPr/>
            </p:nvSpPr>
            <p:spPr bwMode="auto">
              <a:xfrm>
                <a:off x="624" y="3168"/>
                <a:ext cx="672" cy="1008"/>
              </a:xfrm>
              <a:prstGeom prst="can">
                <a:avLst>
                  <a:gd name="adj" fmla="val 37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5" name="Group 151"/>
          <p:cNvGrpSpPr>
            <a:grpSpLocks/>
          </p:cNvGrpSpPr>
          <p:nvPr/>
        </p:nvGrpSpPr>
        <p:grpSpPr bwMode="auto">
          <a:xfrm>
            <a:off x="5638800" y="2895600"/>
            <a:ext cx="3048000" cy="2209800"/>
            <a:chOff x="3552" y="1824"/>
            <a:chExt cx="1920" cy="1392"/>
          </a:xfrm>
        </p:grpSpPr>
        <p:grpSp>
          <p:nvGrpSpPr>
            <p:cNvPr id="4151" name="Group 45"/>
            <p:cNvGrpSpPr>
              <a:grpSpLocks/>
            </p:cNvGrpSpPr>
            <p:nvPr/>
          </p:nvGrpSpPr>
          <p:grpSpPr bwMode="auto">
            <a:xfrm>
              <a:off x="3552" y="1824"/>
              <a:ext cx="1920" cy="1008"/>
              <a:chOff x="624" y="1920"/>
              <a:chExt cx="1920" cy="1008"/>
            </a:xfrm>
          </p:grpSpPr>
          <p:sp>
            <p:nvSpPr>
              <p:cNvPr id="4153" name="AutoShape 46"/>
              <p:cNvSpPr>
                <a:spLocks noChangeArrowheads="1"/>
              </p:cNvSpPr>
              <p:nvPr/>
            </p:nvSpPr>
            <p:spPr bwMode="auto">
              <a:xfrm>
                <a:off x="1872" y="1920"/>
                <a:ext cx="672" cy="1008"/>
              </a:xfrm>
              <a:prstGeom prst="can">
                <a:avLst>
                  <a:gd name="adj" fmla="val 37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4154" name="AutoShape 47"/>
              <p:cNvSpPr>
                <a:spLocks noChangeArrowheads="1"/>
              </p:cNvSpPr>
              <p:nvPr/>
            </p:nvSpPr>
            <p:spPr bwMode="auto">
              <a:xfrm>
                <a:off x="1872" y="2160"/>
                <a:ext cx="672" cy="768"/>
              </a:xfrm>
              <a:prstGeom prst="can">
                <a:avLst>
                  <a:gd name="adj" fmla="val 2857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grpSp>
            <p:nvGrpSpPr>
              <p:cNvPr id="4155" name="Group 48"/>
              <p:cNvGrpSpPr>
                <a:grpSpLocks/>
              </p:cNvGrpSpPr>
              <p:nvPr/>
            </p:nvGrpSpPr>
            <p:grpSpPr bwMode="auto">
              <a:xfrm>
                <a:off x="624" y="1920"/>
                <a:ext cx="672" cy="1008"/>
                <a:chOff x="624" y="1920"/>
                <a:chExt cx="672" cy="1008"/>
              </a:xfrm>
            </p:grpSpPr>
            <p:sp>
              <p:nvSpPr>
                <p:cNvPr id="4157" name="AutoShape 49"/>
                <p:cNvSpPr>
                  <a:spLocks noChangeArrowheads="1"/>
                </p:cNvSpPr>
                <p:nvPr/>
              </p:nvSpPr>
              <p:spPr bwMode="auto">
                <a:xfrm>
                  <a:off x="624" y="2448"/>
                  <a:ext cx="672" cy="480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158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768" y="2544"/>
                  <a:ext cx="33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latin typeface="Arial" charset="0"/>
                    </a:rPr>
                    <a:t>4 l</a:t>
                  </a:r>
                </a:p>
              </p:txBody>
            </p:sp>
            <p:sp>
              <p:nvSpPr>
                <p:cNvPr id="4159" name="AutoShape 51"/>
                <p:cNvSpPr>
                  <a:spLocks noChangeArrowheads="1"/>
                </p:cNvSpPr>
                <p:nvPr/>
              </p:nvSpPr>
              <p:spPr bwMode="auto">
                <a:xfrm>
                  <a:off x="624" y="1920"/>
                  <a:ext cx="672" cy="1008"/>
                </a:xfrm>
                <a:prstGeom prst="can">
                  <a:avLst>
                    <a:gd name="adj" fmla="val 375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4156" name="Text Box 52"/>
              <p:cNvSpPr txBox="1">
                <a:spLocks noChangeArrowheads="1"/>
              </p:cNvSpPr>
              <p:nvPr/>
            </p:nvSpPr>
            <p:spPr bwMode="auto">
              <a:xfrm>
                <a:off x="2064" y="2496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Arial" charset="0"/>
                  </a:rPr>
                  <a:t>6 l</a:t>
                </a:r>
              </a:p>
            </p:txBody>
          </p:sp>
        </p:grpSp>
        <p:sp>
          <p:nvSpPr>
            <p:cNvPr id="4152" name="AutoShape 63"/>
            <p:cNvSpPr>
              <a:spLocks/>
            </p:cNvSpPr>
            <p:nvPr/>
          </p:nvSpPr>
          <p:spPr bwMode="auto">
            <a:xfrm rot="-5439595">
              <a:off x="4320" y="2352"/>
              <a:ext cx="336" cy="1392"/>
            </a:xfrm>
            <a:prstGeom prst="leftBrace">
              <a:avLst>
                <a:gd name="adj1" fmla="val 34524"/>
                <a:gd name="adj2" fmla="val 5172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21570" name="Text Box 66"/>
          <p:cNvSpPr txBox="1">
            <a:spLocks noChangeArrowheads="1"/>
          </p:cNvSpPr>
          <p:nvPr/>
        </p:nvSpPr>
        <p:spPr bwMode="auto">
          <a:xfrm>
            <a:off x="304800" y="1853685"/>
            <a:ext cx="441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 err="1">
                <a:solidFill>
                  <a:srgbClr val="800000"/>
                </a:solidFill>
                <a:latin typeface="Arial" charset="0"/>
              </a:rPr>
              <a:t>Tóm</a:t>
            </a:r>
            <a:r>
              <a:rPr lang="en-US" u="sng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u="sng" dirty="0" err="1">
                <a:solidFill>
                  <a:srgbClr val="800000"/>
                </a:solidFill>
                <a:latin typeface="Arial" charset="0"/>
              </a:rPr>
              <a:t>tắt</a:t>
            </a:r>
            <a:r>
              <a:rPr lang="en-US" u="sng" dirty="0">
                <a:solidFill>
                  <a:srgbClr val="800000"/>
                </a:solidFill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800000"/>
              </a:solidFill>
              <a:latin typeface="Arial" charset="0"/>
            </a:endParaRPr>
          </a:p>
        </p:txBody>
      </p:sp>
      <p:grpSp>
        <p:nvGrpSpPr>
          <p:cNvPr id="8" name="Group 146"/>
          <p:cNvGrpSpPr>
            <a:grpSpLocks/>
          </p:cNvGrpSpPr>
          <p:nvPr/>
        </p:nvGrpSpPr>
        <p:grpSpPr bwMode="auto">
          <a:xfrm>
            <a:off x="2248077" y="2869685"/>
            <a:ext cx="1371600" cy="838200"/>
            <a:chOff x="1968" y="2544"/>
            <a:chExt cx="864" cy="528"/>
          </a:xfrm>
        </p:grpSpPr>
        <p:grpSp>
          <p:nvGrpSpPr>
            <p:cNvPr id="4142" name="Group 112"/>
            <p:cNvGrpSpPr>
              <a:grpSpLocks/>
            </p:cNvGrpSpPr>
            <p:nvPr/>
          </p:nvGrpSpPr>
          <p:grpSpPr bwMode="auto">
            <a:xfrm>
              <a:off x="1968" y="2544"/>
              <a:ext cx="768" cy="0"/>
              <a:chOff x="3792" y="2304"/>
              <a:chExt cx="768" cy="0"/>
            </a:xfrm>
          </p:grpSpPr>
          <p:grpSp>
            <p:nvGrpSpPr>
              <p:cNvPr id="4145" name="Group 103"/>
              <p:cNvGrpSpPr>
                <a:grpSpLocks/>
              </p:cNvGrpSpPr>
              <p:nvPr/>
            </p:nvGrpSpPr>
            <p:grpSpPr bwMode="auto">
              <a:xfrm>
                <a:off x="3792" y="2304"/>
                <a:ext cx="384" cy="0"/>
                <a:chOff x="2640" y="2304"/>
                <a:chExt cx="384" cy="0"/>
              </a:xfrm>
            </p:grpSpPr>
            <p:sp>
              <p:nvSpPr>
                <p:cNvPr id="4149" name="Line 104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50" name="Line 105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46" name="Group 109"/>
              <p:cNvGrpSpPr>
                <a:grpSpLocks/>
              </p:cNvGrpSpPr>
              <p:nvPr/>
            </p:nvGrpSpPr>
            <p:grpSpPr bwMode="auto">
              <a:xfrm>
                <a:off x="4176" y="2304"/>
                <a:ext cx="384" cy="0"/>
                <a:chOff x="2640" y="2304"/>
                <a:chExt cx="384" cy="0"/>
              </a:xfrm>
            </p:grpSpPr>
            <p:sp>
              <p:nvSpPr>
                <p:cNvPr id="4147" name="Line 110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48" name="Line 111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143" name="AutoShape 114"/>
            <p:cNvSpPr>
              <a:spLocks/>
            </p:cNvSpPr>
            <p:nvPr/>
          </p:nvSpPr>
          <p:spPr bwMode="auto">
            <a:xfrm rot="5353883">
              <a:off x="2256" y="2256"/>
              <a:ext cx="192" cy="768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rgbClr val="79117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4144" name="Text Box 116"/>
            <p:cNvSpPr txBox="1">
              <a:spLocks noChangeArrowheads="1"/>
            </p:cNvSpPr>
            <p:nvPr/>
          </p:nvSpPr>
          <p:spPr bwMode="auto">
            <a:xfrm>
              <a:off x="2256" y="2784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791179"/>
                  </a:solidFill>
                  <a:latin typeface="Arial" charset="0"/>
                </a:rPr>
                <a:t>4 l</a:t>
              </a:r>
            </a:p>
          </p:txBody>
        </p:sp>
      </p:grpSp>
      <p:grpSp>
        <p:nvGrpSpPr>
          <p:cNvPr id="12" name="Group 145"/>
          <p:cNvGrpSpPr>
            <a:grpSpLocks/>
          </p:cNvGrpSpPr>
          <p:nvPr/>
        </p:nvGrpSpPr>
        <p:grpSpPr bwMode="auto">
          <a:xfrm>
            <a:off x="381000" y="2850421"/>
            <a:ext cx="1828800" cy="914400"/>
            <a:chOff x="816" y="2544"/>
            <a:chExt cx="1152" cy="576"/>
          </a:xfrm>
        </p:grpSpPr>
        <p:sp>
          <p:nvSpPr>
            <p:cNvPr id="4130" name="AutoShape 113"/>
            <p:cNvSpPr>
              <a:spLocks/>
            </p:cNvSpPr>
            <p:nvPr/>
          </p:nvSpPr>
          <p:spPr bwMode="auto">
            <a:xfrm rot="5395779">
              <a:off x="1248" y="2112"/>
              <a:ext cx="288" cy="1152"/>
            </a:xfrm>
            <a:prstGeom prst="rightBrace">
              <a:avLst>
                <a:gd name="adj1" fmla="val 33333"/>
                <a:gd name="adj2" fmla="val 47963"/>
              </a:avLst>
            </a:prstGeom>
            <a:noFill/>
            <a:ln w="9525">
              <a:solidFill>
                <a:srgbClr val="79117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4131" name="Text Box 115"/>
            <p:cNvSpPr txBox="1">
              <a:spLocks noChangeArrowheads="1"/>
            </p:cNvSpPr>
            <p:nvPr/>
          </p:nvSpPr>
          <p:spPr bwMode="auto">
            <a:xfrm>
              <a:off x="1296" y="2832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791179"/>
                  </a:solidFill>
                  <a:latin typeface="Arial" charset="0"/>
                </a:rPr>
                <a:t>6 l</a:t>
              </a:r>
            </a:p>
          </p:txBody>
        </p:sp>
        <p:grpSp>
          <p:nvGrpSpPr>
            <p:cNvPr id="4132" name="Group 117"/>
            <p:cNvGrpSpPr>
              <a:grpSpLocks/>
            </p:cNvGrpSpPr>
            <p:nvPr/>
          </p:nvGrpSpPr>
          <p:grpSpPr bwMode="auto">
            <a:xfrm>
              <a:off x="816" y="2544"/>
              <a:ext cx="1152" cy="0"/>
              <a:chOff x="2640" y="2304"/>
              <a:chExt cx="1152" cy="0"/>
            </a:xfrm>
          </p:grpSpPr>
          <p:grpSp>
            <p:nvGrpSpPr>
              <p:cNvPr id="4133" name="Group 118"/>
              <p:cNvGrpSpPr>
                <a:grpSpLocks/>
              </p:cNvGrpSpPr>
              <p:nvPr/>
            </p:nvGrpSpPr>
            <p:grpSpPr bwMode="auto">
              <a:xfrm>
                <a:off x="2640" y="2304"/>
                <a:ext cx="384" cy="0"/>
                <a:chOff x="2640" y="2304"/>
                <a:chExt cx="384" cy="0"/>
              </a:xfrm>
            </p:grpSpPr>
            <p:sp>
              <p:nvSpPr>
                <p:cNvPr id="4140" name="Line 119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41" name="Line 120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34" name="Group 121"/>
              <p:cNvGrpSpPr>
                <a:grpSpLocks/>
              </p:cNvGrpSpPr>
              <p:nvPr/>
            </p:nvGrpSpPr>
            <p:grpSpPr bwMode="auto">
              <a:xfrm>
                <a:off x="3024" y="2304"/>
                <a:ext cx="384" cy="0"/>
                <a:chOff x="2640" y="2304"/>
                <a:chExt cx="384" cy="0"/>
              </a:xfrm>
            </p:grpSpPr>
            <p:sp>
              <p:nvSpPr>
                <p:cNvPr id="4138" name="Line 122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39" name="Line 123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135" name="Group 124"/>
              <p:cNvGrpSpPr>
                <a:grpSpLocks/>
              </p:cNvGrpSpPr>
              <p:nvPr/>
            </p:nvGrpSpPr>
            <p:grpSpPr bwMode="auto">
              <a:xfrm>
                <a:off x="3408" y="2304"/>
                <a:ext cx="384" cy="0"/>
                <a:chOff x="2640" y="2304"/>
                <a:chExt cx="384" cy="0"/>
              </a:xfrm>
            </p:grpSpPr>
            <p:sp>
              <p:nvSpPr>
                <p:cNvPr id="4136" name="Line 125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37" name="Line 126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7" name="Group 154"/>
          <p:cNvGrpSpPr>
            <a:grpSpLocks/>
          </p:cNvGrpSpPr>
          <p:nvPr/>
        </p:nvGrpSpPr>
        <p:grpSpPr bwMode="auto">
          <a:xfrm>
            <a:off x="383835" y="4114800"/>
            <a:ext cx="3048000" cy="838200"/>
            <a:chOff x="912" y="3600"/>
            <a:chExt cx="1920" cy="528"/>
          </a:xfrm>
        </p:grpSpPr>
        <p:grpSp>
          <p:nvGrpSpPr>
            <p:cNvPr id="4109" name="Group 148"/>
            <p:cNvGrpSpPr>
              <a:grpSpLocks/>
            </p:cNvGrpSpPr>
            <p:nvPr/>
          </p:nvGrpSpPr>
          <p:grpSpPr bwMode="auto">
            <a:xfrm>
              <a:off x="912" y="3600"/>
              <a:ext cx="960" cy="528"/>
              <a:chOff x="912" y="3600"/>
              <a:chExt cx="960" cy="528"/>
            </a:xfrm>
          </p:grpSpPr>
          <p:grpSp>
            <p:nvGrpSpPr>
              <p:cNvPr id="4122" name="Group 147"/>
              <p:cNvGrpSpPr>
                <a:grpSpLocks/>
              </p:cNvGrpSpPr>
              <p:nvPr/>
            </p:nvGrpSpPr>
            <p:grpSpPr bwMode="auto">
              <a:xfrm>
                <a:off x="912" y="3600"/>
                <a:ext cx="960" cy="0"/>
                <a:chOff x="912" y="3600"/>
                <a:chExt cx="960" cy="0"/>
              </a:xfrm>
            </p:grpSpPr>
            <p:sp>
              <p:nvSpPr>
                <p:cNvPr id="4125" name="Line 90"/>
                <p:cNvSpPr>
                  <a:spLocks noChangeShapeType="1"/>
                </p:cNvSpPr>
                <p:nvPr/>
              </p:nvSpPr>
              <p:spPr bwMode="auto">
                <a:xfrm>
                  <a:off x="912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6" name="Line 91"/>
                <p:cNvSpPr>
                  <a:spLocks noChangeShapeType="1"/>
                </p:cNvSpPr>
                <p:nvPr/>
              </p:nvSpPr>
              <p:spPr bwMode="auto">
                <a:xfrm>
                  <a:off x="1104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7" name="Line 94"/>
                <p:cNvSpPr>
                  <a:spLocks noChangeShapeType="1"/>
                </p:cNvSpPr>
                <p:nvPr/>
              </p:nvSpPr>
              <p:spPr bwMode="auto">
                <a:xfrm>
                  <a:off x="1296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8" name="Line 95"/>
                <p:cNvSpPr>
                  <a:spLocks noChangeShapeType="1"/>
                </p:cNvSpPr>
                <p:nvPr/>
              </p:nvSpPr>
              <p:spPr bwMode="auto">
                <a:xfrm>
                  <a:off x="1488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9" name="Line 97"/>
                <p:cNvSpPr>
                  <a:spLocks noChangeShapeType="1"/>
                </p:cNvSpPr>
                <p:nvPr/>
              </p:nvSpPr>
              <p:spPr bwMode="auto">
                <a:xfrm>
                  <a:off x="1680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123" name="AutoShape 136"/>
              <p:cNvSpPr>
                <a:spLocks/>
              </p:cNvSpPr>
              <p:nvPr/>
            </p:nvSpPr>
            <p:spPr bwMode="auto">
              <a:xfrm rot="5392461" flipV="1">
                <a:off x="1320" y="3240"/>
                <a:ext cx="144" cy="960"/>
              </a:xfrm>
              <a:prstGeom prst="rightBrace">
                <a:avLst>
                  <a:gd name="adj1" fmla="val 55556"/>
                  <a:gd name="adj2" fmla="val 50514"/>
                </a:avLst>
              </a:prstGeom>
              <a:noFill/>
              <a:ln w="9525">
                <a:solidFill>
                  <a:srgbClr val="79117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4124" name="Text Box 142"/>
              <p:cNvSpPr txBox="1">
                <a:spLocks noChangeArrowheads="1"/>
              </p:cNvSpPr>
              <p:nvPr/>
            </p:nvSpPr>
            <p:spPr bwMode="auto">
              <a:xfrm>
                <a:off x="1200" y="384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791179"/>
                    </a:solidFill>
                    <a:latin typeface="Arial" charset="0"/>
                  </a:rPr>
                  <a:t>? l</a:t>
                </a:r>
              </a:p>
            </p:txBody>
          </p:sp>
        </p:grpSp>
        <p:grpSp>
          <p:nvGrpSpPr>
            <p:cNvPr id="4110" name="Group 153"/>
            <p:cNvGrpSpPr>
              <a:grpSpLocks/>
            </p:cNvGrpSpPr>
            <p:nvPr/>
          </p:nvGrpSpPr>
          <p:grpSpPr bwMode="auto">
            <a:xfrm>
              <a:off x="1872" y="3600"/>
              <a:ext cx="960" cy="528"/>
              <a:chOff x="1872" y="3600"/>
              <a:chExt cx="960" cy="528"/>
            </a:xfrm>
          </p:grpSpPr>
          <p:sp>
            <p:nvSpPr>
              <p:cNvPr id="4111" name="AutoShape 137"/>
              <p:cNvSpPr>
                <a:spLocks/>
              </p:cNvSpPr>
              <p:nvPr/>
            </p:nvSpPr>
            <p:spPr bwMode="auto">
              <a:xfrm rot="5392461" flipV="1">
                <a:off x="2280" y="3240"/>
                <a:ext cx="144" cy="960"/>
              </a:xfrm>
              <a:prstGeom prst="rightBrace">
                <a:avLst>
                  <a:gd name="adj1" fmla="val 55556"/>
                  <a:gd name="adj2" fmla="val 50514"/>
                </a:avLst>
              </a:prstGeom>
              <a:noFill/>
              <a:ln w="9525">
                <a:solidFill>
                  <a:srgbClr val="79117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grpSp>
            <p:nvGrpSpPr>
              <p:cNvPr id="4112" name="Group 152"/>
              <p:cNvGrpSpPr>
                <a:grpSpLocks/>
              </p:cNvGrpSpPr>
              <p:nvPr/>
            </p:nvGrpSpPr>
            <p:grpSpPr bwMode="auto">
              <a:xfrm>
                <a:off x="1872" y="3600"/>
                <a:ext cx="960" cy="528"/>
                <a:chOff x="1872" y="3600"/>
                <a:chExt cx="960" cy="528"/>
              </a:xfrm>
            </p:grpSpPr>
            <p:sp>
              <p:nvSpPr>
                <p:cNvPr id="4113" name="Line 98"/>
                <p:cNvSpPr>
                  <a:spLocks noChangeShapeType="1"/>
                </p:cNvSpPr>
                <p:nvPr/>
              </p:nvSpPr>
              <p:spPr bwMode="auto">
                <a:xfrm>
                  <a:off x="1872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114" name="Group 127"/>
                <p:cNvGrpSpPr>
                  <a:grpSpLocks/>
                </p:cNvGrpSpPr>
                <p:nvPr/>
              </p:nvGrpSpPr>
              <p:grpSpPr bwMode="auto">
                <a:xfrm>
                  <a:off x="2064" y="3600"/>
                  <a:ext cx="768" cy="0"/>
                  <a:chOff x="3792" y="2304"/>
                  <a:chExt cx="768" cy="0"/>
                </a:xfrm>
              </p:grpSpPr>
              <p:grpSp>
                <p:nvGrpSpPr>
                  <p:cNvPr id="4116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3792" y="2304"/>
                    <a:ext cx="384" cy="0"/>
                    <a:chOff x="2640" y="2304"/>
                    <a:chExt cx="384" cy="0"/>
                  </a:xfrm>
                </p:grpSpPr>
                <p:sp>
                  <p:nvSpPr>
                    <p:cNvPr id="4120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1" name="Line 1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17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4176" y="2304"/>
                    <a:ext cx="384" cy="0"/>
                    <a:chOff x="2640" y="2304"/>
                    <a:chExt cx="384" cy="0"/>
                  </a:xfrm>
                </p:grpSpPr>
                <p:sp>
                  <p:nvSpPr>
                    <p:cNvPr id="4118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9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4115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2208" y="3840"/>
                  <a:ext cx="43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791179"/>
                      </a:solidFill>
                      <a:latin typeface="Arial" charset="0"/>
                    </a:rPr>
                    <a:t>? l</a:t>
                  </a:r>
                </a:p>
              </p:txBody>
            </p:sp>
          </p:grpSp>
        </p:grpSp>
      </p:grpSp>
      <p:pic>
        <p:nvPicPr>
          <p:cNvPr id="72" name="图片 3">
            <a:extLst>
              <a:ext uri="{FF2B5EF4-FFF2-40B4-BE49-F238E27FC236}">
                <a16:creationId xmlns:a16="http://schemas.microsoft.com/office/drawing/2014/main" xmlns="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9" grpId="0" autoUpdateAnimBg="0"/>
      <p:bldP spid="2157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51520" y="339725"/>
            <a:ext cx="7673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Bài</a:t>
            </a:r>
            <a:r>
              <a:rPr lang="en-US" b="1" u="sng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u="sng" dirty="0" err="1" smtClean="0">
                <a:solidFill>
                  <a:srgbClr val="800000"/>
                </a:solidFill>
                <a:latin typeface="Arial" charset="0"/>
              </a:rPr>
              <a:t>toán</a:t>
            </a:r>
            <a:r>
              <a:rPr lang="en-US" b="1" u="sng" dirty="0" smtClean="0">
                <a:solidFill>
                  <a:srgbClr val="800000"/>
                </a:solidFill>
                <a:latin typeface="Arial" charset="0"/>
              </a:rPr>
              <a:t> 1:</a:t>
            </a:r>
            <a:r>
              <a:rPr lang="en-US" b="1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Rót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vào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thứ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nhất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6l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rót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vào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thứ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hai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4l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.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Hỏi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nếu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đó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được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rót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đều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vào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2 can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thì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mỗi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có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bao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nhiêu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?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2705380" y="2904662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70" name="Text Box 66"/>
          <p:cNvSpPr txBox="1">
            <a:spLocks noChangeArrowheads="1"/>
          </p:cNvSpPr>
          <p:nvPr/>
        </p:nvSpPr>
        <p:spPr bwMode="auto">
          <a:xfrm>
            <a:off x="304800" y="1853685"/>
            <a:ext cx="441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 err="1">
                <a:solidFill>
                  <a:srgbClr val="800000"/>
                </a:solidFill>
                <a:latin typeface="Arial" charset="0"/>
              </a:rPr>
              <a:t>Tóm</a:t>
            </a:r>
            <a:r>
              <a:rPr lang="en-US" u="sng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u="sng" dirty="0" err="1">
                <a:solidFill>
                  <a:srgbClr val="800000"/>
                </a:solidFill>
                <a:latin typeface="Arial" charset="0"/>
              </a:rPr>
              <a:t>tắt</a:t>
            </a:r>
            <a:r>
              <a:rPr lang="en-US" u="sng" dirty="0">
                <a:solidFill>
                  <a:srgbClr val="800000"/>
                </a:solidFill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800000"/>
              </a:solidFill>
              <a:latin typeface="Arial" charset="0"/>
            </a:endParaRPr>
          </a:p>
        </p:txBody>
      </p:sp>
      <p:grpSp>
        <p:nvGrpSpPr>
          <p:cNvPr id="8" name="Group 146"/>
          <p:cNvGrpSpPr>
            <a:grpSpLocks/>
          </p:cNvGrpSpPr>
          <p:nvPr/>
        </p:nvGrpSpPr>
        <p:grpSpPr bwMode="auto">
          <a:xfrm>
            <a:off x="2248077" y="2869685"/>
            <a:ext cx="1371600" cy="838200"/>
            <a:chOff x="1968" y="2544"/>
            <a:chExt cx="864" cy="528"/>
          </a:xfrm>
        </p:grpSpPr>
        <p:grpSp>
          <p:nvGrpSpPr>
            <p:cNvPr id="4142" name="Group 112"/>
            <p:cNvGrpSpPr>
              <a:grpSpLocks/>
            </p:cNvGrpSpPr>
            <p:nvPr/>
          </p:nvGrpSpPr>
          <p:grpSpPr bwMode="auto">
            <a:xfrm>
              <a:off x="1968" y="2544"/>
              <a:ext cx="768" cy="0"/>
              <a:chOff x="3792" y="2304"/>
              <a:chExt cx="768" cy="0"/>
            </a:xfrm>
          </p:grpSpPr>
          <p:grpSp>
            <p:nvGrpSpPr>
              <p:cNvPr id="4145" name="Group 103"/>
              <p:cNvGrpSpPr>
                <a:grpSpLocks/>
              </p:cNvGrpSpPr>
              <p:nvPr/>
            </p:nvGrpSpPr>
            <p:grpSpPr bwMode="auto">
              <a:xfrm>
                <a:off x="3792" y="2304"/>
                <a:ext cx="384" cy="0"/>
                <a:chOff x="2640" y="2304"/>
                <a:chExt cx="384" cy="0"/>
              </a:xfrm>
            </p:grpSpPr>
            <p:sp>
              <p:nvSpPr>
                <p:cNvPr id="4149" name="Line 104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50" name="Line 105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146" name="Group 109"/>
              <p:cNvGrpSpPr>
                <a:grpSpLocks/>
              </p:cNvGrpSpPr>
              <p:nvPr/>
            </p:nvGrpSpPr>
            <p:grpSpPr bwMode="auto">
              <a:xfrm>
                <a:off x="4176" y="2304"/>
                <a:ext cx="384" cy="0"/>
                <a:chOff x="2640" y="2304"/>
                <a:chExt cx="384" cy="0"/>
              </a:xfrm>
            </p:grpSpPr>
            <p:sp>
              <p:nvSpPr>
                <p:cNvPr id="4147" name="Line 110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48" name="Line 111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143" name="AutoShape 114"/>
            <p:cNvSpPr>
              <a:spLocks/>
            </p:cNvSpPr>
            <p:nvPr/>
          </p:nvSpPr>
          <p:spPr bwMode="auto">
            <a:xfrm rot="5353883">
              <a:off x="2256" y="2256"/>
              <a:ext cx="192" cy="768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rgbClr val="79117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144" name="Text Box 116"/>
            <p:cNvSpPr txBox="1">
              <a:spLocks noChangeArrowheads="1"/>
            </p:cNvSpPr>
            <p:nvPr/>
          </p:nvSpPr>
          <p:spPr bwMode="auto">
            <a:xfrm>
              <a:off x="2256" y="2784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791179"/>
                  </a:solidFill>
                  <a:latin typeface="Arial" charset="0"/>
                </a:rPr>
                <a:t>4 l</a:t>
              </a:r>
            </a:p>
          </p:txBody>
        </p:sp>
      </p:grpSp>
      <p:grpSp>
        <p:nvGrpSpPr>
          <p:cNvPr id="12" name="Group 145"/>
          <p:cNvGrpSpPr>
            <a:grpSpLocks/>
          </p:cNvGrpSpPr>
          <p:nvPr/>
        </p:nvGrpSpPr>
        <p:grpSpPr bwMode="auto">
          <a:xfrm>
            <a:off x="381000" y="2850421"/>
            <a:ext cx="1828800" cy="914400"/>
            <a:chOff x="816" y="2544"/>
            <a:chExt cx="1152" cy="576"/>
          </a:xfrm>
        </p:grpSpPr>
        <p:sp>
          <p:nvSpPr>
            <p:cNvPr id="4130" name="AutoShape 113"/>
            <p:cNvSpPr>
              <a:spLocks/>
            </p:cNvSpPr>
            <p:nvPr/>
          </p:nvSpPr>
          <p:spPr bwMode="auto">
            <a:xfrm rot="5395779">
              <a:off x="1248" y="2112"/>
              <a:ext cx="288" cy="1152"/>
            </a:xfrm>
            <a:prstGeom prst="rightBrace">
              <a:avLst>
                <a:gd name="adj1" fmla="val 33333"/>
                <a:gd name="adj2" fmla="val 47963"/>
              </a:avLst>
            </a:prstGeom>
            <a:noFill/>
            <a:ln w="9525">
              <a:solidFill>
                <a:srgbClr val="79117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131" name="Text Box 115"/>
            <p:cNvSpPr txBox="1">
              <a:spLocks noChangeArrowheads="1"/>
            </p:cNvSpPr>
            <p:nvPr/>
          </p:nvSpPr>
          <p:spPr bwMode="auto">
            <a:xfrm>
              <a:off x="1296" y="2832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791179"/>
                  </a:solidFill>
                  <a:latin typeface="Arial" charset="0"/>
                </a:rPr>
                <a:t>6 l</a:t>
              </a:r>
            </a:p>
          </p:txBody>
        </p:sp>
        <p:grpSp>
          <p:nvGrpSpPr>
            <p:cNvPr id="4132" name="Group 117"/>
            <p:cNvGrpSpPr>
              <a:grpSpLocks/>
            </p:cNvGrpSpPr>
            <p:nvPr/>
          </p:nvGrpSpPr>
          <p:grpSpPr bwMode="auto">
            <a:xfrm>
              <a:off x="816" y="2544"/>
              <a:ext cx="1152" cy="0"/>
              <a:chOff x="2640" y="2304"/>
              <a:chExt cx="1152" cy="0"/>
            </a:xfrm>
          </p:grpSpPr>
          <p:grpSp>
            <p:nvGrpSpPr>
              <p:cNvPr id="4133" name="Group 118"/>
              <p:cNvGrpSpPr>
                <a:grpSpLocks/>
              </p:cNvGrpSpPr>
              <p:nvPr/>
            </p:nvGrpSpPr>
            <p:grpSpPr bwMode="auto">
              <a:xfrm>
                <a:off x="2640" y="2304"/>
                <a:ext cx="384" cy="0"/>
                <a:chOff x="2640" y="2304"/>
                <a:chExt cx="384" cy="0"/>
              </a:xfrm>
            </p:grpSpPr>
            <p:sp>
              <p:nvSpPr>
                <p:cNvPr id="4140" name="Line 119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41" name="Line 120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134" name="Group 121"/>
              <p:cNvGrpSpPr>
                <a:grpSpLocks/>
              </p:cNvGrpSpPr>
              <p:nvPr/>
            </p:nvGrpSpPr>
            <p:grpSpPr bwMode="auto">
              <a:xfrm>
                <a:off x="3024" y="2304"/>
                <a:ext cx="384" cy="0"/>
                <a:chOff x="2640" y="2304"/>
                <a:chExt cx="384" cy="0"/>
              </a:xfrm>
            </p:grpSpPr>
            <p:sp>
              <p:nvSpPr>
                <p:cNvPr id="4138" name="Line 122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39" name="Line 123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135" name="Group 124"/>
              <p:cNvGrpSpPr>
                <a:grpSpLocks/>
              </p:cNvGrpSpPr>
              <p:nvPr/>
            </p:nvGrpSpPr>
            <p:grpSpPr bwMode="auto">
              <a:xfrm>
                <a:off x="3408" y="2304"/>
                <a:ext cx="384" cy="0"/>
                <a:chOff x="2640" y="2304"/>
                <a:chExt cx="384" cy="0"/>
              </a:xfrm>
            </p:grpSpPr>
            <p:sp>
              <p:nvSpPr>
                <p:cNvPr id="4136" name="Line 125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37" name="Line 126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17" name="Group 154"/>
          <p:cNvGrpSpPr>
            <a:grpSpLocks/>
          </p:cNvGrpSpPr>
          <p:nvPr/>
        </p:nvGrpSpPr>
        <p:grpSpPr bwMode="auto">
          <a:xfrm>
            <a:off x="383835" y="4114800"/>
            <a:ext cx="3048000" cy="838200"/>
            <a:chOff x="912" y="3600"/>
            <a:chExt cx="1920" cy="528"/>
          </a:xfrm>
        </p:grpSpPr>
        <p:grpSp>
          <p:nvGrpSpPr>
            <p:cNvPr id="4109" name="Group 148"/>
            <p:cNvGrpSpPr>
              <a:grpSpLocks/>
            </p:cNvGrpSpPr>
            <p:nvPr/>
          </p:nvGrpSpPr>
          <p:grpSpPr bwMode="auto">
            <a:xfrm>
              <a:off x="912" y="3600"/>
              <a:ext cx="960" cy="528"/>
              <a:chOff x="912" y="3600"/>
              <a:chExt cx="960" cy="528"/>
            </a:xfrm>
          </p:grpSpPr>
          <p:grpSp>
            <p:nvGrpSpPr>
              <p:cNvPr id="4122" name="Group 147"/>
              <p:cNvGrpSpPr>
                <a:grpSpLocks/>
              </p:cNvGrpSpPr>
              <p:nvPr/>
            </p:nvGrpSpPr>
            <p:grpSpPr bwMode="auto">
              <a:xfrm>
                <a:off x="912" y="3600"/>
                <a:ext cx="960" cy="0"/>
                <a:chOff x="912" y="3600"/>
                <a:chExt cx="960" cy="0"/>
              </a:xfrm>
            </p:grpSpPr>
            <p:sp>
              <p:nvSpPr>
                <p:cNvPr id="4125" name="Line 90"/>
                <p:cNvSpPr>
                  <a:spLocks noChangeShapeType="1"/>
                </p:cNvSpPr>
                <p:nvPr/>
              </p:nvSpPr>
              <p:spPr bwMode="auto">
                <a:xfrm>
                  <a:off x="912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26" name="Line 91"/>
                <p:cNvSpPr>
                  <a:spLocks noChangeShapeType="1"/>
                </p:cNvSpPr>
                <p:nvPr/>
              </p:nvSpPr>
              <p:spPr bwMode="auto">
                <a:xfrm>
                  <a:off x="1104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27" name="Line 94"/>
                <p:cNvSpPr>
                  <a:spLocks noChangeShapeType="1"/>
                </p:cNvSpPr>
                <p:nvPr/>
              </p:nvSpPr>
              <p:spPr bwMode="auto">
                <a:xfrm>
                  <a:off x="1296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28" name="Line 95"/>
                <p:cNvSpPr>
                  <a:spLocks noChangeShapeType="1"/>
                </p:cNvSpPr>
                <p:nvPr/>
              </p:nvSpPr>
              <p:spPr bwMode="auto">
                <a:xfrm>
                  <a:off x="1488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29" name="Line 97"/>
                <p:cNvSpPr>
                  <a:spLocks noChangeShapeType="1"/>
                </p:cNvSpPr>
                <p:nvPr/>
              </p:nvSpPr>
              <p:spPr bwMode="auto">
                <a:xfrm>
                  <a:off x="1680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123" name="AutoShape 136"/>
              <p:cNvSpPr>
                <a:spLocks/>
              </p:cNvSpPr>
              <p:nvPr/>
            </p:nvSpPr>
            <p:spPr bwMode="auto">
              <a:xfrm rot="5392461" flipV="1">
                <a:off x="1320" y="3240"/>
                <a:ext cx="144" cy="960"/>
              </a:xfrm>
              <a:prstGeom prst="rightBrace">
                <a:avLst>
                  <a:gd name="adj1" fmla="val 55556"/>
                  <a:gd name="adj2" fmla="val 50514"/>
                </a:avLst>
              </a:prstGeom>
              <a:noFill/>
              <a:ln w="9525">
                <a:solidFill>
                  <a:srgbClr val="79117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124" name="Text Box 142"/>
              <p:cNvSpPr txBox="1">
                <a:spLocks noChangeArrowheads="1"/>
              </p:cNvSpPr>
              <p:nvPr/>
            </p:nvSpPr>
            <p:spPr bwMode="auto">
              <a:xfrm>
                <a:off x="1200" y="3840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791179"/>
                    </a:solidFill>
                    <a:latin typeface="Arial" charset="0"/>
                  </a:rPr>
                  <a:t>? l</a:t>
                </a:r>
              </a:p>
            </p:txBody>
          </p:sp>
        </p:grpSp>
        <p:grpSp>
          <p:nvGrpSpPr>
            <p:cNvPr id="4110" name="Group 153"/>
            <p:cNvGrpSpPr>
              <a:grpSpLocks/>
            </p:cNvGrpSpPr>
            <p:nvPr/>
          </p:nvGrpSpPr>
          <p:grpSpPr bwMode="auto">
            <a:xfrm>
              <a:off x="1872" y="3600"/>
              <a:ext cx="960" cy="528"/>
              <a:chOff x="1872" y="3600"/>
              <a:chExt cx="960" cy="528"/>
            </a:xfrm>
          </p:grpSpPr>
          <p:sp>
            <p:nvSpPr>
              <p:cNvPr id="4111" name="AutoShape 137"/>
              <p:cNvSpPr>
                <a:spLocks/>
              </p:cNvSpPr>
              <p:nvPr/>
            </p:nvSpPr>
            <p:spPr bwMode="auto">
              <a:xfrm rot="5392461" flipV="1">
                <a:off x="2280" y="3240"/>
                <a:ext cx="144" cy="960"/>
              </a:xfrm>
              <a:prstGeom prst="rightBrace">
                <a:avLst>
                  <a:gd name="adj1" fmla="val 55556"/>
                  <a:gd name="adj2" fmla="val 50514"/>
                </a:avLst>
              </a:prstGeom>
              <a:noFill/>
              <a:ln w="9525">
                <a:solidFill>
                  <a:srgbClr val="79117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pSp>
            <p:nvGrpSpPr>
              <p:cNvPr id="4112" name="Group 152"/>
              <p:cNvGrpSpPr>
                <a:grpSpLocks/>
              </p:cNvGrpSpPr>
              <p:nvPr/>
            </p:nvGrpSpPr>
            <p:grpSpPr bwMode="auto">
              <a:xfrm>
                <a:off x="1872" y="3600"/>
                <a:ext cx="960" cy="528"/>
                <a:chOff x="1872" y="3600"/>
                <a:chExt cx="960" cy="528"/>
              </a:xfrm>
            </p:grpSpPr>
            <p:sp>
              <p:nvSpPr>
                <p:cNvPr id="4113" name="Line 98"/>
                <p:cNvSpPr>
                  <a:spLocks noChangeShapeType="1"/>
                </p:cNvSpPr>
                <p:nvPr/>
              </p:nvSpPr>
              <p:spPr bwMode="auto">
                <a:xfrm>
                  <a:off x="1872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4114" name="Group 127"/>
                <p:cNvGrpSpPr>
                  <a:grpSpLocks/>
                </p:cNvGrpSpPr>
                <p:nvPr/>
              </p:nvGrpSpPr>
              <p:grpSpPr bwMode="auto">
                <a:xfrm>
                  <a:off x="2064" y="3600"/>
                  <a:ext cx="768" cy="0"/>
                  <a:chOff x="3792" y="2304"/>
                  <a:chExt cx="768" cy="0"/>
                </a:xfrm>
              </p:grpSpPr>
              <p:grpSp>
                <p:nvGrpSpPr>
                  <p:cNvPr id="4116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3792" y="2304"/>
                    <a:ext cx="384" cy="0"/>
                    <a:chOff x="2640" y="2304"/>
                    <a:chExt cx="384" cy="0"/>
                  </a:xfrm>
                </p:grpSpPr>
                <p:sp>
                  <p:nvSpPr>
                    <p:cNvPr id="4120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121" name="Line 1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4117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4176" y="2304"/>
                    <a:ext cx="384" cy="0"/>
                    <a:chOff x="2640" y="2304"/>
                    <a:chExt cx="384" cy="0"/>
                  </a:xfrm>
                </p:grpSpPr>
                <p:sp>
                  <p:nvSpPr>
                    <p:cNvPr id="4118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119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</p:spPr>
                  <p:txBody>
                    <a:bodyPr wrap="none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115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2208" y="3840"/>
                  <a:ext cx="43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791179"/>
                      </a:solidFill>
                      <a:latin typeface="Arial" charset="0"/>
                    </a:rPr>
                    <a:t>? l</a:t>
                  </a:r>
                </a:p>
              </p:txBody>
            </p:sp>
          </p:grpSp>
        </p:grpSp>
      </p:grpSp>
      <p:sp>
        <p:nvSpPr>
          <p:cNvPr id="21648" name="Text Box 144"/>
          <p:cNvSpPr txBox="1">
            <a:spLocks noChangeArrowheads="1"/>
          </p:cNvSpPr>
          <p:nvPr/>
        </p:nvSpPr>
        <p:spPr bwMode="auto">
          <a:xfrm>
            <a:off x="4078970" y="2221974"/>
            <a:ext cx="4920557" cy="378565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Bài</a:t>
            </a:r>
            <a:r>
              <a:rPr lang="en-US" b="1" u="sng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giải</a:t>
            </a:r>
            <a:endParaRPr lang="en-US" b="1" u="sng" dirty="0">
              <a:solidFill>
                <a:srgbClr val="8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800000"/>
                </a:solidFill>
                <a:latin typeface="Arial" charset="0"/>
              </a:rPr>
              <a:t>Tổng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hai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là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Arial" charset="0"/>
              </a:rPr>
              <a:t>6 + 4 = 10 </a:t>
            </a:r>
            <a:r>
              <a:rPr lang="en-US" dirty="0" smtClean="0">
                <a:solidFill>
                  <a:srgbClr val="800000"/>
                </a:solidFill>
                <a:latin typeface="Arial" charset="0"/>
              </a:rPr>
              <a:t>(</a:t>
            </a:r>
            <a:r>
              <a:rPr lang="en-US" dirty="0" err="1" smtClean="0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dirty="0" smtClean="0">
                <a:solidFill>
                  <a:srgbClr val="800000"/>
                </a:solidFill>
                <a:latin typeface="Arial" charset="0"/>
              </a:rPr>
              <a:t>)</a:t>
            </a:r>
            <a:endParaRPr lang="en-US" dirty="0">
              <a:solidFill>
                <a:srgbClr val="8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rót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đều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vào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mỗi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là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Arial" charset="0"/>
              </a:rPr>
              <a:t>10 : 2 = 5 </a:t>
            </a:r>
            <a:r>
              <a:rPr lang="en-US" dirty="0" smtClean="0">
                <a:solidFill>
                  <a:srgbClr val="800000"/>
                </a:solidFill>
                <a:latin typeface="Arial" charset="0"/>
              </a:rPr>
              <a:t>(</a:t>
            </a:r>
            <a:r>
              <a:rPr lang="en-US" dirty="0" err="1" smtClean="0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dirty="0" smtClean="0">
                <a:solidFill>
                  <a:srgbClr val="800000"/>
                </a:solidFill>
                <a:latin typeface="Arial" charset="0"/>
              </a:rPr>
              <a:t>)</a:t>
            </a:r>
            <a:endParaRPr lang="en-US" dirty="0">
              <a:solidFill>
                <a:srgbClr val="8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Arial" charset="0"/>
              </a:rPr>
              <a:t>                         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Đáp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dirty="0" smtClean="0">
                <a:solidFill>
                  <a:srgbClr val="800000"/>
                </a:solidFill>
                <a:latin typeface="Arial" charset="0"/>
              </a:rPr>
              <a:t>: 5l </a:t>
            </a:r>
            <a:r>
              <a:rPr lang="en-US" dirty="0" err="1" smtClean="0">
                <a:solidFill>
                  <a:srgbClr val="800000"/>
                </a:solidFill>
                <a:latin typeface="Arial" charset="0"/>
              </a:rPr>
              <a:t>dầu</a:t>
            </a:r>
            <a:endParaRPr lang="en-US" dirty="0">
              <a:solidFill>
                <a:srgbClr val="8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dirty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72" name="图片 3">
            <a:extLst>
              <a:ext uri="{FF2B5EF4-FFF2-40B4-BE49-F238E27FC236}">
                <a16:creationId xmlns:a16="http://schemas.microsoft.com/office/drawing/2014/main" xmlns="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70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4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981200"/>
            <a:ext cx="8153400" cy="2514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 smtClean="0">
                <a:solidFill>
                  <a:srgbClr val="800000"/>
                </a:solidFill>
                <a:latin typeface="Arial" charset="0"/>
              </a:rPr>
              <a:t/>
            </a:r>
            <a:br>
              <a:rPr lang="en-US" sz="2400" dirty="0" smtClean="0">
                <a:solidFill>
                  <a:srgbClr val="800000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800000"/>
                </a:solidFill>
                <a:latin typeface="Arial" charset="0"/>
                <a:sym typeface="Wingdings" pitchFamily="2" charset="2"/>
              </a:rPr>
              <a:t>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Lấy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tổng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chia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cho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2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được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dầu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rót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đều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vào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mỗi</a:t>
            </a: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 can:</a:t>
            </a:r>
            <a:br>
              <a:rPr lang="en-US" sz="2800" dirty="0" smtClean="0">
                <a:solidFill>
                  <a:srgbClr val="800000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( 6 + 4) : 2 = 5 ( l)</a:t>
            </a:r>
            <a:br>
              <a:rPr lang="en-US" sz="2800" dirty="0" smtClean="0">
                <a:solidFill>
                  <a:srgbClr val="800000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/>
            </a:r>
            <a:br>
              <a:rPr lang="en-US" sz="2800" dirty="0" smtClean="0">
                <a:solidFill>
                  <a:srgbClr val="800000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/>
            </a:r>
            <a:br>
              <a:rPr lang="en-US" sz="2800" dirty="0" smtClean="0">
                <a:solidFill>
                  <a:srgbClr val="800000"/>
                </a:solidFill>
                <a:latin typeface="Arial" charset="0"/>
              </a:rPr>
            </a:br>
            <a:endParaRPr lang="en-US" sz="2800" dirty="0" smtClean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453176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Nhận</a:t>
            </a:r>
            <a:r>
              <a:rPr lang="en-US" b="1" u="sng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xét</a:t>
            </a:r>
            <a:endParaRPr lang="en-US" b="1" u="sng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066800" y="5029200"/>
            <a:ext cx="693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800000"/>
                </a:solidFill>
                <a:latin typeface="Arial" charset="0"/>
                <a:sym typeface="Wingdings" pitchFamily="2" charset="2"/>
              </a:rPr>
              <a:t>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Ta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nói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: Can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thứ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nhất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có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6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, can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thứ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hai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có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4 </a:t>
            </a:r>
            <a:r>
              <a:rPr lang="en-US" sz="2800" dirty="0" err="1" smtClean="0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mỗi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can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có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5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lít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.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999891" y="3816350"/>
            <a:ext cx="8077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Ta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gọi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5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là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cộng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hai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</a:t>
            </a:r>
            <a:endParaRPr lang="en-US" sz="2800" dirty="0" smtClean="0">
              <a:solidFill>
                <a:srgbClr val="80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00000"/>
                </a:solidFill>
                <a:latin typeface="Arial" charset="0"/>
              </a:rPr>
              <a:t>6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</a:rPr>
              <a:t>và</a:t>
            </a:r>
            <a:r>
              <a:rPr lang="en-US" sz="2800" dirty="0">
                <a:solidFill>
                  <a:srgbClr val="800000"/>
                </a:solidFill>
                <a:latin typeface="Arial" charset="0"/>
              </a:rPr>
              <a:t> 4.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990600" y="1134731"/>
            <a:ext cx="7973888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Muốn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biết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khi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chia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đều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mỗi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can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bao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nhiêu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lít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ta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thế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xmlns="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61" grpId="0" autoUpdateAnimBg="0"/>
      <p:bldP spid="4506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71021"/>
            <a:ext cx="7772400" cy="608013"/>
          </a:xfrm>
        </p:spPr>
        <p:txBody>
          <a:bodyPr/>
          <a:lstStyle/>
          <a:p>
            <a:pPr eaLnBrk="1" hangingPunct="1"/>
            <a:r>
              <a:rPr lang="en-US" sz="2800" b="1" u="sng" dirty="0" smtClean="0">
                <a:solidFill>
                  <a:srgbClr val="800000"/>
                </a:solidFill>
                <a:latin typeface="Arial" charset="0"/>
              </a:rPr>
              <a:t>B</a:t>
            </a:r>
            <a:r>
              <a:rPr lang="vi-VN" sz="2800" b="1" u="sng" dirty="0" smtClean="0">
                <a:solidFill>
                  <a:srgbClr val="800000"/>
                </a:solidFill>
                <a:latin typeface="Arial" charset="0"/>
              </a:rPr>
              <a:t>ài</a:t>
            </a:r>
            <a:r>
              <a:rPr lang="en-US" sz="2800" b="1" u="sng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b="1" u="sng" dirty="0" err="1" smtClean="0">
                <a:solidFill>
                  <a:srgbClr val="800000"/>
                </a:solidFill>
                <a:latin typeface="Arial" charset="0"/>
              </a:rPr>
              <a:t>toán</a:t>
            </a:r>
            <a:r>
              <a:rPr lang="en-US" sz="2800" b="1" u="sng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b="1" u="sng" dirty="0" smtClean="0">
                <a:solidFill>
                  <a:srgbClr val="800000"/>
                </a:solidFill>
                <a:latin typeface="Arial" charset="0"/>
              </a:rPr>
              <a:t>2:</a:t>
            </a:r>
            <a:endParaRPr lang="vi-VN" sz="2800" b="1" u="sng" dirty="0" smtClean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419100" y="882354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3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lớp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lần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lượt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25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, 27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, 32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.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Hỏi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mỗi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lớp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có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bao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nhiêu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?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914400" y="243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Tóm</a:t>
            </a:r>
            <a:r>
              <a:rPr lang="en-US" b="1" u="sng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tắt</a:t>
            </a:r>
            <a:r>
              <a:rPr lang="en-US" b="1" u="sng" dirty="0">
                <a:solidFill>
                  <a:srgbClr val="800000"/>
                </a:solidFill>
                <a:latin typeface="Arial" charset="0"/>
              </a:rPr>
              <a:t>: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609600" y="2887664"/>
            <a:ext cx="8001000" cy="541338"/>
            <a:chOff x="432" y="1963"/>
            <a:chExt cx="5040" cy="341"/>
          </a:xfrm>
        </p:grpSpPr>
        <p:grpSp>
          <p:nvGrpSpPr>
            <p:cNvPr id="6168" name="Group 49"/>
            <p:cNvGrpSpPr>
              <a:grpSpLocks/>
            </p:cNvGrpSpPr>
            <p:nvPr/>
          </p:nvGrpSpPr>
          <p:grpSpPr bwMode="auto">
            <a:xfrm>
              <a:off x="432" y="1963"/>
              <a:ext cx="1320" cy="341"/>
              <a:chOff x="432" y="1963"/>
              <a:chExt cx="1320" cy="341"/>
            </a:xfrm>
          </p:grpSpPr>
          <p:sp>
            <p:nvSpPr>
              <p:cNvPr id="6180" name="Text Box 29"/>
              <p:cNvSpPr txBox="1">
                <a:spLocks noChangeArrowheads="1"/>
              </p:cNvSpPr>
              <p:nvPr/>
            </p:nvSpPr>
            <p:spPr bwMode="auto">
              <a:xfrm>
                <a:off x="552" y="1963"/>
                <a:ext cx="120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1109B7"/>
                    </a:solidFill>
                    <a:latin typeface="Arial" charset="0"/>
                  </a:rPr>
                  <a:t>25 </a:t>
                </a:r>
                <a:r>
                  <a:rPr lang="en-US" dirty="0" err="1">
                    <a:solidFill>
                      <a:srgbClr val="1109B7"/>
                    </a:solidFill>
                    <a:latin typeface="Arial" charset="0"/>
                  </a:rPr>
                  <a:t>học</a:t>
                </a:r>
                <a:r>
                  <a:rPr lang="en-US" dirty="0">
                    <a:solidFill>
                      <a:srgbClr val="1109B7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rgbClr val="1109B7"/>
                    </a:solidFill>
                    <a:latin typeface="Arial" charset="0"/>
                  </a:rPr>
                  <a:t>sinh</a:t>
                </a:r>
                <a:endParaRPr lang="en-US" dirty="0">
                  <a:solidFill>
                    <a:srgbClr val="1109B7"/>
                  </a:solidFill>
                  <a:latin typeface="Arial" charset="0"/>
                </a:endParaRPr>
              </a:p>
            </p:txBody>
          </p:sp>
          <p:sp>
            <p:nvSpPr>
              <p:cNvPr id="6181" name="Freeform 32"/>
              <p:cNvSpPr>
                <a:spLocks/>
              </p:cNvSpPr>
              <p:nvPr/>
            </p:nvSpPr>
            <p:spPr bwMode="auto">
              <a:xfrm>
                <a:off x="432" y="2160"/>
                <a:ext cx="192" cy="144"/>
              </a:xfrm>
              <a:custGeom>
                <a:avLst/>
                <a:gdLst>
                  <a:gd name="T0" fmla="*/ 192 w 192"/>
                  <a:gd name="T1" fmla="*/ 0 h 144"/>
                  <a:gd name="T2" fmla="*/ 0 w 192"/>
                  <a:gd name="T3" fmla="*/ 144 h 144"/>
                  <a:gd name="T4" fmla="*/ 0 60000 65536"/>
                  <a:gd name="T5" fmla="*/ 0 60000 65536"/>
                  <a:gd name="T6" fmla="*/ 0 w 192"/>
                  <a:gd name="T7" fmla="*/ 0 h 144"/>
                  <a:gd name="T8" fmla="*/ 192 w 192"/>
                  <a:gd name="T9" fmla="*/ 144 h 14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2" h="144">
                    <a:moveTo>
                      <a:pt x="192" y="0"/>
                    </a:moveTo>
                    <a:cubicBezTo>
                      <a:pt x="112" y="60"/>
                      <a:pt x="32" y="120"/>
                      <a:pt x="0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82" name="Freeform 33"/>
              <p:cNvSpPr>
                <a:spLocks/>
              </p:cNvSpPr>
              <p:nvPr/>
            </p:nvSpPr>
            <p:spPr bwMode="auto">
              <a:xfrm>
                <a:off x="1488" y="2160"/>
                <a:ext cx="240" cy="144"/>
              </a:xfrm>
              <a:custGeom>
                <a:avLst/>
                <a:gdLst>
                  <a:gd name="T0" fmla="*/ 0 w 240"/>
                  <a:gd name="T1" fmla="*/ 0 h 144"/>
                  <a:gd name="T2" fmla="*/ 240 w 240"/>
                  <a:gd name="T3" fmla="*/ 144 h 144"/>
                  <a:gd name="T4" fmla="*/ 0 60000 65536"/>
                  <a:gd name="T5" fmla="*/ 0 60000 65536"/>
                  <a:gd name="T6" fmla="*/ 0 w 240"/>
                  <a:gd name="T7" fmla="*/ 0 h 144"/>
                  <a:gd name="T8" fmla="*/ 240 w 240"/>
                  <a:gd name="T9" fmla="*/ 144 h 14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0" h="144">
                    <a:moveTo>
                      <a:pt x="0" y="0"/>
                    </a:moveTo>
                    <a:cubicBezTo>
                      <a:pt x="100" y="60"/>
                      <a:pt x="200" y="120"/>
                      <a:pt x="240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69" name="Group 50"/>
            <p:cNvGrpSpPr>
              <a:grpSpLocks/>
            </p:cNvGrpSpPr>
            <p:nvPr/>
          </p:nvGrpSpPr>
          <p:grpSpPr bwMode="auto">
            <a:xfrm>
              <a:off x="432" y="2016"/>
              <a:ext cx="5040" cy="288"/>
              <a:chOff x="432" y="2016"/>
              <a:chExt cx="5040" cy="288"/>
            </a:xfrm>
          </p:grpSpPr>
          <p:grpSp>
            <p:nvGrpSpPr>
              <p:cNvPr id="6170" name="Group 26"/>
              <p:cNvGrpSpPr>
                <a:grpSpLocks/>
              </p:cNvGrpSpPr>
              <p:nvPr/>
            </p:nvGrpSpPr>
            <p:grpSpPr bwMode="auto">
              <a:xfrm>
                <a:off x="432" y="2304"/>
                <a:ext cx="5040" cy="0"/>
                <a:chOff x="576" y="2304"/>
                <a:chExt cx="5040" cy="0"/>
              </a:xfrm>
            </p:grpSpPr>
            <p:sp>
              <p:nvSpPr>
                <p:cNvPr id="6177" name="Line 20"/>
                <p:cNvSpPr>
                  <a:spLocks noChangeShapeType="1"/>
                </p:cNvSpPr>
                <p:nvPr/>
              </p:nvSpPr>
              <p:spPr bwMode="auto">
                <a:xfrm>
                  <a:off x="576" y="2304"/>
                  <a:ext cx="12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78" name="Line 21"/>
                <p:cNvSpPr>
                  <a:spLocks noChangeShapeType="1"/>
                </p:cNvSpPr>
                <p:nvPr/>
              </p:nvSpPr>
              <p:spPr bwMode="auto">
                <a:xfrm>
                  <a:off x="3456" y="2304"/>
                  <a:ext cx="21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79" name="Line 22"/>
                <p:cNvSpPr>
                  <a:spLocks noChangeShapeType="1"/>
                </p:cNvSpPr>
                <p:nvPr/>
              </p:nvSpPr>
              <p:spPr bwMode="auto">
                <a:xfrm>
                  <a:off x="1872" y="2304"/>
                  <a:ext cx="15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6171" name="Text Box 30"/>
              <p:cNvSpPr txBox="1">
                <a:spLocks noChangeArrowheads="1"/>
              </p:cNvSpPr>
              <p:nvPr/>
            </p:nvSpPr>
            <p:spPr bwMode="auto">
              <a:xfrm>
                <a:off x="1824" y="2016"/>
                <a:ext cx="14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Arial" charset="0"/>
                  </a:rPr>
                  <a:t>  </a:t>
                </a:r>
                <a:r>
                  <a:rPr lang="en-US">
                    <a:solidFill>
                      <a:srgbClr val="1109B7"/>
                    </a:solidFill>
                    <a:latin typeface="Arial" charset="0"/>
                  </a:rPr>
                  <a:t>27 học sinh</a:t>
                </a:r>
              </a:p>
            </p:txBody>
          </p:sp>
          <p:sp>
            <p:nvSpPr>
              <p:cNvPr id="6172" name="Text Box 31"/>
              <p:cNvSpPr txBox="1">
                <a:spLocks noChangeArrowheads="1"/>
              </p:cNvSpPr>
              <p:nvPr/>
            </p:nvSpPr>
            <p:spPr bwMode="auto">
              <a:xfrm>
                <a:off x="3408" y="2016"/>
                <a:ext cx="206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Arial" charset="0"/>
                  </a:rPr>
                  <a:t>       </a:t>
                </a:r>
                <a:r>
                  <a:rPr lang="en-US">
                    <a:solidFill>
                      <a:srgbClr val="1109B7"/>
                    </a:solidFill>
                    <a:latin typeface="Arial" charset="0"/>
                  </a:rPr>
                  <a:t>32 học sinh</a:t>
                </a:r>
              </a:p>
            </p:txBody>
          </p:sp>
          <p:sp>
            <p:nvSpPr>
              <p:cNvPr id="6173" name="Freeform 35"/>
              <p:cNvSpPr>
                <a:spLocks/>
              </p:cNvSpPr>
              <p:nvPr/>
            </p:nvSpPr>
            <p:spPr bwMode="auto">
              <a:xfrm>
                <a:off x="1728" y="2208"/>
                <a:ext cx="240" cy="96"/>
              </a:xfrm>
              <a:custGeom>
                <a:avLst/>
                <a:gdLst>
                  <a:gd name="T0" fmla="*/ 0 w 240"/>
                  <a:gd name="T1" fmla="*/ 96 h 96"/>
                  <a:gd name="T2" fmla="*/ 240 w 240"/>
                  <a:gd name="T3" fmla="*/ 0 h 96"/>
                  <a:gd name="T4" fmla="*/ 0 60000 65536"/>
                  <a:gd name="T5" fmla="*/ 0 60000 65536"/>
                  <a:gd name="T6" fmla="*/ 0 w 240"/>
                  <a:gd name="T7" fmla="*/ 0 h 96"/>
                  <a:gd name="T8" fmla="*/ 240 w 240"/>
                  <a:gd name="T9" fmla="*/ 96 h 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0" h="96">
                    <a:moveTo>
                      <a:pt x="0" y="96"/>
                    </a:moveTo>
                    <a:cubicBezTo>
                      <a:pt x="100" y="56"/>
                      <a:pt x="200" y="16"/>
                      <a:pt x="24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74" name="Freeform 36"/>
              <p:cNvSpPr>
                <a:spLocks/>
              </p:cNvSpPr>
              <p:nvPr/>
            </p:nvSpPr>
            <p:spPr bwMode="auto">
              <a:xfrm>
                <a:off x="3360" y="2160"/>
                <a:ext cx="432" cy="96"/>
              </a:xfrm>
              <a:custGeom>
                <a:avLst/>
                <a:gdLst>
                  <a:gd name="T0" fmla="*/ 0 w 240"/>
                  <a:gd name="T1" fmla="*/ 96 h 96"/>
                  <a:gd name="T2" fmla="*/ 778 w 240"/>
                  <a:gd name="T3" fmla="*/ 0 h 96"/>
                  <a:gd name="T4" fmla="*/ 0 60000 65536"/>
                  <a:gd name="T5" fmla="*/ 0 60000 65536"/>
                  <a:gd name="T6" fmla="*/ 0 w 240"/>
                  <a:gd name="T7" fmla="*/ 0 h 96"/>
                  <a:gd name="T8" fmla="*/ 240 w 240"/>
                  <a:gd name="T9" fmla="*/ 96 h 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0" h="96">
                    <a:moveTo>
                      <a:pt x="0" y="96"/>
                    </a:moveTo>
                    <a:cubicBezTo>
                      <a:pt x="100" y="56"/>
                      <a:pt x="200" y="16"/>
                      <a:pt x="24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75" name="Freeform 37"/>
              <p:cNvSpPr>
                <a:spLocks/>
              </p:cNvSpPr>
              <p:nvPr/>
            </p:nvSpPr>
            <p:spPr bwMode="auto">
              <a:xfrm>
                <a:off x="2928" y="2208"/>
                <a:ext cx="384" cy="96"/>
              </a:xfrm>
              <a:custGeom>
                <a:avLst/>
                <a:gdLst>
                  <a:gd name="T0" fmla="*/ 0 w 240"/>
                  <a:gd name="T1" fmla="*/ 0 h 144"/>
                  <a:gd name="T2" fmla="*/ 614 w 240"/>
                  <a:gd name="T3" fmla="*/ 64 h 144"/>
                  <a:gd name="T4" fmla="*/ 0 60000 65536"/>
                  <a:gd name="T5" fmla="*/ 0 60000 65536"/>
                  <a:gd name="T6" fmla="*/ 0 w 240"/>
                  <a:gd name="T7" fmla="*/ 0 h 144"/>
                  <a:gd name="T8" fmla="*/ 240 w 240"/>
                  <a:gd name="T9" fmla="*/ 144 h 14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0" h="144">
                    <a:moveTo>
                      <a:pt x="0" y="0"/>
                    </a:moveTo>
                    <a:cubicBezTo>
                      <a:pt x="100" y="60"/>
                      <a:pt x="200" y="120"/>
                      <a:pt x="240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76" name="Freeform 38"/>
              <p:cNvSpPr>
                <a:spLocks/>
              </p:cNvSpPr>
              <p:nvPr/>
            </p:nvSpPr>
            <p:spPr bwMode="auto">
              <a:xfrm>
                <a:off x="4752" y="2160"/>
                <a:ext cx="720" cy="144"/>
              </a:xfrm>
              <a:custGeom>
                <a:avLst/>
                <a:gdLst>
                  <a:gd name="T0" fmla="*/ 0 w 240"/>
                  <a:gd name="T1" fmla="*/ 0 h 144"/>
                  <a:gd name="T2" fmla="*/ 2160 w 240"/>
                  <a:gd name="T3" fmla="*/ 144 h 144"/>
                  <a:gd name="T4" fmla="*/ 0 60000 65536"/>
                  <a:gd name="T5" fmla="*/ 0 60000 65536"/>
                  <a:gd name="T6" fmla="*/ 0 w 240"/>
                  <a:gd name="T7" fmla="*/ 0 h 144"/>
                  <a:gd name="T8" fmla="*/ 240 w 240"/>
                  <a:gd name="T9" fmla="*/ 144 h 14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0" h="144">
                    <a:moveTo>
                      <a:pt x="0" y="0"/>
                    </a:moveTo>
                    <a:cubicBezTo>
                      <a:pt x="100" y="60"/>
                      <a:pt x="200" y="120"/>
                      <a:pt x="240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609600" y="3733800"/>
            <a:ext cx="8001000" cy="457200"/>
            <a:chOff x="432" y="2688"/>
            <a:chExt cx="5040" cy="288"/>
          </a:xfrm>
        </p:grpSpPr>
        <p:grpSp>
          <p:nvGrpSpPr>
            <p:cNvPr id="6155" name="Group 28"/>
            <p:cNvGrpSpPr>
              <a:grpSpLocks/>
            </p:cNvGrpSpPr>
            <p:nvPr/>
          </p:nvGrpSpPr>
          <p:grpSpPr bwMode="auto">
            <a:xfrm>
              <a:off x="432" y="2688"/>
              <a:ext cx="5040" cy="0"/>
              <a:chOff x="480" y="2688"/>
              <a:chExt cx="5040" cy="0"/>
            </a:xfrm>
          </p:grpSpPr>
          <p:sp>
            <p:nvSpPr>
              <p:cNvPr id="6165" name="Line 23"/>
              <p:cNvSpPr>
                <a:spLocks noChangeShapeType="1"/>
              </p:cNvSpPr>
              <p:nvPr/>
            </p:nvSpPr>
            <p:spPr bwMode="auto">
              <a:xfrm>
                <a:off x="480" y="2688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oval" w="med" len="med"/>
                <a:tailEnd type="oval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66" name="Line 24"/>
              <p:cNvSpPr>
                <a:spLocks noChangeShapeType="1"/>
              </p:cNvSpPr>
              <p:nvPr/>
            </p:nvSpPr>
            <p:spPr bwMode="auto">
              <a:xfrm>
                <a:off x="2160" y="2688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oval" w="med" len="med"/>
                <a:tailEnd type="oval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67" name="Line 25"/>
              <p:cNvSpPr>
                <a:spLocks noChangeShapeType="1"/>
              </p:cNvSpPr>
              <p:nvPr/>
            </p:nvSpPr>
            <p:spPr bwMode="auto">
              <a:xfrm>
                <a:off x="3840" y="2688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oval" w="med" len="med"/>
                <a:tailEnd type="oval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156" name="Text Box 40"/>
            <p:cNvSpPr txBox="1">
              <a:spLocks noChangeArrowheads="1"/>
            </p:cNvSpPr>
            <p:nvPr/>
          </p:nvSpPr>
          <p:spPr bwMode="auto">
            <a:xfrm>
              <a:off x="720" y="2688"/>
              <a:ext cx="1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1109B7"/>
                  </a:solidFill>
                  <a:latin typeface="Arial" charset="0"/>
                </a:rPr>
                <a:t>? học sinh</a:t>
              </a:r>
            </a:p>
          </p:txBody>
        </p:sp>
        <p:sp>
          <p:nvSpPr>
            <p:cNvPr id="6157" name="Text Box 41"/>
            <p:cNvSpPr txBox="1">
              <a:spLocks noChangeArrowheads="1"/>
            </p:cNvSpPr>
            <p:nvPr/>
          </p:nvSpPr>
          <p:spPr bwMode="auto">
            <a:xfrm>
              <a:off x="2400" y="2688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1109B7"/>
                  </a:solidFill>
                  <a:latin typeface="Arial" charset="0"/>
                </a:rPr>
                <a:t>? học sinh</a:t>
              </a:r>
            </a:p>
          </p:txBody>
        </p:sp>
        <p:sp>
          <p:nvSpPr>
            <p:cNvPr id="6158" name="Text Box 42"/>
            <p:cNvSpPr txBox="1">
              <a:spLocks noChangeArrowheads="1"/>
            </p:cNvSpPr>
            <p:nvPr/>
          </p:nvSpPr>
          <p:spPr bwMode="auto">
            <a:xfrm>
              <a:off x="4176" y="268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1109B7"/>
                  </a:solidFill>
                  <a:latin typeface="Arial" charset="0"/>
                </a:rPr>
                <a:t>? học sinh</a:t>
              </a:r>
            </a:p>
          </p:txBody>
        </p:sp>
        <p:sp>
          <p:nvSpPr>
            <p:cNvPr id="6159" name="Freeform 43"/>
            <p:cNvSpPr>
              <a:spLocks/>
            </p:cNvSpPr>
            <p:nvPr/>
          </p:nvSpPr>
          <p:spPr bwMode="auto">
            <a:xfrm>
              <a:off x="432" y="2688"/>
              <a:ext cx="336" cy="144"/>
            </a:xfrm>
            <a:custGeom>
              <a:avLst/>
              <a:gdLst>
                <a:gd name="T0" fmla="*/ 0 w 240"/>
                <a:gd name="T1" fmla="*/ 0 h 192"/>
                <a:gd name="T2" fmla="*/ 470 w 240"/>
                <a:gd name="T3" fmla="*/ 108 h 192"/>
                <a:gd name="T4" fmla="*/ 0 60000 65536"/>
                <a:gd name="T5" fmla="*/ 0 60000 65536"/>
                <a:gd name="T6" fmla="*/ 0 w 240"/>
                <a:gd name="T7" fmla="*/ 0 h 192"/>
                <a:gd name="T8" fmla="*/ 240 w 240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0" h="192">
                  <a:moveTo>
                    <a:pt x="0" y="0"/>
                  </a:moveTo>
                  <a:cubicBezTo>
                    <a:pt x="100" y="80"/>
                    <a:pt x="200" y="160"/>
                    <a:pt x="240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0" name="Freeform 44"/>
            <p:cNvSpPr>
              <a:spLocks/>
            </p:cNvSpPr>
            <p:nvPr/>
          </p:nvSpPr>
          <p:spPr bwMode="auto">
            <a:xfrm>
              <a:off x="3840" y="2736"/>
              <a:ext cx="336" cy="96"/>
            </a:xfrm>
            <a:custGeom>
              <a:avLst/>
              <a:gdLst>
                <a:gd name="T0" fmla="*/ 0 w 240"/>
                <a:gd name="T1" fmla="*/ 0 h 192"/>
                <a:gd name="T2" fmla="*/ 470 w 240"/>
                <a:gd name="T3" fmla="*/ 48 h 192"/>
                <a:gd name="T4" fmla="*/ 0 60000 65536"/>
                <a:gd name="T5" fmla="*/ 0 60000 65536"/>
                <a:gd name="T6" fmla="*/ 0 w 240"/>
                <a:gd name="T7" fmla="*/ 0 h 192"/>
                <a:gd name="T8" fmla="*/ 240 w 240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0" h="192">
                  <a:moveTo>
                    <a:pt x="0" y="0"/>
                  </a:moveTo>
                  <a:cubicBezTo>
                    <a:pt x="100" y="80"/>
                    <a:pt x="200" y="160"/>
                    <a:pt x="240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1" name="Freeform 45"/>
            <p:cNvSpPr>
              <a:spLocks/>
            </p:cNvSpPr>
            <p:nvPr/>
          </p:nvSpPr>
          <p:spPr bwMode="auto">
            <a:xfrm>
              <a:off x="2112" y="2688"/>
              <a:ext cx="288" cy="144"/>
            </a:xfrm>
            <a:custGeom>
              <a:avLst/>
              <a:gdLst>
                <a:gd name="T0" fmla="*/ 0 w 240"/>
                <a:gd name="T1" fmla="*/ 0 h 192"/>
                <a:gd name="T2" fmla="*/ 346 w 240"/>
                <a:gd name="T3" fmla="*/ 108 h 192"/>
                <a:gd name="T4" fmla="*/ 0 60000 65536"/>
                <a:gd name="T5" fmla="*/ 0 60000 65536"/>
                <a:gd name="T6" fmla="*/ 0 w 240"/>
                <a:gd name="T7" fmla="*/ 0 h 192"/>
                <a:gd name="T8" fmla="*/ 240 w 240"/>
                <a:gd name="T9" fmla="*/ 192 h 1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0" h="192">
                  <a:moveTo>
                    <a:pt x="0" y="0"/>
                  </a:moveTo>
                  <a:cubicBezTo>
                    <a:pt x="100" y="80"/>
                    <a:pt x="200" y="160"/>
                    <a:pt x="240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2" name="Freeform 46"/>
            <p:cNvSpPr>
              <a:spLocks/>
            </p:cNvSpPr>
            <p:nvPr/>
          </p:nvSpPr>
          <p:spPr bwMode="auto">
            <a:xfrm>
              <a:off x="1632" y="2688"/>
              <a:ext cx="480" cy="144"/>
            </a:xfrm>
            <a:custGeom>
              <a:avLst/>
              <a:gdLst>
                <a:gd name="T0" fmla="*/ 369 w 624"/>
                <a:gd name="T1" fmla="*/ 0 h 288"/>
                <a:gd name="T2" fmla="*/ 0 w 624"/>
                <a:gd name="T3" fmla="*/ 72 h 288"/>
                <a:gd name="T4" fmla="*/ 0 60000 65536"/>
                <a:gd name="T5" fmla="*/ 0 60000 65536"/>
                <a:gd name="T6" fmla="*/ 0 w 624"/>
                <a:gd name="T7" fmla="*/ 0 h 288"/>
                <a:gd name="T8" fmla="*/ 624 w 624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4" h="288">
                  <a:moveTo>
                    <a:pt x="624" y="0"/>
                  </a:moveTo>
                  <a:cubicBezTo>
                    <a:pt x="368" y="116"/>
                    <a:pt x="112" y="232"/>
                    <a:pt x="0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3" name="Freeform 47"/>
            <p:cNvSpPr>
              <a:spLocks/>
            </p:cNvSpPr>
            <p:nvPr/>
          </p:nvSpPr>
          <p:spPr bwMode="auto">
            <a:xfrm>
              <a:off x="3312" y="2688"/>
              <a:ext cx="480" cy="144"/>
            </a:xfrm>
            <a:custGeom>
              <a:avLst/>
              <a:gdLst>
                <a:gd name="T0" fmla="*/ 369 w 624"/>
                <a:gd name="T1" fmla="*/ 0 h 288"/>
                <a:gd name="T2" fmla="*/ 0 w 624"/>
                <a:gd name="T3" fmla="*/ 72 h 288"/>
                <a:gd name="T4" fmla="*/ 0 60000 65536"/>
                <a:gd name="T5" fmla="*/ 0 60000 65536"/>
                <a:gd name="T6" fmla="*/ 0 w 624"/>
                <a:gd name="T7" fmla="*/ 0 h 288"/>
                <a:gd name="T8" fmla="*/ 624 w 624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4" h="288">
                  <a:moveTo>
                    <a:pt x="624" y="0"/>
                  </a:moveTo>
                  <a:cubicBezTo>
                    <a:pt x="368" y="116"/>
                    <a:pt x="112" y="232"/>
                    <a:pt x="0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4" name="Freeform 48"/>
            <p:cNvSpPr>
              <a:spLocks/>
            </p:cNvSpPr>
            <p:nvPr/>
          </p:nvSpPr>
          <p:spPr bwMode="auto">
            <a:xfrm>
              <a:off x="5088" y="2736"/>
              <a:ext cx="384" cy="96"/>
            </a:xfrm>
            <a:custGeom>
              <a:avLst/>
              <a:gdLst>
                <a:gd name="T0" fmla="*/ 236 w 624"/>
                <a:gd name="T1" fmla="*/ 0 h 288"/>
                <a:gd name="T2" fmla="*/ 0 w 624"/>
                <a:gd name="T3" fmla="*/ 32 h 288"/>
                <a:gd name="T4" fmla="*/ 0 60000 65536"/>
                <a:gd name="T5" fmla="*/ 0 60000 65536"/>
                <a:gd name="T6" fmla="*/ 0 w 624"/>
                <a:gd name="T7" fmla="*/ 0 h 288"/>
                <a:gd name="T8" fmla="*/ 624 w 624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4" h="288">
                  <a:moveTo>
                    <a:pt x="624" y="0"/>
                  </a:moveTo>
                  <a:cubicBezTo>
                    <a:pt x="368" y="116"/>
                    <a:pt x="112" y="232"/>
                    <a:pt x="0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533400" y="4267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800000"/>
                </a:solidFill>
                <a:latin typeface="Arial" charset="0"/>
              </a:rPr>
              <a:t>Bài giải</a:t>
            </a:r>
          </a:p>
        </p:txBody>
      </p:sp>
      <p:sp>
        <p:nvSpPr>
          <p:cNvPr id="22583" name="Text Box 55"/>
          <p:cNvSpPr txBox="1">
            <a:spLocks noChangeArrowheads="1"/>
          </p:cNvSpPr>
          <p:nvPr/>
        </p:nvSpPr>
        <p:spPr bwMode="auto">
          <a:xfrm>
            <a:off x="2438400" y="4876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2585" name="Text Box 57"/>
          <p:cNvSpPr txBox="1">
            <a:spLocks noChangeArrowheads="1"/>
          </p:cNvSpPr>
          <p:nvPr/>
        </p:nvSpPr>
        <p:spPr bwMode="auto">
          <a:xfrm>
            <a:off x="2853396" y="4495799"/>
            <a:ext cx="4454907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Tổng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3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lớp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800000"/>
                </a:solidFill>
                <a:latin typeface="Arial" charset="0"/>
              </a:rPr>
              <a:t>25 + 27 +32 = 84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(</a:t>
            </a:r>
            <a:r>
              <a:rPr lang="en-US" sz="2000" dirty="0" err="1" smtClean="0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mỗi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lớp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  <a:latin typeface="Arial" charset="0"/>
              </a:rPr>
              <a:t>có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  <a:latin typeface="Arial" charset="0"/>
              </a:rPr>
              <a:t>là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800000"/>
                </a:solidFill>
                <a:latin typeface="Arial" charset="0"/>
              </a:rPr>
              <a:t>84 : 3 = 28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(</a:t>
            </a:r>
            <a:r>
              <a:rPr lang="en-US" sz="2000" dirty="0" err="1" smtClean="0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sinh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)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           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    </a:t>
            </a:r>
            <a:r>
              <a:rPr lang="en-US" sz="2000" dirty="0" err="1" smtClean="0">
                <a:solidFill>
                  <a:srgbClr val="800000"/>
                </a:solidFill>
                <a:latin typeface="Arial" charset="0"/>
              </a:rPr>
              <a:t>Đáp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: 28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học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Arial" charset="0"/>
              </a:rPr>
              <a:t>sinh</a:t>
            </a:r>
            <a:endParaRPr lang="en-US" sz="2000" dirty="0">
              <a:solidFill>
                <a:srgbClr val="8000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US" sz="2000" dirty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39" name="图片 3">
            <a:extLst>
              <a:ext uri="{FF2B5EF4-FFF2-40B4-BE49-F238E27FC236}">
                <a16:creationId xmlns:a16="http://schemas.microsoft.com/office/drawing/2014/main" xmlns="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7" grpId="0" autoUpdateAnimBg="0"/>
      <p:bldP spid="22582" grpId="0" autoUpdateAnimBg="0"/>
      <p:bldP spid="22583" grpId="0" autoUpdateAnimBg="0"/>
      <p:bldP spid="2258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u="sng" dirty="0" err="1" smtClean="0">
                <a:solidFill>
                  <a:srgbClr val="800000"/>
                </a:solidFill>
                <a:latin typeface="Arial" charset="0"/>
              </a:rPr>
              <a:t>Nhận</a:t>
            </a:r>
            <a:r>
              <a:rPr lang="en-US" sz="2800" b="1" u="sng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800" b="1" u="sng" dirty="0" err="1" smtClean="0">
                <a:solidFill>
                  <a:srgbClr val="800000"/>
                </a:solidFill>
                <a:latin typeface="Arial" charset="0"/>
              </a:rPr>
              <a:t>xét</a:t>
            </a:r>
            <a:r>
              <a:rPr lang="en-US" sz="2800" b="1" u="sng" dirty="0" smtClean="0">
                <a:solidFill>
                  <a:srgbClr val="800000"/>
                </a:solidFill>
                <a:latin typeface="Arial" charset="0"/>
              </a:rPr>
              <a:t>:</a:t>
            </a:r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838200" y="2286000"/>
            <a:ext cx="7924800" cy="1666875"/>
            <a:chOff x="528" y="1440"/>
            <a:chExt cx="4992" cy="1050"/>
          </a:xfrm>
        </p:grpSpPr>
        <p:sp>
          <p:nvSpPr>
            <p:cNvPr id="7177" name="Text Box 92"/>
            <p:cNvSpPr txBox="1">
              <a:spLocks noChangeArrowheads="1"/>
            </p:cNvSpPr>
            <p:nvPr/>
          </p:nvSpPr>
          <p:spPr bwMode="auto">
            <a:xfrm>
              <a:off x="528" y="1440"/>
              <a:ext cx="494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solidFill>
                    <a:srgbClr val="800000"/>
                  </a:solidFill>
                  <a:latin typeface="Arial" charset="0"/>
                  <a:sym typeface="Wingdings" pitchFamily="2" charset="2"/>
                </a:rPr>
                <a:t> </a:t>
              </a:r>
              <a:r>
                <a:rPr lang="en-US" sz="2800" dirty="0" err="1" smtClean="0">
                  <a:solidFill>
                    <a:srgbClr val="800000"/>
                  </a:solidFill>
                  <a:latin typeface="Arial" charset="0"/>
                </a:rPr>
                <a:t>Số</a:t>
              </a:r>
              <a:r>
                <a:rPr lang="en-US" sz="2800" dirty="0" smtClean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28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là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số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trung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bình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cộng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của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ba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số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số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25; 27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và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32 </a:t>
              </a:r>
            </a:p>
          </p:txBody>
        </p:sp>
        <p:sp>
          <p:nvSpPr>
            <p:cNvPr id="7178" name="Text Box 94"/>
            <p:cNvSpPr txBox="1">
              <a:spLocks noChangeArrowheads="1"/>
            </p:cNvSpPr>
            <p:nvPr/>
          </p:nvSpPr>
          <p:spPr bwMode="auto">
            <a:xfrm>
              <a:off x="528" y="2160"/>
              <a:ext cx="49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800000"/>
                  </a:solidFill>
                  <a:latin typeface="Arial" charset="0"/>
                  <a:sym typeface="Wingdings" pitchFamily="2" charset="2"/>
                </a:rPr>
                <a:t>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 Ta </a:t>
              </a:r>
              <a:r>
                <a:rPr lang="en-US" sz="2800" dirty="0" err="1">
                  <a:solidFill>
                    <a:srgbClr val="800000"/>
                  </a:solidFill>
                  <a:latin typeface="Arial" charset="0"/>
                </a:rPr>
                <a:t>viết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: </a:t>
              </a:r>
              <a:r>
                <a:rPr lang="en-US" sz="2800" dirty="0" smtClean="0">
                  <a:solidFill>
                    <a:srgbClr val="800000"/>
                  </a:solidFill>
                  <a:latin typeface="Arial" charset="0"/>
                </a:rPr>
                <a:t>(25 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+ 27 + </a:t>
              </a:r>
              <a:r>
                <a:rPr lang="en-US" sz="2800" dirty="0" smtClean="0">
                  <a:solidFill>
                    <a:srgbClr val="800000"/>
                  </a:solidFill>
                  <a:latin typeface="Arial" charset="0"/>
                </a:rPr>
                <a:t>32) </a:t>
              </a:r>
              <a:r>
                <a:rPr lang="en-US" sz="2800" dirty="0">
                  <a:solidFill>
                    <a:srgbClr val="800000"/>
                  </a:solidFill>
                  <a:latin typeface="Arial" charset="0"/>
                </a:rPr>
                <a:t>: 3 = 28</a:t>
              </a:r>
            </a:p>
          </p:txBody>
        </p:sp>
      </p:grpSp>
      <p:sp>
        <p:nvSpPr>
          <p:cNvPr id="7173" name="Text Box 97"/>
          <p:cNvSpPr txBox="1">
            <a:spLocks noChangeArrowheads="1"/>
          </p:cNvSpPr>
          <p:nvPr/>
        </p:nvSpPr>
        <p:spPr bwMode="auto">
          <a:xfrm>
            <a:off x="1371600" y="2667000"/>
            <a:ext cx="678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7176" name="Text Box 99"/>
          <p:cNvSpPr txBox="1">
            <a:spLocks noChangeArrowheads="1"/>
          </p:cNvSpPr>
          <p:nvPr/>
        </p:nvSpPr>
        <p:spPr bwMode="auto">
          <a:xfrm>
            <a:off x="937553" y="1354347"/>
            <a:ext cx="7620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28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xmlns="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9"/>
          <p:cNvSpPr>
            <a:spLocks noChangeArrowheads="1"/>
          </p:cNvSpPr>
          <p:nvPr/>
        </p:nvSpPr>
        <p:spPr bwMode="auto">
          <a:xfrm>
            <a:off x="1007604" y="762000"/>
            <a:ext cx="7829218" cy="5907360"/>
          </a:xfrm>
          <a:prstGeom prst="cloudCallout">
            <a:avLst>
              <a:gd name="adj1" fmla="val -19875"/>
              <a:gd name="adj2" fmla="val 88574"/>
            </a:avLst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Muốn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tìm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cộng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nhiếu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, ta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tính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tổng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các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đó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,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rồi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chia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tổng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đó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cho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charset="0"/>
              </a:rPr>
              <a:t>hạng</a:t>
            </a:r>
            <a:r>
              <a:rPr lang="en-US" sz="4000" b="1" dirty="0">
                <a:solidFill>
                  <a:srgbClr val="800000"/>
                </a:solidFill>
                <a:latin typeface="Arial" charset="0"/>
              </a:rPr>
              <a:t>.</a:t>
            </a:r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7" y="144463"/>
            <a:ext cx="1062045" cy="685689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95300" y="811889"/>
            <a:ext cx="762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Tìm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trung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bình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cộng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của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các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số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sau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:</a:t>
            </a:r>
          </a:p>
        </p:txBody>
      </p:sp>
      <p:sp>
        <p:nvSpPr>
          <p:cNvPr id="9232" name="Text Box 8"/>
          <p:cNvSpPr txBox="1">
            <a:spLocks noChangeArrowheads="1"/>
          </p:cNvSpPr>
          <p:nvPr/>
        </p:nvSpPr>
        <p:spPr bwMode="auto">
          <a:xfrm>
            <a:off x="471965" y="245918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 err="1">
                <a:solidFill>
                  <a:srgbClr val="800000"/>
                </a:solidFill>
                <a:latin typeface="Arial" charset="0"/>
              </a:rPr>
              <a:t>Bài</a:t>
            </a:r>
            <a:r>
              <a:rPr lang="en-US" b="1" u="sng" dirty="0">
                <a:solidFill>
                  <a:srgbClr val="800000"/>
                </a:solidFill>
                <a:latin typeface="Arial" charset="0"/>
              </a:rPr>
              <a:t> 1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838200" y="1472291"/>
            <a:ext cx="79690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dirty="0">
                <a:solidFill>
                  <a:srgbClr val="800000"/>
                </a:solidFill>
                <a:latin typeface="Arial" charset="0"/>
              </a:rPr>
              <a:t>42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và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52                              b)36; 42;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và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57.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>
                <a:solidFill>
                  <a:srgbClr val="800000"/>
                </a:solidFill>
                <a:latin typeface="Arial" charset="0"/>
              </a:rPr>
              <a:t>c) 34; 43; 52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và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39                 d) 20; 35; 37; 65 </a:t>
            </a:r>
            <a:r>
              <a:rPr lang="en-US" dirty="0" err="1">
                <a:solidFill>
                  <a:srgbClr val="800000"/>
                </a:solidFill>
                <a:latin typeface="Arial" charset="0"/>
              </a:rPr>
              <a:t>và</a:t>
            </a:r>
            <a:r>
              <a:rPr lang="en-US" dirty="0">
                <a:solidFill>
                  <a:srgbClr val="800000"/>
                </a:solidFill>
                <a:latin typeface="Arial" charset="0"/>
              </a:rPr>
              <a:t> 73 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57194" y="2480063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err="1">
                <a:solidFill>
                  <a:srgbClr val="00B050"/>
                </a:solidFill>
                <a:latin typeface="Arial" charset="0"/>
              </a:rPr>
              <a:t>Bài</a:t>
            </a:r>
            <a:r>
              <a:rPr lang="en-US" sz="2000" b="1" u="sng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Arial" charset="0"/>
              </a:rPr>
              <a:t>làm</a:t>
            </a:r>
            <a:r>
              <a:rPr lang="en-US" sz="2000" b="1" dirty="0">
                <a:solidFill>
                  <a:srgbClr val="00B050"/>
                </a:solidFill>
                <a:latin typeface="Arial" charset="0"/>
              </a:rPr>
              <a:t>: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30278" y="2954897"/>
            <a:ext cx="83500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alphaLcParenR"/>
            </a:pP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Trung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42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và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52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: </a:t>
            </a:r>
            <a:endParaRPr lang="en-US" b="1" dirty="0" smtClean="0">
              <a:solidFill>
                <a:srgbClr val="0066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               (42 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+ 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52) 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: 2 = 46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141718" y="3970560"/>
            <a:ext cx="90875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b)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36; 42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và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57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: </a:t>
            </a:r>
            <a:endParaRPr lang="en-US" b="1" dirty="0" smtClean="0">
              <a:solidFill>
                <a:srgbClr val="0066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                 (36 + 42 + 57) 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: 3 = 45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141718" y="4901115"/>
            <a:ext cx="9448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c)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34; 43; 52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và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39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là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: </a:t>
            </a:r>
            <a:endParaRPr lang="en-US" b="1" dirty="0" smtClean="0">
              <a:solidFill>
                <a:srgbClr val="0066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                 (34 + 43 + 52 + 39) 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: 4 = 42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141718" y="5842337"/>
            <a:ext cx="9753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6600"/>
                </a:solidFill>
                <a:latin typeface="Arial" charset="0"/>
              </a:rPr>
              <a:t>d)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Trung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bình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cộng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của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20; 35; 37; 65; 73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là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              (20 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+ 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35 + 37 + 65 + 73) 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: 5 = 46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221394"/>
            <a:ext cx="1066892" cy="682811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 autoUpdateAnimBg="0"/>
      <p:bldP spid="31756" grpId="0" autoUpdateAnimBg="0"/>
      <p:bldP spid="31757" grpId="0" autoUpdateAnimBg="0"/>
      <p:bldP spid="31758" grpId="0" autoUpdateAnimBg="0"/>
      <p:bldP spid="3175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-0927-4">
  <a:themeElements>
    <a:clrScheme name="自定义 12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813"/>
      </a:accent1>
      <a:accent2>
        <a:srgbClr val="422813"/>
      </a:accent2>
      <a:accent3>
        <a:srgbClr val="422813"/>
      </a:accent3>
      <a:accent4>
        <a:srgbClr val="422813"/>
      </a:accent4>
      <a:accent5>
        <a:srgbClr val="422813"/>
      </a:accent5>
      <a:accent6>
        <a:srgbClr val="422813"/>
      </a:accent6>
      <a:hlink>
        <a:srgbClr val="422813"/>
      </a:hlink>
      <a:folHlink>
        <a:srgbClr val="422813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2-0927-4">
  <a:themeElements>
    <a:clrScheme name="自定义 12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813"/>
      </a:accent1>
      <a:accent2>
        <a:srgbClr val="422813"/>
      </a:accent2>
      <a:accent3>
        <a:srgbClr val="422813"/>
      </a:accent3>
      <a:accent4>
        <a:srgbClr val="422813"/>
      </a:accent4>
      <a:accent5>
        <a:srgbClr val="422813"/>
      </a:accent5>
      <a:accent6>
        <a:srgbClr val="422813"/>
      </a:accent6>
      <a:hlink>
        <a:srgbClr val="422813"/>
      </a:hlink>
      <a:folHlink>
        <a:srgbClr val="422813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828</Words>
  <Application>Microsoft Office PowerPoint</Application>
  <PresentationFormat>On-screen Show (4:3)</PresentationFormat>
  <Paragraphs>92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等线</vt:lpstr>
      <vt:lpstr>FZHei-B01S</vt:lpstr>
      <vt:lpstr>Source Han Sans CN Medium</vt:lpstr>
      <vt:lpstr>Times New Roman</vt:lpstr>
      <vt:lpstr>Wingdings</vt:lpstr>
      <vt:lpstr>思源黑体 CN Heavy</vt:lpstr>
      <vt:lpstr>Office Theme</vt:lpstr>
      <vt:lpstr>2-0927-4</vt:lpstr>
      <vt:lpstr>1_2-0927-4</vt:lpstr>
      <vt:lpstr>PowerPoint Presentation</vt:lpstr>
      <vt:lpstr>Tìm số  trung bình cộng</vt:lpstr>
      <vt:lpstr>PowerPoint Presentation</vt:lpstr>
      <vt:lpstr>PowerPoint Presentation</vt:lpstr>
      <vt:lpstr>  Lấy tổng số lít dầu chia cho 2 được số lít dầu rót đều vào mỗi can: ( 6 + 4) : 2 = 5 ( l)   </vt:lpstr>
      <vt:lpstr>Bài toán 2:</vt:lpstr>
      <vt:lpstr>Nhận xét: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Knight of light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số  trung bình cộng</dc:title>
  <dc:creator>minhphúc</dc:creator>
  <cp:lastModifiedBy>Admin</cp:lastModifiedBy>
  <cp:revision>36</cp:revision>
  <dcterms:created xsi:type="dcterms:W3CDTF">2004-10-09T05:32:58Z</dcterms:created>
  <dcterms:modified xsi:type="dcterms:W3CDTF">2021-09-29T03:42:52Z</dcterms:modified>
</cp:coreProperties>
</file>