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60" r:id="rId4"/>
    <p:sldId id="261" r:id="rId5"/>
    <p:sldId id="262" r:id="rId6"/>
    <p:sldId id="259" r:id="rId7"/>
    <p:sldId id="263" r:id="rId8"/>
    <p:sldId id="264" r:id="rId9"/>
    <p:sldId id="265" r:id="rId10"/>
    <p:sldId id="266" r:id="rId11"/>
    <p:sldId id="267" r:id="rId12"/>
    <p:sldId id="269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8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A89574-A65B-43D7-B0FE-94865F5C58F7}" type="datetimeFigureOut">
              <a:rPr lang="en-US"/>
              <a:pPr>
                <a:defRPr/>
              </a:pPr>
              <a:t>3/22/2021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7187C26-AB37-44AD-B689-72AFDF7857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004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67F8C36-6D67-41FA-9890-5649D98294C4}" type="slidenum">
              <a:rPr lang="en-US" smtClean="0"/>
              <a:pPr eaLnBrk="1" hangingPunct="1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71498-17C9-4AD5-AD15-06E9B6003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71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7D533-88BE-4854-8B09-CF9559BDD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629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4AD0A-FFAE-44DB-BBEC-6F37AF73F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28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E920E-CFC1-4495-92DE-86E38832A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93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C922A-3215-4EA2-BEC6-BE6CA92D97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9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C22F6-08C6-4B9C-A44F-ADEDAE3634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93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66AB1-A89D-4B41-99BB-51178AEC10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28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D1AF5-9053-45DF-AF85-4636F17822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966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E178C-E978-431E-969C-AA1579822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579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AF845-8B32-410B-84EC-7782B9A248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45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8E93B-4379-4708-8C2B-35BC0B8A4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2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ED957-27CC-4D9F-AA39-A03B0B5E5D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418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CB0257F7-525C-4A2F-AE83-41DAA659A1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10" name="Group 58"/>
          <p:cNvGraphicFramePr>
            <a:graphicFrameLocks noGrp="1"/>
          </p:cNvGraphicFramePr>
          <p:nvPr>
            <p:ph idx="1"/>
          </p:nvPr>
        </p:nvGraphicFramePr>
        <p:xfrm>
          <a:off x="152400" y="228600"/>
          <a:ext cx="8915400" cy="6629400"/>
        </p:xfrm>
        <a:graphic>
          <a:graphicData uri="http://schemas.openxmlformats.org/drawingml/2006/table">
            <a:tbl>
              <a:tblPr/>
              <a:tblGrid>
                <a:gridCol w="2559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6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611" name="Text Box 59"/>
          <p:cNvSpPr txBox="1">
            <a:spLocks noChangeArrowheads="1"/>
          </p:cNvSpPr>
          <p:nvPr/>
        </p:nvSpPr>
        <p:spPr bwMode="auto">
          <a:xfrm>
            <a:off x="228600" y="381000"/>
            <a:ext cx="2438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>
                <a:latin typeface="Times New Roman" pitchFamily="18" charset="0"/>
              </a:rPr>
              <a:t>a.Vì sao người tứ xứ đổ về xem vật rất đông ?</a:t>
            </a:r>
            <a:endParaRPr lang="en-US" sz="2400" u="sng">
              <a:latin typeface="Times New Roman" pitchFamily="18" charset="0"/>
            </a:endParaRPr>
          </a:p>
        </p:txBody>
      </p:sp>
      <p:sp>
        <p:nvSpPr>
          <p:cNvPr id="23612" name="Text Box 60"/>
          <p:cNvSpPr txBox="1">
            <a:spLocks noChangeArrowheads="1"/>
          </p:cNvSpPr>
          <p:nvPr/>
        </p:nvSpPr>
        <p:spPr bwMode="auto">
          <a:xfrm>
            <a:off x="228600" y="2012950"/>
            <a:ext cx="2438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>
                <a:latin typeface="Times New Roman" pitchFamily="18" charset="0"/>
              </a:rPr>
              <a:t>b. Vì sao lúc đầu keo vật xem chừng chán ngắt?</a:t>
            </a:r>
          </a:p>
        </p:txBody>
      </p:sp>
      <p:sp>
        <p:nvSpPr>
          <p:cNvPr id="23613" name="Text Box 61"/>
          <p:cNvSpPr txBox="1">
            <a:spLocks noChangeArrowheads="1"/>
          </p:cNvSpPr>
          <p:nvPr/>
        </p:nvSpPr>
        <p:spPr bwMode="auto">
          <a:xfrm>
            <a:off x="228600" y="3613150"/>
            <a:ext cx="2438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>
                <a:latin typeface="Times New Roman" pitchFamily="18" charset="0"/>
              </a:rPr>
              <a:t>c. Vì sao ông Cản Ngũ mất đà chúi xuống?</a:t>
            </a:r>
          </a:p>
        </p:txBody>
      </p:sp>
      <p:sp>
        <p:nvSpPr>
          <p:cNvPr id="23614" name="Text Box 62"/>
          <p:cNvSpPr txBox="1">
            <a:spLocks noChangeArrowheads="1"/>
          </p:cNvSpPr>
          <p:nvPr/>
        </p:nvSpPr>
        <p:spPr bwMode="auto">
          <a:xfrm>
            <a:off x="228600" y="5365750"/>
            <a:ext cx="2438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400">
                <a:latin typeface="Times New Roman" pitchFamily="18" charset="0"/>
              </a:rPr>
              <a:t>d.Vì sao Quắm Đen thua ông Cản Ngũ?</a:t>
            </a:r>
          </a:p>
        </p:txBody>
      </p:sp>
      <p:sp>
        <p:nvSpPr>
          <p:cNvPr id="23615" name="Text Box 63"/>
          <p:cNvSpPr txBox="1">
            <a:spLocks noChangeArrowheads="1"/>
          </p:cNvSpPr>
          <p:nvPr/>
        </p:nvSpPr>
        <p:spPr bwMode="auto">
          <a:xfrm>
            <a:off x="2895600" y="381000"/>
            <a:ext cx="6019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>
                <a:solidFill>
                  <a:schemeClr val="tx2"/>
                </a:solidFill>
                <a:latin typeface="Times New Roman" pitchFamily="18" charset="0"/>
              </a:rPr>
              <a:t>- Vì ai cũng muốn được xem mặt,xem tài ông Cản Ngũ.</a:t>
            </a:r>
          </a:p>
        </p:txBody>
      </p:sp>
      <p:sp>
        <p:nvSpPr>
          <p:cNvPr id="23616" name="Text Box 64"/>
          <p:cNvSpPr txBox="1">
            <a:spLocks noChangeArrowheads="1"/>
          </p:cNvSpPr>
          <p:nvPr/>
        </p:nvSpPr>
        <p:spPr bwMode="auto">
          <a:xfrm>
            <a:off x="2895600" y="3733800"/>
            <a:ext cx="6019800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>
                <a:solidFill>
                  <a:schemeClr val="tx2"/>
                </a:solidFill>
                <a:latin typeface="Times New Roman" pitchFamily="18" charset="0"/>
              </a:rPr>
              <a:t>- Vì ông bước hụt.</a:t>
            </a:r>
          </a:p>
          <a:p>
            <a:pPr eaLnBrk="1" hangingPunct="1">
              <a:spcBef>
                <a:spcPct val="20000"/>
              </a:spcBef>
            </a:pPr>
            <a:r>
              <a:rPr lang="en-US" sz="2400">
                <a:solidFill>
                  <a:schemeClr val="tx2"/>
                </a:solidFill>
                <a:latin typeface="Times New Roman" pitchFamily="18" charset="0"/>
              </a:rPr>
              <a:t>-  Vì ông muốn đánh lừa Quắm Đen.</a:t>
            </a:r>
          </a:p>
        </p:txBody>
      </p:sp>
      <p:sp>
        <p:nvSpPr>
          <p:cNvPr id="23617" name="Text Box 65"/>
          <p:cNvSpPr txBox="1">
            <a:spLocks noChangeArrowheads="1"/>
          </p:cNvSpPr>
          <p:nvPr/>
        </p:nvSpPr>
        <p:spPr bwMode="auto">
          <a:xfrm>
            <a:off x="2743200" y="1905000"/>
            <a:ext cx="6248400" cy="162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>
                <a:solidFill>
                  <a:schemeClr val="tx2"/>
                </a:solidFill>
                <a:latin typeface="Times New Roman" pitchFamily="18" charset="0"/>
              </a:rPr>
              <a:t> - Vì Quắm Đen thì lăn xả vào đánh ,còn ông Cản Ngũ chỉ chậm chạp chống đỡ.</a:t>
            </a:r>
          </a:p>
          <a:p>
            <a:pPr eaLnBrk="1" hangingPunct="1">
              <a:spcBef>
                <a:spcPct val="20000"/>
              </a:spcBef>
            </a:pPr>
            <a:r>
              <a:rPr lang="en-US" sz="2400">
                <a:solidFill>
                  <a:schemeClr val="tx2"/>
                </a:solidFill>
                <a:latin typeface="Times New Roman" pitchFamily="18" charset="0"/>
              </a:rPr>
              <a:t> - Vì mọi người thấy ông Cản Ngũ không vật hăng,vật giỏi như mọi người vẫn nghĩ.</a:t>
            </a:r>
          </a:p>
        </p:txBody>
      </p:sp>
      <p:sp>
        <p:nvSpPr>
          <p:cNvPr id="23618" name="Text Box 66"/>
          <p:cNvSpPr txBox="1">
            <a:spLocks noChangeArrowheads="1"/>
          </p:cNvSpPr>
          <p:nvPr/>
        </p:nvSpPr>
        <p:spPr bwMode="auto">
          <a:xfrm>
            <a:off x="2743200" y="5292725"/>
            <a:ext cx="60198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>
                <a:solidFill>
                  <a:schemeClr val="tx2"/>
                </a:solidFill>
                <a:latin typeface="Times New Roman" pitchFamily="18" charset="0"/>
              </a:rPr>
              <a:t>  - Vì cả mưu trí và kinh nghiệm của Quắm Đen đều thua ông Cản Ngũ.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3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3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23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23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36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23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11" grpId="0"/>
      <p:bldP spid="23612" grpId="0"/>
      <p:bldP spid="23614" grpId="0"/>
      <p:bldP spid="23615" grpId="0"/>
      <p:bldP spid="23616" grpId="0"/>
      <p:bldP spid="23617" grpId="0"/>
      <p:bldP spid="236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>
                <a:solidFill>
                  <a:srgbClr val="CC0000"/>
                </a:solidFill>
                <a:latin typeface="Times New Roman" pitchFamily="18" charset="0"/>
              </a:rPr>
              <a:t>H</a:t>
            </a:r>
            <a:r>
              <a:rPr lang="en-US" b="1">
                <a:solidFill>
                  <a:srgbClr val="CC0000"/>
                </a:solidFill>
                <a:latin typeface="Times New Roman" pitchFamily="18" charset="0"/>
              </a:rPr>
              <a:t>ãy nêu những đáp án đúng:</a:t>
            </a: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0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36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>
              <a:cs typeface="Times New Roman" pitchFamily="18" charset="0"/>
            </a:endParaRP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0" y="1524000"/>
            <a:ext cx="9144000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Từ ngữ chỉ người hoạt động nghệ thuật: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A) Nhà thơ                    B) Nhà phát minh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C) Ca sĩ                         D) Nhà ảo thuật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E) Biên đạo múa          G) Nhà khoa học</a:t>
            </a:r>
          </a:p>
        </p:txBody>
      </p:sp>
      <p:sp>
        <p:nvSpPr>
          <p:cNvPr id="4105" name="Oval 9"/>
          <p:cNvSpPr>
            <a:spLocks noChangeArrowheads="1"/>
          </p:cNvSpPr>
          <p:nvPr/>
        </p:nvSpPr>
        <p:spPr bwMode="auto">
          <a:xfrm>
            <a:off x="63500" y="2590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CC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4106" name="Oval 10"/>
          <p:cNvSpPr>
            <a:spLocks noChangeArrowheads="1"/>
          </p:cNvSpPr>
          <p:nvPr/>
        </p:nvSpPr>
        <p:spPr bwMode="auto">
          <a:xfrm>
            <a:off x="88900" y="3479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CC0000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4107" name="Oval 11"/>
          <p:cNvSpPr>
            <a:spLocks noChangeArrowheads="1"/>
          </p:cNvSpPr>
          <p:nvPr/>
        </p:nvSpPr>
        <p:spPr bwMode="auto">
          <a:xfrm>
            <a:off x="4953000" y="3467100"/>
            <a:ext cx="571500" cy="596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CC0000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4108" name="Oval 12"/>
          <p:cNvSpPr>
            <a:spLocks noChangeArrowheads="1"/>
          </p:cNvSpPr>
          <p:nvPr/>
        </p:nvSpPr>
        <p:spPr bwMode="auto">
          <a:xfrm>
            <a:off x="50800" y="4394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CC0000"/>
                </a:solidFill>
                <a:latin typeface="Times New Roman" pitchFamily="18" charset="0"/>
              </a:rPr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 animBg="1"/>
      <p:bldP spid="4106" grpId="0" animBg="1"/>
      <p:bldP spid="4107" grpId="0" animBg="1"/>
      <p:bldP spid="410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solidFill>
                  <a:srgbClr val="CC0000"/>
                </a:solidFill>
                <a:latin typeface="Times New Roman" pitchFamily="18" charset="0"/>
              </a:rPr>
              <a:t>Điền dấu phẩy vào chỗ thích hợp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686800" cy="259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b="1">
                <a:solidFill>
                  <a:schemeClr val="accent2"/>
                </a:solidFill>
              </a:rPr>
              <a:t> Những thím chích chòe  những chú</a:t>
            </a:r>
          </a:p>
          <a:p>
            <a:pPr eaLnBrk="1" hangingPunct="1">
              <a:buFontTx/>
              <a:buNone/>
            </a:pPr>
            <a:r>
              <a:rPr lang="en-US" sz="4000" b="1">
                <a:solidFill>
                  <a:schemeClr val="accent2"/>
                </a:solidFill>
              </a:rPr>
              <a:t>vạc  những anh chào mào đi mừng</a:t>
            </a:r>
          </a:p>
          <a:p>
            <a:pPr eaLnBrk="1" hangingPunct="1">
              <a:buFontTx/>
              <a:buNone/>
            </a:pPr>
            <a:r>
              <a:rPr lang="en-US" sz="4000" b="1">
                <a:solidFill>
                  <a:schemeClr val="accent2"/>
                </a:solidFill>
              </a:rPr>
              <a:t>ngày hội rừng xanh.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168900" y="1587500"/>
            <a:ext cx="1828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CC0000"/>
                </a:solidFill>
                <a:latin typeface="Times New Roman" pitchFamily="18" charset="0"/>
              </a:rPr>
              <a:t>,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736600" y="2298700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CC0000"/>
                </a:solidFill>
                <a:latin typeface="Times New Roman" pitchFamily="18" charset="0"/>
              </a:rPr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19200"/>
            <a:ext cx="8534400" cy="1938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Bài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1: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Đoạn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thơ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dưới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đây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tả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sự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vật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và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con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vật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nào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?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Cách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gọi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và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tả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chúng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có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+mn-lt"/>
              </a:rPr>
              <a:t>gì</a:t>
            </a:r>
            <a:r>
              <a:rPr lang="en-US" sz="4000" b="1" dirty="0">
                <a:solidFill>
                  <a:srgbClr val="0000CC"/>
                </a:solidFill>
                <a:latin typeface="+mn-lt"/>
              </a:rPr>
              <a:t> hay?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35"/>
          <a:stretch>
            <a:fillRect/>
          </a:stretch>
        </p:blipFill>
        <p:spPr bwMode="auto">
          <a:xfrm>
            <a:off x="304800" y="228600"/>
            <a:ext cx="8437563" cy="600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85" name="Group 65"/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859587"/>
        </p:xfrm>
        <a:graphic>
          <a:graphicData uri="http://schemas.openxmlformats.org/drawingml/2006/table">
            <a:tbl>
              <a:tblPr/>
              <a:tblGrid>
                <a:gridCol w="2455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9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</a:rPr>
                        <a:t>Tên các sự vật, con vật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</a:rPr>
                        <a:t>Các sự vật, con vật được gọi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</a:rPr>
                        <a:t>Các sự vật, con vật được tả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19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51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67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19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351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698500" y="1447800"/>
            <a:ext cx="137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Lúa</a:t>
            </a: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3581400" y="1524000"/>
            <a:ext cx="1447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chị</a:t>
            </a: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5715000" y="1219200"/>
            <a:ext cx="3124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Phất phơ bím tóc</a:t>
            </a:r>
          </a:p>
        </p:txBody>
      </p:sp>
      <p:sp>
        <p:nvSpPr>
          <p:cNvPr id="5170" name="Text Box 50"/>
          <p:cNvSpPr txBox="1">
            <a:spLocks noChangeArrowheads="1"/>
          </p:cNvSpPr>
          <p:nvPr/>
        </p:nvSpPr>
        <p:spPr bwMode="auto">
          <a:xfrm>
            <a:off x="647700" y="2514600"/>
            <a:ext cx="990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Tre</a:t>
            </a:r>
          </a:p>
        </p:txBody>
      </p:sp>
      <p:sp>
        <p:nvSpPr>
          <p:cNvPr id="5171" name="Text Box 51"/>
          <p:cNvSpPr txBox="1">
            <a:spLocks noChangeArrowheads="1"/>
          </p:cNvSpPr>
          <p:nvPr/>
        </p:nvSpPr>
        <p:spPr bwMode="auto">
          <a:xfrm>
            <a:off x="3517900" y="2514600"/>
            <a:ext cx="1143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cậu</a:t>
            </a:r>
          </a:p>
        </p:txBody>
      </p:sp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5676900" y="2222500"/>
            <a:ext cx="3352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Bá vai nhau thì thầm đứng học</a:t>
            </a:r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381000" y="3581400"/>
            <a:ext cx="160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Đàn cò</a:t>
            </a:r>
          </a:p>
        </p:txBody>
      </p:sp>
      <p:sp>
        <p:nvSpPr>
          <p:cNvPr id="5176" name="Text Box 56"/>
          <p:cNvSpPr txBox="1">
            <a:spLocks noChangeArrowheads="1"/>
          </p:cNvSpPr>
          <p:nvPr/>
        </p:nvSpPr>
        <p:spPr bwMode="auto">
          <a:xfrm>
            <a:off x="5715000" y="3429000"/>
            <a:ext cx="3429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áo trắng, khiêng nắng qua sông</a:t>
            </a:r>
          </a:p>
        </p:txBody>
      </p:sp>
      <p:sp>
        <p:nvSpPr>
          <p:cNvPr id="5177" name="Text Box 57"/>
          <p:cNvSpPr txBox="1">
            <a:spLocks noChangeArrowheads="1"/>
          </p:cNvSpPr>
          <p:nvPr/>
        </p:nvSpPr>
        <p:spPr bwMode="auto">
          <a:xfrm>
            <a:off x="495300" y="4737100"/>
            <a:ext cx="175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Gió</a:t>
            </a:r>
          </a:p>
        </p:txBody>
      </p:sp>
      <p:sp>
        <p:nvSpPr>
          <p:cNvPr id="5178" name="Text Box 58"/>
          <p:cNvSpPr txBox="1">
            <a:spLocks noChangeArrowheads="1"/>
          </p:cNvSpPr>
          <p:nvPr/>
        </p:nvSpPr>
        <p:spPr bwMode="auto">
          <a:xfrm>
            <a:off x="3632200" y="4876800"/>
            <a:ext cx="1447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cô</a:t>
            </a:r>
          </a:p>
        </p:txBody>
      </p:sp>
      <p:sp>
        <p:nvSpPr>
          <p:cNvPr id="5180" name="Text Box 60"/>
          <p:cNvSpPr txBox="1">
            <a:spLocks noChangeArrowheads="1"/>
          </p:cNvSpPr>
          <p:nvPr/>
        </p:nvSpPr>
        <p:spPr bwMode="auto">
          <a:xfrm>
            <a:off x="5715000" y="4572000"/>
            <a:ext cx="3429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chăn mây trên đồng</a:t>
            </a:r>
          </a:p>
        </p:txBody>
      </p:sp>
      <p:sp>
        <p:nvSpPr>
          <p:cNvPr id="5181" name="Text Box 61"/>
          <p:cNvSpPr txBox="1">
            <a:spLocks noChangeArrowheads="1"/>
          </p:cNvSpPr>
          <p:nvPr/>
        </p:nvSpPr>
        <p:spPr bwMode="auto">
          <a:xfrm>
            <a:off x="152400" y="5943600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Mặt trời</a:t>
            </a:r>
          </a:p>
        </p:txBody>
      </p:sp>
      <p:sp>
        <p:nvSpPr>
          <p:cNvPr id="5182" name="Text Box 62"/>
          <p:cNvSpPr txBox="1">
            <a:spLocks noChangeArrowheads="1"/>
          </p:cNvSpPr>
          <p:nvPr/>
        </p:nvSpPr>
        <p:spPr bwMode="auto">
          <a:xfrm>
            <a:off x="3556000" y="5899150"/>
            <a:ext cx="1143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bác</a:t>
            </a:r>
          </a:p>
        </p:txBody>
      </p:sp>
      <p:sp>
        <p:nvSpPr>
          <p:cNvPr id="5183" name="Text Box 63"/>
          <p:cNvSpPr txBox="1">
            <a:spLocks noChangeArrowheads="1"/>
          </p:cNvSpPr>
          <p:nvPr/>
        </p:nvSpPr>
        <p:spPr bwMode="auto">
          <a:xfrm>
            <a:off x="5715000" y="5791200"/>
            <a:ext cx="342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đạp xe qua núi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5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152400" y="290513"/>
            <a:ext cx="86868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Bài 2 Tìm bộ phận câu trả lời cho câu hỏi Vì sao?</a:t>
            </a: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0" y="1647825"/>
            <a:ext cx="6477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</a:rPr>
              <a:t>a) Cả lớp cười ồ lên</a:t>
            </a:r>
            <a:r>
              <a:rPr lang="en-US" sz="4000" b="1">
                <a:latin typeface="Times New Roman" pitchFamily="18" charset="0"/>
              </a:rPr>
              <a:t> </a:t>
            </a:r>
          </a:p>
        </p:txBody>
      </p:sp>
      <p:sp>
        <p:nvSpPr>
          <p:cNvPr id="8196" name="Rectangle 7"/>
          <p:cNvSpPr>
            <a:spLocks noChangeArrowheads="1"/>
          </p:cNvSpPr>
          <p:nvPr/>
        </p:nvSpPr>
        <p:spPr bwMode="auto">
          <a:xfrm>
            <a:off x="0" y="1647825"/>
            <a:ext cx="44878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CC0000"/>
                </a:solidFill>
                <a:latin typeface="Times New Roman" pitchFamily="18" charset="0"/>
              </a:rPr>
              <a:t>a) Cả lớp cười ồ lên</a:t>
            </a:r>
            <a:r>
              <a:rPr lang="en-US"/>
              <a:t> </a:t>
            </a:r>
          </a:p>
        </p:txBody>
      </p:sp>
      <p:sp>
        <p:nvSpPr>
          <p:cNvPr id="8197" name="Text Box 8"/>
          <p:cNvSpPr txBox="1">
            <a:spLocks noChangeArrowheads="1"/>
          </p:cNvSpPr>
          <p:nvPr/>
        </p:nvSpPr>
        <p:spPr bwMode="auto">
          <a:xfrm>
            <a:off x="4419600" y="1647825"/>
            <a:ext cx="472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</a:rPr>
              <a:t>vì câu thơ vô lí quá.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4419600" y="1647825"/>
            <a:ext cx="44465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CC0000"/>
                </a:solidFill>
                <a:latin typeface="Times New Roman" pitchFamily="18" charset="0"/>
              </a:rPr>
              <a:t>vì câu thơ vô lí quá.</a:t>
            </a:r>
          </a:p>
        </p:txBody>
      </p:sp>
      <p:sp>
        <p:nvSpPr>
          <p:cNvPr id="8199" name="Text Box 10"/>
          <p:cNvSpPr txBox="1">
            <a:spLocks noChangeArrowheads="1"/>
          </p:cNvSpPr>
          <p:nvPr/>
        </p:nvSpPr>
        <p:spPr bwMode="auto">
          <a:xfrm>
            <a:off x="0" y="2638425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</a:rPr>
              <a:t>b) Những chàng Man-gát rất bình tĩnh</a:t>
            </a:r>
          </a:p>
        </p:txBody>
      </p:sp>
      <p:sp>
        <p:nvSpPr>
          <p:cNvPr id="8200" name="Rectangle 11"/>
          <p:cNvSpPr>
            <a:spLocks noChangeArrowheads="1"/>
          </p:cNvSpPr>
          <p:nvPr/>
        </p:nvSpPr>
        <p:spPr bwMode="auto">
          <a:xfrm>
            <a:off x="0" y="2638425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CC0000"/>
                </a:solidFill>
                <a:latin typeface="Times New Roman" pitchFamily="18" charset="0"/>
              </a:rPr>
              <a:t>b) Những chàng Man-gát rất bình tĩnh</a:t>
            </a:r>
          </a:p>
        </p:txBody>
      </p:sp>
      <p:sp>
        <p:nvSpPr>
          <p:cNvPr id="8201" name="Text Box 12"/>
          <p:cNvSpPr txBox="1">
            <a:spLocks noChangeArrowheads="1"/>
          </p:cNvSpPr>
          <p:nvPr/>
        </p:nvSpPr>
        <p:spPr bwMode="auto">
          <a:xfrm>
            <a:off x="0" y="3171825"/>
            <a:ext cx="914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</a:rPr>
              <a:t>vì họ thường là những người phi ngựa giỏi nhất.</a:t>
            </a: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0" y="3171825"/>
            <a:ext cx="914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CC0000"/>
                </a:solidFill>
                <a:latin typeface="Times New Roman" pitchFamily="18" charset="0"/>
              </a:rPr>
              <a:t>vì họ thường là những người phi ngựa giỏi nhất.</a:t>
            </a:r>
          </a:p>
        </p:txBody>
      </p:sp>
      <p:sp>
        <p:nvSpPr>
          <p:cNvPr id="8203" name="Text Box 14"/>
          <p:cNvSpPr txBox="1">
            <a:spLocks noChangeArrowheads="1"/>
          </p:cNvSpPr>
          <p:nvPr/>
        </p:nvSpPr>
        <p:spPr bwMode="auto">
          <a:xfrm>
            <a:off x="0" y="4848225"/>
            <a:ext cx="701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</a:rPr>
              <a:t>c) Chị em Xô-phi đã về ngay</a:t>
            </a:r>
          </a:p>
        </p:txBody>
      </p:sp>
      <p:sp>
        <p:nvSpPr>
          <p:cNvPr id="8204" name="Rectangle 15"/>
          <p:cNvSpPr>
            <a:spLocks noChangeArrowheads="1"/>
          </p:cNvSpPr>
          <p:nvPr/>
        </p:nvSpPr>
        <p:spPr bwMode="auto">
          <a:xfrm>
            <a:off x="0" y="4848225"/>
            <a:ext cx="63388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CC0000"/>
                </a:solidFill>
                <a:latin typeface="Times New Roman" pitchFamily="18" charset="0"/>
              </a:rPr>
              <a:t>c) Chị em Xô-phi đã về ngay</a:t>
            </a:r>
          </a:p>
        </p:txBody>
      </p:sp>
      <p:sp>
        <p:nvSpPr>
          <p:cNvPr id="8205" name="Text Box 16"/>
          <p:cNvSpPr txBox="1">
            <a:spLocks noChangeArrowheads="1"/>
          </p:cNvSpPr>
          <p:nvPr/>
        </p:nvSpPr>
        <p:spPr bwMode="auto">
          <a:xfrm>
            <a:off x="101600" y="4860925"/>
            <a:ext cx="9144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</a:rPr>
              <a:t>                                                 vì nhớ lời mẹ dặn không được làm phiền người khác.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101600" y="4848225"/>
            <a:ext cx="9144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CC0000"/>
                </a:solidFill>
                <a:latin typeface="Times New Roman" pitchFamily="18" charset="0"/>
              </a:rPr>
              <a:t>                                                 vì nhớ lời mẹ dặn không được làm phiền người khác.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0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0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426</Words>
  <Application>Microsoft Office PowerPoint</Application>
  <PresentationFormat>On-screen Show (4:3)</PresentationFormat>
  <Paragraphs>58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Default Design</vt:lpstr>
      <vt:lpstr>PowerPoint Presentation</vt:lpstr>
      <vt:lpstr>Hãy nêu những đáp án đúng:</vt:lpstr>
      <vt:lpstr>Điền dấu phẩy vào chỗ thích hợp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UserXP</dc:creator>
  <cp:lastModifiedBy>OanhTu</cp:lastModifiedBy>
  <cp:revision>15</cp:revision>
  <dcterms:created xsi:type="dcterms:W3CDTF">2014-03-10T14:28:48Z</dcterms:created>
  <dcterms:modified xsi:type="dcterms:W3CDTF">2021-03-22T12:42:36Z</dcterms:modified>
</cp:coreProperties>
</file>