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0F49F7E-6BD1-4CB8-B345-3080DD566455}"/>
              </a:ext>
            </a:extLst>
          </p:cNvPr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D81E530A-72A1-4E7A-A8CA-EB6EE1B44E91}"/>
              </a:ext>
            </a:extLst>
          </p:cNvPr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Freeform 15">
              <a:extLst>
                <a:ext uri="{FF2B5EF4-FFF2-40B4-BE49-F238E27FC236}">
                  <a16:creationId xmlns:a16="http://schemas.microsoft.com/office/drawing/2014/main" id="{B50F91AC-46B9-4B83-B70A-9D2839BF8C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B1679416-AF1D-4EC6-8621-6BAF86F260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vi-VN" sz="1800">
                <a:latin typeface="Arial" charset="0"/>
                <a:cs typeface="Arial" charset="0"/>
              </a:endParaRPr>
            </a:p>
          </p:txBody>
        </p:sp>
        <p:sp>
          <p:nvSpPr>
            <p:cNvPr id="8" name="Freeform 18">
              <a:extLst>
                <a:ext uri="{FF2B5EF4-FFF2-40B4-BE49-F238E27FC236}">
                  <a16:creationId xmlns:a16="http://schemas.microsoft.com/office/drawing/2014/main" id="{497E575F-98B6-48C4-B685-068EE24B221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2FFEB65-19B1-4A72-9047-9825C70A3454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>
            <a:extLst>
              <a:ext uri="{FF2B5EF4-FFF2-40B4-BE49-F238E27FC236}">
                <a16:creationId xmlns:a16="http://schemas.microsoft.com/office/drawing/2014/main" id="{B0D3116C-94AA-4138-A9BC-9442364C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>
            <a:extLst>
              <a:ext uri="{FF2B5EF4-FFF2-40B4-BE49-F238E27FC236}">
                <a16:creationId xmlns:a16="http://schemas.microsoft.com/office/drawing/2014/main" id="{5C42C91C-01AA-4683-BE4D-BFB7FFFDF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>
            <a:extLst>
              <a:ext uri="{FF2B5EF4-FFF2-40B4-BE49-F238E27FC236}">
                <a16:creationId xmlns:a16="http://schemas.microsoft.com/office/drawing/2014/main" id="{691A9A09-F893-4386-A219-76D40A7F9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1FC4A-7658-4849-BDF3-1E0C6D96D5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62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AFB5318-000F-4319-9034-7C7D61F2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F0CA492-F6E6-4806-911B-3FE9050E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5F73805-7F2F-48C1-8D90-8A9CB226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C2688-AB50-4552-A67B-5E9831CB34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6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A4117474-5392-4DA3-A5CC-2EDB1D17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308D521B-062B-4B58-9957-F39055ED1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F0F4CBE-4417-4672-9D3C-88D0EF532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EF13D-1C6D-4A6D-B590-8C940217FE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11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07F1ACE-A71B-4083-8D90-DA5327594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EE09DD1E-53B8-42CB-97BC-ABBEBB937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9E3CF64-6476-464B-994A-412755F5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C0D46-DE47-41D8-8729-22C967E5F1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837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53503A1B-A839-4AB3-85AC-F92AD8531E69}"/>
              </a:ext>
            </a:extLst>
          </p:cNvPr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5" name="Chevron 11">
            <a:extLst>
              <a:ext uri="{FF2B5EF4-FFF2-40B4-BE49-F238E27FC236}">
                <a16:creationId xmlns:a16="http://schemas.microsoft.com/office/drawing/2014/main" id="{AB197E42-C817-45F4-A367-268176470FA7}"/>
              </a:ext>
            </a:extLst>
          </p:cNvPr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EFC1D22-6892-481F-B62D-D24E5A308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F5EF400-27A4-4631-A574-B04D6822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5ADB274-1417-498C-8AB0-B21CD8CA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F06AB-BCC6-43CE-994C-AD40AF535B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45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4F479-5985-410A-9184-1D5650C93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BE6BA-9AA3-41D6-B1F6-6E42F98D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66301-A371-46BA-8FA0-5E10EA1B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B35C5-5706-4A99-BE23-725FB7D68F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930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81322A-1204-496E-BCB9-CD1F30FA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ADE2B7-69B6-482F-B2C0-57BC647E0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FEA38-EE04-4B6E-B1E7-40AB0CEF9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13563-E1C6-4779-B3A2-51CB24F11A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822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A28DE8-CA29-42E3-A4D7-5AAC7A7B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09793-F46A-42C7-B463-9EBDABABF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F875D-5567-4C0E-B04A-9AF816FF5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8725C-592B-4213-9277-D2B7CF0BD6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6783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91ED5391-D34D-424C-BED9-06DDDD268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E8A35FB7-C8F7-49E0-BFA0-CFDFF208E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8168E8E0-64C2-4628-A8CC-328DCF79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E40A6-AC8F-4EC4-BB3E-441F560C39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89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90B71-45D5-44AF-8989-59C329E17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DC97A-CFA1-4462-8A97-1212FDAAF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4FAE1-1DFD-4D38-B78E-F5B61694B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12DF9-6CAC-45B8-B503-59042070F1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844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00A6102B-1602-46D8-8832-41778F1F6759}"/>
              </a:ext>
            </a:extLst>
          </p:cNvPr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326381DB-9A21-409B-AEF2-95F4B516E84B}"/>
              </a:ext>
            </a:extLst>
          </p:cNvPr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vi-VN" sz="1800">
              <a:latin typeface="Arial" charset="0"/>
              <a:cs typeface="Arial" charset="0"/>
            </a:endParaRP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D196B778-6666-480D-868F-1E537FF88891}"/>
              </a:ext>
            </a:extLst>
          </p:cNvPr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11C764-4E93-4819-8143-DA14A8CFD1AB}"/>
              </a:ext>
            </a:extLst>
          </p:cNvPr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8">
            <a:extLst>
              <a:ext uri="{FF2B5EF4-FFF2-40B4-BE49-F238E27FC236}">
                <a16:creationId xmlns:a16="http://schemas.microsoft.com/office/drawing/2014/main" id="{80817D38-20E3-4F98-83BA-AD6BB1AAE80E}"/>
              </a:ext>
            </a:extLst>
          </p:cNvPr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0" name="Chevron 19">
            <a:extLst>
              <a:ext uri="{FF2B5EF4-FFF2-40B4-BE49-F238E27FC236}">
                <a16:creationId xmlns:a16="http://schemas.microsoft.com/office/drawing/2014/main" id="{CC1F4C62-31B3-49D8-AC30-0115089B05D2}"/>
              </a:ext>
            </a:extLst>
          </p:cNvPr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997F228D-FC69-43AA-BB8F-B2C43A111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70BCB466-4AAE-4256-849C-5C65743E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89A20838-3433-46FD-9E68-284CC6261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3D69C-D452-4075-B315-376589BEBE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899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CDE53665-D55F-4B87-B4B0-6275C679A58C}"/>
              </a:ext>
            </a:extLst>
          </p:cNvPr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027" name="Freeform 11">
            <a:extLst>
              <a:ext uri="{FF2B5EF4-FFF2-40B4-BE49-F238E27FC236}">
                <a16:creationId xmlns:a16="http://schemas.microsoft.com/office/drawing/2014/main" id="{53A29310-30BD-4007-A4BD-7B044C23A756}"/>
              </a:ext>
            </a:extLst>
          </p:cNvPr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vi-VN" sz="1800">
              <a:latin typeface="Arial" charset="0"/>
              <a:cs typeface="Arial" charset="0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3426C0D4-90DA-47A7-901D-714FC7740BD1}"/>
              </a:ext>
            </a:extLst>
          </p:cNvPr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A9072FE-3C1E-4C32-8BF9-A120F01EC6FA}"/>
              </a:ext>
            </a:extLst>
          </p:cNvPr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A5CECE13-94F2-4150-A341-458A44A56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57" name="Text Placeholder 29">
            <a:extLst>
              <a:ext uri="{FF2B5EF4-FFF2-40B4-BE49-F238E27FC236}">
                <a16:creationId xmlns:a16="http://schemas.microsoft.com/office/drawing/2014/main" id="{B8A7F484-C7BB-42BB-94ED-3531062F00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193EC5-98C4-4916-84D5-4086954380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CA133C1D-FDCE-4F94-92CB-280AB2368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2A938CD6-74C6-4E91-A557-CEBE09F1F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79ACEF8-F4A3-4C3F-B38A-AB16CE5120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276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:a16="http://schemas.microsoft.com/office/drawing/2014/main" id="{C079A336-1890-44CC-A3E9-78ABB5FCA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1773238"/>
            <a:ext cx="1511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45 : 5 = 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2E866772-9E5E-4508-87D9-480C60FAF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0100" y="1773238"/>
            <a:ext cx="1511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72 : 8 =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C1FAD4B6-88E2-4C84-9B6C-9B65330BD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539" y="2997201"/>
            <a:ext cx="15128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56 : 7 =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66242284-E59B-4670-9E34-CF724489E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2997201"/>
            <a:ext cx="1511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63 : 9 =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6DB96122-9BEA-4751-A6C3-0ECEC5257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1757363"/>
            <a:ext cx="576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9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026C1B13-6B7C-48E3-AEBA-85EE7983D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1" y="2981326"/>
            <a:ext cx="576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7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FDAB5DBB-4672-4A6D-8878-0702A17CF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6" y="1773238"/>
            <a:ext cx="576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9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47EE9BF5-3BFD-4C1F-BB5E-EDF0C2E02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2954338"/>
            <a:ext cx="576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8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E725DDBD-30BA-41BE-A2BE-FA1A023C9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938" y="642939"/>
            <a:ext cx="2881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Kiểm tra bài cũ</a:t>
            </a:r>
            <a:endParaRPr lang="en-US" altLang="en-US" sz="2800" b="1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4" grpId="0"/>
      <p:bldP spid="2055" grpId="0"/>
      <p:bldP spid="2056" grpId="0"/>
      <p:bldP spid="2057" grpId="0"/>
      <p:bldP spid="2058" grpId="0"/>
      <p:bldP spid="205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>
            <a:extLst>
              <a:ext uri="{FF2B5EF4-FFF2-40B4-BE49-F238E27FC236}">
                <a16:creationId xmlns:a16="http://schemas.microsoft.com/office/drawing/2014/main" id="{1C2CC2D1-D6C4-4F51-AFCB-7A90D23C2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1357314"/>
            <a:ext cx="1296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 u="sng">
                <a:solidFill>
                  <a:srgbClr val="FF0000"/>
                </a:solidFill>
              </a:rPr>
              <a:t>Bài 1:</a:t>
            </a:r>
            <a:r>
              <a:rPr lang="vi-VN" altLang="en-US" sz="2400" b="1">
                <a:solidFill>
                  <a:srgbClr val="FF0000"/>
                </a:solidFill>
              </a:rPr>
              <a:t> </a:t>
            </a:r>
            <a:r>
              <a:rPr lang="vi-VN" altLang="en-US" sz="2400" b="1">
                <a:solidFill>
                  <a:prstClr val="black"/>
                </a:solidFill>
              </a:rPr>
              <a:t> 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B41DD788-D819-4F52-9F0A-A23E9F69E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1412876"/>
            <a:ext cx="3311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Đặt tính rồi tính: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27090148-563D-411C-B9B2-3C8BFDF1E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2157413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a) 213 x 3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4271F467-3564-4AD5-B054-A33C1109E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2157413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b) 374 x 2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id="{23AC4D36-65EB-43AF-985E-A8A89FB1D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2157413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c) 203 x 4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835F0BDE-BB2C-4870-9C83-3D2220B2DA80}"/>
              </a:ext>
            </a:extLst>
          </p:cNvPr>
          <p:cNvGrpSpPr>
            <a:grpSpLocks/>
          </p:cNvGrpSpPr>
          <p:nvPr/>
        </p:nvGrpSpPr>
        <p:grpSpPr bwMode="auto">
          <a:xfrm>
            <a:off x="2351088" y="2949575"/>
            <a:ext cx="1008062" cy="1169988"/>
            <a:chOff x="521" y="2795"/>
            <a:chExt cx="635" cy="737"/>
          </a:xfrm>
        </p:grpSpPr>
        <p:sp>
          <p:nvSpPr>
            <p:cNvPr id="11281" name="Text Box 12">
              <a:extLst>
                <a:ext uri="{FF2B5EF4-FFF2-40B4-BE49-F238E27FC236}">
                  <a16:creationId xmlns:a16="http://schemas.microsoft.com/office/drawing/2014/main" id="{939A1FE6-7B6E-4EAD-8AEE-D69B80CA6A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800" b="1">
                  <a:solidFill>
                    <a:srgbClr val="0070C0"/>
                  </a:solidFill>
                </a:rPr>
                <a:t>213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800" b="1" u="sng">
                  <a:solidFill>
                    <a:srgbClr val="0070C0"/>
                  </a:solidFill>
                </a:rPr>
                <a:t>    3</a:t>
              </a:r>
              <a:endParaRPr lang="en-US" altLang="en-US" sz="2800" b="1" u="sng">
                <a:solidFill>
                  <a:srgbClr val="0070C0"/>
                </a:solidFill>
              </a:endParaRPr>
            </a:p>
          </p:txBody>
        </p:sp>
        <p:sp>
          <p:nvSpPr>
            <p:cNvPr id="11282" name="Text Box 13">
              <a:extLst>
                <a:ext uri="{FF2B5EF4-FFF2-40B4-BE49-F238E27FC236}">
                  <a16:creationId xmlns:a16="http://schemas.microsoft.com/office/drawing/2014/main" id="{80F0F800-BF9F-4550-9C77-54FAE80A8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400">
                  <a:solidFill>
                    <a:prstClr val="black"/>
                  </a:solidFill>
                </a:rPr>
                <a:t>x</a:t>
              </a: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7873299D-7F78-49F2-9182-7032612BB817}"/>
              </a:ext>
            </a:extLst>
          </p:cNvPr>
          <p:cNvGrpSpPr>
            <a:grpSpLocks/>
          </p:cNvGrpSpPr>
          <p:nvPr/>
        </p:nvGrpSpPr>
        <p:grpSpPr bwMode="auto">
          <a:xfrm>
            <a:off x="5232401" y="2949575"/>
            <a:ext cx="1008063" cy="1169988"/>
            <a:chOff x="521" y="2795"/>
            <a:chExt cx="635" cy="737"/>
          </a:xfrm>
        </p:grpSpPr>
        <p:sp>
          <p:nvSpPr>
            <p:cNvPr id="11279" name="Text Box 16">
              <a:extLst>
                <a:ext uri="{FF2B5EF4-FFF2-40B4-BE49-F238E27FC236}">
                  <a16:creationId xmlns:a16="http://schemas.microsoft.com/office/drawing/2014/main" id="{0114F64C-D613-4EFF-9EC6-9905CA049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800" b="1">
                  <a:solidFill>
                    <a:srgbClr val="0070C0"/>
                  </a:solidFill>
                </a:rPr>
                <a:t>374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800" b="1" u="sng">
                  <a:solidFill>
                    <a:srgbClr val="0070C0"/>
                  </a:solidFill>
                </a:rPr>
                <a:t>    2</a:t>
              </a:r>
              <a:endParaRPr lang="en-US" altLang="en-US" sz="2800" b="1" u="sng">
                <a:solidFill>
                  <a:srgbClr val="0070C0"/>
                </a:solidFill>
              </a:endParaRPr>
            </a:p>
          </p:txBody>
        </p:sp>
        <p:sp>
          <p:nvSpPr>
            <p:cNvPr id="11280" name="Text Box 17">
              <a:extLst>
                <a:ext uri="{FF2B5EF4-FFF2-40B4-BE49-F238E27FC236}">
                  <a16:creationId xmlns:a16="http://schemas.microsoft.com/office/drawing/2014/main" id="{BAFE9766-7F7B-4A42-819C-CD70FC335A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400">
                  <a:solidFill>
                    <a:prstClr val="black"/>
                  </a:solidFill>
                </a:rPr>
                <a:t>x</a:t>
              </a: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6111531F-DE07-417F-AF1F-23A3B82312BA}"/>
              </a:ext>
            </a:extLst>
          </p:cNvPr>
          <p:cNvGrpSpPr>
            <a:grpSpLocks/>
          </p:cNvGrpSpPr>
          <p:nvPr/>
        </p:nvGrpSpPr>
        <p:grpSpPr bwMode="auto">
          <a:xfrm>
            <a:off x="7967663" y="2949575"/>
            <a:ext cx="1008062" cy="1169988"/>
            <a:chOff x="521" y="2795"/>
            <a:chExt cx="635" cy="737"/>
          </a:xfrm>
        </p:grpSpPr>
        <p:sp>
          <p:nvSpPr>
            <p:cNvPr id="11277" name="Text Box 19">
              <a:extLst>
                <a:ext uri="{FF2B5EF4-FFF2-40B4-BE49-F238E27FC236}">
                  <a16:creationId xmlns:a16="http://schemas.microsoft.com/office/drawing/2014/main" id="{F0DC53C1-D9AB-49C3-AFD7-823051A33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800" b="1">
                  <a:solidFill>
                    <a:srgbClr val="0070C0"/>
                  </a:solidFill>
                </a:rPr>
                <a:t>203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800" b="1" u="sng">
                  <a:solidFill>
                    <a:srgbClr val="0070C0"/>
                  </a:solidFill>
                </a:rPr>
                <a:t>    4</a:t>
              </a:r>
              <a:endParaRPr lang="en-US" altLang="en-US" sz="2800" b="1" u="sng">
                <a:solidFill>
                  <a:srgbClr val="0070C0"/>
                </a:solidFill>
              </a:endParaRPr>
            </a:p>
          </p:txBody>
        </p:sp>
        <p:sp>
          <p:nvSpPr>
            <p:cNvPr id="11278" name="Text Box 20">
              <a:extLst>
                <a:ext uri="{FF2B5EF4-FFF2-40B4-BE49-F238E27FC236}">
                  <a16:creationId xmlns:a16="http://schemas.microsoft.com/office/drawing/2014/main" id="{CAFFBB7A-0709-4D4A-BBF2-8873D10327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vi-VN" altLang="en-US" sz="2400">
                  <a:solidFill>
                    <a:prstClr val="black"/>
                  </a:solidFill>
                </a:rPr>
                <a:t>x</a:t>
              </a: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3093" name="Text Box 21">
            <a:extLst>
              <a:ext uri="{FF2B5EF4-FFF2-40B4-BE49-F238E27FC236}">
                <a16:creationId xmlns:a16="http://schemas.microsoft.com/office/drawing/2014/main" id="{995A3C07-1C35-46F8-B9D1-8B6773994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4076701"/>
            <a:ext cx="86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C00000"/>
                </a:solidFill>
              </a:rPr>
              <a:t>639</a:t>
            </a:r>
            <a:endParaRPr lang="en-US" altLang="en-US" sz="2800" b="1">
              <a:solidFill>
                <a:srgbClr val="C00000"/>
              </a:solidFill>
            </a:endParaRPr>
          </a:p>
        </p:txBody>
      </p:sp>
      <p:sp>
        <p:nvSpPr>
          <p:cNvPr id="3094" name="Text Box 22">
            <a:extLst>
              <a:ext uri="{FF2B5EF4-FFF2-40B4-BE49-F238E27FC236}">
                <a16:creationId xmlns:a16="http://schemas.microsoft.com/office/drawing/2014/main" id="{48431EAA-C898-47E7-B4BF-27D0F7E51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4076701"/>
            <a:ext cx="86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C00000"/>
                </a:solidFill>
              </a:rPr>
              <a:t>748</a:t>
            </a:r>
            <a:endParaRPr lang="en-US" altLang="en-US" sz="2800" b="1">
              <a:solidFill>
                <a:srgbClr val="C00000"/>
              </a:solidFill>
            </a:endParaRPr>
          </a:p>
        </p:txBody>
      </p:sp>
      <p:sp>
        <p:nvSpPr>
          <p:cNvPr id="3095" name="Text Box 23">
            <a:extLst>
              <a:ext uri="{FF2B5EF4-FFF2-40B4-BE49-F238E27FC236}">
                <a16:creationId xmlns:a16="http://schemas.microsoft.com/office/drawing/2014/main" id="{C3554057-43E9-4C9A-90AA-B36629397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5" y="4149725"/>
            <a:ext cx="863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C00000"/>
                </a:solidFill>
              </a:rPr>
              <a:t>812</a:t>
            </a:r>
            <a:endParaRPr lang="en-US" altLang="en-US" sz="28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0" grpId="0"/>
      <p:bldP spid="3081" grpId="0"/>
      <p:bldP spid="3082" grpId="0"/>
      <p:bldP spid="3083" grpId="0"/>
      <p:bldP spid="3093" grpId="0"/>
      <p:bldP spid="3094" grpId="0"/>
      <p:bldP spid="30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6">
            <a:extLst>
              <a:ext uri="{FF2B5EF4-FFF2-40B4-BE49-F238E27FC236}">
                <a16:creationId xmlns:a16="http://schemas.microsoft.com/office/drawing/2014/main" id="{B216136D-519C-4F8A-8FEA-C028F0D3BB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9225" y="17478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Line 7">
            <a:extLst>
              <a:ext uri="{FF2B5EF4-FFF2-40B4-BE49-F238E27FC236}">
                <a16:creationId xmlns:a16="http://schemas.microsoft.com/office/drawing/2014/main" id="{C1D40D98-4241-4F5F-ABCA-A924600DB3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69225" y="2060576"/>
            <a:ext cx="774700" cy="22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5C1105E4-14AA-4C55-9233-815FC3F71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226" y="1706563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4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9E363526-8C81-4D2F-90DA-751FDB48D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226" y="2035175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2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1745AF10-CC67-4CA1-9BE4-DE276DA34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7501" y="2035175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3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4CB2D794-7DCE-4A7D-A80F-2B9AB7FDF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6" y="2466975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2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3033DF27-B295-41FD-AA19-B06D1EEFC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601" y="2108200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1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12297" name="Text Box 13">
            <a:extLst>
              <a:ext uri="{FF2B5EF4-FFF2-40B4-BE49-F238E27FC236}">
                <a16:creationId xmlns:a16="http://schemas.microsoft.com/office/drawing/2014/main" id="{2128D2F5-07D6-4010-BB71-5926892F2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1" y="1738313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4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34" name="Text Box 14">
            <a:extLst>
              <a:ext uri="{FF2B5EF4-FFF2-40B4-BE49-F238E27FC236}">
                <a16:creationId xmlns:a16="http://schemas.microsoft.com/office/drawing/2014/main" id="{1931EAC0-1B9B-4EA3-8CFD-78FA26D16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1" y="1747838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4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36" name="Text Box 16">
            <a:extLst>
              <a:ext uri="{FF2B5EF4-FFF2-40B4-BE49-F238E27FC236}">
                <a16:creationId xmlns:a16="http://schemas.microsoft.com/office/drawing/2014/main" id="{23B5FCE8-33B9-4A85-98A9-72058B82B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601" y="1747838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9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41" name="Text Box 21">
            <a:extLst>
              <a:ext uri="{FF2B5EF4-FFF2-40B4-BE49-F238E27FC236}">
                <a16:creationId xmlns:a16="http://schemas.microsoft.com/office/drawing/2014/main" id="{64C1ACB5-B4ED-4263-9DDB-C97CEC510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901" y="2971800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0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42" name="Text Box 22">
            <a:extLst>
              <a:ext uri="{FF2B5EF4-FFF2-40B4-BE49-F238E27FC236}">
                <a16:creationId xmlns:a16="http://schemas.microsoft.com/office/drawing/2014/main" id="{76B88913-20C7-4D18-AC96-A68CCA6D0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4076" y="1722438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8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12302" name="Text Box 23">
            <a:extLst>
              <a:ext uri="{FF2B5EF4-FFF2-40B4-BE49-F238E27FC236}">
                <a16:creationId xmlns:a16="http://schemas.microsoft.com/office/drawing/2014/main" id="{05BBE59E-A5CE-4862-8A14-9543705F1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26" y="1724025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8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47" name="Text Box 27">
            <a:extLst>
              <a:ext uri="{FF2B5EF4-FFF2-40B4-BE49-F238E27FC236}">
                <a16:creationId xmlns:a16="http://schemas.microsoft.com/office/drawing/2014/main" id="{BF5D4643-FA0E-489D-9D0E-9F50A770C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1" y="2035175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7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12304" name="Line 31">
            <a:extLst>
              <a:ext uri="{FF2B5EF4-FFF2-40B4-BE49-F238E27FC236}">
                <a16:creationId xmlns:a16="http://schemas.microsoft.com/office/drawing/2014/main" id="{A74A5C42-B663-4953-950C-BE835B652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3475" y="1533526"/>
            <a:ext cx="0" cy="2087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52" name="Line 32">
            <a:extLst>
              <a:ext uri="{FF2B5EF4-FFF2-40B4-BE49-F238E27FC236}">
                <a16:creationId xmlns:a16="http://schemas.microsoft.com/office/drawing/2014/main" id="{DF8607E8-649E-4CB0-BE2B-F5C1ADEB5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3" y="15335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53" name="Line 33">
            <a:extLst>
              <a:ext uri="{FF2B5EF4-FFF2-40B4-BE49-F238E27FC236}">
                <a16:creationId xmlns:a16="http://schemas.microsoft.com/office/drawing/2014/main" id="{63575BD3-2037-45B7-94F8-6AB974F8F9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3614" y="1844676"/>
            <a:ext cx="720725" cy="2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id="{52E2E6EC-41C8-46FF-9581-D2F4A7E99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3139" y="1484314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4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55" name="Text Box 35">
            <a:extLst>
              <a:ext uri="{FF2B5EF4-FFF2-40B4-BE49-F238E27FC236}">
                <a16:creationId xmlns:a16="http://schemas.microsoft.com/office/drawing/2014/main" id="{1079D30E-A221-4ECC-BAF5-6220650C8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4" y="1820864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2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56" name="Text Box 36">
            <a:extLst>
              <a:ext uri="{FF2B5EF4-FFF2-40B4-BE49-F238E27FC236}">
                <a16:creationId xmlns:a16="http://schemas.microsoft.com/office/drawing/2014/main" id="{A9B819D3-6021-4EB4-98F5-42AF0D0A6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1414" y="1811339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3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57" name="Text Box 37">
            <a:extLst>
              <a:ext uri="{FF2B5EF4-FFF2-40B4-BE49-F238E27FC236}">
                <a16:creationId xmlns:a16="http://schemas.microsoft.com/office/drawing/2014/main" id="{EA8AD517-43FD-418F-8CE8-22B163CCC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2420939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1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58" name="Text Box 38">
            <a:extLst>
              <a:ext uri="{FF2B5EF4-FFF2-40B4-BE49-F238E27FC236}">
                <a16:creationId xmlns:a16="http://schemas.microsoft.com/office/drawing/2014/main" id="{3C33F5F0-8C89-43AF-B37D-FCD2648FA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1946276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8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59" name="Text Box 39">
            <a:extLst>
              <a:ext uri="{FF2B5EF4-FFF2-40B4-BE49-F238E27FC236}">
                <a16:creationId xmlns:a16="http://schemas.microsoft.com/office/drawing/2014/main" id="{18911D45-509D-4BC2-8877-45E808020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9" y="1524001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4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0" name="Text Box 40">
            <a:extLst>
              <a:ext uri="{FF2B5EF4-FFF2-40B4-BE49-F238E27FC236}">
                <a16:creationId xmlns:a16="http://schemas.microsoft.com/office/drawing/2014/main" id="{466A9B65-5CED-4102-B4F2-218AA22A0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4" y="2420939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4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1" name="Text Box 41">
            <a:extLst>
              <a:ext uri="{FF2B5EF4-FFF2-40B4-BE49-F238E27FC236}">
                <a16:creationId xmlns:a16="http://schemas.microsoft.com/office/drawing/2014/main" id="{9A3739D2-E5D4-4164-B799-AF4B00C2D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2905126"/>
            <a:ext cx="935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12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2" name="Text Box 42">
            <a:extLst>
              <a:ext uri="{FF2B5EF4-FFF2-40B4-BE49-F238E27FC236}">
                <a16:creationId xmlns:a16="http://schemas.microsoft.com/office/drawing/2014/main" id="{439A788E-DFB3-43EA-B8D0-9D3B91289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1533526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9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3" name="Line 43">
            <a:extLst>
              <a:ext uri="{FF2B5EF4-FFF2-40B4-BE49-F238E27FC236}">
                <a16:creationId xmlns:a16="http://schemas.microsoft.com/office/drawing/2014/main" id="{13460927-1D1D-4D98-8CB8-513275FBF2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40013" y="3343276"/>
            <a:ext cx="647700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64" name="Text Box 44">
            <a:extLst>
              <a:ext uri="{FF2B5EF4-FFF2-40B4-BE49-F238E27FC236}">
                <a16:creationId xmlns:a16="http://schemas.microsoft.com/office/drawing/2014/main" id="{A0A6569A-837A-4973-96D4-042CE965C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3338514"/>
            <a:ext cx="5048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2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5" name="Text Box 45">
            <a:extLst>
              <a:ext uri="{FF2B5EF4-FFF2-40B4-BE49-F238E27FC236}">
                <a16:creationId xmlns:a16="http://schemas.microsoft.com/office/drawing/2014/main" id="{BAEB0020-329E-4821-8896-213DEE793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026" y="3770314"/>
            <a:ext cx="7921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28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6" name="Text Box 46">
            <a:extLst>
              <a:ext uri="{FF2B5EF4-FFF2-40B4-BE49-F238E27FC236}">
                <a16:creationId xmlns:a16="http://schemas.microsoft.com/office/drawing/2014/main" id="{AE07C817-3B14-4206-8B8D-73D8EF98D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2389" y="1820864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7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7" name="Text Box 47">
            <a:extLst>
              <a:ext uri="{FF2B5EF4-FFF2-40B4-BE49-F238E27FC236}">
                <a16:creationId xmlns:a16="http://schemas.microsoft.com/office/drawing/2014/main" id="{F47ACBE5-8CE3-49ED-9F0F-98A02C5E3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9414" y="4346575"/>
            <a:ext cx="5048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0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8" name="Text Box 48">
            <a:extLst>
              <a:ext uri="{FF2B5EF4-FFF2-40B4-BE49-F238E27FC236}">
                <a16:creationId xmlns:a16="http://schemas.microsoft.com/office/drawing/2014/main" id="{787C8966-3302-4ABC-BAA6-A65494259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4976" y="1533526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8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69" name="Text Box 49">
            <a:extLst>
              <a:ext uri="{FF2B5EF4-FFF2-40B4-BE49-F238E27FC236}">
                <a16:creationId xmlns:a16="http://schemas.microsoft.com/office/drawing/2014/main" id="{D079ABA2-A1F1-4026-A39E-F0C035A7E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1476" y="3338514"/>
            <a:ext cx="5048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8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5170" name="Line 50">
            <a:extLst>
              <a:ext uri="{FF2B5EF4-FFF2-40B4-BE49-F238E27FC236}">
                <a16:creationId xmlns:a16="http://schemas.microsoft.com/office/drawing/2014/main" id="{0D9B0B8A-9D05-416D-BD77-7CF3E69139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4151" y="4313238"/>
            <a:ext cx="434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71" name="Text Box 51">
            <a:extLst>
              <a:ext uri="{FF2B5EF4-FFF2-40B4-BE49-F238E27FC236}">
                <a16:creationId xmlns:a16="http://schemas.microsoft.com/office/drawing/2014/main" id="{25D1F838-0175-4CFA-B1E2-F5F6D7A72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1" y="1628775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prstClr val="black"/>
                </a:solidFill>
              </a:rPr>
              <a:t>Mẫu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5172" name="Line 52">
            <a:extLst>
              <a:ext uri="{FF2B5EF4-FFF2-40B4-BE49-F238E27FC236}">
                <a16:creationId xmlns:a16="http://schemas.microsoft.com/office/drawing/2014/main" id="{66D95E55-6BCF-43E9-B9CF-9E165C99B1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40013" y="24209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73" name="Text Box 53">
            <a:extLst>
              <a:ext uri="{FF2B5EF4-FFF2-40B4-BE49-F238E27FC236}">
                <a16:creationId xmlns:a16="http://schemas.microsoft.com/office/drawing/2014/main" id="{D3D7D947-D2BD-4274-9CF3-ED8520A0A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4" y="491648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a) </a:t>
            </a:r>
            <a:r>
              <a:rPr lang="vi-VN" altLang="en-US" sz="2400" b="1">
                <a:solidFill>
                  <a:srgbClr val="0000CC"/>
                </a:solidFill>
              </a:rPr>
              <a:t>396 : 3</a:t>
            </a:r>
            <a:endParaRPr lang="en-US" altLang="en-US" sz="2400" b="1">
              <a:solidFill>
                <a:srgbClr val="0000CC"/>
              </a:solidFill>
            </a:endParaRPr>
          </a:p>
        </p:txBody>
      </p:sp>
      <p:sp>
        <p:nvSpPr>
          <p:cNvPr id="5174" name="Text Box 54">
            <a:extLst>
              <a:ext uri="{FF2B5EF4-FFF2-40B4-BE49-F238E27FC236}">
                <a16:creationId xmlns:a16="http://schemas.microsoft.com/office/drawing/2014/main" id="{190DE5C7-DA14-4C4A-AC00-A8047EBFA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4" y="491648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b) </a:t>
            </a:r>
            <a:r>
              <a:rPr lang="vi-VN" altLang="en-US" sz="2400" b="1">
                <a:solidFill>
                  <a:srgbClr val="0000CC"/>
                </a:solidFill>
              </a:rPr>
              <a:t>630 : 7</a:t>
            </a:r>
            <a:endParaRPr lang="en-US" altLang="en-US" sz="2400" b="1">
              <a:solidFill>
                <a:srgbClr val="0000CC"/>
              </a:solidFill>
            </a:endParaRPr>
          </a:p>
        </p:txBody>
      </p:sp>
      <p:sp>
        <p:nvSpPr>
          <p:cNvPr id="5175" name="Text Box 55">
            <a:extLst>
              <a:ext uri="{FF2B5EF4-FFF2-40B4-BE49-F238E27FC236}">
                <a16:creationId xmlns:a16="http://schemas.microsoft.com/office/drawing/2014/main" id="{1754F55E-EAA4-437C-B85A-569FD7075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1" y="491648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c) </a:t>
            </a:r>
            <a:r>
              <a:rPr lang="vi-VN" altLang="en-US" sz="2400" b="1">
                <a:solidFill>
                  <a:srgbClr val="FF0000"/>
                </a:solidFill>
              </a:rPr>
              <a:t>457 : 4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5176" name="Text Box 56">
            <a:extLst>
              <a:ext uri="{FF2B5EF4-FFF2-40B4-BE49-F238E27FC236}">
                <a16:creationId xmlns:a16="http://schemas.microsoft.com/office/drawing/2014/main" id="{880B2E89-7563-483B-9040-B78EA2B53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1876" y="491648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d) </a:t>
            </a:r>
            <a:r>
              <a:rPr lang="vi-VN" altLang="en-US" sz="2400" b="1">
                <a:solidFill>
                  <a:srgbClr val="FF0000"/>
                </a:solidFill>
              </a:rPr>
              <a:t>724 : 6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12330" name="Text Box 57">
            <a:extLst>
              <a:ext uri="{FF2B5EF4-FFF2-40B4-BE49-F238E27FC236}">
                <a16:creationId xmlns:a16="http://schemas.microsoft.com/office/drawing/2014/main" id="{E62573FD-FC04-45DF-B5D6-03EFD58A1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909638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 u="sng">
                <a:solidFill>
                  <a:srgbClr val="FF0000"/>
                </a:solidFill>
              </a:rPr>
              <a:t>Bài 2</a:t>
            </a:r>
            <a:r>
              <a:rPr lang="vi-VN" altLang="en-US" sz="2400" b="1">
                <a:solidFill>
                  <a:srgbClr val="FF0000"/>
                </a:solidFill>
              </a:rPr>
              <a:t>:</a:t>
            </a:r>
            <a:r>
              <a:rPr lang="vi-VN" altLang="en-US" sz="2400" b="1">
                <a:solidFill>
                  <a:prstClr val="black"/>
                </a:solidFill>
              </a:rPr>
              <a:t>  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12331" name="Text Box 58">
            <a:extLst>
              <a:ext uri="{FF2B5EF4-FFF2-40B4-BE49-F238E27FC236}">
                <a16:creationId xmlns:a16="http://schemas.microsoft.com/office/drawing/2014/main" id="{39084152-BBFA-4AC3-B519-28C1CC889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908050"/>
            <a:ext cx="417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Đặt tính rồi tính ( theo mẫu):</a:t>
            </a:r>
            <a:endParaRPr lang="en-US" altLang="en-US" sz="240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3" dur="2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-0.00231 L 1.38889E-6 0.0520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7.40741E-7 L 0.00174 0.1104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8" dur="2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1" dur="2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4" dur="2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7" dur="2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0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3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6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9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2" dur="2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5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8" dur="2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1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4" dur="2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7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0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3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6" dur="2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9" dur="2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2" dur="20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5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8" grpId="1"/>
      <p:bldP spid="5128" grpId="2"/>
      <p:bldP spid="5129" grpId="0"/>
      <p:bldP spid="5129" grpId="1"/>
      <p:bldP spid="5130" grpId="0"/>
      <p:bldP spid="5130" grpId="1"/>
      <p:bldP spid="5131" grpId="0"/>
      <p:bldP spid="5132" grpId="0"/>
      <p:bldP spid="5132" grpId="1"/>
      <p:bldP spid="5134" grpId="0"/>
      <p:bldP spid="5134" grpId="1"/>
      <p:bldP spid="5136" grpId="0"/>
      <p:bldP spid="5136" grpId="1"/>
      <p:bldP spid="5141" grpId="0"/>
      <p:bldP spid="5142" grpId="0"/>
      <p:bldP spid="5147" grpId="0"/>
      <p:bldP spid="5154" grpId="0"/>
      <p:bldP spid="5155" grpId="0"/>
      <p:bldP spid="5156" grpId="0"/>
      <p:bldP spid="5157" grpId="0"/>
      <p:bldP spid="5158" grpId="0"/>
      <p:bldP spid="5158" grpId="1"/>
      <p:bldP spid="5159" grpId="0"/>
      <p:bldP spid="5160" grpId="0"/>
      <p:bldP spid="5161" grpId="0"/>
      <p:bldP spid="5162" grpId="0"/>
      <p:bldP spid="5164" grpId="0"/>
      <p:bldP spid="5165" grpId="0"/>
      <p:bldP spid="5166" grpId="0"/>
      <p:bldP spid="5167" grpId="0"/>
      <p:bldP spid="5168" grpId="0"/>
      <p:bldP spid="5169" grpId="0"/>
      <p:bldP spid="5171" grpId="0"/>
      <p:bldP spid="5173" grpId="0"/>
      <p:bldP spid="5174" grpId="0"/>
      <p:bldP spid="5175" grpId="0"/>
      <p:bldP spid="51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7">
            <a:extLst>
              <a:ext uri="{FF2B5EF4-FFF2-40B4-BE49-F238E27FC236}">
                <a16:creationId xmlns:a16="http://schemas.microsoft.com/office/drawing/2014/main" id="{1D34CA0C-801E-4480-A217-5C02E6071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765175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 u="sng">
                <a:solidFill>
                  <a:srgbClr val="FF0000"/>
                </a:solidFill>
              </a:rPr>
              <a:t>Bài 3</a:t>
            </a:r>
            <a:r>
              <a:rPr lang="vi-VN" altLang="en-US" sz="2400" b="1">
                <a:solidFill>
                  <a:srgbClr val="FF0000"/>
                </a:solidFill>
              </a:rPr>
              <a:t>:  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id="{DD3F1597-51E9-42F4-9FA9-D3648BA22F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2175" y="17732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6" name="Line 9">
            <a:extLst>
              <a:ext uri="{FF2B5EF4-FFF2-40B4-BE49-F238E27FC236}">
                <a16:creationId xmlns:a16="http://schemas.microsoft.com/office/drawing/2014/main" id="{343B2449-5C6B-425E-BB71-DD49B52EC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575" y="17732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Line 10">
            <a:extLst>
              <a:ext uri="{FF2B5EF4-FFF2-40B4-BE49-F238E27FC236}">
                <a16:creationId xmlns:a16="http://schemas.microsoft.com/office/drawing/2014/main" id="{F790B75A-7B03-41F3-9860-2180D16CE2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4563" y="17732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8" name="Line 11">
            <a:extLst>
              <a:ext uri="{FF2B5EF4-FFF2-40B4-BE49-F238E27FC236}">
                <a16:creationId xmlns:a16="http://schemas.microsoft.com/office/drawing/2014/main" id="{F93B53B1-77BF-455D-AABC-B67C49288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6475" y="17795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Line 12">
            <a:extLst>
              <a:ext uri="{FF2B5EF4-FFF2-40B4-BE49-F238E27FC236}">
                <a16:creationId xmlns:a16="http://schemas.microsoft.com/office/drawing/2014/main" id="{7D455BA7-116A-4D44-9D49-661376996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29488" y="17732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Line 13">
            <a:extLst>
              <a:ext uri="{FF2B5EF4-FFF2-40B4-BE49-F238E27FC236}">
                <a16:creationId xmlns:a16="http://schemas.microsoft.com/office/drawing/2014/main" id="{F1B15CFE-A637-4AC7-9A33-1C1A5EC1C8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2175" y="1660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1" name="Line 14">
            <a:extLst>
              <a:ext uri="{FF2B5EF4-FFF2-40B4-BE49-F238E27FC236}">
                <a16:creationId xmlns:a16="http://schemas.microsoft.com/office/drawing/2014/main" id="{1E9C302A-D03E-4B39-A5EB-E36C577E8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7575" y="1660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2" name="Line 15">
            <a:extLst>
              <a:ext uri="{FF2B5EF4-FFF2-40B4-BE49-F238E27FC236}">
                <a16:creationId xmlns:a16="http://schemas.microsoft.com/office/drawing/2014/main" id="{6B4E39F9-A3B1-4393-829F-5526DC878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4563" y="1660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3" name="Line 16">
            <a:extLst>
              <a:ext uri="{FF2B5EF4-FFF2-40B4-BE49-F238E27FC236}">
                <a16:creationId xmlns:a16="http://schemas.microsoft.com/office/drawing/2014/main" id="{BADB80E1-9AB5-44BA-8E36-DCFBAB7D6FDA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6475" y="1660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4" name="Line 17">
            <a:extLst>
              <a:ext uri="{FF2B5EF4-FFF2-40B4-BE49-F238E27FC236}">
                <a16:creationId xmlns:a16="http://schemas.microsoft.com/office/drawing/2014/main" id="{A2EF0D83-C482-45B8-8631-30548682FD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45363" y="1660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5" name="Line 18">
            <a:extLst>
              <a:ext uri="{FF2B5EF4-FFF2-40B4-BE49-F238E27FC236}">
                <a16:creationId xmlns:a16="http://schemas.microsoft.com/office/drawing/2014/main" id="{96813AF3-2DD1-4B84-8960-1B4B454FE72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6163" y="1660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67" name="AutoShape 23">
            <a:extLst>
              <a:ext uri="{FF2B5EF4-FFF2-40B4-BE49-F238E27FC236}">
                <a16:creationId xmlns:a16="http://schemas.microsoft.com/office/drawing/2014/main" id="{0F75162A-CC0E-465A-A9F7-5BEC79A324BE}"/>
              </a:ext>
            </a:extLst>
          </p:cNvPr>
          <p:cNvSpPr>
            <a:spLocks/>
          </p:cNvSpPr>
          <p:nvPr/>
        </p:nvSpPr>
        <p:spPr bwMode="auto">
          <a:xfrm rot="5400000">
            <a:off x="4016376" y="836614"/>
            <a:ext cx="144463" cy="1296987"/>
          </a:xfrm>
          <a:prstGeom prst="leftBrace">
            <a:avLst>
              <a:gd name="adj1" fmla="val 748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68" name="Text Box 24">
            <a:extLst>
              <a:ext uri="{FF2B5EF4-FFF2-40B4-BE49-F238E27FC236}">
                <a16:creationId xmlns:a16="http://schemas.microsoft.com/office/drawing/2014/main" id="{BEC25429-4543-4B91-865F-8449CB17C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114" y="981075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172 m</a:t>
            </a:r>
            <a:endParaRPr lang="en-US" altLang="en-US" sz="2400">
              <a:solidFill>
                <a:prstClr val="black"/>
              </a:solidFill>
            </a:endParaRPr>
          </a:p>
        </p:txBody>
      </p:sp>
      <p:sp>
        <p:nvSpPr>
          <p:cNvPr id="6169" name="AutoShape 25">
            <a:extLst>
              <a:ext uri="{FF2B5EF4-FFF2-40B4-BE49-F238E27FC236}">
                <a16:creationId xmlns:a16="http://schemas.microsoft.com/office/drawing/2014/main" id="{0FA7F7D1-4DA4-49A2-98BB-EC69429E7F82}"/>
              </a:ext>
            </a:extLst>
          </p:cNvPr>
          <p:cNvSpPr>
            <a:spLocks/>
          </p:cNvSpPr>
          <p:nvPr/>
        </p:nvSpPr>
        <p:spPr bwMode="auto">
          <a:xfrm rot="16200000">
            <a:off x="6625432" y="-1127918"/>
            <a:ext cx="130175" cy="6507162"/>
          </a:xfrm>
          <a:prstGeom prst="leftBrace">
            <a:avLst>
              <a:gd name="adj1" fmla="val 41656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70" name="Text Box 26">
            <a:extLst>
              <a:ext uri="{FF2B5EF4-FFF2-40B4-BE49-F238E27FC236}">
                <a16:creationId xmlns:a16="http://schemas.microsoft.com/office/drawing/2014/main" id="{73E511D6-1C23-4030-A699-F6612D900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4" y="2133600"/>
            <a:ext cx="936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3200">
                <a:solidFill>
                  <a:prstClr val="black"/>
                </a:solidFill>
              </a:rPr>
              <a:t>?</a:t>
            </a:r>
            <a:r>
              <a:rPr lang="vi-VN" altLang="en-US" sz="2400">
                <a:solidFill>
                  <a:prstClr val="black"/>
                </a:solidFill>
              </a:rPr>
              <a:t> cm</a:t>
            </a:r>
            <a:endParaRPr lang="en-US" altLang="en-US" sz="2400">
              <a:solidFill>
                <a:prstClr val="black"/>
              </a:solidFill>
            </a:endParaRPr>
          </a:p>
        </p:txBody>
      </p:sp>
      <p:sp>
        <p:nvSpPr>
          <p:cNvPr id="13330" name="Text Box 27">
            <a:extLst>
              <a:ext uri="{FF2B5EF4-FFF2-40B4-BE49-F238E27FC236}">
                <a16:creationId xmlns:a16="http://schemas.microsoft.com/office/drawing/2014/main" id="{6F0D76D9-1871-4EF1-AB22-D57164AFC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6" y="1331913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A</a:t>
            </a:r>
            <a:endParaRPr lang="en-US" altLang="en-US" sz="2400">
              <a:solidFill>
                <a:prstClr val="black"/>
              </a:solidFill>
            </a:endParaRPr>
          </a:p>
        </p:txBody>
      </p:sp>
      <p:sp>
        <p:nvSpPr>
          <p:cNvPr id="13331" name="Text Box 28">
            <a:extLst>
              <a:ext uri="{FF2B5EF4-FFF2-40B4-BE49-F238E27FC236}">
                <a16:creationId xmlns:a16="http://schemas.microsoft.com/office/drawing/2014/main" id="{302955D2-1C01-40F4-9A7E-A70865E6C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613" y="1325563"/>
            <a:ext cx="576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B</a:t>
            </a:r>
            <a:endParaRPr lang="en-US" altLang="en-US" sz="2400">
              <a:solidFill>
                <a:prstClr val="black"/>
              </a:solidFill>
            </a:endParaRPr>
          </a:p>
        </p:txBody>
      </p:sp>
      <p:sp>
        <p:nvSpPr>
          <p:cNvPr id="13332" name="Text Box 29">
            <a:extLst>
              <a:ext uri="{FF2B5EF4-FFF2-40B4-BE49-F238E27FC236}">
                <a16:creationId xmlns:a16="http://schemas.microsoft.com/office/drawing/2014/main" id="{A3C369D0-A163-47F9-9812-628623A2F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4076" y="1798638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C</a:t>
            </a:r>
            <a:endParaRPr lang="en-US" altLang="en-US" sz="2400">
              <a:solidFill>
                <a:prstClr val="black"/>
              </a:solidFill>
            </a:endParaRPr>
          </a:p>
        </p:txBody>
      </p:sp>
      <p:sp>
        <p:nvSpPr>
          <p:cNvPr id="6174" name="Text Box 30">
            <a:extLst>
              <a:ext uri="{FF2B5EF4-FFF2-40B4-BE49-F238E27FC236}">
                <a16:creationId xmlns:a16="http://schemas.microsoft.com/office/drawing/2014/main" id="{2DEF82D9-0F0F-4E4E-B96A-31CE6CA6A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6" y="4295776"/>
            <a:ext cx="46085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400" b="1">
              <a:solidFill>
                <a:prstClr val="black"/>
              </a:solidFill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0000CC"/>
                </a:solidFill>
              </a:rPr>
              <a:t>688 + 172 = 860 ( m)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  <p:sp>
        <p:nvSpPr>
          <p:cNvPr id="6176" name="Text Box 32">
            <a:extLst>
              <a:ext uri="{FF2B5EF4-FFF2-40B4-BE49-F238E27FC236}">
                <a16:creationId xmlns:a16="http://schemas.microsoft.com/office/drawing/2014/main" id="{975B12AC-E9ED-49C6-878A-5CDA5CE44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2605089"/>
            <a:ext cx="23050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 u="sng">
                <a:solidFill>
                  <a:prstClr val="black"/>
                </a:solidFill>
              </a:rPr>
              <a:t>Bài giải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400" u="sng">
              <a:solidFill>
                <a:prstClr val="black"/>
              </a:solidFill>
            </a:endParaRPr>
          </a:p>
        </p:txBody>
      </p:sp>
      <p:sp>
        <p:nvSpPr>
          <p:cNvPr id="6177" name="Text Box 33">
            <a:extLst>
              <a:ext uri="{FF2B5EF4-FFF2-40B4-BE49-F238E27FC236}">
                <a16:creationId xmlns:a16="http://schemas.microsoft.com/office/drawing/2014/main" id="{DE8845D7-C70B-4092-8EEE-3A14C6B4D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5" y="3216275"/>
            <a:ext cx="5011738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0000CC"/>
                </a:solidFill>
              </a:rPr>
              <a:t>Quãng đường BC dài là</a:t>
            </a:r>
            <a:r>
              <a:rPr lang="en-US" altLang="en-US" sz="2800" b="1">
                <a:solidFill>
                  <a:srgbClr val="0000CC"/>
                </a:solidFill>
              </a:rPr>
              <a:t>:</a:t>
            </a:r>
            <a:endParaRPr lang="vi-VN" altLang="en-US" sz="2800" b="1">
              <a:solidFill>
                <a:srgbClr val="0000CC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000">
              <a:solidFill>
                <a:srgbClr val="0000CC"/>
              </a:solidFill>
            </a:endParaRPr>
          </a:p>
        </p:txBody>
      </p:sp>
      <p:sp>
        <p:nvSpPr>
          <p:cNvPr id="6178" name="Text Box 34">
            <a:extLst>
              <a:ext uri="{FF2B5EF4-FFF2-40B4-BE49-F238E27FC236}">
                <a16:creationId xmlns:a16="http://schemas.microsoft.com/office/drawing/2014/main" id="{995BC180-9F8A-439C-85A9-F2AA0949E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039" y="3789364"/>
            <a:ext cx="38877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0000CC"/>
                </a:solidFill>
              </a:rPr>
              <a:t>172  x  4  =   688 (m)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  <p:sp>
        <p:nvSpPr>
          <p:cNvPr id="6179" name="Text Box 35">
            <a:extLst>
              <a:ext uri="{FF2B5EF4-FFF2-40B4-BE49-F238E27FC236}">
                <a16:creationId xmlns:a16="http://schemas.microsoft.com/office/drawing/2014/main" id="{F6D58261-0DBD-4370-BA19-9A8DB77D0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4292601"/>
            <a:ext cx="568801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0000CC"/>
                </a:solidFill>
              </a:rPr>
              <a:t>Quãng đường AB dài là</a:t>
            </a:r>
            <a:r>
              <a:rPr lang="en-US" altLang="en-US" sz="2800" b="1">
                <a:solidFill>
                  <a:srgbClr val="0000CC"/>
                </a:solidFill>
              </a:rPr>
              <a:t>:</a:t>
            </a:r>
            <a:endParaRPr lang="vi-VN" altLang="en-US" sz="2800" b="1">
              <a:solidFill>
                <a:srgbClr val="0000CC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prstClr val="black"/>
              </a:solidFill>
            </a:endParaRPr>
          </a:p>
        </p:txBody>
      </p:sp>
      <p:sp>
        <p:nvSpPr>
          <p:cNvPr id="6180" name="Text Box 36">
            <a:extLst>
              <a:ext uri="{FF2B5EF4-FFF2-40B4-BE49-F238E27FC236}">
                <a16:creationId xmlns:a16="http://schemas.microsoft.com/office/drawing/2014/main" id="{5349B1CA-0289-4F2D-8E25-76D06D6FE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6" y="5516564"/>
            <a:ext cx="3095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0000CC"/>
                </a:solidFill>
              </a:rPr>
              <a:t>Đáp số : 860 m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 animBg="1"/>
      <p:bldP spid="6168" grpId="0"/>
      <p:bldP spid="6169" grpId="0" animBg="1"/>
      <p:bldP spid="6170" grpId="0"/>
      <p:bldP spid="6174" grpId="0"/>
      <p:bldP spid="6176" grpId="0"/>
      <p:bldP spid="6177" grpId="0"/>
      <p:bldP spid="6178" grpId="0"/>
      <p:bldP spid="6179" grpId="0"/>
      <p:bldP spid="61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>
            <a:extLst>
              <a:ext uri="{FF2B5EF4-FFF2-40B4-BE49-F238E27FC236}">
                <a16:creationId xmlns:a16="http://schemas.microsoft.com/office/drawing/2014/main" id="{B8E966AF-EF5D-4343-A1D3-CA8E25411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333375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 u="sng">
                <a:solidFill>
                  <a:srgbClr val="FF0000"/>
                </a:solidFill>
              </a:rPr>
              <a:t>Bài 4</a:t>
            </a:r>
            <a:r>
              <a:rPr lang="vi-VN" altLang="en-US" sz="2400" b="1">
                <a:solidFill>
                  <a:srgbClr val="FF0000"/>
                </a:solidFill>
              </a:rPr>
              <a:t>:</a:t>
            </a:r>
            <a:r>
              <a:rPr lang="vi-VN" altLang="en-US" sz="2400" b="1">
                <a:solidFill>
                  <a:prstClr val="black"/>
                </a:solidFill>
              </a:rPr>
              <a:t>  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9742527C-5CE9-4132-BE24-CF7623885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142876"/>
            <a:ext cx="65214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u="sng" dirty="0" err="1">
                <a:solidFill>
                  <a:prstClr val="black"/>
                </a:solidFill>
                <a:latin typeface="Lucida Sans Unicode"/>
                <a:cs typeface="Arial" charset="0"/>
              </a:rPr>
              <a:t>T</a:t>
            </a:r>
            <a:r>
              <a:rPr lang="en-US" sz="2800" b="1" u="sng" dirty="0" err="1">
                <a:solidFill>
                  <a:prstClr val="black"/>
                </a:solidFill>
                <a:latin typeface="Lucida Sans Unicode"/>
                <a:cs typeface="Times New Roman" pitchFamily="18" charset="0"/>
              </a:rPr>
              <a:t>óm</a:t>
            </a:r>
            <a:r>
              <a:rPr lang="en-US" sz="2800" b="1" u="sng" dirty="0">
                <a:solidFill>
                  <a:prstClr val="black"/>
                </a:solidFill>
                <a:latin typeface="Lucida Sans Unicode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prstClr val="black"/>
                </a:solidFill>
                <a:latin typeface="Lucida Sans Unicode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prstClr val="black"/>
                </a:solidFill>
                <a:latin typeface="Lucida Sans Unicode"/>
                <a:cs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Kế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hoạch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: 450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chiếc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áo</a:t>
            </a:r>
            <a:endParaRPr lang="en-US" sz="2800" dirty="0">
              <a:solidFill>
                <a:prstClr val="black"/>
              </a:solidFill>
              <a:latin typeface="Lucida Sans Unicode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sz="2800" dirty="0">
              <a:solidFill>
                <a:prstClr val="black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dệt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:  </a:t>
            </a:r>
            <a:r>
              <a:rPr lang="vi-VN" sz="2800" dirty="0">
                <a:solidFill>
                  <a:prstClr val="black"/>
                </a:solidFill>
                <a:cs typeface="Arial" charset="0"/>
              </a:rPr>
              <a:t>     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áo</a:t>
            </a:r>
            <a:endParaRPr lang="vi-VN" sz="2800" dirty="0">
              <a:solidFill>
                <a:prstClr val="black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prstClr val="black"/>
              </a:solidFill>
              <a:latin typeface="Lucida Sans Unicode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Còn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phải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dệt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: …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chiếc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Lucida Sans Unicode"/>
                <a:cs typeface="Arial" charset="0"/>
              </a:rPr>
              <a:t>áo</a:t>
            </a:r>
            <a:r>
              <a:rPr lang="en-US" sz="2800" dirty="0">
                <a:solidFill>
                  <a:prstClr val="black"/>
                </a:solidFill>
                <a:latin typeface="Lucida Sans Unicode"/>
                <a:cs typeface="Arial" charset="0"/>
              </a:rPr>
              <a:t>?</a:t>
            </a:r>
          </a:p>
        </p:txBody>
      </p:sp>
      <p:graphicFrame>
        <p:nvGraphicFramePr>
          <p:cNvPr id="8201" name="Object 9">
            <a:extLst>
              <a:ext uri="{FF2B5EF4-FFF2-40B4-BE49-F238E27FC236}">
                <a16:creationId xmlns:a16="http://schemas.microsoft.com/office/drawing/2014/main" id="{9299DA03-5F90-4F3B-8C9E-7C01538537E8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5219700" y="1216025"/>
          <a:ext cx="3048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39" imgH="393529" progId="Equation.DSMT4">
                  <p:embed/>
                </p:oleObj>
              </mc:Choice>
              <mc:Fallback>
                <p:oleObj name="Equation" r:id="rId2" imgW="139639" imgH="393529" progId="Equation.DSMT4">
                  <p:embed/>
                  <p:pic>
                    <p:nvPicPr>
                      <p:cNvPr id="8201" name="Object 9">
                        <a:extLst>
                          <a:ext uri="{FF2B5EF4-FFF2-40B4-BE49-F238E27FC236}">
                            <a16:creationId xmlns:a16="http://schemas.microsoft.com/office/drawing/2014/main" id="{9299DA03-5F90-4F3B-8C9E-7C01538537E8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1216025"/>
                        <a:ext cx="304800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Text Box 12">
            <a:extLst>
              <a:ext uri="{FF2B5EF4-FFF2-40B4-BE49-F238E27FC236}">
                <a16:creationId xmlns:a16="http://schemas.microsoft.com/office/drawing/2014/main" id="{28A6A5FF-5B7E-4BFF-A39A-ACCF75D09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9" y="2924176"/>
            <a:ext cx="1584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 u="sng">
                <a:solidFill>
                  <a:prstClr val="black"/>
                </a:solidFill>
              </a:rPr>
              <a:t>Bài giải</a:t>
            </a:r>
            <a:endParaRPr lang="en-US" altLang="en-US" sz="2800" b="1" u="sng">
              <a:solidFill>
                <a:prstClr val="black"/>
              </a:solidFill>
            </a:endParaRPr>
          </a:p>
        </p:txBody>
      </p:sp>
      <p:sp>
        <p:nvSpPr>
          <p:cNvPr id="8205" name="Text Box 13">
            <a:extLst>
              <a:ext uri="{FF2B5EF4-FFF2-40B4-BE49-F238E27FC236}">
                <a16:creationId xmlns:a16="http://schemas.microsoft.com/office/drawing/2014/main" id="{2C59CC17-E9E4-4E53-9996-FB607D4AB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3644901"/>
            <a:ext cx="3311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Số áo đã dệt là: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8206" name="Text Box 14">
            <a:extLst>
              <a:ext uri="{FF2B5EF4-FFF2-40B4-BE49-F238E27FC236}">
                <a16:creationId xmlns:a16="http://schemas.microsoft.com/office/drawing/2014/main" id="{75984398-4A8A-48CC-81E0-DA82835E3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4149725"/>
            <a:ext cx="46799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450 : 5  = 90 ( chiếc áo)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8207" name="Text Box 15">
            <a:extLst>
              <a:ext uri="{FF2B5EF4-FFF2-40B4-BE49-F238E27FC236}">
                <a16:creationId xmlns:a16="http://schemas.microsoft.com/office/drawing/2014/main" id="{AF1FCFBB-E372-4873-B835-118EE465A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4652964"/>
            <a:ext cx="3959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Số áo còn phải dệt là: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8208" name="Text Box 16">
            <a:extLst>
              <a:ext uri="{FF2B5EF4-FFF2-40B4-BE49-F238E27FC236}">
                <a16:creationId xmlns:a16="http://schemas.microsoft.com/office/drawing/2014/main" id="{84C476FC-32FC-4441-9B77-EBD10D242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5164139"/>
            <a:ext cx="4679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prstClr val="black"/>
                </a:solidFill>
              </a:rPr>
              <a:t>450 – 90  = 360 ( chiếc áo)</a:t>
            </a:r>
            <a:endParaRPr lang="en-US" altLang="en-US" sz="2800" b="1">
              <a:solidFill>
                <a:prstClr val="black"/>
              </a:solidFill>
            </a:endParaRPr>
          </a:p>
        </p:txBody>
      </p:sp>
      <p:sp>
        <p:nvSpPr>
          <p:cNvPr id="8209" name="Text Box 17">
            <a:extLst>
              <a:ext uri="{FF2B5EF4-FFF2-40B4-BE49-F238E27FC236}">
                <a16:creationId xmlns:a16="http://schemas.microsoft.com/office/drawing/2014/main" id="{C2E34CA1-036D-4486-916F-21847838C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5924550"/>
            <a:ext cx="43561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800" b="1">
                <a:solidFill>
                  <a:srgbClr val="FF0000"/>
                </a:solidFill>
              </a:rPr>
              <a:t>Đáp số: 360 chiếc áo 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4" grpId="0"/>
      <p:bldP spid="8205" grpId="0"/>
      <p:bldP spid="8206" grpId="0"/>
      <p:bldP spid="8207" grpId="0"/>
      <p:bldP spid="8208" grpId="0"/>
      <p:bldP spid="82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>
            <a:extLst>
              <a:ext uri="{FF2B5EF4-FFF2-40B4-BE49-F238E27FC236}">
                <a16:creationId xmlns:a16="http://schemas.microsoft.com/office/drawing/2014/main" id="{2C48F70B-3F5A-449A-9687-313F7AD0C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1196975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 u="sng">
                <a:solidFill>
                  <a:srgbClr val="FF0000"/>
                </a:solidFill>
              </a:rPr>
              <a:t>Bài 5</a:t>
            </a:r>
            <a:r>
              <a:rPr lang="vi-VN" altLang="en-US" sz="2400" b="1">
                <a:solidFill>
                  <a:prstClr val="black"/>
                </a:solidFill>
              </a:rPr>
              <a:t>:  </a:t>
            </a:r>
            <a:endParaRPr lang="en-US" altLang="en-US" sz="2400" b="1">
              <a:solidFill>
                <a:prstClr val="black"/>
              </a:solidFill>
            </a:endParaRPr>
          </a:p>
        </p:txBody>
      </p:sp>
      <p:sp>
        <p:nvSpPr>
          <p:cNvPr id="14339" name="Text Box 6">
            <a:extLst>
              <a:ext uri="{FF2B5EF4-FFF2-40B4-BE49-F238E27FC236}">
                <a16:creationId xmlns:a16="http://schemas.microsoft.com/office/drawing/2014/main" id="{F9FAF659-1E0D-4576-8FB0-DBBB24C77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1" y="1196975"/>
            <a:ext cx="691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</a:rPr>
              <a:t>Tính độ dài mỗi đường gấp khúc: </a:t>
            </a:r>
            <a:r>
              <a:rPr lang="en-US" altLang="en-US" b="1" i="1">
                <a:solidFill>
                  <a:prstClr val="black"/>
                </a:solidFill>
              </a:rPr>
              <a:t>ABCDE, KMNPQ</a:t>
            </a:r>
            <a:r>
              <a:rPr lang="en-US" altLang="en-US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14340" name="Line 13">
            <a:extLst>
              <a:ext uri="{FF2B5EF4-FFF2-40B4-BE49-F238E27FC236}">
                <a16:creationId xmlns:a16="http://schemas.microsoft.com/office/drawing/2014/main" id="{FB583DDF-CDD9-4E67-8AE7-8DA35A904F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1088" y="24209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1" name="Line 14">
            <a:extLst>
              <a:ext uri="{FF2B5EF4-FFF2-40B4-BE49-F238E27FC236}">
                <a16:creationId xmlns:a16="http://schemas.microsoft.com/office/drawing/2014/main" id="{B36728D9-BC7D-441C-B40A-3BC1919D68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513" y="24209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2" name="Line 15">
            <a:extLst>
              <a:ext uri="{FF2B5EF4-FFF2-40B4-BE49-F238E27FC236}">
                <a16:creationId xmlns:a16="http://schemas.microsoft.com/office/drawing/2014/main" id="{48C45F0D-5EDD-427C-AC65-F080D0078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1089" y="24209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3" name="Line 16">
            <a:extLst>
              <a:ext uri="{FF2B5EF4-FFF2-40B4-BE49-F238E27FC236}">
                <a16:creationId xmlns:a16="http://schemas.microsoft.com/office/drawing/2014/main" id="{1DD8C6DA-35C0-443B-BFC1-4C6E8BFD47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514" y="33575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Line 17">
            <a:extLst>
              <a:ext uri="{FF2B5EF4-FFF2-40B4-BE49-F238E27FC236}">
                <a16:creationId xmlns:a16="http://schemas.microsoft.com/office/drawing/2014/main" id="{F955D211-5ACA-432E-8E3A-045DFDB498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0550" y="24209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5" name="Line 18">
            <a:extLst>
              <a:ext uri="{FF2B5EF4-FFF2-40B4-BE49-F238E27FC236}">
                <a16:creationId xmlns:a16="http://schemas.microsoft.com/office/drawing/2014/main" id="{D7DF2827-4304-4831-B5DD-54B510556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75738" y="24209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6" name="Line 20">
            <a:extLst>
              <a:ext uri="{FF2B5EF4-FFF2-40B4-BE49-F238E27FC236}">
                <a16:creationId xmlns:a16="http://schemas.microsoft.com/office/drawing/2014/main" id="{B817657C-DBED-4CD9-8412-B2274AFA4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46950" y="33575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7" name="Text Box 21">
            <a:extLst>
              <a:ext uri="{FF2B5EF4-FFF2-40B4-BE49-F238E27FC236}">
                <a16:creationId xmlns:a16="http://schemas.microsoft.com/office/drawing/2014/main" id="{5546EA61-48E4-437E-AA5D-DC328B9C7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076" y="2636839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srgbClr val="0000CC"/>
                </a:solidFill>
              </a:rPr>
              <a:t>3cm</a:t>
            </a:r>
            <a:endParaRPr lang="en-US" altLang="en-US" sz="2000">
              <a:solidFill>
                <a:srgbClr val="0000CC"/>
              </a:solidFill>
            </a:endParaRPr>
          </a:p>
        </p:txBody>
      </p:sp>
      <p:sp>
        <p:nvSpPr>
          <p:cNvPr id="14348" name="Text Box 22">
            <a:extLst>
              <a:ext uri="{FF2B5EF4-FFF2-40B4-BE49-F238E27FC236}">
                <a16:creationId xmlns:a16="http://schemas.microsoft.com/office/drawing/2014/main" id="{038F4999-B60A-4663-9D56-60D8AF474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9864" y="2051051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prstClr val="black"/>
                </a:solidFill>
              </a:rPr>
              <a:t>4cm</a:t>
            </a:r>
            <a:endParaRPr lang="en-US" altLang="en-US" sz="2000">
              <a:solidFill>
                <a:prstClr val="black"/>
              </a:solidFill>
            </a:endParaRPr>
          </a:p>
        </p:txBody>
      </p:sp>
      <p:sp>
        <p:nvSpPr>
          <p:cNvPr id="14349" name="Text Box 23">
            <a:extLst>
              <a:ext uri="{FF2B5EF4-FFF2-40B4-BE49-F238E27FC236}">
                <a16:creationId xmlns:a16="http://schemas.microsoft.com/office/drawing/2014/main" id="{C340D75E-6B71-4480-8CA4-B3C4C3C14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1" y="3357564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srgbClr val="0000CC"/>
                </a:solidFill>
              </a:rPr>
              <a:t>3cm</a:t>
            </a:r>
            <a:endParaRPr lang="en-US" altLang="en-US" sz="2000">
              <a:solidFill>
                <a:srgbClr val="0000CC"/>
              </a:solidFill>
            </a:endParaRPr>
          </a:p>
        </p:txBody>
      </p:sp>
      <p:sp>
        <p:nvSpPr>
          <p:cNvPr id="14350" name="Text Box 24">
            <a:extLst>
              <a:ext uri="{FF2B5EF4-FFF2-40B4-BE49-F238E27FC236}">
                <a16:creationId xmlns:a16="http://schemas.microsoft.com/office/drawing/2014/main" id="{B4C00713-D527-4417-A6FA-632346339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6" y="3286126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prstClr val="black"/>
                </a:solidFill>
              </a:rPr>
              <a:t>4cm</a:t>
            </a:r>
            <a:endParaRPr lang="en-US" altLang="en-US" sz="2000">
              <a:solidFill>
                <a:prstClr val="black"/>
              </a:solidFill>
            </a:endParaRPr>
          </a:p>
        </p:txBody>
      </p:sp>
      <p:sp>
        <p:nvSpPr>
          <p:cNvPr id="14351" name="Line 25">
            <a:extLst>
              <a:ext uri="{FF2B5EF4-FFF2-40B4-BE49-F238E27FC236}">
                <a16:creationId xmlns:a16="http://schemas.microsoft.com/office/drawing/2014/main" id="{F4C5EF5D-4F0A-4872-A34C-7C6ACCE5A4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04200" y="24209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2" name="Text Box 26">
            <a:extLst>
              <a:ext uri="{FF2B5EF4-FFF2-40B4-BE49-F238E27FC236}">
                <a16:creationId xmlns:a16="http://schemas.microsoft.com/office/drawing/2014/main" id="{CBA329D2-0BA9-4A20-B804-D52BF66AF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6639" y="3317876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prstClr val="black"/>
                </a:solidFill>
              </a:rPr>
              <a:t>3cm</a:t>
            </a:r>
            <a:endParaRPr lang="en-US" altLang="en-US" sz="2000">
              <a:solidFill>
                <a:prstClr val="black"/>
              </a:solidFill>
            </a:endParaRPr>
          </a:p>
        </p:txBody>
      </p:sp>
      <p:sp>
        <p:nvSpPr>
          <p:cNvPr id="14353" name="Text Box 27">
            <a:extLst>
              <a:ext uri="{FF2B5EF4-FFF2-40B4-BE49-F238E27FC236}">
                <a16:creationId xmlns:a16="http://schemas.microsoft.com/office/drawing/2014/main" id="{FEB91958-94EB-4904-AC0B-3DEA7CD08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9" y="2636839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prstClr val="black"/>
                </a:solidFill>
              </a:rPr>
              <a:t>3cm</a:t>
            </a:r>
            <a:endParaRPr lang="en-US" altLang="en-US" sz="2000">
              <a:solidFill>
                <a:prstClr val="black"/>
              </a:solidFill>
            </a:endParaRPr>
          </a:p>
        </p:txBody>
      </p:sp>
      <p:sp>
        <p:nvSpPr>
          <p:cNvPr id="14354" name="Text Box 28">
            <a:extLst>
              <a:ext uri="{FF2B5EF4-FFF2-40B4-BE49-F238E27FC236}">
                <a16:creationId xmlns:a16="http://schemas.microsoft.com/office/drawing/2014/main" id="{9D91263C-653C-4B88-AA5C-29B4C7ACB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0551" y="2060576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prstClr val="black"/>
                </a:solidFill>
              </a:rPr>
              <a:t>3cm</a:t>
            </a:r>
            <a:endParaRPr lang="en-US" altLang="en-US" sz="2000">
              <a:solidFill>
                <a:prstClr val="black"/>
              </a:solidFill>
            </a:endParaRPr>
          </a:p>
        </p:txBody>
      </p:sp>
      <p:sp>
        <p:nvSpPr>
          <p:cNvPr id="14355" name="Text Box 29">
            <a:extLst>
              <a:ext uri="{FF2B5EF4-FFF2-40B4-BE49-F238E27FC236}">
                <a16:creationId xmlns:a16="http://schemas.microsoft.com/office/drawing/2014/main" id="{6FA97877-451A-4B44-B236-5D6139DCB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2714" y="2709864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prstClr val="black"/>
                </a:solidFill>
              </a:rPr>
              <a:t>3cm</a:t>
            </a:r>
            <a:endParaRPr lang="en-US" altLang="en-US" sz="2000">
              <a:solidFill>
                <a:prstClr val="black"/>
              </a:solidFill>
            </a:endParaRPr>
          </a:p>
        </p:txBody>
      </p:sp>
      <p:sp>
        <p:nvSpPr>
          <p:cNvPr id="14356" name="Text Box 30">
            <a:extLst>
              <a:ext uri="{FF2B5EF4-FFF2-40B4-BE49-F238E27FC236}">
                <a16:creationId xmlns:a16="http://schemas.microsoft.com/office/drawing/2014/main" id="{CE54D8A5-262D-4A4E-99C7-A30B23DB0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3141664"/>
            <a:ext cx="503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A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57" name="Text Box 31">
            <a:extLst>
              <a:ext uri="{FF2B5EF4-FFF2-40B4-BE49-F238E27FC236}">
                <a16:creationId xmlns:a16="http://schemas.microsoft.com/office/drawing/2014/main" id="{D3215D3F-249E-4578-99F4-198BBF224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2205039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B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58" name="Text Box 32">
            <a:extLst>
              <a:ext uri="{FF2B5EF4-FFF2-40B4-BE49-F238E27FC236}">
                <a16:creationId xmlns:a16="http://schemas.microsoft.com/office/drawing/2014/main" id="{5C2AE256-66EE-4BEB-B18B-AC3A4B1C1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2133601"/>
            <a:ext cx="503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C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59" name="Text Box 33">
            <a:extLst>
              <a:ext uri="{FF2B5EF4-FFF2-40B4-BE49-F238E27FC236}">
                <a16:creationId xmlns:a16="http://schemas.microsoft.com/office/drawing/2014/main" id="{9E182CD3-AF7C-4855-81B1-33F86EA11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0114" y="3286126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D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60" name="Text Box 36">
            <a:extLst>
              <a:ext uri="{FF2B5EF4-FFF2-40B4-BE49-F238E27FC236}">
                <a16:creationId xmlns:a16="http://schemas.microsoft.com/office/drawing/2014/main" id="{6A8AF3EF-071A-4558-8D24-738BA7F1F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9350" y="3317876"/>
            <a:ext cx="503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E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61" name="Text Box 37">
            <a:extLst>
              <a:ext uri="{FF2B5EF4-FFF2-40B4-BE49-F238E27FC236}">
                <a16:creationId xmlns:a16="http://schemas.microsoft.com/office/drawing/2014/main" id="{A1EC7C34-7CC2-40E9-8AE4-FFA17A73A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339" y="3286126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M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62" name="Text Box 40">
            <a:extLst>
              <a:ext uri="{FF2B5EF4-FFF2-40B4-BE49-F238E27FC236}">
                <a16:creationId xmlns:a16="http://schemas.microsoft.com/office/drawing/2014/main" id="{2118F995-457C-4A1B-831B-A1C15B507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1464" y="2133601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N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63" name="Text Box 41">
            <a:extLst>
              <a:ext uri="{FF2B5EF4-FFF2-40B4-BE49-F238E27FC236}">
                <a16:creationId xmlns:a16="http://schemas.microsoft.com/office/drawing/2014/main" id="{F6FCB6B3-0287-496D-B445-84457063D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0650" y="2060576"/>
            <a:ext cx="503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P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64" name="Text Box 42">
            <a:extLst>
              <a:ext uri="{FF2B5EF4-FFF2-40B4-BE49-F238E27FC236}">
                <a16:creationId xmlns:a16="http://schemas.microsoft.com/office/drawing/2014/main" id="{91C13305-BEB6-4C32-9480-6DF33060E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7864" y="3070226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K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65" name="Text Box 43">
            <a:extLst>
              <a:ext uri="{FF2B5EF4-FFF2-40B4-BE49-F238E27FC236}">
                <a16:creationId xmlns:a16="http://schemas.microsoft.com/office/drawing/2014/main" id="{8CB3DC30-DBB9-4AA6-805A-2DD5D114C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1275" y="3286126"/>
            <a:ext cx="503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Q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9262" name="Text Box 46">
            <a:extLst>
              <a:ext uri="{FF2B5EF4-FFF2-40B4-BE49-F238E27FC236}">
                <a16:creationId xmlns:a16="http://schemas.microsoft.com/office/drawing/2014/main" id="{90DDC78F-9B83-41B9-8A08-068099B14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6" y="4149726"/>
            <a:ext cx="4608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Độ dài đường gấp khúc ABCDE là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9263" name="Text Box 47">
            <a:extLst>
              <a:ext uri="{FF2B5EF4-FFF2-40B4-BE49-F238E27FC236}">
                <a16:creationId xmlns:a16="http://schemas.microsoft.com/office/drawing/2014/main" id="{EF43A84C-8E0F-4738-AFB8-5F23C3969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4221164"/>
            <a:ext cx="4608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Độ dài đường gấp khúc KMNPQ là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14368" name="Line 48">
            <a:extLst>
              <a:ext uri="{FF2B5EF4-FFF2-40B4-BE49-F238E27FC236}">
                <a16:creationId xmlns:a16="http://schemas.microsoft.com/office/drawing/2014/main" id="{F3809105-D987-4CB6-B3C5-5FB0224065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1225" y="2852738"/>
            <a:ext cx="0" cy="400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65" name="Text Box 49">
            <a:extLst>
              <a:ext uri="{FF2B5EF4-FFF2-40B4-BE49-F238E27FC236}">
                <a16:creationId xmlns:a16="http://schemas.microsoft.com/office/drawing/2014/main" id="{DC0B8535-2CA3-4142-8B20-7907EAC70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4519614"/>
            <a:ext cx="3382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3 + 4 + 3 + 4 = 14 (cm)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9266" name="Text Box 50">
            <a:extLst>
              <a:ext uri="{FF2B5EF4-FFF2-40B4-BE49-F238E27FC236}">
                <a16:creationId xmlns:a16="http://schemas.microsoft.com/office/drawing/2014/main" id="{71AEB02F-1156-4EEC-84AB-7F0B4A7A3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1" y="4583114"/>
            <a:ext cx="2212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</a:rPr>
              <a:t>3 x 4 = 12 (cm)         </a:t>
            </a:r>
            <a:endParaRPr lang="en-US" altLang="en-US" sz="2000" b="1">
              <a:solidFill>
                <a:prstClr val="black"/>
              </a:solidFill>
            </a:endParaRPr>
          </a:p>
        </p:txBody>
      </p:sp>
      <p:sp>
        <p:nvSpPr>
          <p:cNvPr id="9267" name="Text Box 51">
            <a:extLst>
              <a:ext uri="{FF2B5EF4-FFF2-40B4-BE49-F238E27FC236}">
                <a16:creationId xmlns:a16="http://schemas.microsoft.com/office/drawing/2014/main" id="{CCAEAA41-C58A-48F7-BA07-AB271D2BD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1514" y="5157789"/>
            <a:ext cx="2376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srgbClr val="FF0000"/>
                </a:solidFill>
              </a:rPr>
              <a:t>Đáp số: 12 cm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9268" name="Text Box 52">
            <a:extLst>
              <a:ext uri="{FF2B5EF4-FFF2-40B4-BE49-F238E27FC236}">
                <a16:creationId xmlns:a16="http://schemas.microsoft.com/office/drawing/2014/main" id="{D8B01B4C-A47F-47CD-A655-401C4C77D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6850" y="5013326"/>
            <a:ext cx="1944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>
                <a:solidFill>
                  <a:srgbClr val="FF0000"/>
                </a:solidFill>
              </a:rPr>
              <a:t>Đáp số: 14 cm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14373" name="Text Box 53">
            <a:extLst>
              <a:ext uri="{FF2B5EF4-FFF2-40B4-BE49-F238E27FC236}">
                <a16:creationId xmlns:a16="http://schemas.microsoft.com/office/drawing/2014/main" id="{B770FC55-FD1B-4307-82EF-97C955229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3644901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u="sng">
                <a:solidFill>
                  <a:prstClr val="black"/>
                </a:solidFill>
              </a:rPr>
              <a:t>Bài giải</a:t>
            </a:r>
            <a:endParaRPr lang="en-US" altLang="en-US" sz="2000" u="sng">
              <a:solidFill>
                <a:prstClr val="black"/>
              </a:solidFill>
            </a:endParaRPr>
          </a:p>
        </p:txBody>
      </p:sp>
      <p:sp>
        <p:nvSpPr>
          <p:cNvPr id="14374" name="Text Box 54">
            <a:extLst>
              <a:ext uri="{FF2B5EF4-FFF2-40B4-BE49-F238E27FC236}">
                <a16:creationId xmlns:a16="http://schemas.microsoft.com/office/drawing/2014/main" id="{6BE125B4-2F52-4168-AD6D-0D169643F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3717926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000" u="sng">
                <a:solidFill>
                  <a:prstClr val="black"/>
                </a:solidFill>
              </a:rPr>
              <a:t>Bài giải</a:t>
            </a:r>
            <a:endParaRPr lang="en-US" altLang="en-US" sz="2000" u="sng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2" grpId="0"/>
      <p:bldP spid="9263" grpId="0"/>
      <p:bldP spid="9265" grpId="0"/>
      <p:bldP spid="9266" grpId="0"/>
      <p:bldP spid="9267" grpId="0"/>
      <p:bldP spid="926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Widescreen</PresentationFormat>
  <Paragraphs>114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2020-12-12T11:08:37Z</dcterms:created>
  <dcterms:modified xsi:type="dcterms:W3CDTF">2020-12-12T11:08:58Z</dcterms:modified>
</cp:coreProperties>
</file>