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1" r:id="rId2"/>
    <p:sldId id="421" r:id="rId3"/>
    <p:sldId id="423" r:id="rId4"/>
    <p:sldId id="424" r:id="rId5"/>
    <p:sldId id="412" r:id="rId6"/>
    <p:sldId id="405" r:id="rId7"/>
    <p:sldId id="406" r:id="rId8"/>
    <p:sldId id="407" r:id="rId9"/>
    <p:sldId id="408" r:id="rId10"/>
    <p:sldId id="391" r:id="rId11"/>
    <p:sldId id="425" r:id="rId12"/>
    <p:sldId id="426" r:id="rId13"/>
    <p:sldId id="393" r:id="rId14"/>
    <p:sldId id="433" r:id="rId15"/>
    <p:sldId id="427" r:id="rId16"/>
    <p:sldId id="395" r:id="rId17"/>
    <p:sldId id="428" r:id="rId18"/>
    <p:sldId id="396" r:id="rId19"/>
    <p:sldId id="397" r:id="rId20"/>
    <p:sldId id="400" r:id="rId21"/>
    <p:sldId id="401" r:id="rId22"/>
    <p:sldId id="402" r:id="rId23"/>
    <p:sldId id="398" r:id="rId24"/>
    <p:sldId id="404" r:id="rId25"/>
    <p:sldId id="403" r:id="rId26"/>
    <p:sldId id="429" r:id="rId27"/>
    <p:sldId id="432" r:id="rId28"/>
    <p:sldId id="43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  <p:sp>
        <p:nvSpPr>
          <p:cNvPr id="196613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800"/>
          </a:p>
        </p:txBody>
      </p:sp>
      <p:grpSp>
        <p:nvGrpSpPr>
          <p:cNvPr id="196614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196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grpSp>
          <p:nvGrpSpPr>
            <p:cNvPr id="19661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96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96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96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96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96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196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  <p:grpSp>
        <p:nvGrpSpPr>
          <p:cNvPr id="196623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9662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662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662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662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662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662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  <p:sp>
        <p:nvSpPr>
          <p:cNvPr id="1966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1966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19663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1966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B33112-8DB1-4C18-8E40-FCCE69AD7AD1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9663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874017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703B-C879-47E8-81A4-8F507B98CB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033062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763E6-0150-4AF0-A833-23A4CC4B93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8833305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98B8D51-4390-46CC-B929-45AD06045C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719751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41F23-365D-45BA-8C57-17D13F2DF4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0595423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636E2-0A3B-4131-BEE2-2BA24516D51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379711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59529-F5E1-4355-A263-66532E5AB2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6811229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49B74-617C-4A61-9AB5-43E75740E8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11311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0C88E-E610-4587-83CF-7DDD1AC39D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0472291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4AAC7-1AC0-4859-B660-1D7E5C04B3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537928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EC40C-6DFA-463F-A630-DE252CA4A2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5216985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150C1-09FD-4D48-8C72-4E1F0CBB55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3332051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955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55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  <p:sp>
        <p:nvSpPr>
          <p:cNvPr id="195589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800"/>
          </a:p>
        </p:txBody>
      </p:sp>
      <p:grpSp>
        <p:nvGrpSpPr>
          <p:cNvPr id="195590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1955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grpSp>
          <p:nvGrpSpPr>
            <p:cNvPr id="1955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55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955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955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955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  <p:sp>
            <p:nvSpPr>
              <p:cNvPr id="1955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 sz="1800"/>
              </a:p>
            </p:txBody>
          </p:sp>
        </p:grpSp>
        <p:sp>
          <p:nvSpPr>
            <p:cNvPr id="1955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  <p:grpSp>
        <p:nvGrpSpPr>
          <p:cNvPr id="19559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956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56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56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56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56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  <p:sp>
          <p:nvSpPr>
            <p:cNvPr id="1956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1800"/>
            </a:p>
          </p:txBody>
        </p:sp>
      </p:grpSp>
      <p:sp>
        <p:nvSpPr>
          <p:cNvPr id="1956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956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956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vi-VN"/>
          </a:p>
        </p:txBody>
      </p:sp>
      <p:sp>
        <p:nvSpPr>
          <p:cNvPr id="1956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vi-VN"/>
          </a:p>
        </p:txBody>
      </p:sp>
      <p:sp>
        <p:nvSpPr>
          <p:cNvPr id="1956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AFF5AEA-FFF3-4243-B829-77AAC66001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4070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5.gif"/><Relationship Id="rId7" Type="http://schemas.openxmlformats.org/officeDocument/2006/relationships/slide" Target="slide2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4.xml"/><Relationship Id="rId9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2323" name="WordArt 3"/>
          <p:cNvSpPr>
            <a:spLocks noChangeArrowheads="1" noChangeShapeType="1" noTextEdit="1"/>
          </p:cNvSpPr>
          <p:nvPr/>
        </p:nvSpPr>
        <p:spPr bwMode="auto">
          <a:xfrm>
            <a:off x="2474914" y="430213"/>
            <a:ext cx="71151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Kính chào quý thầy cô giáo 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Xin chào các em !</a:t>
            </a:r>
          </a:p>
        </p:txBody>
      </p:sp>
      <p:pic>
        <p:nvPicPr>
          <p:cNvPr id="312324" name="Picture 4" descr="Green Wall 2009 -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4" b="30588"/>
          <a:stretch>
            <a:fillRect/>
          </a:stretch>
        </p:blipFill>
        <p:spPr bwMode="auto">
          <a:xfrm>
            <a:off x="1609725" y="114300"/>
            <a:ext cx="8915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25" name="Picture 5" descr="Green Wall 2009 -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30588"/>
          <a:stretch>
            <a:fillRect/>
          </a:stretch>
        </p:blipFill>
        <p:spPr bwMode="auto">
          <a:xfrm>
            <a:off x="1738313" y="66675"/>
            <a:ext cx="152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26" name="Picture 6" descr="Green Wall 2009 -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4" b="30588"/>
          <a:stretch>
            <a:fillRect/>
          </a:stretch>
        </p:blipFill>
        <p:spPr bwMode="auto">
          <a:xfrm>
            <a:off x="1595438" y="6438900"/>
            <a:ext cx="8915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27" name="Picture 7" descr="Green Wall 2009 -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30588"/>
          <a:stretch>
            <a:fillRect/>
          </a:stretch>
        </p:blipFill>
        <p:spPr bwMode="auto">
          <a:xfrm>
            <a:off x="10282238" y="85725"/>
            <a:ext cx="152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1524000" y="4635501"/>
            <a:ext cx="8485188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FadeDown">
              <a:avLst>
                <a:gd name="adj" fmla="val 33333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66FF33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round/>
                  <a:headEnd/>
                  <a:tailEnd/>
                </a:ln>
                <a:solidFill>
                  <a:srgbClr val="66FF33">
                    <a:alpha val="75999"/>
                  </a:srgbClr>
                </a:solidFill>
                <a:latin typeface="Arial" charset="0"/>
              </a:rPr>
              <a:t>  -))))))))((((((((-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2484439" y="1636714"/>
            <a:ext cx="71580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 dirty="0" err="1">
                <a:solidFill>
                  <a:srgbClr val="000066"/>
                </a:solidFill>
                <a:latin typeface=".VnTime" pitchFamily="34" charset="0"/>
              </a:rPr>
              <a:t>M«n</a:t>
            </a:r>
            <a:r>
              <a:rPr lang="en-US" altLang="vi-VN" sz="2800" b="1" i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2800" b="1" i="1" dirty="0" err="1">
                <a:solidFill>
                  <a:srgbClr val="000066"/>
                </a:solidFill>
                <a:latin typeface=".VnTime" pitchFamily="34" charset="0"/>
              </a:rPr>
              <a:t>Tù</a:t>
            </a:r>
            <a:r>
              <a:rPr lang="en-US" altLang="vi-VN" sz="2800" b="1" i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2800" b="1" i="1" dirty="0" err="1">
                <a:solidFill>
                  <a:srgbClr val="000066"/>
                </a:solidFill>
                <a:latin typeface=".VnTime" pitchFamily="34" charset="0"/>
              </a:rPr>
              <a:t>nhiªn</a:t>
            </a:r>
            <a:r>
              <a:rPr lang="en-US" altLang="vi-VN" sz="2800" b="1" i="1" dirty="0">
                <a:solidFill>
                  <a:srgbClr val="000066"/>
                </a:solidFill>
                <a:latin typeface=".VnTime" pitchFamily="34" charset="0"/>
              </a:rPr>
              <a:t> vµ X· </a:t>
            </a:r>
            <a:r>
              <a:rPr lang="en-US" altLang="vi-VN" sz="2800" b="1" i="1" dirty="0" err="1">
                <a:solidFill>
                  <a:srgbClr val="000066"/>
                </a:solidFill>
                <a:latin typeface=".VnTime" pitchFamily="34" charset="0"/>
              </a:rPr>
              <a:t>héi</a:t>
            </a:r>
            <a:r>
              <a:rPr lang="en-US" altLang="vi-VN" sz="2800" b="1" i="1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2800" b="1" i="1" dirty="0" err="1">
                <a:solidFill>
                  <a:srgbClr val="000066"/>
                </a:solidFill>
                <a:latin typeface=".VnTime" pitchFamily="34" charset="0"/>
              </a:rPr>
              <a:t>líp</a:t>
            </a:r>
            <a:r>
              <a:rPr lang="en-US" altLang="vi-VN" sz="2800" b="1" i="1" dirty="0">
                <a:solidFill>
                  <a:srgbClr val="000066"/>
                </a:solidFill>
                <a:latin typeface=".VnTime" pitchFamily="34" charset="0"/>
              </a:rPr>
              <a:t> 3</a:t>
            </a:r>
            <a:r>
              <a:rPr lang="en-US" altLang="vi-VN" sz="6000" b="1" i="1" dirty="0">
                <a:solidFill>
                  <a:srgbClr val="000066"/>
                </a:solidFill>
                <a:latin typeface=".VnCommercial Script" pitchFamily="34" charset="0"/>
              </a:rPr>
              <a:t> </a:t>
            </a:r>
          </a:p>
        </p:txBody>
      </p:sp>
      <p:sp>
        <p:nvSpPr>
          <p:cNvPr id="312331" name="WordArt 11"/>
          <p:cNvSpPr>
            <a:spLocks noChangeArrowheads="1" noChangeShapeType="1" noTextEdit="1"/>
          </p:cNvSpPr>
          <p:nvPr/>
        </p:nvSpPr>
        <p:spPr bwMode="auto">
          <a:xfrm>
            <a:off x="1925638" y="503238"/>
            <a:ext cx="8413750" cy="50466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Pour">
              <a:avLst>
                <a:gd name="adj1" fmla="val 10393678"/>
                <a:gd name="adj2" fmla="val 87630"/>
              </a:avLst>
            </a:prstTxWarp>
            <a:scene3d>
              <a:camera prst="legacyObliqueTopLeft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MỪNG QUÝ THÀY CÔ VỀ DỰ GIỜ THĂM LỚP 3A</a:t>
            </a:r>
          </a:p>
        </p:txBody>
      </p:sp>
      <p:sp>
        <p:nvSpPr>
          <p:cNvPr id="312332" name="AutoShape 12"/>
          <p:cNvSpPr>
            <a:spLocks noChangeArrowheads="1"/>
          </p:cNvSpPr>
          <p:nvPr/>
        </p:nvSpPr>
        <p:spPr bwMode="auto">
          <a:xfrm>
            <a:off x="1889126" y="633414"/>
            <a:ext cx="1025525" cy="763587"/>
          </a:xfrm>
          <a:prstGeom prst="irregularSeal1">
            <a:avLst/>
          </a:prstGeom>
          <a:gradFill rotWithShape="1">
            <a:gsLst>
              <a:gs pos="0">
                <a:srgbClr val="CCFF66"/>
              </a:gs>
              <a:gs pos="100000">
                <a:srgbClr val="CCFF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animBg="1"/>
      <p:bldP spid="312323" grpId="1" animBg="1"/>
      <p:bldP spid="312328" grpId="0" animBg="1"/>
      <p:bldP spid="312329" grpId="0"/>
      <p:bldP spid="312331" grpId="0" animBg="1"/>
      <p:bldP spid="3123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7" name="Picture 5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85725"/>
            <a:ext cx="2817813" cy="291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8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1" y="85725"/>
            <a:ext cx="3108325" cy="291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9" name="Picture 7" descr="Untitled-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1" y="114300"/>
            <a:ext cx="2816225" cy="291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0" name="Picture 8" descr="Untitled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3635376"/>
            <a:ext cx="4132262" cy="2633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1" name="Picture 9" descr="Untitled-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1" y="3633788"/>
            <a:ext cx="4316413" cy="2647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1495426" y="2973388"/>
            <a:ext cx="3300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1800" b="1">
                <a:solidFill>
                  <a:srgbClr val="003300"/>
                </a:solidFill>
                <a:latin typeface="Arial" charset="0"/>
              </a:rPr>
              <a:t>1.Chăm sóc và bảo vệ rừng</a:t>
            </a: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4568826" y="2924176"/>
            <a:ext cx="296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3300"/>
                </a:solidFill>
                <a:latin typeface="Arial" charset="0"/>
              </a:rPr>
              <a:t>2.Nuôi cá</a:t>
            </a:r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8497889" y="2970214"/>
            <a:ext cx="125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3300"/>
                </a:solidFill>
                <a:latin typeface="Arial" charset="0"/>
              </a:rPr>
              <a:t>3.Gặt lúa</a:t>
            </a:r>
          </a:p>
        </p:txBody>
      </p:sp>
      <p:sp>
        <p:nvSpPr>
          <p:cNvPr id="243726" name="Rectangle 14"/>
          <p:cNvSpPr>
            <a:spLocks noChangeArrowheads="1"/>
          </p:cNvSpPr>
          <p:nvPr/>
        </p:nvSpPr>
        <p:spPr bwMode="auto">
          <a:xfrm>
            <a:off x="7486651" y="6216651"/>
            <a:ext cx="171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3300"/>
                </a:solidFill>
                <a:latin typeface="Arial" charset="0"/>
              </a:rPr>
              <a:t> 5.Nuôi gà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2255838" y="6192839"/>
            <a:ext cx="307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3300"/>
                </a:solidFill>
                <a:latin typeface="Arial" charset="0"/>
              </a:rPr>
              <a:t>4.Nuôi lợn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2854325" y="514351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Arial" charset="0"/>
              </a:rPr>
              <a:t>Tự nhiên và Xã hội: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1704976" y="941389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1600201" y="1590676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1.Các hoạt động nông nghiệp 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2730500" y="2551114"/>
            <a:ext cx="7461250" cy="1571625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0099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Arial" charset="0"/>
              </a:rPr>
              <a:t>Các hoạt động trồng trọt, chăn nuôi, đánh bắt và    nuôi trồng thủy sản, trồng rừng,…được gọi là hoạt động nông nghiệp.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2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5159" name="Litebulb"/>
          <p:cNvSpPr>
            <a:spLocks noEditPoints="1" noChangeArrowheads="1"/>
          </p:cNvSpPr>
          <p:nvPr/>
        </p:nvSpPr>
        <p:spPr bwMode="auto">
          <a:xfrm rot="1284624">
            <a:off x="1898650" y="2711451"/>
            <a:ext cx="528638" cy="91122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51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8" grpId="0" animBg="1"/>
      <p:bldP spid="305159" grpId="0" animBg="1"/>
      <p:bldP spid="3051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2854325" y="514351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Arial" charset="0"/>
              </a:rPr>
              <a:t>Tự nhiên và Xã hội: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1704976" y="941389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1600201" y="1590676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1.Các hoạt động nông nghiệp </a:t>
            </a: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1581151" y="2063751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2.Các hoạt động nông nghiệp ở địa phương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2620963" y="-777875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Hoạt động 2 : Thảo luận nhóm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1666876" y="882650"/>
            <a:ext cx="88884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vi-VN" sz="2400" b="1">
                <a:solidFill>
                  <a:srgbClr val="003300"/>
                </a:solidFill>
                <a:latin typeface="Arial" charset="0"/>
              </a:rPr>
              <a:t>Em hãy kể tên các hoạt động nông nghiệp nơi em sống (hoặc em biết) và các sản phẩm của hoạt động đó.</a:t>
            </a:r>
          </a:p>
        </p:txBody>
      </p:sp>
      <p:sp>
        <p:nvSpPr>
          <p:cNvPr id="245793" name="Text Box 33"/>
          <p:cNvSpPr txBox="1">
            <a:spLocks noChangeArrowheads="1"/>
          </p:cNvSpPr>
          <p:nvPr/>
        </p:nvSpPr>
        <p:spPr bwMode="auto">
          <a:xfrm>
            <a:off x="3333750" y="3562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828" name="AutoShape 68"/>
          <p:cNvSpPr>
            <a:spLocks noChangeArrowheads="1"/>
          </p:cNvSpPr>
          <p:nvPr/>
        </p:nvSpPr>
        <p:spPr bwMode="auto">
          <a:xfrm>
            <a:off x="3717926" y="38101"/>
            <a:ext cx="5121275" cy="866775"/>
          </a:xfrm>
          <a:prstGeom prst="wedgeEllipseCallout">
            <a:avLst>
              <a:gd name="adj1" fmla="val -43181"/>
              <a:gd name="adj2" fmla="val 60806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i="1">
                <a:solidFill>
                  <a:srgbClr val="FFFFFF"/>
                </a:solidFill>
                <a:latin typeface="Arial" charset="0"/>
              </a:rPr>
              <a:t>Thảo luận nhóm</a:t>
            </a:r>
          </a:p>
        </p:txBody>
      </p:sp>
      <p:graphicFrame>
        <p:nvGraphicFramePr>
          <p:cNvPr id="246069" name="Group 309"/>
          <p:cNvGraphicFramePr>
            <a:graphicFrameLocks noGrp="1"/>
          </p:cNvGraphicFramePr>
          <p:nvPr>
            <p:ph/>
          </p:nvPr>
        </p:nvGraphicFramePr>
        <p:xfrm>
          <a:off x="2000250" y="2112964"/>
          <a:ext cx="8229600" cy="277050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Các hoạt động nông nghiệp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Sản phẩm của các hoạt động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nông nghiệp 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25" name="Text Box 165"/>
          <p:cNvSpPr txBox="1">
            <a:spLocks noChangeArrowheads="1"/>
          </p:cNvSpPr>
          <p:nvPr/>
        </p:nvSpPr>
        <p:spPr bwMode="auto">
          <a:xfrm>
            <a:off x="4449763" y="35385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926" name="Text Box 166"/>
          <p:cNvSpPr txBox="1">
            <a:spLocks noChangeArrowheads="1"/>
          </p:cNvSpPr>
          <p:nvPr/>
        </p:nvSpPr>
        <p:spPr bwMode="auto">
          <a:xfrm>
            <a:off x="4376738" y="3429001"/>
            <a:ext cx="1573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927" name="Text Box 167"/>
          <p:cNvSpPr txBox="1">
            <a:spLocks noChangeArrowheads="1"/>
          </p:cNvSpPr>
          <p:nvPr/>
        </p:nvSpPr>
        <p:spPr bwMode="auto">
          <a:xfrm>
            <a:off x="2036764" y="284163"/>
            <a:ext cx="175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6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2620963" y="-777875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Hoạt động 2 : Thảo luận nhóm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666876" y="882650"/>
            <a:ext cx="888841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vi-VN" sz="2400" b="1">
                <a:solidFill>
                  <a:srgbClr val="003300"/>
                </a:solidFill>
                <a:latin typeface="Arial" charset="0"/>
              </a:rPr>
              <a:t>Em hãy kể tên các hoạt động nông nghiệp nơi em sống (hoặc em biết) và các sản phẩm của hoạt động đó.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3333750" y="35623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6421" name="AutoShape 5"/>
          <p:cNvSpPr>
            <a:spLocks noChangeArrowheads="1"/>
          </p:cNvSpPr>
          <p:nvPr/>
        </p:nvSpPr>
        <p:spPr bwMode="auto">
          <a:xfrm>
            <a:off x="3717926" y="38101"/>
            <a:ext cx="5121275" cy="866775"/>
          </a:xfrm>
          <a:prstGeom prst="wedgeEllipseCallout">
            <a:avLst>
              <a:gd name="adj1" fmla="val -43181"/>
              <a:gd name="adj2" fmla="val 60806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i="1">
                <a:solidFill>
                  <a:srgbClr val="FFFFFF"/>
                </a:solidFill>
                <a:latin typeface="Arial" charset="0"/>
              </a:rPr>
              <a:t>Thảo luận nhóm</a:t>
            </a:r>
          </a:p>
        </p:txBody>
      </p:sp>
      <p:graphicFrame>
        <p:nvGraphicFramePr>
          <p:cNvPr id="316445" name="Group 29"/>
          <p:cNvGraphicFramePr>
            <a:graphicFrameLocks noGrp="1"/>
          </p:cNvGraphicFramePr>
          <p:nvPr>
            <p:ph/>
          </p:nvPr>
        </p:nvGraphicFramePr>
        <p:xfrm>
          <a:off x="1946275" y="2101851"/>
          <a:ext cx="8229600" cy="444563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Các hoạt động nông nghiệp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Sản phẩm của các hoạt động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nông nghiệp ở địa phương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 Trồng lúa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-Trồng cây ăn quả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-Trồng hoa màu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Lúa gạo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Bưởi, cam, nhãn, xoài…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Rau, củ, quả,...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  Nuôi trâu, bò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 Nuôi tôm,cá...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-....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Thịt, sức kéo…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Thức ăn,...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-Bắt chuột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-....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Thức ăn, bảo vệ mùa màng,...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6439" name="Text Box 23"/>
          <p:cNvSpPr txBox="1">
            <a:spLocks noChangeArrowheads="1"/>
          </p:cNvSpPr>
          <p:nvPr/>
        </p:nvSpPr>
        <p:spPr bwMode="auto">
          <a:xfrm>
            <a:off x="4449763" y="35385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6440" name="Text Box 24"/>
          <p:cNvSpPr txBox="1">
            <a:spLocks noChangeArrowheads="1"/>
          </p:cNvSpPr>
          <p:nvPr/>
        </p:nvSpPr>
        <p:spPr bwMode="auto">
          <a:xfrm>
            <a:off x="4376738" y="3429001"/>
            <a:ext cx="1573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6441" name="Text Box 25"/>
          <p:cNvSpPr txBox="1">
            <a:spLocks noChangeArrowheads="1"/>
          </p:cNvSpPr>
          <p:nvPr/>
        </p:nvSpPr>
        <p:spPr bwMode="auto">
          <a:xfrm>
            <a:off x="2036764" y="284163"/>
            <a:ext cx="175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1524000" y="4745038"/>
            <a:ext cx="427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400" b="1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308227" name="Picture 3" descr="images[7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8"/>
          <a:stretch>
            <a:fillRect/>
          </a:stretch>
        </p:blipFill>
        <p:spPr bwMode="auto">
          <a:xfrm>
            <a:off x="1743075" y="161926"/>
            <a:ext cx="8705850" cy="5973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5254625" y="6135688"/>
            <a:ext cx="241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3300"/>
                </a:solidFill>
                <a:latin typeface="Arial" charset="0"/>
              </a:rPr>
              <a:t>Cấy lúa</a:t>
            </a: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1524000" y="4745038"/>
            <a:ext cx="427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400" b="1">
              <a:solidFill>
                <a:srgbClr val="003300"/>
              </a:solidFill>
              <a:latin typeface="Arial" charset="0"/>
            </a:endParaRPr>
          </a:p>
        </p:txBody>
      </p:sp>
      <p:graphicFrame>
        <p:nvGraphicFramePr>
          <p:cNvPr id="258056" name="Object 8">
            <a:hlinkClick r:id="rId2" action="ppaction://hlinksldjump"/>
          </p:cNvPr>
          <p:cNvGraphicFramePr>
            <a:graphicFrameLocks noGrp="1" noChangeAspect="1"/>
          </p:cNvGraphicFramePr>
          <p:nvPr>
            <p:ph/>
          </p:nvPr>
        </p:nvGraphicFramePr>
        <p:xfrm>
          <a:off x="1706564" y="161926"/>
          <a:ext cx="8821737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780952" imgH="2828571" progId="MSPhotoEd.3">
                  <p:embed/>
                </p:oleObj>
              </mc:Choice>
              <mc:Fallback>
                <p:oleObj name="Photo Editor Photo" r:id="rId3" imgW="3780952" imgH="2828571" progId="MSPhotoEd.3">
                  <p:embed/>
                  <p:pic>
                    <p:nvPicPr>
                      <p:cNvPr id="258056" name="Object 8">
                        <a:hlinkClick r:id="rId2" action="ppaction://hlinksldjump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4" y="161926"/>
                        <a:ext cx="8821737" cy="6010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3790950" y="6208713"/>
            <a:ext cx="461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3300"/>
                </a:solidFill>
                <a:latin typeface="Arial" charset="0"/>
              </a:rPr>
              <a:t>Đặc sản nhãn lồng Hưng Yên</a:t>
            </a: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2854325" y="514351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Arial" charset="0"/>
              </a:rPr>
              <a:t>Tự nhiên và Xã hội: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704976" y="941389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1600201" y="1590676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1.Các hoạt động nông nghiệp 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1581151" y="2063751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2.Các hoạt động nông nghiệp ở địa phương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1552576" y="2536826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3.Các hoạt động nông nghiệp ở nước ta</a:t>
            </a:r>
          </a:p>
        </p:txBody>
      </p:sp>
      <p:sp>
        <p:nvSpPr>
          <p:cNvPr id="30925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63139" y="173039"/>
            <a:ext cx="549275" cy="4667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16" name="Text Box 20"/>
          <p:cNvSpPr txBox="1">
            <a:spLocks noChangeArrowheads="1"/>
          </p:cNvSpPr>
          <p:nvPr/>
        </p:nvSpPr>
        <p:spPr bwMode="auto">
          <a:xfrm>
            <a:off x="2620963" y="284163"/>
            <a:ext cx="427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 sz="24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60122" name="Picture 13" descr="TeddyBear-01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831850"/>
            <a:ext cx="2713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3" name="Picture 13" descr="TeddyBear-01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624138"/>
            <a:ext cx="284956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4" name="Picture 13" descr="TeddyBear-01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1" y="758825"/>
            <a:ext cx="29241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6" name="Picture 13" descr="TeddyBear-01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2660650"/>
            <a:ext cx="26304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7" name="Picture 13" descr="TeddyBear-01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6425"/>
            <a:ext cx="274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21" name="Picture 13" descr="TeddyBear-01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58825"/>
            <a:ext cx="26701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28" name="Text Box 32"/>
          <p:cNvSpPr txBox="1">
            <a:spLocks noChangeArrowheads="1"/>
          </p:cNvSpPr>
          <p:nvPr/>
        </p:nvSpPr>
        <p:spPr bwMode="auto">
          <a:xfrm>
            <a:off x="2317750" y="2511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260129" name="Text Box 33"/>
          <p:cNvSpPr txBox="1">
            <a:spLocks noChangeArrowheads="1"/>
          </p:cNvSpPr>
          <p:nvPr/>
        </p:nvSpPr>
        <p:spPr bwMode="auto">
          <a:xfrm>
            <a:off x="5327650" y="25146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260130" name="Text Box 34"/>
          <p:cNvSpPr txBox="1">
            <a:spLocks noChangeArrowheads="1"/>
          </p:cNvSpPr>
          <p:nvPr/>
        </p:nvSpPr>
        <p:spPr bwMode="auto">
          <a:xfrm>
            <a:off x="8547100" y="24050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260131" name="Text Box 35"/>
          <p:cNvSpPr txBox="1">
            <a:spLocks noChangeArrowheads="1"/>
          </p:cNvSpPr>
          <p:nvPr/>
        </p:nvSpPr>
        <p:spPr bwMode="auto">
          <a:xfrm>
            <a:off x="8693150" y="42703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Arial" charset="0"/>
              </a:rPr>
              <a:t>6</a:t>
            </a:r>
          </a:p>
        </p:txBody>
      </p:sp>
      <p:sp>
        <p:nvSpPr>
          <p:cNvPr id="260132" name="Text Box 36"/>
          <p:cNvSpPr txBox="1">
            <a:spLocks noChangeArrowheads="1"/>
          </p:cNvSpPr>
          <p:nvPr/>
        </p:nvSpPr>
        <p:spPr bwMode="auto">
          <a:xfrm>
            <a:off x="5473700" y="43434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Arial" charset="0"/>
              </a:rPr>
              <a:t>5</a:t>
            </a:r>
          </a:p>
        </p:txBody>
      </p:sp>
      <p:sp>
        <p:nvSpPr>
          <p:cNvPr id="260133" name="Text Box 37"/>
          <p:cNvSpPr txBox="1">
            <a:spLocks noChangeArrowheads="1"/>
          </p:cNvSpPr>
          <p:nvPr/>
        </p:nvSpPr>
        <p:spPr bwMode="auto">
          <a:xfrm>
            <a:off x="2401889" y="620871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Arial" charset="0"/>
              </a:rPr>
              <a:t>7</a:t>
            </a:r>
          </a:p>
        </p:txBody>
      </p:sp>
      <p:sp>
        <p:nvSpPr>
          <p:cNvPr id="260134" name="Text Box 38"/>
          <p:cNvSpPr txBox="1">
            <a:spLocks noChangeArrowheads="1"/>
          </p:cNvSpPr>
          <p:nvPr/>
        </p:nvSpPr>
        <p:spPr bwMode="auto">
          <a:xfrm>
            <a:off x="2438400" y="430688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pic>
        <p:nvPicPr>
          <p:cNvPr id="260136" name="Picture 13" descr="TeddyBear-01-june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87625"/>
            <a:ext cx="28162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37" name="AutoShape 4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88475" y="5843588"/>
            <a:ext cx="731838" cy="6207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0138" name="Text Box 42"/>
          <p:cNvSpPr txBox="1">
            <a:spLocks noChangeArrowheads="1"/>
          </p:cNvSpPr>
          <p:nvPr/>
        </p:nvSpPr>
        <p:spPr bwMode="auto">
          <a:xfrm>
            <a:off x="2951163" y="222250"/>
            <a:ext cx="486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altLang="vi-VN" sz="2400" b="1">
                <a:solidFill>
                  <a:srgbClr val="FF0000"/>
                </a:solidFill>
                <a:latin typeface="Arial" charset="0"/>
              </a:rPr>
              <a:t>HỘP QUÀ BÍ ẨN</a:t>
            </a:r>
          </a:p>
        </p:txBody>
      </p:sp>
      <p:sp>
        <p:nvSpPr>
          <p:cNvPr id="260139" name="AutoShape 43"/>
          <p:cNvSpPr>
            <a:spLocks noChangeArrowheads="1"/>
          </p:cNvSpPr>
          <p:nvPr/>
        </p:nvSpPr>
        <p:spPr bwMode="auto">
          <a:xfrm>
            <a:off x="6461125" y="1"/>
            <a:ext cx="2376488" cy="841375"/>
          </a:xfrm>
          <a:prstGeom prst="cloudCallout">
            <a:avLst>
              <a:gd name="adj1" fmla="val -80593"/>
              <a:gd name="adj2" fmla="val 24528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FFFF"/>
                </a:solidFill>
                <a:latin typeface="Arial" charset="0"/>
              </a:rPr>
              <a:t>Trò chơi</a:t>
            </a:r>
          </a:p>
        </p:txBody>
      </p:sp>
      <p:pic>
        <p:nvPicPr>
          <p:cNvPr id="260140" name="Picture 13" descr="TeddyBear-01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489450"/>
            <a:ext cx="274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41" name="Picture 13" descr="TeddyBear-01-jun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489450"/>
            <a:ext cx="274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42" name="Text Box 46"/>
          <p:cNvSpPr txBox="1">
            <a:spLocks noChangeArrowheads="1"/>
          </p:cNvSpPr>
          <p:nvPr/>
        </p:nvSpPr>
        <p:spPr bwMode="auto">
          <a:xfrm>
            <a:off x="5364164" y="6237289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260143" name="Text Box 47"/>
          <p:cNvSpPr txBox="1">
            <a:spLocks noChangeArrowheads="1"/>
          </p:cNvSpPr>
          <p:nvPr/>
        </p:nvSpPr>
        <p:spPr bwMode="auto">
          <a:xfrm>
            <a:off x="8362950" y="628808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00FF"/>
                </a:solidFill>
                <a:latin typeface="Arial" charset="0"/>
              </a:rPr>
              <a:t>9</a:t>
            </a: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2547938" y="2549525"/>
            <a:ext cx="7681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Việt Nam là nước xuất khẩu lúa gạo lớn thứ bao nhiêu trên thế giới ?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4011613" y="4087813"/>
            <a:ext cx="3776662" cy="538162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</a:rPr>
              <a:t> Thứ hai trên thế giới</a:t>
            </a:r>
          </a:p>
        </p:txBody>
      </p:sp>
      <p:pic>
        <p:nvPicPr>
          <p:cNvPr id="261136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6" y="1"/>
            <a:ext cx="23034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8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07551" y="6208714"/>
            <a:ext cx="658813" cy="4016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2840039" y="542926"/>
            <a:ext cx="5926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Arial" charset="0"/>
              </a:rPr>
              <a:t>Tự nhiên và Xã hội:</a:t>
            </a:r>
          </a:p>
        </p:txBody>
      </p:sp>
      <p:sp>
        <p:nvSpPr>
          <p:cNvPr id="296965" name="AutoShape 5"/>
          <p:cNvSpPr>
            <a:spLocks noChangeArrowheads="1"/>
          </p:cNvSpPr>
          <p:nvPr/>
        </p:nvSpPr>
        <p:spPr bwMode="auto">
          <a:xfrm>
            <a:off x="1524000" y="1198564"/>
            <a:ext cx="4827588" cy="1316037"/>
          </a:xfrm>
          <a:prstGeom prst="cloudCallout">
            <a:avLst>
              <a:gd name="adj1" fmla="val 37963"/>
              <a:gd name="adj2" fmla="val 90773"/>
            </a:avLst>
          </a:prstGeom>
          <a:solidFill>
            <a:srgbClr val="FF99CC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0066"/>
                </a:solidFill>
                <a:latin typeface="Arial" charset="0"/>
              </a:rPr>
              <a:t>Kiểm tra bài cũ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32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1889126" y="3197225"/>
            <a:ext cx="85963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  <a:cs typeface="Arial" charset="0"/>
              </a:rPr>
              <a:t>1. Hoạt động thông tin liên lạc có vai trò gì trong cuộc sống của con người?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US" altLang="vi-VN" sz="3200">
                <a:solidFill>
                  <a:srgbClr val="FF00FF"/>
                </a:solidFill>
                <a:latin typeface="Arial" charset="0"/>
                <a:cs typeface="Arial" charset="0"/>
              </a:rPr>
              <a:t> </a:t>
            </a:r>
            <a:endParaRPr lang="en-US" altLang="vi-VN" sz="320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1925638" y="4416425"/>
            <a:ext cx="87423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2.Hãy kể một vài hoạt động thông tin liên lạc nơi con đang sống 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6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6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nimBg="1"/>
      <p:bldP spid="296966" grpId="0" build="allAtOnce"/>
      <p:bldP spid="2969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1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"/>
            <a:ext cx="24511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51964" y="5953126"/>
            <a:ext cx="547687" cy="3651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5223" name="AutoShape 7"/>
          <p:cNvSpPr>
            <a:spLocks noChangeArrowheads="1"/>
          </p:cNvSpPr>
          <p:nvPr/>
        </p:nvSpPr>
        <p:spPr bwMode="auto">
          <a:xfrm>
            <a:off x="2109789" y="868363"/>
            <a:ext cx="8302625" cy="4718050"/>
          </a:xfrm>
          <a:prstGeom prst="irregularSeal1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2400" b="1">
              <a:solidFill>
                <a:srgbClr val="FF99CC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FF00"/>
                </a:solidFill>
                <a:latin typeface="Arial" charset="0"/>
              </a:rPr>
              <a:t>Kể tên một số sản phẩm nông nghiệp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FF00"/>
                </a:solidFill>
                <a:latin typeface="Arial" charset="0"/>
              </a:rPr>
              <a:t>xuất khẩu của Việt Nam 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28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3473451" y="1308101"/>
            <a:ext cx="70961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3300"/>
                </a:solidFill>
                <a:latin typeface="Arial" charset="0"/>
              </a:rPr>
              <a:t>Trong các vùng dưới đây, vùng nào sản xuất nhiều lúa gạo nhất?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2800" b="1">
              <a:solidFill>
                <a:srgbClr val="0033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Đồng bằng Nam Bộ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Tây Nguyên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Miền trung</a:t>
            </a:r>
          </a:p>
        </p:txBody>
      </p:sp>
      <p:pic>
        <p:nvPicPr>
          <p:cNvPr id="266245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15741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6" name="Oval 6"/>
          <p:cNvSpPr>
            <a:spLocks noChangeArrowheads="1"/>
          </p:cNvSpPr>
          <p:nvPr/>
        </p:nvSpPr>
        <p:spPr bwMode="auto">
          <a:xfrm>
            <a:off x="3348038" y="2617788"/>
            <a:ext cx="658812" cy="47466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26624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88475" y="5734050"/>
            <a:ext cx="476250" cy="5476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repeatCount="3000" de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 animBg="1"/>
      <p:bldP spid="26624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4121150" y="1746250"/>
            <a:ext cx="65468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Dê, bò thường được chăn nuôi nhiều ở miền nào 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20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67269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58825"/>
            <a:ext cx="219392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157663" y="3136900"/>
            <a:ext cx="1847850" cy="598488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charset="0"/>
              </a:rPr>
              <a:t>Miền núi</a:t>
            </a:r>
          </a:p>
        </p:txBody>
      </p:sp>
      <p:sp>
        <p:nvSpPr>
          <p:cNvPr id="2672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498014" y="5659439"/>
            <a:ext cx="549275" cy="58578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3902076" y="2478088"/>
            <a:ext cx="5121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Lúa, ngô, khoai trồng nhiều ở vùng nào?</a:t>
            </a:r>
          </a:p>
        </p:txBody>
      </p:sp>
      <p:pic>
        <p:nvPicPr>
          <p:cNvPr id="262160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23043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62" name="Text Box 18"/>
          <p:cNvSpPr txBox="1">
            <a:spLocks noChangeArrowheads="1"/>
          </p:cNvSpPr>
          <p:nvPr/>
        </p:nvSpPr>
        <p:spPr bwMode="auto">
          <a:xfrm>
            <a:off x="4486275" y="3905251"/>
            <a:ext cx="2452688" cy="892175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charset="0"/>
              </a:rPr>
              <a:t> Đồng bằng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62163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88475" y="5807076"/>
            <a:ext cx="730250" cy="4746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4121150" y="1636713"/>
            <a:ext cx="6546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Nhãn lồng là đặc sản của tỉnh nào ?</a:t>
            </a:r>
          </a:p>
        </p:txBody>
      </p:sp>
      <p:pic>
        <p:nvPicPr>
          <p:cNvPr id="269317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773114"/>
            <a:ext cx="2157413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5254626" y="3282950"/>
            <a:ext cx="2143125" cy="598488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charset="0"/>
              </a:rPr>
              <a:t>Hưng Yên</a:t>
            </a:r>
          </a:p>
        </p:txBody>
      </p:sp>
      <p:sp>
        <p:nvSpPr>
          <p:cNvPr id="26931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99651" y="6099176"/>
            <a:ext cx="512763" cy="4746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876551" y="1050926"/>
            <a:ext cx="74263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    Hoạt động nào không phải là hoạt </a:t>
            </a:r>
            <a:r>
              <a:rPr lang="en-US" altLang="vi-VN" sz="2800" b="1">
                <a:solidFill>
                  <a:srgbClr val="0000FF"/>
                </a:solidFill>
                <a:latin typeface="Arial" charset="0"/>
              </a:rPr>
              <a:t>động</a:t>
            </a:r>
            <a:r>
              <a:rPr lang="en-US" altLang="vi-VN" sz="3200" b="1">
                <a:solidFill>
                  <a:srgbClr val="0000FF"/>
                </a:solidFill>
                <a:latin typeface="Arial" charset="0"/>
              </a:rPr>
              <a:t> nông nghiệp trong các hoạt động sau 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32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68295" name="Picture 13" descr="TeddyBear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7" y="393700"/>
            <a:ext cx="2047876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3829050" y="46355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charset="0"/>
              </a:rPr>
              <a:t>c. Khai thác than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829051" y="3100389"/>
            <a:ext cx="4149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charset="0"/>
              </a:rPr>
              <a:t>a. Đánh bắt thủy sản</a:t>
            </a: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3829050" y="3867150"/>
            <a:ext cx="2979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charset="0"/>
              </a:rPr>
              <a:t>b.  Trồng rừng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3810001" y="5367339"/>
            <a:ext cx="2505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charset="0"/>
              </a:rPr>
              <a:t>d. Trồng lúa</a:t>
            </a:r>
          </a:p>
        </p:txBody>
      </p:sp>
      <p:sp>
        <p:nvSpPr>
          <p:cNvPr id="268301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53600" y="5953126"/>
            <a:ext cx="476250" cy="4746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948E-6 C 0.00799 -0.05156 0.00608 -0.10959 0.00608 -0.16231 " pathEditMode="relative" rAng="0" ptsTypes="fA">
                                      <p:cBhvr>
                                        <p:cTn id="25" dur="20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8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7" grpId="0"/>
      <p:bldP spid="268297" grpId="1"/>
      <p:bldP spid="268297" grpId="2"/>
      <p:bldP spid="268298" grpId="0"/>
      <p:bldP spid="268299" grpId="0"/>
      <p:bldP spid="2683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2854325" y="514351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Arial" charset="0"/>
              </a:rPr>
              <a:t>Tự nhiên và Xã hội:</a:t>
            </a: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1704976" y="941389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10284" name="AutoShape 12"/>
          <p:cNvSpPr>
            <a:spLocks noChangeArrowheads="1"/>
          </p:cNvSpPr>
          <p:nvPr/>
        </p:nvSpPr>
        <p:spPr bwMode="auto">
          <a:xfrm>
            <a:off x="2530475" y="2076450"/>
            <a:ext cx="7315200" cy="27051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FFFFFF"/>
                </a:solidFill>
                <a:latin typeface="Arial" charset="0"/>
              </a:rPr>
              <a:t>Ca dao, tục ngữ về hoạt động nông nghiệp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2854325" y="514351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Arial" charset="0"/>
              </a:rPr>
              <a:t>Tự nhiên và Xã hội: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704976" y="941389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1600201" y="1590676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1.Các hoạt động nông nghiệp 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581151" y="2063751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2.Các hoạt động nông nghiệp ở địa phương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1552576" y="2536826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3.Các hoạt động nông nghiệp ở nước ta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2730500" y="3722689"/>
            <a:ext cx="7461250" cy="1571625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0099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Arial" charset="0"/>
              </a:rPr>
              <a:t>Các hoạt động trồng trọt, chăn nuôi, đánh bắt và    nuôi trồng thủy sản, trồng rừng,…được gọi là hoạt động nông nghiệp.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2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15401" name="Litebulb"/>
          <p:cNvSpPr>
            <a:spLocks noEditPoints="1" noChangeArrowheads="1"/>
          </p:cNvSpPr>
          <p:nvPr/>
        </p:nvSpPr>
        <p:spPr bwMode="auto">
          <a:xfrm rot="1284624">
            <a:off x="2038350" y="3611564"/>
            <a:ext cx="528638" cy="91122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15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0" grpId="0" animBg="1"/>
      <p:bldP spid="315401" grpId="0" animBg="1"/>
      <p:bldP spid="31540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6" name="Picture 10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7" name="WordArt 11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9144000" cy="571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Button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b="1" i="1" kern="10" dirty="0">
              <a:ln w="9525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FF0000">
                  <a:alpha val="99001"/>
                </a:srgbClr>
              </a:solidFill>
              <a:latin typeface="Arial" charset="0"/>
            </a:endParaRP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2695575" y="4949826"/>
            <a:ext cx="731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6000">
                <a:solidFill>
                  <a:srgbClr val="006600"/>
                </a:solidFill>
                <a:latin typeface=".VnMystical" pitchFamily="34" charset="0"/>
              </a:rPr>
              <a:t>Xin tr©n träng c¶m ¬n !</a:t>
            </a:r>
          </a:p>
        </p:txBody>
      </p:sp>
      <p:pic>
        <p:nvPicPr>
          <p:cNvPr id="311309" name="Picture 95" descr="2E81ED98BCDC4AE1AC88214618D0F62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0" name="Picture 95" descr="2E81ED98BCDC4AE1AC88214618D0F62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1" name="Picture 13" descr="Yacht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644">
            <a:off x="1828800" y="3505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2" name="Picture 12" descr="Yacht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3" name="Picture 13" descr="Bird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28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14" name="Picture 13" descr="Bird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7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15" name="WordArt 19"/>
          <p:cNvSpPr>
            <a:spLocks noChangeArrowheads="1" noChangeShapeType="1" noTextEdit="1"/>
          </p:cNvSpPr>
          <p:nvPr/>
        </p:nvSpPr>
        <p:spPr bwMode="auto">
          <a:xfrm>
            <a:off x="3754439" y="2185989"/>
            <a:ext cx="4683125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CHÚC CÁC EM NGOAN-HỌC GIỎI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7" grpId="0" animBg="1"/>
      <p:bldP spid="311308" grpId="0"/>
      <p:bldP spid="311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2840039" y="500063"/>
            <a:ext cx="5926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Arial" charset="0"/>
              </a:rPr>
              <a:t>Tự nhiên và Xã hội:</a:t>
            </a: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3097213" y="1855788"/>
            <a:ext cx="6437312" cy="2667000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0099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altLang="vi-VN" sz="2400" b="1" i="1">
                <a:solidFill>
                  <a:srgbClr val="6600CC"/>
                </a:solidFill>
                <a:latin typeface="Arial" charset="0"/>
              </a:rPr>
              <a:t>Cày đồng đang buổi ban trưa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6600CC"/>
                </a:solidFill>
                <a:latin typeface="Arial" charset="0"/>
              </a:rPr>
              <a:t>Mồ hôi thánh thót như mưa ruộng cày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6600CC"/>
                </a:solidFill>
                <a:latin typeface="Arial" charset="0"/>
              </a:rPr>
              <a:t>	Ai ơi bưng bát cơm đầy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1">
                <a:solidFill>
                  <a:srgbClr val="6600CC"/>
                </a:solidFill>
                <a:latin typeface="Arial" charset="0"/>
              </a:rPr>
              <a:t>Dẻo thơm một hạt đắng cay muôn phần !...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vi-VN" sz="2400" b="1" i="1">
              <a:solidFill>
                <a:srgbClr val="6600C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2854325" y="514351"/>
            <a:ext cx="5926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Arial" charset="0"/>
              </a:rPr>
              <a:t>Tự nhiên và Xã hội: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1704976" y="941389"/>
            <a:ext cx="782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3300"/>
                </a:solidFill>
                <a:latin typeface=".VnTime" pitchFamily="34" charset="0"/>
              </a:rPr>
              <a:t>Bµi 30</a:t>
            </a:r>
            <a:r>
              <a:rPr lang="en-US" altLang="vi-VN" sz="3200">
                <a:solidFill>
                  <a:srgbClr val="003300"/>
                </a:solidFill>
                <a:latin typeface=".VnTime" pitchFamily="34" charset="0"/>
              </a:rPr>
              <a:t>:</a:t>
            </a:r>
            <a:r>
              <a:rPr lang="en-US" altLang="vi-VN" sz="400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4000" b="1">
                <a:solidFill>
                  <a:srgbClr val="003300"/>
                </a:solidFill>
                <a:latin typeface=".VnTime" pitchFamily="34" charset="0"/>
              </a:rPr>
              <a:t>Ho¹t ®éng n«ng nghiÖp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1600201" y="1590676"/>
            <a:ext cx="541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800000"/>
                </a:solidFill>
                <a:latin typeface="Arial" charset="0"/>
              </a:rPr>
              <a:t> 1.Các hoạt động nông nghiệp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/>
      <p:bldP spid="304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42863"/>
            <a:ext cx="2962275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1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57150"/>
            <a:ext cx="3035300" cy="3392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2" name="Picture 4" descr="Untitled-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7150"/>
            <a:ext cx="2852738" cy="3392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Untitled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9" y="3544889"/>
            <a:ext cx="4097337" cy="3182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4" name="Picture 6" descr="Untitled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522663"/>
            <a:ext cx="4791075" cy="3219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60" name="Oval 12"/>
          <p:cNvSpPr>
            <a:spLocks noChangeArrowheads="1"/>
          </p:cNvSpPr>
          <p:nvPr/>
        </p:nvSpPr>
        <p:spPr bwMode="auto">
          <a:xfrm>
            <a:off x="4121150" y="3027364"/>
            <a:ext cx="401638" cy="40163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83661" name="Oval 13"/>
          <p:cNvSpPr>
            <a:spLocks noChangeArrowheads="1"/>
          </p:cNvSpPr>
          <p:nvPr/>
        </p:nvSpPr>
        <p:spPr bwMode="auto">
          <a:xfrm>
            <a:off x="7156450" y="2990850"/>
            <a:ext cx="401638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83662" name="Oval 14"/>
          <p:cNvSpPr>
            <a:spLocks noChangeArrowheads="1"/>
          </p:cNvSpPr>
          <p:nvPr/>
        </p:nvSpPr>
        <p:spPr bwMode="auto">
          <a:xfrm>
            <a:off x="10139364" y="2952750"/>
            <a:ext cx="401637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83663" name="Oval 15"/>
          <p:cNvSpPr>
            <a:spLocks noChangeArrowheads="1"/>
          </p:cNvSpPr>
          <p:nvPr/>
        </p:nvSpPr>
        <p:spPr bwMode="auto">
          <a:xfrm>
            <a:off x="5254625" y="6281739"/>
            <a:ext cx="401638" cy="40163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3664" name="Oval 16"/>
          <p:cNvSpPr>
            <a:spLocks noChangeArrowheads="1"/>
          </p:cNvSpPr>
          <p:nvPr/>
        </p:nvSpPr>
        <p:spPr bwMode="auto">
          <a:xfrm>
            <a:off x="10110789" y="6245225"/>
            <a:ext cx="401637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0" name="Picture 4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23825"/>
            <a:ext cx="8888412" cy="610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10082214" y="5770564"/>
            <a:ext cx="401637" cy="401637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4041776" y="6299201"/>
            <a:ext cx="406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3300"/>
                </a:solidFill>
                <a:latin typeface="Arial" charset="0"/>
              </a:rPr>
              <a:t>Chăm sóc và bảo vệ rừng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4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23826"/>
            <a:ext cx="8851900" cy="6181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4486275" y="6281739"/>
            <a:ext cx="336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3300"/>
                </a:solidFill>
                <a:latin typeface="Arial" charset="0"/>
              </a:rPr>
              <a:t>Nuôi cá</a:t>
            </a:r>
          </a:p>
        </p:txBody>
      </p:sp>
      <p:sp>
        <p:nvSpPr>
          <p:cNvPr id="271367" name="Oval 7"/>
          <p:cNvSpPr>
            <a:spLocks noChangeArrowheads="1"/>
          </p:cNvSpPr>
          <p:nvPr/>
        </p:nvSpPr>
        <p:spPr bwMode="auto">
          <a:xfrm>
            <a:off x="9972675" y="5807075"/>
            <a:ext cx="401638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4" descr="Untitled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52400"/>
            <a:ext cx="8851900" cy="610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5145089" y="6245226"/>
            <a:ext cx="1042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3300"/>
                </a:solidFill>
                <a:latin typeface="Arial" charset="0"/>
              </a:rPr>
              <a:t>Gặt lúa</a:t>
            </a:r>
          </a:p>
        </p:txBody>
      </p:sp>
      <p:sp>
        <p:nvSpPr>
          <p:cNvPr id="272391" name="Oval 7"/>
          <p:cNvSpPr>
            <a:spLocks noChangeArrowheads="1"/>
          </p:cNvSpPr>
          <p:nvPr/>
        </p:nvSpPr>
        <p:spPr bwMode="auto">
          <a:xfrm>
            <a:off x="10045700" y="5807075"/>
            <a:ext cx="401638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 descr="Untitled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85726"/>
            <a:ext cx="4260850" cy="4856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4" name="Picture 6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4" y="100014"/>
            <a:ext cx="4535487" cy="484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5" name="Oval 7"/>
          <p:cNvSpPr>
            <a:spLocks noChangeArrowheads="1"/>
          </p:cNvSpPr>
          <p:nvPr/>
        </p:nvSpPr>
        <p:spPr bwMode="auto">
          <a:xfrm>
            <a:off x="5510214" y="4489450"/>
            <a:ext cx="401637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3416" name="Oval 8"/>
          <p:cNvSpPr>
            <a:spLocks noChangeArrowheads="1"/>
          </p:cNvSpPr>
          <p:nvPr/>
        </p:nvSpPr>
        <p:spPr bwMode="auto">
          <a:xfrm>
            <a:off x="10139364" y="4467225"/>
            <a:ext cx="401637" cy="401638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73417" name="Rectangle 9"/>
          <p:cNvSpPr>
            <a:spLocks noChangeArrowheads="1"/>
          </p:cNvSpPr>
          <p:nvPr/>
        </p:nvSpPr>
        <p:spPr bwMode="auto">
          <a:xfrm>
            <a:off x="7448551" y="5172076"/>
            <a:ext cx="171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b="1">
                <a:solidFill>
                  <a:srgbClr val="003300"/>
                </a:solidFill>
                <a:latin typeface="Arial" charset="0"/>
              </a:rPr>
              <a:t> Nuôi gà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2103438" y="5091113"/>
            <a:ext cx="307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3300"/>
                </a:solidFill>
                <a:latin typeface="Times New Roman" pitchFamily="18" charset="0"/>
              </a:rPr>
              <a:t> Nuôi lợn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7" grpId="0"/>
      <p:bldP spid="273418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Widescreen</PresentationFormat>
  <Paragraphs>128</Paragraphs>
  <Slides>28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.VnCommercial Script</vt:lpstr>
      <vt:lpstr>.VnMystical</vt:lpstr>
      <vt:lpstr>.VnTime</vt:lpstr>
      <vt:lpstr>Arial</vt:lpstr>
      <vt:lpstr>Times New Roman</vt:lpstr>
      <vt:lpstr>Mountain Top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2020-12-12T11:23:52Z</dcterms:created>
  <dcterms:modified xsi:type="dcterms:W3CDTF">2020-12-12T11:24:13Z</dcterms:modified>
</cp:coreProperties>
</file>