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67" r:id="rId3"/>
    <p:sldId id="324" r:id="rId4"/>
    <p:sldId id="296" r:id="rId5"/>
    <p:sldId id="298" r:id="rId6"/>
    <p:sldId id="269" r:id="rId7"/>
    <p:sldId id="300" r:id="rId8"/>
    <p:sldId id="302" r:id="rId9"/>
    <p:sldId id="304" r:id="rId10"/>
    <p:sldId id="306" r:id="rId11"/>
    <p:sldId id="335" r:id="rId12"/>
    <p:sldId id="309" r:id="rId13"/>
    <p:sldId id="313" r:id="rId14"/>
    <p:sldId id="326" r:id="rId15"/>
    <p:sldId id="317" r:id="rId16"/>
    <p:sldId id="315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0205-B536-48DA-B6D4-B4097AF4F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390D6-C473-4A2F-8090-837CAB28D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3AF1B-B682-4317-A5C2-A6797C4B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4C6F-70B5-4976-A315-29B1F8BC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2DEEC-55A6-40E3-B4BF-84B88F77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AA48-AD93-47A7-8E25-67CFFE71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44DDC-2248-4A97-9B14-AFEC2EC86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04D22-63C7-4D8C-BDFA-475F5087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A4BBD-DA42-4F92-9506-09D830C2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F68D2-0481-4F32-A8B8-F65CAA6D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1977A-8F1C-4600-8CA8-3CAE477C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101EE-C128-469C-87CD-8162B032E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1F1B2-9989-407C-A3B0-7A8E7B6A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765D7-C771-4C71-9401-17D02884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42E92-312D-46EE-87C5-66D6807D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366D-8970-483A-B42A-5EBFA8F3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94BD5-1C2E-4DD0-AA40-5FA0088A4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73519-D3F9-48D2-9EB8-63799F57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610BD-9151-45D7-A6C7-6B613F9E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970B1-0921-4F49-8B4F-3300531A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8D05-E5B3-445E-9D9D-AB068DDC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6ACAB-AA7E-4527-BE94-FD4D36BFE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FF3F-4756-46F1-BB09-64EDC926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4DD8-1369-402B-8668-A1D4A23F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AE6E9-1E76-42C3-8589-184F5C52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E57F-C927-4AE1-9483-6887FC82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4650-7893-401E-BBED-94E85C1EB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A16A4-D7AE-446D-B9BC-EAA98AD8B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E3D6D-4D38-429F-891D-B5A7F802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370B1-0312-4DBB-B810-709472D7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9763A-E9CF-4649-B6FE-61482FAA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6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0B22-FE4B-4735-8E31-922EB3AE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861B5-1D26-4314-99AA-FC51989A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ED249-081D-46BF-9234-784A34D4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E325A-7A37-444F-B0C5-ADE26FB50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49779-BD63-4E14-91EC-AA26CF813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977CA-3593-4262-85A6-A6962441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52C61-311C-438A-8AF8-13A62C4A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A58B6-E019-454B-BD3F-30D19789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667F-ABD6-4BB8-8DEC-099740EC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932B7-CF73-4347-BE31-952A8D65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55C7C-7921-4282-9A87-18055DB7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D1A6D-885F-4A4C-9E1F-B51926C3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6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DCAF9-6DF3-40F9-A00E-9EF3D4E9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C780D-47A9-4521-A566-AF275094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DA8DF-6606-4230-9F7F-505675BD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0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24C2-B992-4FB0-90CE-750FC245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4ADF-1F9D-4D69-B3F9-0A193A65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88051-009B-4B85-A16E-D3C38C1F8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EC0D3-EE6B-4641-BCEE-7084C1FF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F860C-7AE8-490C-9738-D880973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17142-FA30-4117-8781-E536D194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8E89-615B-4435-922C-9303C712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C0A93-12B3-4D00-9E32-C297A8546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7749F-DC98-44CF-9EE6-951CCB1A8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51721-8916-4AA7-9115-E4634EEB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43AA2-2158-48AE-B64A-72E05F3F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18D6E-020A-4146-A829-F1ED14E2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3066B-2BF2-4381-A01C-E2AF6D28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C8DE6-F747-420A-9AC0-DE54023F3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7926B-1300-4C8D-AA32-BAFB95A20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B817-9D00-425A-8E62-CF630B6343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85AE7-32AF-441C-B3E2-DE426B426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945C7-D6E8-427C-A43C-6C144EF80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0E4-3F33-4E6E-9625-3B49B427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WordArt 7"/>
          <p:cNvSpPr>
            <a:spLocks noChangeArrowheads="1" noChangeShapeType="1" noTextEdit="1"/>
          </p:cNvSpPr>
          <p:nvPr/>
        </p:nvSpPr>
        <p:spPr bwMode="auto">
          <a:xfrm>
            <a:off x="3810000" y="2438400"/>
            <a:ext cx="4876800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</a:p>
        </p:txBody>
      </p:sp>
      <p:pic>
        <p:nvPicPr>
          <p:cNvPr id="10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7010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ire_Flower_by_oooAdAo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0"/>
            <a:ext cx="46482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vi-VN" sz="4000" u="sng">
                <a:solidFill>
                  <a:srgbClr val="9933FF"/>
                </a:solidFill>
              </a:rPr>
              <a:t>Bước 3</a:t>
            </a:r>
            <a:r>
              <a:rPr lang="en-US" altLang="vi-VN" sz="4000">
                <a:solidFill>
                  <a:srgbClr val="9933FF"/>
                </a:solidFill>
              </a:rPr>
              <a:t>: Dán chữ V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4600" y="5638800"/>
            <a:ext cx="1752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/>
              <a:t>Hình 4</a:t>
            </a:r>
          </a:p>
          <a:p>
            <a:pPr eaLnBrk="1" hangingPunct="1">
              <a:buFontTx/>
              <a:buNone/>
            </a:pPr>
            <a:endParaRPr lang="en-US" altLang="vi-VN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2209800"/>
            <a:ext cx="4495800" cy="42672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vi-VN">
                <a:solidFill>
                  <a:schemeClr val="accent2"/>
                </a:solidFill>
              </a:rPr>
              <a:t>Kẻ một đường chuẩn. Đặt chữ V mới cắt vào đường chuẩn cho cân đối</a:t>
            </a:r>
          </a:p>
          <a:p>
            <a:pPr eaLnBrk="1" hangingPunct="1">
              <a:buFontTx/>
              <a:buChar char="-"/>
            </a:pPr>
            <a:r>
              <a:rPr lang="en-US" altLang="vi-VN">
                <a:solidFill>
                  <a:schemeClr val="accent2"/>
                </a:solidFill>
              </a:rPr>
              <a:t>Bôi hồ vào mặt kẻ ô và dán vào vị trí đã định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9812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2362200"/>
            <a:ext cx="2057400" cy="3048000"/>
            <a:chOff x="960" y="308"/>
            <a:chExt cx="1728" cy="2754"/>
          </a:xfrm>
        </p:grpSpPr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960" y="308"/>
              <a:ext cx="1728" cy="2754"/>
              <a:chOff x="3456" y="654"/>
              <a:chExt cx="1728" cy="2754"/>
            </a:xfrm>
          </p:grpSpPr>
          <p:grpSp>
            <p:nvGrpSpPr>
              <p:cNvPr id="11275" name="Group 9"/>
              <p:cNvGrpSpPr>
                <a:grpSpLocks/>
              </p:cNvGrpSpPr>
              <p:nvPr/>
            </p:nvGrpSpPr>
            <p:grpSpPr bwMode="auto">
              <a:xfrm>
                <a:off x="4254" y="932"/>
                <a:ext cx="867" cy="2448"/>
                <a:chOff x="1265" y="1248"/>
                <a:chExt cx="867" cy="2448"/>
              </a:xfrm>
            </p:grpSpPr>
            <p:sp>
              <p:nvSpPr>
                <p:cNvPr id="11282" name="AutoShape 10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1283" name="AutoShape 11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11276" name="Group 12"/>
              <p:cNvGrpSpPr>
                <a:grpSpLocks/>
              </p:cNvGrpSpPr>
              <p:nvPr/>
            </p:nvGrpSpPr>
            <p:grpSpPr bwMode="auto">
              <a:xfrm rot="9338415">
                <a:off x="3532" y="874"/>
                <a:ext cx="867" cy="2448"/>
                <a:chOff x="1265" y="1248"/>
                <a:chExt cx="867" cy="2448"/>
              </a:xfrm>
            </p:grpSpPr>
            <p:sp>
              <p:nvSpPr>
                <p:cNvPr id="11280" name="AutoShape 13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1281" name="AutoShape 14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sp>
            <p:nvSpPr>
              <p:cNvPr id="11277" name="Rectangle 15"/>
              <p:cNvSpPr>
                <a:spLocks noChangeArrowheads="1"/>
              </p:cNvSpPr>
              <p:nvPr/>
            </p:nvSpPr>
            <p:spPr bwMode="auto">
              <a:xfrm>
                <a:off x="3456" y="672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1278" name="Rectangle 16"/>
              <p:cNvSpPr>
                <a:spLocks noChangeArrowheads="1"/>
              </p:cNvSpPr>
              <p:nvPr/>
            </p:nvSpPr>
            <p:spPr bwMode="auto">
              <a:xfrm>
                <a:off x="4560" y="65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1279" name="AutoShape 17"/>
              <p:cNvSpPr>
                <a:spLocks noChangeArrowheads="1"/>
              </p:cNvSpPr>
              <p:nvPr/>
            </p:nvSpPr>
            <p:spPr bwMode="auto">
              <a:xfrm rot="10800000">
                <a:off x="4080" y="3072"/>
                <a:ext cx="57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50 w 21600"/>
                  <a:gd name="T13" fmla="*/ 4371 h 21600"/>
                  <a:gd name="T14" fmla="*/ 17250 w 21600"/>
                  <a:gd name="T15" fmla="*/ 172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109" y="21600"/>
                    </a:lnTo>
                    <a:lnTo>
                      <a:pt x="164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11274" name="AutoShape 18"/>
            <p:cNvSpPr>
              <a:spLocks noChangeArrowheads="1"/>
            </p:cNvSpPr>
            <p:nvPr/>
          </p:nvSpPr>
          <p:spPr bwMode="auto">
            <a:xfrm rot="-2432190">
              <a:off x="1274" y="2258"/>
              <a:ext cx="672" cy="672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vi-VN" altLang="vi-VN" b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p"/>
      <p:bldP spid="14341" grpId="0" build="p"/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362200" y="12192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 luận: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752600" y="18288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vi-VN" sz="3200" b="0">
                <a:solidFill>
                  <a:srgbClr val="0000FF"/>
                </a:solidFill>
              </a:rPr>
              <a:t>B1: Kẻ chữ V    B2: Cắt chữ V     B3: Dán chữ V</a:t>
            </a:r>
            <a:r>
              <a:rPr lang="en-US" altLang="vi-VN" sz="3200"/>
              <a:t> </a:t>
            </a:r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2197100" y="2976563"/>
            <a:ext cx="1574800" cy="3200400"/>
            <a:chOff x="2560" y="720"/>
            <a:chExt cx="992" cy="2640"/>
          </a:xfrm>
        </p:grpSpPr>
        <p:grpSp>
          <p:nvGrpSpPr>
            <p:cNvPr id="12425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2432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3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4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5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6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2426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2427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28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29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0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431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2294" name="Oval 21"/>
          <p:cNvSpPr>
            <a:spLocks noChangeArrowheads="1"/>
          </p:cNvSpPr>
          <p:nvPr/>
        </p:nvSpPr>
        <p:spPr bwMode="auto">
          <a:xfrm>
            <a:off x="2705100" y="2911476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5" name="Oval 22"/>
          <p:cNvSpPr>
            <a:spLocks noChangeArrowheads="1"/>
          </p:cNvSpPr>
          <p:nvPr/>
        </p:nvSpPr>
        <p:spPr bwMode="auto">
          <a:xfrm>
            <a:off x="2057400" y="4800601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6" name="Oval 23"/>
          <p:cNvSpPr>
            <a:spLocks noChangeArrowheads="1"/>
          </p:cNvSpPr>
          <p:nvPr/>
        </p:nvSpPr>
        <p:spPr bwMode="auto">
          <a:xfrm>
            <a:off x="3644900" y="2860676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7" name="Oval 24"/>
          <p:cNvSpPr>
            <a:spLocks noChangeArrowheads="1"/>
          </p:cNvSpPr>
          <p:nvPr/>
        </p:nvSpPr>
        <p:spPr bwMode="auto">
          <a:xfrm>
            <a:off x="2730500" y="6048376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298" name="Line 25"/>
          <p:cNvSpPr>
            <a:spLocks noChangeShapeType="1"/>
          </p:cNvSpPr>
          <p:nvPr/>
        </p:nvSpPr>
        <p:spPr bwMode="auto">
          <a:xfrm flipH="1">
            <a:off x="2209800" y="2987676"/>
            <a:ext cx="635000" cy="1965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Line 26"/>
          <p:cNvSpPr>
            <a:spLocks noChangeShapeType="1"/>
          </p:cNvSpPr>
          <p:nvPr/>
        </p:nvSpPr>
        <p:spPr bwMode="auto">
          <a:xfrm flipH="1">
            <a:off x="2857500" y="2973388"/>
            <a:ext cx="863600" cy="314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0" name="Group 27"/>
          <p:cNvGrpSpPr>
            <a:grpSpLocks/>
          </p:cNvGrpSpPr>
          <p:nvPr/>
        </p:nvGrpSpPr>
        <p:grpSpPr bwMode="auto">
          <a:xfrm rot="208094">
            <a:off x="2184400" y="2987676"/>
            <a:ext cx="628650" cy="1909763"/>
            <a:chOff x="1320" y="1393"/>
            <a:chExt cx="505" cy="1584"/>
          </a:xfrm>
        </p:grpSpPr>
        <p:sp>
          <p:nvSpPr>
            <p:cNvPr id="12409" name="AutoShape 28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410" name="Line 29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1" name="Line 30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2" name="Line 31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3" name="Line 32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4" name="Line 33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5" name="Line 34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6" name="Line 35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7" name="Line 36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8" name="Line 37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9" name="Line 38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0" name="Line 39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1" name="Line 40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2" name="Line 41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3" name="Line 42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4" name="Line 43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301" name="Group 44"/>
          <p:cNvGrpSpPr>
            <a:grpSpLocks/>
          </p:cNvGrpSpPr>
          <p:nvPr/>
        </p:nvGrpSpPr>
        <p:grpSpPr bwMode="auto">
          <a:xfrm>
            <a:off x="2895600" y="2971801"/>
            <a:ext cx="876300" cy="3190875"/>
            <a:chOff x="4032" y="624"/>
            <a:chExt cx="576" cy="2720"/>
          </a:xfrm>
        </p:grpSpPr>
        <p:sp>
          <p:nvSpPr>
            <p:cNvPr id="12383" name="AutoShape 45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384" name="Line 46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5" name="Line 47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6" name="Line 48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7" name="Line 49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8" name="Line 50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9" name="Line 51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0" name="Line 52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1" name="Line 53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2" name="Line 54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3" name="Line 55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4" name="Line 56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5" name="Line 57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6" name="Line 58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7" name="Line 59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8" name="Line 60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9" name="Line 61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0" name="Line 62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1" name="Line 63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2" name="Line 64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3" name="Line 65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4" name="Line 66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5" name="Line 67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6" name="Line 68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7" name="Line 69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8" name="Line 70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302" name="Rectangle 49"/>
          <p:cNvSpPr>
            <a:spLocks noChangeArrowheads="1"/>
          </p:cNvSpPr>
          <p:nvPr/>
        </p:nvSpPr>
        <p:spPr bwMode="auto">
          <a:xfrm rot="-5400000">
            <a:off x="4160044" y="4290219"/>
            <a:ext cx="6080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5Ô</a:t>
            </a:r>
          </a:p>
        </p:txBody>
      </p:sp>
      <p:sp>
        <p:nvSpPr>
          <p:cNvPr id="12303" name="Line 72"/>
          <p:cNvSpPr>
            <a:spLocks noChangeShapeType="1"/>
          </p:cNvSpPr>
          <p:nvPr/>
        </p:nvSpPr>
        <p:spPr bwMode="auto">
          <a:xfrm>
            <a:off x="2857500" y="27590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4" name="Line 73"/>
          <p:cNvSpPr>
            <a:spLocks noChangeShapeType="1"/>
          </p:cNvSpPr>
          <p:nvPr/>
        </p:nvSpPr>
        <p:spPr bwMode="auto">
          <a:xfrm>
            <a:off x="4254500" y="2976563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5" name="Group 74"/>
          <p:cNvGrpSpPr>
            <a:grpSpLocks/>
          </p:cNvGrpSpPr>
          <p:nvPr/>
        </p:nvGrpSpPr>
        <p:grpSpPr bwMode="auto">
          <a:xfrm>
            <a:off x="5232400" y="2786063"/>
            <a:ext cx="1574800" cy="3200400"/>
            <a:chOff x="2560" y="720"/>
            <a:chExt cx="992" cy="2640"/>
          </a:xfrm>
        </p:grpSpPr>
        <p:grpSp>
          <p:nvGrpSpPr>
            <p:cNvPr id="12371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2378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9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80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81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82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2372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2373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4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5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6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77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2306" name="Oval 87"/>
          <p:cNvSpPr>
            <a:spLocks noChangeArrowheads="1"/>
          </p:cNvSpPr>
          <p:nvPr/>
        </p:nvSpPr>
        <p:spPr bwMode="auto">
          <a:xfrm>
            <a:off x="5740400" y="2720976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07" name="Oval 88"/>
          <p:cNvSpPr>
            <a:spLocks noChangeArrowheads="1"/>
          </p:cNvSpPr>
          <p:nvPr/>
        </p:nvSpPr>
        <p:spPr bwMode="auto">
          <a:xfrm>
            <a:off x="5130800" y="4600576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08" name="Oval 89"/>
          <p:cNvSpPr>
            <a:spLocks noChangeArrowheads="1"/>
          </p:cNvSpPr>
          <p:nvPr/>
        </p:nvSpPr>
        <p:spPr bwMode="auto">
          <a:xfrm>
            <a:off x="6680200" y="2670176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09" name="Line 90"/>
          <p:cNvSpPr>
            <a:spLocks noChangeShapeType="1"/>
          </p:cNvSpPr>
          <p:nvPr/>
        </p:nvSpPr>
        <p:spPr bwMode="auto">
          <a:xfrm flipH="1">
            <a:off x="5270500" y="2797175"/>
            <a:ext cx="609600" cy="191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0" name="Line 91"/>
          <p:cNvSpPr>
            <a:spLocks noChangeShapeType="1"/>
          </p:cNvSpPr>
          <p:nvPr/>
        </p:nvSpPr>
        <p:spPr bwMode="auto">
          <a:xfrm flipH="1">
            <a:off x="5892800" y="2782888"/>
            <a:ext cx="863600" cy="314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11" name="Group 92"/>
          <p:cNvGrpSpPr>
            <a:grpSpLocks/>
          </p:cNvGrpSpPr>
          <p:nvPr/>
        </p:nvGrpSpPr>
        <p:grpSpPr bwMode="auto">
          <a:xfrm rot="208094">
            <a:off x="5219700" y="2797176"/>
            <a:ext cx="628650" cy="1909763"/>
            <a:chOff x="1320" y="1393"/>
            <a:chExt cx="505" cy="1584"/>
          </a:xfrm>
        </p:grpSpPr>
        <p:sp>
          <p:nvSpPr>
            <p:cNvPr id="12355" name="AutoShape 93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356" name="Line 94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7" name="Line 95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8" name="Line 96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9" name="Line 97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0" name="Line 98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1" name="Line 99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2" name="Line 100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3" name="Line 101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4" name="Line 102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5" name="Line 103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6" name="Line 104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7" name="Line 105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8" name="Line 106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9" name="Line 107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0" name="Line 108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312" name="Group 109"/>
          <p:cNvGrpSpPr>
            <a:grpSpLocks/>
          </p:cNvGrpSpPr>
          <p:nvPr/>
        </p:nvGrpSpPr>
        <p:grpSpPr bwMode="auto">
          <a:xfrm>
            <a:off x="5930900" y="2781301"/>
            <a:ext cx="876300" cy="3190875"/>
            <a:chOff x="4032" y="624"/>
            <a:chExt cx="576" cy="2720"/>
          </a:xfrm>
        </p:grpSpPr>
        <p:sp>
          <p:nvSpPr>
            <p:cNvPr id="12329" name="AutoShape 110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2330" name="Line 111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1" name="Line 112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2" name="Line 113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3" name="Line 114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4" name="Line 115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5" name="Line 116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6" name="Line 117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7" name="Line 118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8" name="Line 119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9" name="Line 120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0" name="Line 121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1" name="Line 122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2" name="Line 123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3" name="Line 124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4" name="Line 125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5" name="Line 126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6" name="Line 127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7" name="Line 128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8" name="Line 129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9" name="Line 130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0" name="Line 131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1" name="Line 132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2" name="Line 133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3" name="Line 134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4" name="Line 135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313" name="Line 6"/>
          <p:cNvSpPr>
            <a:spLocks noChangeShapeType="1"/>
          </p:cNvSpPr>
          <p:nvPr/>
        </p:nvSpPr>
        <p:spPr bwMode="auto">
          <a:xfrm>
            <a:off x="7378700" y="60325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14" name="Group 7"/>
          <p:cNvGrpSpPr>
            <a:grpSpLocks/>
          </p:cNvGrpSpPr>
          <p:nvPr/>
        </p:nvGrpSpPr>
        <p:grpSpPr bwMode="auto">
          <a:xfrm>
            <a:off x="7759700" y="2971800"/>
            <a:ext cx="2057400" cy="3048000"/>
            <a:chOff x="960" y="308"/>
            <a:chExt cx="1728" cy="2754"/>
          </a:xfrm>
        </p:grpSpPr>
        <p:grpSp>
          <p:nvGrpSpPr>
            <p:cNvPr id="12318" name="Group 8"/>
            <p:cNvGrpSpPr>
              <a:grpSpLocks/>
            </p:cNvGrpSpPr>
            <p:nvPr/>
          </p:nvGrpSpPr>
          <p:grpSpPr bwMode="auto">
            <a:xfrm>
              <a:off x="960" y="308"/>
              <a:ext cx="1728" cy="2754"/>
              <a:chOff x="3456" y="654"/>
              <a:chExt cx="1728" cy="2754"/>
            </a:xfrm>
          </p:grpSpPr>
          <p:grpSp>
            <p:nvGrpSpPr>
              <p:cNvPr id="12320" name="Group 9"/>
              <p:cNvGrpSpPr>
                <a:grpSpLocks/>
              </p:cNvGrpSpPr>
              <p:nvPr/>
            </p:nvGrpSpPr>
            <p:grpSpPr bwMode="auto">
              <a:xfrm>
                <a:off x="4254" y="932"/>
                <a:ext cx="867" cy="2448"/>
                <a:chOff x="1265" y="1248"/>
                <a:chExt cx="867" cy="2448"/>
              </a:xfrm>
            </p:grpSpPr>
            <p:sp>
              <p:nvSpPr>
                <p:cNvPr id="12327" name="AutoShape 10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2328" name="AutoShape 11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12321" name="Group 12"/>
              <p:cNvGrpSpPr>
                <a:grpSpLocks/>
              </p:cNvGrpSpPr>
              <p:nvPr/>
            </p:nvGrpSpPr>
            <p:grpSpPr bwMode="auto">
              <a:xfrm rot="9338415">
                <a:off x="3532" y="874"/>
                <a:ext cx="867" cy="2448"/>
                <a:chOff x="1265" y="1248"/>
                <a:chExt cx="867" cy="2448"/>
              </a:xfrm>
            </p:grpSpPr>
            <p:sp>
              <p:nvSpPr>
                <p:cNvPr id="12325" name="AutoShape 13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2326" name="AutoShape 14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sp>
            <p:nvSpPr>
              <p:cNvPr id="12322" name="Rectangle 15"/>
              <p:cNvSpPr>
                <a:spLocks noChangeArrowheads="1"/>
              </p:cNvSpPr>
              <p:nvPr/>
            </p:nvSpPr>
            <p:spPr bwMode="auto">
              <a:xfrm>
                <a:off x="3456" y="672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23" name="Rectangle 16"/>
              <p:cNvSpPr>
                <a:spLocks noChangeArrowheads="1"/>
              </p:cNvSpPr>
              <p:nvPr/>
            </p:nvSpPr>
            <p:spPr bwMode="auto">
              <a:xfrm>
                <a:off x="4560" y="65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2324" name="AutoShape 17"/>
              <p:cNvSpPr>
                <a:spLocks noChangeArrowheads="1"/>
              </p:cNvSpPr>
              <p:nvPr/>
            </p:nvSpPr>
            <p:spPr bwMode="auto">
              <a:xfrm rot="10800000">
                <a:off x="4080" y="3072"/>
                <a:ext cx="57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50 w 21600"/>
                  <a:gd name="T13" fmla="*/ 4371 h 21600"/>
                  <a:gd name="T14" fmla="*/ 17250 w 21600"/>
                  <a:gd name="T15" fmla="*/ 172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109" y="21600"/>
                    </a:lnTo>
                    <a:lnTo>
                      <a:pt x="164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12319" name="AutoShape 18"/>
            <p:cNvSpPr>
              <a:spLocks noChangeArrowheads="1"/>
            </p:cNvSpPr>
            <p:nvPr/>
          </p:nvSpPr>
          <p:spPr bwMode="auto">
            <a:xfrm rot="-2432190">
              <a:off x="1274" y="2258"/>
              <a:ext cx="672" cy="672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vi-VN" altLang="vi-VN" b="0"/>
            </a:p>
          </p:txBody>
        </p:sp>
      </p:grpSp>
      <p:sp>
        <p:nvSpPr>
          <p:cNvPr id="12315" name="Rectangle 50"/>
          <p:cNvSpPr>
            <a:spLocks noChangeArrowheads="1"/>
          </p:cNvSpPr>
          <p:nvPr/>
        </p:nvSpPr>
        <p:spPr bwMode="auto">
          <a:xfrm>
            <a:off x="3035300" y="2362201"/>
            <a:ext cx="533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1Ô</a:t>
            </a:r>
          </a:p>
        </p:txBody>
      </p:sp>
      <p:sp>
        <p:nvSpPr>
          <p:cNvPr id="12316" name="Oval 150"/>
          <p:cNvSpPr>
            <a:spLocks noChangeArrowheads="1"/>
          </p:cNvSpPr>
          <p:nvPr/>
        </p:nvSpPr>
        <p:spPr bwMode="auto">
          <a:xfrm>
            <a:off x="5791200" y="5867401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209800" y="1600200"/>
            <a:ext cx="7924800" cy="4343400"/>
          </a:xfrm>
          <a:prstGeom prst="cloudCallout">
            <a:avLst>
              <a:gd name="adj1" fmla="val -38120"/>
              <a:gd name="adj2" fmla="val 55481"/>
            </a:avLst>
          </a:prstGeom>
          <a:gradFill rotWithShape="1">
            <a:gsLst>
              <a:gs pos="0">
                <a:srgbClr val="C5EDB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vi-VN" b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2590801"/>
            <a:ext cx="6019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Hoạt động 3: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Học sinh thực hành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676400"/>
            <a:ext cx="80772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dirty="0" err="1">
                <a:solidFill>
                  <a:srgbClr val="9933FF"/>
                </a:solidFill>
              </a:rPr>
              <a:t>Quy</a:t>
            </a:r>
            <a:r>
              <a:rPr lang="en-US" altLang="vi-VN" sz="4000" dirty="0">
                <a:solidFill>
                  <a:srgbClr val="9933FF"/>
                </a:solidFill>
              </a:rPr>
              <a:t> </a:t>
            </a:r>
            <a:r>
              <a:rPr lang="en-US" altLang="vi-VN" sz="4000" dirty="0" err="1">
                <a:solidFill>
                  <a:srgbClr val="9933FF"/>
                </a:solidFill>
              </a:rPr>
              <a:t>trình</a:t>
            </a:r>
            <a:r>
              <a:rPr lang="en-US" altLang="vi-VN" sz="4000" dirty="0">
                <a:solidFill>
                  <a:srgbClr val="9933FF"/>
                </a:solidFill>
              </a:rPr>
              <a:t> </a:t>
            </a:r>
            <a:r>
              <a:rPr lang="en-US" altLang="vi-VN" sz="4000" dirty="0" err="1">
                <a:solidFill>
                  <a:srgbClr val="9933FF"/>
                </a:solidFill>
              </a:rPr>
              <a:t>cắt</a:t>
            </a:r>
            <a:r>
              <a:rPr lang="en-US" altLang="vi-VN" sz="4000" dirty="0">
                <a:solidFill>
                  <a:srgbClr val="9933FF"/>
                </a:solidFill>
              </a:rPr>
              <a:t>, </a:t>
            </a:r>
            <a:r>
              <a:rPr lang="en-US" altLang="vi-VN" sz="4000" dirty="0" err="1">
                <a:solidFill>
                  <a:srgbClr val="9933FF"/>
                </a:solidFill>
              </a:rPr>
              <a:t>dán</a:t>
            </a:r>
            <a:r>
              <a:rPr lang="en-US" altLang="vi-VN" sz="4000" dirty="0">
                <a:solidFill>
                  <a:srgbClr val="9933FF"/>
                </a:solidFill>
              </a:rPr>
              <a:t> </a:t>
            </a:r>
            <a:r>
              <a:rPr lang="en-US" altLang="vi-VN" sz="4000" dirty="0" err="1">
                <a:solidFill>
                  <a:srgbClr val="9933FF"/>
                </a:solidFill>
              </a:rPr>
              <a:t>chữ</a:t>
            </a:r>
            <a:r>
              <a:rPr lang="en-US" altLang="vi-VN" sz="4000" dirty="0">
                <a:solidFill>
                  <a:srgbClr val="9933FF"/>
                </a:solidFill>
              </a:rPr>
              <a:t> V</a:t>
            </a: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235200" y="3227388"/>
            <a:ext cx="1574800" cy="3200400"/>
            <a:chOff x="2560" y="720"/>
            <a:chExt cx="992" cy="2640"/>
          </a:xfrm>
        </p:grpSpPr>
        <p:grpSp>
          <p:nvGrpSpPr>
            <p:cNvPr id="14473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4480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81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82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83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84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4474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4475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76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77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78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79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4341" name="Oval 21"/>
          <p:cNvSpPr>
            <a:spLocks noChangeArrowheads="1"/>
          </p:cNvSpPr>
          <p:nvPr/>
        </p:nvSpPr>
        <p:spPr bwMode="auto">
          <a:xfrm>
            <a:off x="2794000" y="3149601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42" name="Oval 22"/>
          <p:cNvSpPr>
            <a:spLocks noChangeArrowheads="1"/>
          </p:cNvSpPr>
          <p:nvPr/>
        </p:nvSpPr>
        <p:spPr bwMode="auto">
          <a:xfrm>
            <a:off x="2120900" y="5064126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43" name="Oval 23"/>
          <p:cNvSpPr>
            <a:spLocks noChangeArrowheads="1"/>
          </p:cNvSpPr>
          <p:nvPr/>
        </p:nvSpPr>
        <p:spPr bwMode="auto">
          <a:xfrm>
            <a:off x="3683000" y="3111501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44" name="Oval 24"/>
          <p:cNvSpPr>
            <a:spLocks noChangeArrowheads="1"/>
          </p:cNvSpPr>
          <p:nvPr/>
        </p:nvSpPr>
        <p:spPr bwMode="auto">
          <a:xfrm>
            <a:off x="2819400" y="6286501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45" name="Line 25"/>
          <p:cNvSpPr>
            <a:spLocks noChangeShapeType="1"/>
          </p:cNvSpPr>
          <p:nvPr/>
        </p:nvSpPr>
        <p:spPr bwMode="auto">
          <a:xfrm flipH="1">
            <a:off x="2273300" y="3238500"/>
            <a:ext cx="609600" cy="191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6" name="Line 26"/>
          <p:cNvSpPr>
            <a:spLocks noChangeShapeType="1"/>
          </p:cNvSpPr>
          <p:nvPr/>
        </p:nvSpPr>
        <p:spPr bwMode="auto">
          <a:xfrm flipH="1">
            <a:off x="2895600" y="3224213"/>
            <a:ext cx="863600" cy="314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4347" name="Group 27"/>
          <p:cNvGrpSpPr>
            <a:grpSpLocks/>
          </p:cNvGrpSpPr>
          <p:nvPr/>
        </p:nvGrpSpPr>
        <p:grpSpPr bwMode="auto">
          <a:xfrm rot="208094">
            <a:off x="2222500" y="3238501"/>
            <a:ext cx="628650" cy="1909763"/>
            <a:chOff x="1320" y="1393"/>
            <a:chExt cx="505" cy="1584"/>
          </a:xfrm>
        </p:grpSpPr>
        <p:sp>
          <p:nvSpPr>
            <p:cNvPr id="14457" name="AutoShape 28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458" name="Line 29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9" name="Line 30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0" name="Line 31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1" name="Line 32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2" name="Line 33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3" name="Line 34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4" name="Line 35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5" name="Line 36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6" name="Line 37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7" name="Line 38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8" name="Line 39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69" name="Line 40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0" name="Line 41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1" name="Line 42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72" name="Line 43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348" name="Group 44"/>
          <p:cNvGrpSpPr>
            <a:grpSpLocks/>
          </p:cNvGrpSpPr>
          <p:nvPr/>
        </p:nvGrpSpPr>
        <p:grpSpPr bwMode="auto">
          <a:xfrm>
            <a:off x="2933700" y="3222626"/>
            <a:ext cx="876300" cy="3190875"/>
            <a:chOff x="4032" y="624"/>
            <a:chExt cx="576" cy="2720"/>
          </a:xfrm>
        </p:grpSpPr>
        <p:sp>
          <p:nvSpPr>
            <p:cNvPr id="14431" name="AutoShape 45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432" name="Line 46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3" name="Line 47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4" name="Line 48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5" name="Line 49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6" name="Line 50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7" name="Line 51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8" name="Line 52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39" name="Line 53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0" name="Line 54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1" name="Line 55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2" name="Line 56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3" name="Line 57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4" name="Line 58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5" name="Line 59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6" name="Line 60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7" name="Line 61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8" name="Line 62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49" name="Line 63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0" name="Line 64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1" name="Line 65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2" name="Line 66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3" name="Line 67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4" name="Line 68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5" name="Line 69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56" name="Line 70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49" name="Rectangle 49"/>
          <p:cNvSpPr>
            <a:spLocks noChangeArrowheads="1"/>
          </p:cNvSpPr>
          <p:nvPr/>
        </p:nvSpPr>
        <p:spPr bwMode="auto">
          <a:xfrm rot="-5400000">
            <a:off x="4198144" y="4541044"/>
            <a:ext cx="6080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5Ô</a:t>
            </a:r>
          </a:p>
        </p:txBody>
      </p:sp>
      <p:sp>
        <p:nvSpPr>
          <p:cNvPr id="14350" name="Line 72"/>
          <p:cNvSpPr>
            <a:spLocks noChangeShapeType="1"/>
          </p:cNvSpPr>
          <p:nvPr/>
        </p:nvSpPr>
        <p:spPr bwMode="auto">
          <a:xfrm>
            <a:off x="2895600" y="30099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1" name="Line 73"/>
          <p:cNvSpPr>
            <a:spLocks noChangeShapeType="1"/>
          </p:cNvSpPr>
          <p:nvPr/>
        </p:nvSpPr>
        <p:spPr bwMode="auto">
          <a:xfrm>
            <a:off x="4292600" y="3227388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4352" name="Group 74"/>
          <p:cNvGrpSpPr>
            <a:grpSpLocks/>
          </p:cNvGrpSpPr>
          <p:nvPr/>
        </p:nvGrpSpPr>
        <p:grpSpPr bwMode="auto">
          <a:xfrm>
            <a:off x="5270500" y="3036888"/>
            <a:ext cx="1574800" cy="3200400"/>
            <a:chOff x="2560" y="720"/>
            <a:chExt cx="992" cy="2640"/>
          </a:xfrm>
        </p:grpSpPr>
        <p:grpSp>
          <p:nvGrpSpPr>
            <p:cNvPr id="14419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4426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7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8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9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30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4420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4421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2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3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4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425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4353" name="Oval 87"/>
          <p:cNvSpPr>
            <a:spLocks noChangeArrowheads="1"/>
          </p:cNvSpPr>
          <p:nvPr/>
        </p:nvSpPr>
        <p:spPr bwMode="auto">
          <a:xfrm>
            <a:off x="5778500" y="2971801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54" name="Oval 88"/>
          <p:cNvSpPr>
            <a:spLocks noChangeArrowheads="1"/>
          </p:cNvSpPr>
          <p:nvPr/>
        </p:nvSpPr>
        <p:spPr bwMode="auto">
          <a:xfrm>
            <a:off x="5168900" y="4851401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55" name="Oval 89"/>
          <p:cNvSpPr>
            <a:spLocks noChangeArrowheads="1"/>
          </p:cNvSpPr>
          <p:nvPr/>
        </p:nvSpPr>
        <p:spPr bwMode="auto">
          <a:xfrm>
            <a:off x="6718300" y="2921001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4356" name="Line 90"/>
          <p:cNvSpPr>
            <a:spLocks noChangeShapeType="1"/>
          </p:cNvSpPr>
          <p:nvPr/>
        </p:nvSpPr>
        <p:spPr bwMode="auto">
          <a:xfrm flipH="1">
            <a:off x="5308600" y="3048000"/>
            <a:ext cx="609600" cy="191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7" name="Line 91"/>
          <p:cNvSpPr>
            <a:spLocks noChangeShapeType="1"/>
          </p:cNvSpPr>
          <p:nvPr/>
        </p:nvSpPr>
        <p:spPr bwMode="auto">
          <a:xfrm flipH="1">
            <a:off x="5930900" y="3033713"/>
            <a:ext cx="863600" cy="314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4358" name="Group 92"/>
          <p:cNvGrpSpPr>
            <a:grpSpLocks/>
          </p:cNvGrpSpPr>
          <p:nvPr/>
        </p:nvGrpSpPr>
        <p:grpSpPr bwMode="auto">
          <a:xfrm rot="208094">
            <a:off x="5257800" y="3048001"/>
            <a:ext cx="628650" cy="1909763"/>
            <a:chOff x="1320" y="1393"/>
            <a:chExt cx="505" cy="1584"/>
          </a:xfrm>
        </p:grpSpPr>
        <p:sp>
          <p:nvSpPr>
            <p:cNvPr id="14403" name="AutoShape 93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404" name="Line 94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5" name="Line 95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6" name="Line 96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7" name="Line 97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8" name="Line 98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9" name="Line 99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0" name="Line 100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1" name="Line 101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2" name="Line 102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3" name="Line 103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4" name="Line 104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5" name="Line 105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6" name="Line 106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7" name="Line 107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18" name="Line 108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359" name="Group 109"/>
          <p:cNvGrpSpPr>
            <a:grpSpLocks/>
          </p:cNvGrpSpPr>
          <p:nvPr/>
        </p:nvGrpSpPr>
        <p:grpSpPr bwMode="auto">
          <a:xfrm>
            <a:off x="5969000" y="3032126"/>
            <a:ext cx="876300" cy="3190875"/>
            <a:chOff x="4032" y="624"/>
            <a:chExt cx="576" cy="2720"/>
          </a:xfrm>
        </p:grpSpPr>
        <p:sp>
          <p:nvSpPr>
            <p:cNvPr id="14377" name="AutoShape 110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4378" name="Line 111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9" name="Line 112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0" name="Line 113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1" name="Line 114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2" name="Line 115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3" name="Line 116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4" name="Line 117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5" name="Line 118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6" name="Line 119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7" name="Line 120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8" name="Line 121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9" name="Line 122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0" name="Line 123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1" name="Line 124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2" name="Line 125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3" name="Line 126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4" name="Line 127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5" name="Line 128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6" name="Line 129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7" name="Line 130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8" name="Line 131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99" name="Line 132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0" name="Line 133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1" name="Line 134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402" name="Line 135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60" name="Line 6"/>
          <p:cNvSpPr>
            <a:spLocks noChangeShapeType="1"/>
          </p:cNvSpPr>
          <p:nvPr/>
        </p:nvSpPr>
        <p:spPr bwMode="auto">
          <a:xfrm>
            <a:off x="7467600" y="59563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4361" name="Group 7"/>
          <p:cNvGrpSpPr>
            <a:grpSpLocks/>
          </p:cNvGrpSpPr>
          <p:nvPr/>
        </p:nvGrpSpPr>
        <p:grpSpPr bwMode="auto">
          <a:xfrm>
            <a:off x="7848600" y="2895600"/>
            <a:ext cx="2057400" cy="3048000"/>
            <a:chOff x="960" y="308"/>
            <a:chExt cx="1728" cy="2754"/>
          </a:xfrm>
        </p:grpSpPr>
        <p:grpSp>
          <p:nvGrpSpPr>
            <p:cNvPr id="14366" name="Group 8"/>
            <p:cNvGrpSpPr>
              <a:grpSpLocks/>
            </p:cNvGrpSpPr>
            <p:nvPr/>
          </p:nvGrpSpPr>
          <p:grpSpPr bwMode="auto">
            <a:xfrm>
              <a:off x="960" y="308"/>
              <a:ext cx="1728" cy="2754"/>
              <a:chOff x="3456" y="654"/>
              <a:chExt cx="1728" cy="2754"/>
            </a:xfrm>
          </p:grpSpPr>
          <p:grpSp>
            <p:nvGrpSpPr>
              <p:cNvPr id="14368" name="Group 9"/>
              <p:cNvGrpSpPr>
                <a:grpSpLocks/>
              </p:cNvGrpSpPr>
              <p:nvPr/>
            </p:nvGrpSpPr>
            <p:grpSpPr bwMode="auto">
              <a:xfrm>
                <a:off x="4254" y="932"/>
                <a:ext cx="867" cy="2448"/>
                <a:chOff x="1265" y="1248"/>
                <a:chExt cx="867" cy="2448"/>
              </a:xfrm>
            </p:grpSpPr>
            <p:sp>
              <p:nvSpPr>
                <p:cNvPr id="14375" name="AutoShape 10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4376" name="AutoShape 11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14369" name="Group 12"/>
              <p:cNvGrpSpPr>
                <a:grpSpLocks/>
              </p:cNvGrpSpPr>
              <p:nvPr/>
            </p:nvGrpSpPr>
            <p:grpSpPr bwMode="auto">
              <a:xfrm rot="9338415">
                <a:off x="3532" y="874"/>
                <a:ext cx="867" cy="2448"/>
                <a:chOff x="1265" y="1248"/>
                <a:chExt cx="867" cy="2448"/>
              </a:xfrm>
            </p:grpSpPr>
            <p:sp>
              <p:nvSpPr>
                <p:cNvPr id="14373" name="AutoShape 13"/>
                <p:cNvSpPr>
                  <a:spLocks noChangeArrowheads="1"/>
                </p:cNvSpPr>
                <p:nvPr/>
              </p:nvSpPr>
              <p:spPr bwMode="auto">
                <a:xfrm rot="440246">
                  <a:off x="1265" y="1294"/>
                  <a:ext cx="714" cy="2402"/>
                </a:xfrm>
                <a:prstGeom prst="parallelogram">
                  <a:avLst>
                    <a:gd name="adj" fmla="val 22472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14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1566" y="1248"/>
                  <a:ext cx="566" cy="192"/>
                </a:xfrm>
                <a:prstGeom prst="parallelogram">
                  <a:avLst>
                    <a:gd name="adj" fmla="val 18424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sp>
            <p:nvSpPr>
              <p:cNvPr id="14370" name="Rectangle 15"/>
              <p:cNvSpPr>
                <a:spLocks noChangeArrowheads="1"/>
              </p:cNvSpPr>
              <p:nvPr/>
            </p:nvSpPr>
            <p:spPr bwMode="auto">
              <a:xfrm>
                <a:off x="3456" y="672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371" name="Rectangle 16"/>
              <p:cNvSpPr>
                <a:spLocks noChangeArrowheads="1"/>
              </p:cNvSpPr>
              <p:nvPr/>
            </p:nvSpPr>
            <p:spPr bwMode="auto">
              <a:xfrm>
                <a:off x="4560" y="65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4372" name="AutoShape 17"/>
              <p:cNvSpPr>
                <a:spLocks noChangeArrowheads="1"/>
              </p:cNvSpPr>
              <p:nvPr/>
            </p:nvSpPr>
            <p:spPr bwMode="auto">
              <a:xfrm rot="10800000">
                <a:off x="4080" y="3072"/>
                <a:ext cx="57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50 w 21600"/>
                  <a:gd name="T13" fmla="*/ 4371 h 21600"/>
                  <a:gd name="T14" fmla="*/ 17250 w 21600"/>
                  <a:gd name="T15" fmla="*/ 1722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109" y="21600"/>
                    </a:lnTo>
                    <a:lnTo>
                      <a:pt x="164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vi-VN" altLang="vi-VN"/>
              </a:p>
            </p:txBody>
          </p:sp>
        </p:grpSp>
        <p:sp>
          <p:nvSpPr>
            <p:cNvPr id="14367" name="AutoShape 18"/>
            <p:cNvSpPr>
              <a:spLocks noChangeArrowheads="1"/>
            </p:cNvSpPr>
            <p:nvPr/>
          </p:nvSpPr>
          <p:spPr bwMode="auto">
            <a:xfrm rot="-2432190">
              <a:off x="1274" y="2258"/>
              <a:ext cx="672" cy="672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vi-VN" altLang="vi-VN" b="0"/>
            </a:p>
          </p:txBody>
        </p:sp>
      </p:grpSp>
      <p:sp>
        <p:nvSpPr>
          <p:cNvPr id="14362" name="Rectangle 50"/>
          <p:cNvSpPr>
            <a:spLocks noChangeArrowheads="1"/>
          </p:cNvSpPr>
          <p:nvPr/>
        </p:nvSpPr>
        <p:spPr bwMode="auto">
          <a:xfrm>
            <a:off x="3124200" y="2590801"/>
            <a:ext cx="533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1Ô</a:t>
            </a:r>
          </a:p>
        </p:txBody>
      </p:sp>
      <p:sp>
        <p:nvSpPr>
          <p:cNvPr id="14363" name="Rectangle 150"/>
          <p:cNvSpPr>
            <a:spLocks noChangeArrowheads="1"/>
          </p:cNvSpPr>
          <p:nvPr/>
        </p:nvSpPr>
        <p:spPr bwMode="auto">
          <a:xfrm>
            <a:off x="1625600" y="2057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vi-VN" sz="3200" b="0">
                <a:solidFill>
                  <a:srgbClr val="0000FF"/>
                </a:solidFill>
              </a:rPr>
              <a:t>B1: Kẻ chữ V    B2: Cắt chữ V     B3: Dán chữ V</a:t>
            </a:r>
            <a:r>
              <a:rPr lang="en-US" altLang="vi-VN" sz="3200"/>
              <a:t> </a:t>
            </a:r>
          </a:p>
        </p:txBody>
      </p:sp>
      <p:sp>
        <p:nvSpPr>
          <p:cNvPr id="14364" name="Oval 151"/>
          <p:cNvSpPr>
            <a:spLocks noChangeArrowheads="1"/>
          </p:cNvSpPr>
          <p:nvPr/>
        </p:nvSpPr>
        <p:spPr bwMode="auto">
          <a:xfrm>
            <a:off x="5867400" y="6096001"/>
            <a:ext cx="228600" cy="1746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1600x1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676401"/>
            <a:ext cx="8229600" cy="2773363"/>
          </a:xfrm>
        </p:spPr>
        <p:txBody>
          <a:bodyPr/>
          <a:lstStyle/>
          <a:p>
            <a:pPr eaLnBrk="1" hangingPunct="1"/>
            <a:r>
              <a:rPr lang="en-US" altLang="vi-VN" sz="5400" b="1">
                <a:solidFill>
                  <a:srgbClr val="0000FF"/>
                </a:solidFill>
              </a:rPr>
              <a:t>Học sinh </a:t>
            </a:r>
            <a:br>
              <a:rPr lang="en-US" altLang="vi-VN" sz="5400" b="1">
                <a:solidFill>
                  <a:srgbClr val="0000FF"/>
                </a:solidFill>
              </a:rPr>
            </a:br>
            <a:r>
              <a:rPr lang="en-US" altLang="vi-VN" sz="5400" b="1">
                <a:solidFill>
                  <a:srgbClr val="0000FF"/>
                </a:solidFill>
              </a:rPr>
              <a:t>trình bày sản phẩm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648200" y="1295401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Hoạt động 4</a:t>
            </a:r>
            <a:endParaRPr lang="en-US" altLang="vi-VN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09800" y="2057401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9933FF"/>
                </a:solidFill>
              </a:rPr>
              <a:t>Củng cố: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05000" y="2438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4800" b="0">
                <a:solidFill>
                  <a:srgbClr val="9933FF"/>
                </a:solidFill>
              </a:rPr>
              <a:t>Quy trình cắt, dán chữ V gồm mấy bước?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76600" y="3733800"/>
            <a:ext cx="5410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vi-VN" sz="3800" b="0">
                <a:solidFill>
                  <a:schemeClr val="accent2"/>
                </a:solidFill>
              </a:rPr>
              <a:t>Bước 1: Kẻ chữ V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vi-VN" sz="3800" b="0">
                <a:solidFill>
                  <a:schemeClr val="accent2"/>
                </a:solidFill>
              </a:rPr>
              <a:t>Bước 2: Cắt chữ V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vi-VN" sz="3800" b="0">
                <a:solidFill>
                  <a:schemeClr val="accent2"/>
                </a:solidFill>
              </a:rPr>
              <a:t>Bước 3: Dán chữ 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2" grpId="0"/>
      <p:bldP spid="1638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hung hinh hoa PPT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6" r="51711"/>
          <a:stretch>
            <a:fillRect/>
          </a:stretch>
        </p:blipFill>
        <p:spPr bwMode="auto">
          <a:xfrm>
            <a:off x="1524000" y="2362200"/>
            <a:ext cx="655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828800" y="3048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vi-VN" sz="3600" b="0"/>
              <a:t>   </a:t>
            </a:r>
            <a:endParaRPr lang="en-US" altLang="vi-VN" sz="4400" b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9933FF"/>
                </a:solidFill>
              </a:rPr>
              <a:t>Dặn dò: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2332038"/>
            <a:ext cx="8229600" cy="4525962"/>
          </a:xfrm>
        </p:spPr>
        <p:txBody>
          <a:bodyPr/>
          <a:lstStyle/>
          <a:p>
            <a:pPr marL="609600" indent="-609600">
              <a:buFontTx/>
              <a:buChar char="-"/>
            </a:pPr>
            <a:r>
              <a:rPr lang="en-US" altLang="vi-VN" sz="4000">
                <a:solidFill>
                  <a:schemeClr val="accent2"/>
                </a:solidFill>
              </a:rPr>
              <a:t>Về nhà cắt, dán lại chữ V để nắm được quy trình</a:t>
            </a:r>
          </a:p>
          <a:p>
            <a:pPr marL="609600" indent="-609600">
              <a:buFontTx/>
              <a:buChar char="-"/>
            </a:pPr>
            <a:r>
              <a:rPr lang="en-US" altLang="vi-VN" sz="4000">
                <a:solidFill>
                  <a:schemeClr val="accent2"/>
                </a:solidFill>
              </a:rPr>
              <a:t>Chuẩn bị giấy thủ công, thước kẻ, bút chì, kéo thủ công, hồ dán để học bài “Cắt, dán chữ E”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9460" grpId="0"/>
      <p:bldP spid="1946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752600" y="2317543"/>
            <a:ext cx="8915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Xin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chaân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thaønh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caûm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ôn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 lang="en-US" sz="4400" dirty="0">
              <a:solidFill>
                <a:srgbClr val="0000FF"/>
              </a:solidFill>
              <a:latin typeface="VNI-Times" pitchFamily="2" charset="0"/>
            </a:endParaRPr>
          </a:p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thaày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coâ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ñaõ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tôùi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thaêm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lôùp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döï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giôø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</a:t>
            </a:r>
            <a:endParaRPr lang="en-US" sz="4400" dirty="0">
              <a:solidFill>
                <a:srgbClr val="0000FF"/>
              </a:solidFill>
              <a:latin typeface="VNI-Times" pitchFamily="2" charset="0"/>
            </a:endParaRPr>
          </a:p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Chaøo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thaân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yeâu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!</a:t>
            </a:r>
            <a:endParaRPr lang="en-US" sz="4400" dirty="0">
              <a:solidFill>
                <a:srgbClr val="0000FF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276600" y="1143000"/>
            <a:ext cx="5791200" cy="4343400"/>
          </a:xfrm>
          <a:prstGeom prst="cloudCallout">
            <a:avLst>
              <a:gd name="adj1" fmla="val -54796"/>
              <a:gd name="adj2" fmla="val 73028"/>
            </a:avLst>
          </a:prstGeom>
          <a:gradFill rotWithShape="1">
            <a:gsLst>
              <a:gs pos="0">
                <a:srgbClr val="C5EDB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vi-VN" b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191000" y="2209801"/>
            <a:ext cx="4114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000" b="0">
                <a:solidFill>
                  <a:srgbClr val="9933FF"/>
                </a:solidFill>
              </a:rPr>
              <a:t>Kiểm tra sự chuẩn bị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600x1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5486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Cắt, dán chữ 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667000" y="1447800"/>
            <a:ext cx="7696200" cy="4191000"/>
          </a:xfrm>
          <a:prstGeom prst="cloudCallout">
            <a:avLst>
              <a:gd name="adj1" fmla="val -49648"/>
              <a:gd name="adj2" fmla="val 62954"/>
            </a:avLst>
          </a:prstGeom>
          <a:gradFill rotWithShape="1">
            <a:gsLst>
              <a:gs pos="0">
                <a:srgbClr val="C5EDB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vi-VN" b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00400" y="2667000"/>
            <a:ext cx="6934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Hoạt động 1: Quan sát nhận xét</a:t>
            </a: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1524000" y="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4400" b="0" dirty="0" err="1">
                <a:solidFill>
                  <a:schemeClr val="bg1"/>
                </a:solidFill>
              </a:rPr>
              <a:t>Cắt</a:t>
            </a:r>
            <a:r>
              <a:rPr lang="en-US" altLang="vi-VN" sz="4400" b="0" dirty="0">
                <a:solidFill>
                  <a:schemeClr val="bg1"/>
                </a:solidFill>
              </a:rPr>
              <a:t>, </a:t>
            </a:r>
            <a:r>
              <a:rPr lang="en-US" altLang="vi-VN" sz="4400" b="0" dirty="0" err="1">
                <a:solidFill>
                  <a:schemeClr val="bg1"/>
                </a:solidFill>
              </a:rPr>
              <a:t>dán</a:t>
            </a:r>
            <a:r>
              <a:rPr lang="en-US" altLang="vi-VN" sz="4400" b="0" dirty="0">
                <a:solidFill>
                  <a:schemeClr val="bg1"/>
                </a:solidFill>
              </a:rPr>
              <a:t> </a:t>
            </a:r>
            <a:r>
              <a:rPr lang="en-US" altLang="vi-VN" sz="4400" b="0" dirty="0" err="1">
                <a:solidFill>
                  <a:schemeClr val="bg1"/>
                </a:solidFill>
              </a:rPr>
              <a:t>chữ</a:t>
            </a:r>
            <a:r>
              <a:rPr lang="en-US" altLang="vi-VN" sz="4400" b="0" dirty="0">
                <a:solidFill>
                  <a:schemeClr val="bg1"/>
                </a:solidFill>
              </a:rPr>
              <a:t> V	</a:t>
            </a:r>
            <a:endParaRPr lang="en-US" altLang="vi-VN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57400" y="457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0"/>
              <a:t> 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dirty="0" err="1">
                <a:solidFill>
                  <a:srgbClr val="9933FF"/>
                </a:solidFill>
              </a:rPr>
              <a:t>Giới</a:t>
            </a:r>
            <a:r>
              <a:rPr lang="en-US" altLang="vi-VN" dirty="0">
                <a:solidFill>
                  <a:srgbClr val="9933FF"/>
                </a:solidFill>
              </a:rPr>
              <a:t> </a:t>
            </a:r>
            <a:r>
              <a:rPr lang="en-US" altLang="vi-VN" dirty="0" err="1">
                <a:solidFill>
                  <a:srgbClr val="9933FF"/>
                </a:solidFill>
              </a:rPr>
              <a:t>thiệu</a:t>
            </a:r>
            <a:r>
              <a:rPr lang="en-US" altLang="vi-VN" dirty="0">
                <a:solidFill>
                  <a:srgbClr val="9933FF"/>
                </a:solidFill>
              </a:rPr>
              <a:t> </a:t>
            </a:r>
            <a:r>
              <a:rPr lang="en-US" altLang="vi-VN" dirty="0" err="1">
                <a:solidFill>
                  <a:srgbClr val="9933FF"/>
                </a:solidFill>
              </a:rPr>
              <a:t>mẫu</a:t>
            </a:r>
            <a:r>
              <a:rPr lang="en-US" altLang="vi-VN" dirty="0">
                <a:solidFill>
                  <a:srgbClr val="9933FF"/>
                </a:solidFill>
              </a:rPr>
              <a:t> </a:t>
            </a:r>
            <a:r>
              <a:rPr lang="en-US" altLang="vi-VN" dirty="0" err="1">
                <a:solidFill>
                  <a:srgbClr val="9933FF"/>
                </a:solidFill>
              </a:rPr>
              <a:t>chữ</a:t>
            </a:r>
            <a:r>
              <a:rPr lang="en-US" altLang="vi-VN" dirty="0">
                <a:solidFill>
                  <a:srgbClr val="9933FF"/>
                </a:solidFill>
              </a:rPr>
              <a:t> V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2590801"/>
            <a:ext cx="4038600" cy="3535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/>
              <a:t>Hình 1: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2590800"/>
            <a:ext cx="4038600" cy="38862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vi-VN">
                <a:solidFill>
                  <a:schemeClr val="accent2"/>
                </a:solidFill>
              </a:rPr>
              <a:t>Nét chữ rộng mấy ô?</a:t>
            </a:r>
          </a:p>
          <a:p>
            <a:pPr marL="533400" indent="-533400">
              <a:buFontTx/>
              <a:buAutoNum type="arabicPeriod"/>
            </a:pPr>
            <a:r>
              <a:rPr lang="en-US" altLang="vi-VN">
                <a:solidFill>
                  <a:schemeClr val="accent2"/>
                </a:solidFill>
              </a:rPr>
              <a:t>Chữ V có nửa bên trái và nửa bên phải như thế nào?</a:t>
            </a:r>
          </a:p>
          <a:p>
            <a:pPr marL="533400" indent="-533400">
              <a:buFontTx/>
              <a:buAutoNum type="arabicPeriod"/>
            </a:pPr>
            <a:r>
              <a:rPr lang="en-US" altLang="vi-VN">
                <a:solidFill>
                  <a:schemeClr val="accent2"/>
                </a:solidFill>
              </a:rPr>
              <a:t>Nếu gấp đôi chữ V theo chiều dọc em thấy như thế nào?</a:t>
            </a: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981200" y="3048000"/>
            <a:ext cx="3200400" cy="3276600"/>
            <a:chOff x="2352" y="654"/>
            <a:chExt cx="2832" cy="2754"/>
          </a:xfrm>
        </p:grpSpPr>
        <p:grpSp>
          <p:nvGrpSpPr>
            <p:cNvPr id="6153" name="Group 8"/>
            <p:cNvGrpSpPr>
              <a:grpSpLocks/>
            </p:cNvGrpSpPr>
            <p:nvPr/>
          </p:nvGrpSpPr>
          <p:grpSpPr bwMode="auto">
            <a:xfrm>
              <a:off x="2352" y="960"/>
              <a:ext cx="2832" cy="2448"/>
              <a:chOff x="1056" y="2112"/>
              <a:chExt cx="1392" cy="1200"/>
            </a:xfrm>
          </p:grpSpPr>
          <p:grpSp>
            <p:nvGrpSpPr>
              <p:cNvPr id="6166" name="Group 9"/>
              <p:cNvGrpSpPr>
                <a:grpSpLocks/>
              </p:cNvGrpSpPr>
              <p:nvPr/>
            </p:nvGrpSpPr>
            <p:grpSpPr bwMode="auto">
              <a:xfrm>
                <a:off x="1056" y="2112"/>
                <a:ext cx="1392" cy="240"/>
                <a:chOff x="1056" y="2112"/>
                <a:chExt cx="1392" cy="240"/>
              </a:xfrm>
            </p:grpSpPr>
            <p:sp>
              <p:nvSpPr>
                <p:cNvPr id="6191" name="Rectangle 10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2" name="Rectangle 11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3" name="Rectangle 12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4" name="Rectangle 13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5" name="Rectangle 14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6167" name="Group 15"/>
              <p:cNvGrpSpPr>
                <a:grpSpLocks/>
              </p:cNvGrpSpPr>
              <p:nvPr/>
            </p:nvGrpSpPr>
            <p:grpSpPr bwMode="auto">
              <a:xfrm>
                <a:off x="1056" y="2352"/>
                <a:ext cx="1392" cy="240"/>
                <a:chOff x="1056" y="2112"/>
                <a:chExt cx="1392" cy="240"/>
              </a:xfrm>
            </p:grpSpPr>
            <p:sp>
              <p:nvSpPr>
                <p:cNvPr id="6186" name="Rectangle 16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7" name="Rectangle 17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8" name="Rectangle 18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9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90" name="Rectangle 20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6168" name="Group 21"/>
              <p:cNvGrpSpPr>
                <a:grpSpLocks/>
              </p:cNvGrpSpPr>
              <p:nvPr/>
            </p:nvGrpSpPr>
            <p:grpSpPr bwMode="auto">
              <a:xfrm>
                <a:off x="1056" y="2592"/>
                <a:ext cx="1392" cy="240"/>
                <a:chOff x="1056" y="2112"/>
                <a:chExt cx="1392" cy="240"/>
              </a:xfrm>
            </p:grpSpPr>
            <p:sp>
              <p:nvSpPr>
                <p:cNvPr id="6181" name="Rectangle 22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2" name="Rectangle 23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3" name="Rectangle 24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4" name="Rectangle 25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5" name="Rectangle 26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6169" name="Group 27"/>
              <p:cNvGrpSpPr>
                <a:grpSpLocks/>
              </p:cNvGrpSpPr>
              <p:nvPr/>
            </p:nvGrpSpPr>
            <p:grpSpPr bwMode="auto">
              <a:xfrm>
                <a:off x="1056" y="2832"/>
                <a:ext cx="1392" cy="240"/>
                <a:chOff x="1056" y="2112"/>
                <a:chExt cx="1392" cy="240"/>
              </a:xfrm>
            </p:grpSpPr>
            <p:sp>
              <p:nvSpPr>
                <p:cNvPr id="6176" name="Rectangle 28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7" name="Rectangle 29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8" name="Rectangle 30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9" name="Rectangle 31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80" name="Rectangle 32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  <p:grpSp>
            <p:nvGrpSpPr>
              <p:cNvPr id="6170" name="Group 33"/>
              <p:cNvGrpSpPr>
                <a:grpSpLocks/>
              </p:cNvGrpSpPr>
              <p:nvPr/>
            </p:nvGrpSpPr>
            <p:grpSpPr bwMode="auto">
              <a:xfrm>
                <a:off x="1056" y="3072"/>
                <a:ext cx="1392" cy="240"/>
                <a:chOff x="1056" y="2112"/>
                <a:chExt cx="1392" cy="240"/>
              </a:xfrm>
            </p:grpSpPr>
            <p:sp>
              <p:nvSpPr>
                <p:cNvPr id="6171" name="Rectangle 34"/>
                <p:cNvSpPr>
                  <a:spLocks noChangeArrowheads="1"/>
                </p:cNvSpPr>
                <p:nvPr/>
              </p:nvSpPr>
              <p:spPr bwMode="auto">
                <a:xfrm>
                  <a:off x="1056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2" name="Rectangle 35"/>
                <p:cNvSpPr>
                  <a:spLocks noChangeArrowheads="1"/>
                </p:cNvSpPr>
                <p:nvPr/>
              </p:nvSpPr>
              <p:spPr bwMode="auto">
                <a:xfrm>
                  <a:off x="133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3" name="Rectangle 36"/>
                <p:cNvSpPr>
                  <a:spLocks noChangeArrowheads="1"/>
                </p:cNvSpPr>
                <p:nvPr/>
              </p:nvSpPr>
              <p:spPr bwMode="auto">
                <a:xfrm>
                  <a:off x="1614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4" name="Rectangle 37"/>
                <p:cNvSpPr>
                  <a:spLocks noChangeArrowheads="1"/>
                </p:cNvSpPr>
                <p:nvPr/>
              </p:nvSpPr>
              <p:spPr bwMode="auto">
                <a:xfrm>
                  <a:off x="1902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75" name="Rectangle 38"/>
                <p:cNvSpPr>
                  <a:spLocks noChangeArrowheads="1"/>
                </p:cNvSpPr>
                <p:nvPr/>
              </p:nvSpPr>
              <p:spPr bwMode="auto">
                <a:xfrm>
                  <a:off x="2160" y="2112"/>
                  <a:ext cx="288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</p:grpSp>
        </p:grpSp>
        <p:grpSp>
          <p:nvGrpSpPr>
            <p:cNvPr id="6154" name="Group 39"/>
            <p:cNvGrpSpPr>
              <a:grpSpLocks/>
            </p:cNvGrpSpPr>
            <p:nvPr/>
          </p:nvGrpSpPr>
          <p:grpSpPr bwMode="auto">
            <a:xfrm>
              <a:off x="2850" y="654"/>
              <a:ext cx="1824" cy="2754"/>
              <a:chOff x="960" y="308"/>
              <a:chExt cx="1728" cy="2754"/>
            </a:xfrm>
          </p:grpSpPr>
          <p:grpSp>
            <p:nvGrpSpPr>
              <p:cNvPr id="6155" name="Group 40"/>
              <p:cNvGrpSpPr>
                <a:grpSpLocks/>
              </p:cNvGrpSpPr>
              <p:nvPr/>
            </p:nvGrpSpPr>
            <p:grpSpPr bwMode="auto">
              <a:xfrm>
                <a:off x="960" y="308"/>
                <a:ext cx="1728" cy="2754"/>
                <a:chOff x="3456" y="654"/>
                <a:chExt cx="1728" cy="2754"/>
              </a:xfrm>
            </p:grpSpPr>
            <p:grpSp>
              <p:nvGrpSpPr>
                <p:cNvPr id="6157" name="Group 41"/>
                <p:cNvGrpSpPr>
                  <a:grpSpLocks/>
                </p:cNvGrpSpPr>
                <p:nvPr/>
              </p:nvGrpSpPr>
              <p:grpSpPr bwMode="auto">
                <a:xfrm>
                  <a:off x="4254" y="932"/>
                  <a:ext cx="867" cy="2448"/>
                  <a:chOff x="1265" y="1248"/>
                  <a:chExt cx="867" cy="2448"/>
                </a:xfrm>
              </p:grpSpPr>
              <p:sp>
                <p:nvSpPr>
                  <p:cNvPr id="6164" name="AutoShape 42"/>
                  <p:cNvSpPr>
                    <a:spLocks noChangeArrowheads="1"/>
                  </p:cNvSpPr>
                  <p:nvPr/>
                </p:nvSpPr>
                <p:spPr bwMode="auto">
                  <a:xfrm rot="440246">
                    <a:off x="1265" y="1294"/>
                    <a:ext cx="714" cy="2402"/>
                  </a:xfrm>
                  <a:prstGeom prst="parallelogram">
                    <a:avLst>
                      <a:gd name="adj" fmla="val 22472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vi-VN" altLang="vi-VN" b="0"/>
                  </a:p>
                </p:txBody>
              </p:sp>
              <p:sp>
                <p:nvSpPr>
                  <p:cNvPr id="6165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566" y="1248"/>
                    <a:ext cx="566" cy="192"/>
                  </a:xfrm>
                  <a:prstGeom prst="parallelogram">
                    <a:avLst>
                      <a:gd name="adj" fmla="val 18424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vi-VN" altLang="vi-VN" b="0"/>
                  </a:p>
                </p:txBody>
              </p:sp>
            </p:grpSp>
            <p:grpSp>
              <p:nvGrpSpPr>
                <p:cNvPr id="6158" name="Group 44"/>
                <p:cNvGrpSpPr>
                  <a:grpSpLocks/>
                </p:cNvGrpSpPr>
                <p:nvPr/>
              </p:nvGrpSpPr>
              <p:grpSpPr bwMode="auto">
                <a:xfrm rot="9338415">
                  <a:off x="3532" y="874"/>
                  <a:ext cx="867" cy="2448"/>
                  <a:chOff x="1265" y="1248"/>
                  <a:chExt cx="867" cy="2448"/>
                </a:xfrm>
              </p:grpSpPr>
              <p:sp>
                <p:nvSpPr>
                  <p:cNvPr id="6162" name="AutoShape 45"/>
                  <p:cNvSpPr>
                    <a:spLocks noChangeArrowheads="1"/>
                  </p:cNvSpPr>
                  <p:nvPr/>
                </p:nvSpPr>
                <p:spPr bwMode="auto">
                  <a:xfrm rot="440246">
                    <a:off x="1265" y="1294"/>
                    <a:ext cx="714" cy="2402"/>
                  </a:xfrm>
                  <a:prstGeom prst="parallelogram">
                    <a:avLst>
                      <a:gd name="adj" fmla="val 22472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vi-VN" altLang="vi-VN" b="0"/>
                  </a:p>
                </p:txBody>
              </p:sp>
              <p:sp>
                <p:nvSpPr>
                  <p:cNvPr id="6163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1566" y="1248"/>
                    <a:ext cx="566" cy="192"/>
                  </a:xfrm>
                  <a:prstGeom prst="parallelogram">
                    <a:avLst>
                      <a:gd name="adj" fmla="val 18424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vi-VN" altLang="vi-VN" b="0"/>
                  </a:p>
                </p:txBody>
              </p:sp>
            </p:grpSp>
            <p:sp>
              <p:nvSpPr>
                <p:cNvPr id="6159" name="Rectangle 47"/>
                <p:cNvSpPr>
                  <a:spLocks noChangeArrowheads="1"/>
                </p:cNvSpPr>
                <p:nvPr/>
              </p:nvSpPr>
              <p:spPr bwMode="auto">
                <a:xfrm>
                  <a:off x="3456" y="672"/>
                  <a:ext cx="624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60" name="Rectangle 48"/>
                <p:cNvSpPr>
                  <a:spLocks noChangeArrowheads="1"/>
                </p:cNvSpPr>
                <p:nvPr/>
              </p:nvSpPr>
              <p:spPr bwMode="auto">
                <a:xfrm>
                  <a:off x="4560" y="654"/>
                  <a:ext cx="624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vi-VN" altLang="vi-VN" b="0"/>
                </a:p>
              </p:txBody>
            </p:sp>
            <p:sp>
              <p:nvSpPr>
                <p:cNvPr id="6161" name="AutoShape 49"/>
                <p:cNvSpPr>
                  <a:spLocks noChangeArrowheads="1"/>
                </p:cNvSpPr>
                <p:nvPr/>
              </p:nvSpPr>
              <p:spPr bwMode="auto">
                <a:xfrm rot="10800000">
                  <a:off x="4080" y="3072"/>
                  <a:ext cx="576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50 w 21600"/>
                    <a:gd name="T13" fmla="*/ 4371 h 21600"/>
                    <a:gd name="T14" fmla="*/ 17250 w 21600"/>
                    <a:gd name="T15" fmla="*/ 1722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109" y="21600"/>
                      </a:lnTo>
                      <a:lnTo>
                        <a:pt x="1649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sp>
            <p:nvSpPr>
              <p:cNvPr id="6156" name="AutoShape 50"/>
              <p:cNvSpPr>
                <a:spLocks noChangeArrowheads="1"/>
              </p:cNvSpPr>
              <p:nvPr/>
            </p:nvSpPr>
            <p:spPr bwMode="auto">
              <a:xfrm rot="-2432190">
                <a:off x="1274" y="2258"/>
                <a:ext cx="672" cy="672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9220" grpId="0"/>
      <p:bldP spid="9221" grpId="0" build="p"/>
      <p:bldP spid="92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opy of ahha_anh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33600" y="1600200"/>
            <a:ext cx="8229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vi-VN" sz="3200" b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800" b="0">
              <a:solidFill>
                <a:schemeClr val="accent2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800">
                <a:solidFill>
                  <a:srgbClr val="0000FF"/>
                </a:solidFill>
              </a:rPr>
              <a:t>Kết luận</a:t>
            </a:r>
            <a:r>
              <a:rPr lang="en-US" altLang="vi-VN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514601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vi-VN" sz="3400">
                <a:solidFill>
                  <a:schemeClr val="accent2"/>
                </a:solidFill>
              </a:rPr>
              <a:t>Nét chữ rộng 1 ô</a:t>
            </a:r>
          </a:p>
          <a:p>
            <a:pPr eaLnBrk="1" hangingPunct="1"/>
            <a:r>
              <a:rPr lang="en-US" altLang="vi-VN" sz="3400">
                <a:solidFill>
                  <a:schemeClr val="accent2"/>
                </a:solidFill>
              </a:rPr>
              <a:t>Chữ V có nửa bên trái và nửa bên phải giống nhau</a:t>
            </a:r>
          </a:p>
          <a:p>
            <a:pPr eaLnBrk="1" hangingPunct="1"/>
            <a:r>
              <a:rPr lang="en-US" altLang="vi-VN" sz="3400">
                <a:solidFill>
                  <a:schemeClr val="accent2"/>
                </a:solidFill>
              </a:rPr>
              <a:t>Nếu gấp đôi chữ V theo chiều dọc thì nửa bên trái và nửa bên phải của chữ trùng khít nhau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7172" grpId="0"/>
      <p:bldP spid="71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Sunflower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981200" y="1295400"/>
            <a:ext cx="8382000" cy="4114800"/>
          </a:xfrm>
          <a:prstGeom prst="cloudCallout">
            <a:avLst>
              <a:gd name="adj1" fmla="val -36042"/>
              <a:gd name="adj2" fmla="val 68750"/>
            </a:avLst>
          </a:prstGeom>
          <a:gradFill rotWithShape="1">
            <a:gsLst>
              <a:gs pos="0">
                <a:srgbClr val="C5EDB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vi-VN" b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19400" y="2133601"/>
            <a:ext cx="6934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Hoạt động 2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800" b="0">
                <a:solidFill>
                  <a:srgbClr val="FF3300"/>
                </a:solidFill>
              </a:rPr>
              <a:t>Hướng dẫn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0"/>
            <a:ext cx="4800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4000" u="sng">
                <a:solidFill>
                  <a:srgbClr val="9933FF"/>
                </a:solidFill>
              </a:rPr>
              <a:t>Bước 1</a:t>
            </a:r>
            <a:r>
              <a:rPr lang="en-US" altLang="vi-VN" sz="4000">
                <a:solidFill>
                  <a:srgbClr val="9933FF"/>
                </a:solidFill>
              </a:rPr>
              <a:t>: Kẻ chữ V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2057401"/>
            <a:ext cx="20574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/>
              <a:t>Hình 2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981200"/>
            <a:ext cx="5334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vi-VN" sz="2400">
                <a:solidFill>
                  <a:srgbClr val="0000FF"/>
                </a:solidFill>
              </a:rPr>
              <a:t>Lật mặt trái của tờ giấy thủ công, kẻ, cắt một hình chữ nhật có chiều dài 5 ô rộng 3 ô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vi-VN" sz="2400">
                <a:solidFill>
                  <a:srgbClr val="0000FF"/>
                </a:solidFill>
              </a:rPr>
              <a:t>Gấp đôi hình chữ nhật theo chiều dài</a:t>
            </a:r>
            <a:r>
              <a:rPr lang="en-US" altLang="vi-VN" sz="24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222" name="Rectangle 94"/>
          <p:cNvSpPr>
            <a:spLocks noChangeArrowheads="1"/>
          </p:cNvSpPr>
          <p:nvPr/>
        </p:nvSpPr>
        <p:spPr bwMode="auto">
          <a:xfrm>
            <a:off x="2654300" y="2460626"/>
            <a:ext cx="76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388" name="Rectangle 5"/>
          <p:cNvSpPr>
            <a:spLocks noChangeArrowheads="1"/>
          </p:cNvSpPr>
          <p:nvPr/>
        </p:nvSpPr>
        <p:spPr bwMode="auto">
          <a:xfrm>
            <a:off x="4724400" y="3733800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altLang="vi-VN" sz="2400" b="0">
                <a:solidFill>
                  <a:srgbClr val="0000FF"/>
                </a:solidFill>
              </a:rPr>
              <a:t>Chấm một điểm tại nữa hình còn lại, 1 điểm thứ ô thứ 3 tại nếp gấp, kẻ đường xéo nối 2 điểm vừa chấm.</a:t>
            </a:r>
            <a:endParaRPr lang="en-US" altLang="vi-VN" sz="2400" b="0">
              <a:solidFill>
                <a:srgbClr val="0000FF"/>
              </a:solidFill>
            </a:endParaRPr>
          </a:p>
        </p:txBody>
      </p:sp>
      <p:sp>
        <p:nvSpPr>
          <p:cNvPr id="12389" name="Rectangle 5"/>
          <p:cNvSpPr>
            <a:spLocks noChangeArrowheads="1"/>
          </p:cNvSpPr>
          <p:nvPr/>
        </p:nvSpPr>
        <p:spPr bwMode="auto">
          <a:xfrm>
            <a:off x="4800600" y="5029200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fr-FR" altLang="vi-VN" sz="2400" b="0">
                <a:solidFill>
                  <a:srgbClr val="0000FF"/>
                </a:solidFill>
              </a:rPr>
              <a:t>Chấm 1 điểm tại góc phía trên, điểm thứ 2 tại ô thứ 5 ngay phần nữa hình còn lại. Kẻ đường xéo nối 2 điểm vừa chấm.</a:t>
            </a:r>
            <a:endParaRPr lang="en-US" altLang="vi-VN" sz="2000" b="0">
              <a:solidFill>
                <a:srgbClr val="0000FF"/>
              </a:solidFill>
            </a:endParaRPr>
          </a:p>
        </p:txBody>
      </p:sp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2057400" y="2743200"/>
            <a:ext cx="1574800" cy="3771900"/>
            <a:chOff x="2560" y="720"/>
            <a:chExt cx="992" cy="2640"/>
          </a:xfrm>
        </p:grpSpPr>
        <p:grpSp>
          <p:nvGrpSpPr>
            <p:cNvPr id="9281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9288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9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90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91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92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9282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9283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4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5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6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9287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2468" name="Oval 180"/>
          <p:cNvSpPr>
            <a:spLocks noChangeArrowheads="1"/>
          </p:cNvSpPr>
          <p:nvPr/>
        </p:nvSpPr>
        <p:spPr bwMode="auto">
          <a:xfrm>
            <a:off x="2590800" y="2667001"/>
            <a:ext cx="228600" cy="206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469" name="Oval 181"/>
          <p:cNvSpPr>
            <a:spLocks noChangeArrowheads="1"/>
          </p:cNvSpPr>
          <p:nvPr/>
        </p:nvSpPr>
        <p:spPr bwMode="auto">
          <a:xfrm>
            <a:off x="1943100" y="4937126"/>
            <a:ext cx="228600" cy="206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470" name="Oval 182"/>
          <p:cNvSpPr>
            <a:spLocks noChangeArrowheads="1"/>
          </p:cNvSpPr>
          <p:nvPr/>
        </p:nvSpPr>
        <p:spPr bwMode="auto">
          <a:xfrm>
            <a:off x="3530600" y="2641601"/>
            <a:ext cx="228600" cy="206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471" name="Oval 183"/>
          <p:cNvSpPr>
            <a:spLocks noChangeArrowheads="1"/>
          </p:cNvSpPr>
          <p:nvPr/>
        </p:nvSpPr>
        <p:spPr bwMode="auto">
          <a:xfrm>
            <a:off x="2590800" y="6384926"/>
            <a:ext cx="228600" cy="206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2472" name="Line 184"/>
          <p:cNvSpPr>
            <a:spLocks noChangeShapeType="1"/>
          </p:cNvSpPr>
          <p:nvPr/>
        </p:nvSpPr>
        <p:spPr bwMode="auto">
          <a:xfrm flipH="1">
            <a:off x="2057400" y="2844800"/>
            <a:ext cx="609600" cy="213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473" name="Line 185"/>
          <p:cNvSpPr>
            <a:spLocks noChangeShapeType="1"/>
          </p:cNvSpPr>
          <p:nvPr/>
        </p:nvSpPr>
        <p:spPr bwMode="auto">
          <a:xfrm flipH="1">
            <a:off x="2743200" y="2819400"/>
            <a:ext cx="863600" cy="3703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186"/>
          <p:cNvGrpSpPr>
            <a:grpSpLocks/>
          </p:cNvGrpSpPr>
          <p:nvPr/>
        </p:nvGrpSpPr>
        <p:grpSpPr bwMode="auto">
          <a:xfrm rot="208094">
            <a:off x="2057400" y="2768600"/>
            <a:ext cx="617538" cy="2108200"/>
            <a:chOff x="1320" y="1393"/>
            <a:chExt cx="505" cy="1584"/>
          </a:xfrm>
        </p:grpSpPr>
        <p:sp>
          <p:nvSpPr>
            <p:cNvPr id="9265" name="AutoShape 187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266" name="Line 188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7" name="Line 189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8" name="Line 190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9" name="Line 191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0" name="Line 192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1" name="Line 193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2" name="Line 194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3" name="Line 195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4" name="Line 196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5" name="Line 197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6" name="Line 198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7" name="Line 199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8" name="Line 200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9" name="Line 201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80" name="Line 202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" name="Group 203"/>
          <p:cNvGrpSpPr>
            <a:grpSpLocks/>
          </p:cNvGrpSpPr>
          <p:nvPr/>
        </p:nvGrpSpPr>
        <p:grpSpPr bwMode="auto">
          <a:xfrm>
            <a:off x="2768600" y="2741614"/>
            <a:ext cx="876300" cy="3760787"/>
            <a:chOff x="4032" y="624"/>
            <a:chExt cx="576" cy="2720"/>
          </a:xfrm>
        </p:grpSpPr>
        <p:sp>
          <p:nvSpPr>
            <p:cNvPr id="9239" name="AutoShape 204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240" name="Line 205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1" name="Line 206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2" name="Line 207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3" name="Line 208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4" name="Line 209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5" name="Line 210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6" name="Line 211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7" name="Line 212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8" name="Line 213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49" name="Line 214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0" name="Line 215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1" name="Line 216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2" name="Line 217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3" name="Line 218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4" name="Line 219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5" name="Line 220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6" name="Line 221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7" name="Line 222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8" name="Line 223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9" name="Line 224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0" name="Line 225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1" name="Line 226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2" name="Line 227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3" name="Line 228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4" name="Line 229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518" name="Rectangle 49"/>
          <p:cNvSpPr>
            <a:spLocks noChangeArrowheads="1"/>
          </p:cNvSpPr>
          <p:nvPr/>
        </p:nvSpPr>
        <p:spPr bwMode="auto">
          <a:xfrm rot="-5400000">
            <a:off x="3821906" y="4255294"/>
            <a:ext cx="5476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5Ô</a:t>
            </a:r>
          </a:p>
        </p:txBody>
      </p:sp>
      <p:sp>
        <p:nvSpPr>
          <p:cNvPr id="12519" name="Rectangle 50"/>
          <p:cNvSpPr>
            <a:spLocks noChangeArrowheads="1"/>
          </p:cNvSpPr>
          <p:nvPr/>
        </p:nvSpPr>
        <p:spPr bwMode="auto">
          <a:xfrm>
            <a:off x="3200400" y="2286000"/>
            <a:ext cx="533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>
                <a:latin typeface="Times New Roman" pitchFamily="18" charset="0"/>
              </a:rPr>
              <a:t>1Ô</a:t>
            </a:r>
          </a:p>
        </p:txBody>
      </p:sp>
      <p:sp>
        <p:nvSpPr>
          <p:cNvPr id="12520" name="Line 232"/>
          <p:cNvSpPr>
            <a:spLocks noChangeShapeType="1"/>
          </p:cNvSpPr>
          <p:nvPr/>
        </p:nvSpPr>
        <p:spPr bwMode="auto">
          <a:xfrm>
            <a:off x="2743200" y="26035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521" name="Line 233"/>
          <p:cNvSpPr>
            <a:spLocks noChangeShapeType="1"/>
          </p:cNvSpPr>
          <p:nvPr/>
        </p:nvSpPr>
        <p:spPr bwMode="auto">
          <a:xfrm>
            <a:off x="3962400" y="2743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12293" grpId="0" build="p"/>
      <p:bldP spid="12388" grpId="0" build="p"/>
      <p:bldP spid="12389" grpId="0" build="p"/>
      <p:bldP spid="12468" grpId="0" animBg="1"/>
      <p:bldP spid="12469" grpId="0" animBg="1"/>
      <p:bldP spid="12470" grpId="0" animBg="1"/>
      <p:bldP spid="12471" grpId="0" animBg="1"/>
      <p:bldP spid="12472" grpId="0" animBg="1"/>
      <p:bldP spid="12473" grpId="0" animBg="1"/>
      <p:bldP spid="12518" grpId="0"/>
      <p:bldP spid="12519" grpId="0"/>
      <p:bldP spid="12520" grpId="0" animBg="1"/>
      <p:bldP spid="125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209800" y="2057401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371600"/>
            <a:ext cx="45720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vi-VN" sz="4000" u="sng">
                <a:solidFill>
                  <a:srgbClr val="9933FF"/>
                </a:solidFill>
              </a:rPr>
              <a:t>Bước 2</a:t>
            </a:r>
            <a:r>
              <a:rPr lang="en-US" altLang="vi-VN" sz="4000">
                <a:solidFill>
                  <a:srgbClr val="9933FF"/>
                </a:solidFill>
              </a:rPr>
              <a:t>: Cắt chữ V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21336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/>
              <a:t>Hình 3</a:t>
            </a:r>
          </a:p>
          <a:p>
            <a:pPr eaLnBrk="1" hangingPunct="1">
              <a:buFontTx/>
              <a:buNone/>
            </a:pPr>
            <a:endParaRPr lang="en-US" altLang="vi-VN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0" y="1905001"/>
            <a:ext cx="43434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vi-VN">
                <a:solidFill>
                  <a:schemeClr val="accent2"/>
                </a:solidFill>
              </a:rPr>
              <a:t>Cắt theo đường vừa kẻ, bỏ phần gạch chéo </a:t>
            </a:r>
          </a:p>
          <a:p>
            <a:pPr eaLnBrk="1" hangingPunct="1">
              <a:buFontTx/>
              <a:buChar char="-"/>
            </a:pPr>
            <a:r>
              <a:rPr lang="en-US" altLang="vi-VN">
                <a:solidFill>
                  <a:schemeClr val="accent2"/>
                </a:solidFill>
              </a:rPr>
              <a:t>Mở ra, được chữ V như chữ mẫu</a:t>
            </a:r>
          </a:p>
        </p:txBody>
      </p:sp>
      <p:grpSp>
        <p:nvGrpSpPr>
          <p:cNvPr id="10247" name="Group 103"/>
          <p:cNvGrpSpPr>
            <a:grpSpLocks/>
          </p:cNvGrpSpPr>
          <p:nvPr/>
        </p:nvGrpSpPr>
        <p:grpSpPr bwMode="auto">
          <a:xfrm>
            <a:off x="3048000" y="2286000"/>
            <a:ext cx="1574800" cy="4191000"/>
            <a:chOff x="2560" y="720"/>
            <a:chExt cx="992" cy="2640"/>
          </a:xfrm>
        </p:grpSpPr>
        <p:grpSp>
          <p:nvGrpSpPr>
            <p:cNvPr id="10299" name="Group 17"/>
            <p:cNvGrpSpPr>
              <a:grpSpLocks/>
            </p:cNvGrpSpPr>
            <p:nvPr/>
          </p:nvGrpSpPr>
          <p:grpSpPr bwMode="auto">
            <a:xfrm rot="-5400000">
              <a:off x="1448" y="1832"/>
              <a:ext cx="2640" cy="416"/>
              <a:chOff x="1056" y="2112"/>
              <a:chExt cx="1392" cy="240"/>
            </a:xfrm>
          </p:grpSpPr>
          <p:sp>
            <p:nvSpPr>
              <p:cNvPr id="10306" name="Rectangle 1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7" name="Rectangle 19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8" name="Rectangle 20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9" name="Rectangle 21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10" name="Rectangle 22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  <p:grpSp>
          <p:nvGrpSpPr>
            <p:cNvPr id="10300" name="Group 23"/>
            <p:cNvGrpSpPr>
              <a:grpSpLocks/>
            </p:cNvGrpSpPr>
            <p:nvPr/>
          </p:nvGrpSpPr>
          <p:grpSpPr bwMode="auto">
            <a:xfrm rot="-5400000">
              <a:off x="1944" y="1752"/>
              <a:ext cx="2640" cy="576"/>
              <a:chOff x="1056" y="2112"/>
              <a:chExt cx="1392" cy="240"/>
            </a:xfrm>
          </p:grpSpPr>
          <p:sp>
            <p:nvSpPr>
              <p:cNvPr id="10301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2" name="Rectangle 25"/>
              <p:cNvSpPr>
                <a:spLocks noChangeArrowheads="1"/>
              </p:cNvSpPr>
              <p:nvPr/>
            </p:nvSpPr>
            <p:spPr bwMode="auto">
              <a:xfrm>
                <a:off x="133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3" name="Rectangle 26"/>
              <p:cNvSpPr>
                <a:spLocks noChangeArrowheads="1"/>
              </p:cNvSpPr>
              <p:nvPr/>
            </p:nvSpPr>
            <p:spPr bwMode="auto">
              <a:xfrm>
                <a:off x="1614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4" name="Rectangle 27"/>
              <p:cNvSpPr>
                <a:spLocks noChangeArrowheads="1"/>
              </p:cNvSpPr>
              <p:nvPr/>
            </p:nvSpPr>
            <p:spPr bwMode="auto">
              <a:xfrm>
                <a:off x="1902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  <p:sp>
            <p:nvSpPr>
              <p:cNvPr id="10305" name="Rectangle 28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vi-VN" altLang="vi-VN" b="0"/>
              </a:p>
            </p:txBody>
          </p:sp>
        </p:grpSp>
      </p:grpSp>
      <p:sp>
        <p:nvSpPr>
          <p:cNvPr id="10248" name="Oval 116"/>
          <p:cNvSpPr>
            <a:spLocks noChangeArrowheads="1"/>
          </p:cNvSpPr>
          <p:nvPr/>
        </p:nvSpPr>
        <p:spPr bwMode="auto">
          <a:xfrm>
            <a:off x="3556000" y="220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0249" name="Oval 117"/>
          <p:cNvSpPr>
            <a:spLocks noChangeArrowheads="1"/>
          </p:cNvSpPr>
          <p:nvPr/>
        </p:nvSpPr>
        <p:spPr bwMode="auto">
          <a:xfrm>
            <a:off x="2946400" y="464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0250" name="Oval 118"/>
          <p:cNvSpPr>
            <a:spLocks noChangeArrowheads="1"/>
          </p:cNvSpPr>
          <p:nvPr/>
        </p:nvSpPr>
        <p:spPr bwMode="auto">
          <a:xfrm>
            <a:off x="4470400" y="220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0251" name="Oval 119"/>
          <p:cNvSpPr>
            <a:spLocks noChangeArrowheads="1"/>
          </p:cNvSpPr>
          <p:nvPr/>
        </p:nvSpPr>
        <p:spPr bwMode="auto">
          <a:xfrm>
            <a:off x="3594100" y="635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10252" name="Line 120"/>
          <p:cNvSpPr>
            <a:spLocks noChangeShapeType="1"/>
          </p:cNvSpPr>
          <p:nvPr/>
        </p:nvSpPr>
        <p:spPr bwMode="auto">
          <a:xfrm flipH="1">
            <a:off x="3073400" y="2324100"/>
            <a:ext cx="6096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3" name="Line 121"/>
          <p:cNvSpPr>
            <a:spLocks noChangeShapeType="1"/>
          </p:cNvSpPr>
          <p:nvPr/>
        </p:nvSpPr>
        <p:spPr bwMode="auto">
          <a:xfrm flipH="1">
            <a:off x="3733800" y="2311400"/>
            <a:ext cx="863600" cy="411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254" name="Group 122"/>
          <p:cNvGrpSpPr>
            <a:grpSpLocks/>
          </p:cNvGrpSpPr>
          <p:nvPr/>
        </p:nvGrpSpPr>
        <p:grpSpPr bwMode="auto">
          <a:xfrm rot="192669">
            <a:off x="3035301" y="2286000"/>
            <a:ext cx="619125" cy="2438400"/>
            <a:chOff x="1320" y="1393"/>
            <a:chExt cx="505" cy="1584"/>
          </a:xfrm>
        </p:grpSpPr>
        <p:sp>
          <p:nvSpPr>
            <p:cNvPr id="10283" name="AutoShape 123"/>
            <p:cNvSpPr>
              <a:spLocks noChangeArrowheads="1"/>
            </p:cNvSpPr>
            <p:nvPr/>
          </p:nvSpPr>
          <p:spPr bwMode="auto">
            <a:xfrm rot="10641827" flipH="1">
              <a:off x="1345" y="1393"/>
              <a:ext cx="480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284" name="Line 124"/>
            <p:cNvSpPr>
              <a:spLocks noChangeShapeType="1"/>
            </p:cNvSpPr>
            <p:nvPr/>
          </p:nvSpPr>
          <p:spPr bwMode="auto">
            <a:xfrm>
              <a:off x="1328" y="14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5" name="Line 125"/>
            <p:cNvSpPr>
              <a:spLocks noChangeShapeType="1"/>
            </p:cNvSpPr>
            <p:nvPr/>
          </p:nvSpPr>
          <p:spPr bwMode="auto">
            <a:xfrm>
              <a:off x="1328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6" name="Line 126"/>
            <p:cNvSpPr>
              <a:spLocks noChangeShapeType="1"/>
            </p:cNvSpPr>
            <p:nvPr/>
          </p:nvSpPr>
          <p:spPr bwMode="auto">
            <a:xfrm>
              <a:off x="132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7" name="Line 127"/>
            <p:cNvSpPr>
              <a:spLocks noChangeShapeType="1"/>
            </p:cNvSpPr>
            <p:nvPr/>
          </p:nvSpPr>
          <p:spPr bwMode="auto">
            <a:xfrm>
              <a:off x="1344" y="17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8" name="Line 128"/>
            <p:cNvSpPr>
              <a:spLocks noChangeShapeType="1"/>
            </p:cNvSpPr>
            <p:nvPr/>
          </p:nvSpPr>
          <p:spPr bwMode="auto">
            <a:xfrm>
              <a:off x="1344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9" name="Line 129"/>
            <p:cNvSpPr>
              <a:spLocks noChangeShapeType="1"/>
            </p:cNvSpPr>
            <p:nvPr/>
          </p:nvSpPr>
          <p:spPr bwMode="auto">
            <a:xfrm>
              <a:off x="1344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0" name="Line 130"/>
            <p:cNvSpPr>
              <a:spLocks noChangeShapeType="1"/>
            </p:cNvSpPr>
            <p:nvPr/>
          </p:nvSpPr>
          <p:spPr bwMode="auto">
            <a:xfrm>
              <a:off x="1344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1" name="Line 131"/>
            <p:cNvSpPr>
              <a:spLocks noChangeShapeType="1"/>
            </p:cNvSpPr>
            <p:nvPr/>
          </p:nvSpPr>
          <p:spPr bwMode="auto">
            <a:xfrm>
              <a:off x="13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2" name="Line 132"/>
            <p:cNvSpPr>
              <a:spLocks noChangeShapeType="1"/>
            </p:cNvSpPr>
            <p:nvPr/>
          </p:nvSpPr>
          <p:spPr bwMode="auto">
            <a:xfrm>
              <a:off x="134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3" name="Line 133"/>
            <p:cNvSpPr>
              <a:spLocks noChangeShapeType="1"/>
            </p:cNvSpPr>
            <p:nvPr/>
          </p:nvSpPr>
          <p:spPr bwMode="auto">
            <a:xfrm>
              <a:off x="134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4" name="Line 134"/>
            <p:cNvSpPr>
              <a:spLocks noChangeShapeType="1"/>
            </p:cNvSpPr>
            <p:nvPr/>
          </p:nvSpPr>
          <p:spPr bwMode="auto">
            <a:xfrm>
              <a:off x="1344" y="24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5" name="Line 135"/>
            <p:cNvSpPr>
              <a:spLocks noChangeShapeType="1"/>
            </p:cNvSpPr>
            <p:nvPr/>
          </p:nvSpPr>
          <p:spPr bwMode="auto">
            <a:xfrm>
              <a:off x="1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6" name="Line 136"/>
            <p:cNvSpPr>
              <a:spLocks noChangeShapeType="1"/>
            </p:cNvSpPr>
            <p:nvPr/>
          </p:nvSpPr>
          <p:spPr bwMode="auto">
            <a:xfrm>
              <a:off x="134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7" name="Line 137"/>
            <p:cNvSpPr>
              <a:spLocks noChangeShapeType="1"/>
            </p:cNvSpPr>
            <p:nvPr/>
          </p:nvSpPr>
          <p:spPr bwMode="auto">
            <a:xfrm>
              <a:off x="1368" y="2784"/>
              <a:ext cx="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98" name="Line 138"/>
            <p:cNvSpPr>
              <a:spLocks noChangeShapeType="1"/>
            </p:cNvSpPr>
            <p:nvPr/>
          </p:nvSpPr>
          <p:spPr bwMode="auto">
            <a:xfrm>
              <a:off x="1344" y="21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255" name="Group 139"/>
          <p:cNvGrpSpPr>
            <a:grpSpLocks/>
          </p:cNvGrpSpPr>
          <p:nvPr/>
        </p:nvGrpSpPr>
        <p:grpSpPr bwMode="auto">
          <a:xfrm>
            <a:off x="3759200" y="2362200"/>
            <a:ext cx="863600" cy="4102100"/>
            <a:chOff x="4032" y="624"/>
            <a:chExt cx="576" cy="2720"/>
          </a:xfrm>
        </p:grpSpPr>
        <p:sp>
          <p:nvSpPr>
            <p:cNvPr id="10257" name="AutoShape 140"/>
            <p:cNvSpPr>
              <a:spLocks noChangeArrowheads="1"/>
            </p:cNvSpPr>
            <p:nvPr/>
          </p:nvSpPr>
          <p:spPr bwMode="auto">
            <a:xfrm flipH="1">
              <a:off x="4032" y="624"/>
              <a:ext cx="568" cy="272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0258" name="Line 141"/>
            <p:cNvSpPr>
              <a:spLocks noChangeShapeType="1"/>
            </p:cNvSpPr>
            <p:nvPr/>
          </p:nvSpPr>
          <p:spPr bwMode="auto">
            <a:xfrm>
              <a:off x="4032" y="32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9" name="Line 142"/>
            <p:cNvSpPr>
              <a:spLocks noChangeShapeType="1"/>
            </p:cNvSpPr>
            <p:nvPr/>
          </p:nvSpPr>
          <p:spPr bwMode="auto">
            <a:xfrm>
              <a:off x="4080" y="316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0" name="Line 143"/>
            <p:cNvSpPr>
              <a:spLocks noChangeShapeType="1"/>
            </p:cNvSpPr>
            <p:nvPr/>
          </p:nvSpPr>
          <p:spPr bwMode="auto">
            <a:xfrm>
              <a:off x="4080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1" name="Line 144"/>
            <p:cNvSpPr>
              <a:spLocks noChangeShapeType="1"/>
            </p:cNvSpPr>
            <p:nvPr/>
          </p:nvSpPr>
          <p:spPr bwMode="auto">
            <a:xfrm flipV="1">
              <a:off x="4128" y="2968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2" name="Line 145"/>
            <p:cNvSpPr>
              <a:spLocks noChangeShapeType="1"/>
            </p:cNvSpPr>
            <p:nvPr/>
          </p:nvSpPr>
          <p:spPr bwMode="auto">
            <a:xfrm flipV="1">
              <a:off x="4128" y="2872"/>
              <a:ext cx="48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3" name="Line 146"/>
            <p:cNvSpPr>
              <a:spLocks noChangeShapeType="1"/>
            </p:cNvSpPr>
            <p:nvPr/>
          </p:nvSpPr>
          <p:spPr bwMode="auto">
            <a:xfrm>
              <a:off x="4128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4" name="Line 147"/>
            <p:cNvSpPr>
              <a:spLocks noChangeShapeType="1"/>
            </p:cNvSpPr>
            <p:nvPr/>
          </p:nvSpPr>
          <p:spPr bwMode="auto">
            <a:xfrm>
              <a:off x="4224" y="230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5" name="Line 148"/>
            <p:cNvSpPr>
              <a:spLocks noChangeShapeType="1"/>
            </p:cNvSpPr>
            <p:nvPr/>
          </p:nvSpPr>
          <p:spPr bwMode="auto">
            <a:xfrm>
              <a:off x="4224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6" name="Line 149"/>
            <p:cNvSpPr>
              <a:spLocks noChangeShapeType="1"/>
            </p:cNvSpPr>
            <p:nvPr/>
          </p:nvSpPr>
          <p:spPr bwMode="auto">
            <a:xfrm>
              <a:off x="4224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7" name="Line 150"/>
            <p:cNvSpPr>
              <a:spLocks noChangeShapeType="1"/>
            </p:cNvSpPr>
            <p:nvPr/>
          </p:nvSpPr>
          <p:spPr bwMode="auto">
            <a:xfrm>
              <a:off x="4176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8" name="Line 151"/>
            <p:cNvSpPr>
              <a:spLocks noChangeShapeType="1"/>
            </p:cNvSpPr>
            <p:nvPr/>
          </p:nvSpPr>
          <p:spPr bwMode="auto">
            <a:xfrm>
              <a:off x="4176" y="26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9" name="Line 152"/>
            <p:cNvSpPr>
              <a:spLocks noChangeShapeType="1"/>
            </p:cNvSpPr>
            <p:nvPr/>
          </p:nvSpPr>
          <p:spPr bwMode="auto">
            <a:xfrm>
              <a:off x="432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0" name="Line 153"/>
            <p:cNvSpPr>
              <a:spLocks noChangeShapeType="1"/>
            </p:cNvSpPr>
            <p:nvPr/>
          </p:nvSpPr>
          <p:spPr bwMode="auto">
            <a:xfrm>
              <a:off x="4320" y="201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1" name="Line 154"/>
            <p:cNvSpPr>
              <a:spLocks noChangeShapeType="1"/>
            </p:cNvSpPr>
            <p:nvPr/>
          </p:nvSpPr>
          <p:spPr bwMode="auto">
            <a:xfrm>
              <a:off x="4272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2" name="Line 155"/>
            <p:cNvSpPr>
              <a:spLocks noChangeShapeType="1"/>
            </p:cNvSpPr>
            <p:nvPr/>
          </p:nvSpPr>
          <p:spPr bwMode="auto">
            <a:xfrm>
              <a:off x="42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3" name="Line 156"/>
            <p:cNvSpPr>
              <a:spLocks noChangeShapeType="1"/>
            </p:cNvSpPr>
            <p:nvPr/>
          </p:nvSpPr>
          <p:spPr bwMode="auto">
            <a:xfrm>
              <a:off x="441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4" name="Line 157"/>
            <p:cNvSpPr>
              <a:spLocks noChangeShapeType="1"/>
            </p:cNvSpPr>
            <p:nvPr/>
          </p:nvSpPr>
          <p:spPr bwMode="auto">
            <a:xfrm>
              <a:off x="436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5" name="Line 158"/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6" name="Line 159"/>
            <p:cNvSpPr>
              <a:spLocks noChangeShapeType="1"/>
            </p:cNvSpPr>
            <p:nvPr/>
          </p:nvSpPr>
          <p:spPr bwMode="auto">
            <a:xfrm>
              <a:off x="4368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7" name="Line 160"/>
            <p:cNvSpPr>
              <a:spLocks noChangeShapeType="1"/>
            </p:cNvSpPr>
            <p:nvPr/>
          </p:nvSpPr>
          <p:spPr bwMode="auto">
            <a:xfrm>
              <a:off x="4464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8" name="Line 161"/>
            <p:cNvSpPr>
              <a:spLocks noChangeShapeType="1"/>
            </p:cNvSpPr>
            <p:nvPr/>
          </p:nvSpPr>
          <p:spPr bwMode="auto">
            <a:xfrm>
              <a:off x="4416" y="1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9" name="Line 162"/>
            <p:cNvSpPr>
              <a:spLocks noChangeShapeType="1"/>
            </p:cNvSpPr>
            <p:nvPr/>
          </p:nvSpPr>
          <p:spPr bwMode="auto">
            <a:xfrm>
              <a:off x="441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0" name="Line 163"/>
            <p:cNvSpPr>
              <a:spLocks noChangeShapeType="1"/>
            </p:cNvSpPr>
            <p:nvPr/>
          </p:nvSpPr>
          <p:spPr bwMode="auto">
            <a:xfrm>
              <a:off x="451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1" name="Line 164"/>
            <p:cNvSpPr>
              <a:spLocks noChangeShapeType="1"/>
            </p:cNvSpPr>
            <p:nvPr/>
          </p:nvSpPr>
          <p:spPr bwMode="auto">
            <a:xfrm>
              <a:off x="4512" y="10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2" name="Line 165"/>
            <p:cNvSpPr>
              <a:spLocks noChangeShapeType="1"/>
            </p:cNvSpPr>
            <p:nvPr/>
          </p:nvSpPr>
          <p:spPr bwMode="auto">
            <a:xfrm>
              <a:off x="4496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  <p:bldP spid="133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Giới thiệu mẫu chữ V</vt:lpstr>
      <vt:lpstr>Kết luận:</vt:lpstr>
      <vt:lpstr>PowerPoint Presentation</vt:lpstr>
      <vt:lpstr>Bước 1: Kẻ chữ V</vt:lpstr>
      <vt:lpstr>Bước 2: Cắt chữ V</vt:lpstr>
      <vt:lpstr>Bước 3: Dán chữ V</vt:lpstr>
      <vt:lpstr>PowerPoint Presentation</vt:lpstr>
      <vt:lpstr>PowerPoint Presentation</vt:lpstr>
      <vt:lpstr>Quy trình cắt, dán chữ V</vt:lpstr>
      <vt:lpstr>Học sinh  trình bày sản phẩm</vt:lpstr>
      <vt:lpstr>Củng cố:</vt:lpstr>
      <vt:lpstr>Dặn dò: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2020-12-12T10:59:51Z</dcterms:created>
  <dcterms:modified xsi:type="dcterms:W3CDTF">2020-12-12T11:00:08Z</dcterms:modified>
</cp:coreProperties>
</file>