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3" r:id="rId3"/>
    <p:sldId id="286" r:id="rId4"/>
    <p:sldId id="288" r:id="rId5"/>
    <p:sldId id="289" r:id="rId6"/>
    <p:sldId id="290" r:id="rId7"/>
    <p:sldId id="291" r:id="rId8"/>
    <p:sldId id="292"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6357-25FE-4997-A1F4-2430EA9ABC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F45117-5EAA-4AFC-A8D4-9D5F1958F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EF233-EC31-4120-8880-1C13D8893D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6DA14A-63F5-4740-9F7B-22F0BD38BE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8BBD97-CF2D-49D8-B00B-2508530F2E4D}"/>
              </a:ext>
            </a:extLst>
          </p:cNvPr>
          <p:cNvSpPr>
            <a:spLocks noGrp="1"/>
          </p:cNvSpPr>
          <p:nvPr>
            <p:ph type="sldNum" sz="quarter" idx="12"/>
          </p:nvPr>
        </p:nvSpPr>
        <p:spPr/>
        <p:txBody>
          <a:bodyPr/>
          <a:lstStyle>
            <a:lvl1pPr>
              <a:defRPr/>
            </a:lvl1pPr>
          </a:lstStyle>
          <a:p>
            <a:fld id="{19DA8637-2B95-44E9-AD67-F97EC33ABF02}" type="slidenum">
              <a:rPr lang="en-US" altLang="en-US"/>
              <a:pPr/>
              <a:t>‹#›</a:t>
            </a:fld>
            <a:endParaRPr lang="en-US" altLang="en-US"/>
          </a:p>
        </p:txBody>
      </p:sp>
    </p:spTree>
    <p:extLst>
      <p:ext uri="{BB962C8B-B14F-4D97-AF65-F5344CB8AC3E}">
        <p14:creationId xmlns:p14="http://schemas.microsoft.com/office/powerpoint/2010/main" val="36954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E42F7-A086-438A-B1F5-ACBBE0A5C5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A5507-6645-4D52-A74C-C2E401788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D31B-7F5B-4917-9D7E-2BAC05564C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A1B79E-4464-447C-861F-AF5A01A1CA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86D0CF-BF7E-49A3-8429-50638E8174DF}"/>
              </a:ext>
            </a:extLst>
          </p:cNvPr>
          <p:cNvSpPr>
            <a:spLocks noGrp="1"/>
          </p:cNvSpPr>
          <p:nvPr>
            <p:ph type="sldNum" sz="quarter" idx="12"/>
          </p:nvPr>
        </p:nvSpPr>
        <p:spPr/>
        <p:txBody>
          <a:bodyPr/>
          <a:lstStyle>
            <a:lvl1pPr>
              <a:defRPr/>
            </a:lvl1pPr>
          </a:lstStyle>
          <a:p>
            <a:fld id="{D8A9B203-925B-4307-8E3F-84C9E8839E55}" type="slidenum">
              <a:rPr lang="en-US" altLang="en-US"/>
              <a:pPr/>
              <a:t>‹#›</a:t>
            </a:fld>
            <a:endParaRPr lang="en-US" altLang="en-US"/>
          </a:p>
        </p:txBody>
      </p:sp>
    </p:spTree>
    <p:extLst>
      <p:ext uri="{BB962C8B-B14F-4D97-AF65-F5344CB8AC3E}">
        <p14:creationId xmlns:p14="http://schemas.microsoft.com/office/powerpoint/2010/main" val="30218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D808D4-A73A-4399-A6E6-9AFD75B87462}"/>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536C6D-F2E5-467C-ADD6-FAB7E13CE8CC}"/>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10789-9005-4303-A4E1-4E26AEA769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CB0528-B0EC-47BA-A48C-B22112195E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5F3900A-E852-4DF9-8811-3E2B2CF64A84}"/>
              </a:ext>
            </a:extLst>
          </p:cNvPr>
          <p:cNvSpPr>
            <a:spLocks noGrp="1"/>
          </p:cNvSpPr>
          <p:nvPr>
            <p:ph type="sldNum" sz="quarter" idx="12"/>
          </p:nvPr>
        </p:nvSpPr>
        <p:spPr/>
        <p:txBody>
          <a:bodyPr/>
          <a:lstStyle>
            <a:lvl1pPr>
              <a:defRPr/>
            </a:lvl1pPr>
          </a:lstStyle>
          <a:p>
            <a:fld id="{183D315D-1D13-484D-9EBD-F96B6AE42A0E}" type="slidenum">
              <a:rPr lang="en-US" altLang="en-US"/>
              <a:pPr/>
              <a:t>‹#›</a:t>
            </a:fld>
            <a:endParaRPr lang="en-US" altLang="en-US"/>
          </a:p>
        </p:txBody>
      </p:sp>
    </p:spTree>
    <p:extLst>
      <p:ext uri="{BB962C8B-B14F-4D97-AF65-F5344CB8AC3E}">
        <p14:creationId xmlns:p14="http://schemas.microsoft.com/office/powerpoint/2010/main" val="328861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182D767-9712-49F4-B7CB-72B2A53FF4A3}"/>
              </a:ext>
            </a:extLst>
          </p:cNvPr>
          <p:cNvSpPr>
            <a:spLocks noGrp="1"/>
          </p:cNvSpPr>
          <p:nvPr>
            <p:ph type="dt" sz="half" idx="10"/>
          </p:nvPr>
        </p:nvSpPr>
        <p:spPr/>
        <p:txBody>
          <a:bodyPr/>
          <a:lstStyle>
            <a:lvl1pPr>
              <a:defRPr/>
            </a:lvl1pPr>
          </a:lstStyle>
          <a:p>
            <a:pPr>
              <a:defRPr/>
            </a:pPr>
            <a:fld id="{CA014602-BA8D-4129-B28E-0DB665CB2288}" type="datetimeFigureOut">
              <a:rPr lang="en-US"/>
              <a:pPr>
                <a:defRPr/>
              </a:pPr>
              <a:t>10/18/2020</a:t>
            </a:fld>
            <a:endParaRPr lang="en-US"/>
          </a:p>
        </p:txBody>
      </p:sp>
      <p:sp>
        <p:nvSpPr>
          <p:cNvPr id="5" name="Footer Placeholder 4">
            <a:extLst>
              <a:ext uri="{FF2B5EF4-FFF2-40B4-BE49-F238E27FC236}">
                <a16:creationId xmlns:a16="http://schemas.microsoft.com/office/drawing/2014/main" id="{CE58F44D-CB06-4D35-93F9-6094E8E16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C66B75-44DA-4BAB-9E9D-DC511C3C3DB8}"/>
              </a:ext>
            </a:extLst>
          </p:cNvPr>
          <p:cNvSpPr>
            <a:spLocks noGrp="1"/>
          </p:cNvSpPr>
          <p:nvPr>
            <p:ph type="sldNum" sz="quarter" idx="12"/>
          </p:nvPr>
        </p:nvSpPr>
        <p:spPr/>
        <p:txBody>
          <a:bodyPr/>
          <a:lstStyle>
            <a:lvl1pPr>
              <a:defRPr/>
            </a:lvl1pPr>
          </a:lstStyle>
          <a:p>
            <a:fld id="{EDFAF03E-80A0-4B48-BA88-93C33155D7B8}" type="slidenum">
              <a:rPr lang="en-US" altLang="en-US"/>
              <a:pPr/>
              <a:t>‹#›</a:t>
            </a:fld>
            <a:endParaRPr lang="en-US" altLang="en-US"/>
          </a:p>
        </p:txBody>
      </p:sp>
    </p:spTree>
    <p:extLst>
      <p:ext uri="{BB962C8B-B14F-4D97-AF65-F5344CB8AC3E}">
        <p14:creationId xmlns:p14="http://schemas.microsoft.com/office/powerpoint/2010/main" val="1333286681"/>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976F9-B321-49F1-9D16-8CDAFDD50AD0}"/>
              </a:ext>
            </a:extLst>
          </p:cNvPr>
          <p:cNvSpPr>
            <a:spLocks noGrp="1"/>
          </p:cNvSpPr>
          <p:nvPr>
            <p:ph type="dt" sz="half" idx="10"/>
          </p:nvPr>
        </p:nvSpPr>
        <p:spPr/>
        <p:txBody>
          <a:bodyPr/>
          <a:lstStyle>
            <a:lvl1pPr>
              <a:defRPr/>
            </a:lvl1pPr>
          </a:lstStyle>
          <a:p>
            <a:pPr>
              <a:defRPr/>
            </a:pPr>
            <a:fld id="{E8BA41E2-E218-497A-AFF7-088535575578}" type="datetimeFigureOut">
              <a:rPr lang="en-US"/>
              <a:pPr>
                <a:defRPr/>
              </a:pPr>
              <a:t>10/18/2020</a:t>
            </a:fld>
            <a:endParaRPr lang="en-US"/>
          </a:p>
        </p:txBody>
      </p:sp>
      <p:sp>
        <p:nvSpPr>
          <p:cNvPr id="5" name="Footer Placeholder 4">
            <a:extLst>
              <a:ext uri="{FF2B5EF4-FFF2-40B4-BE49-F238E27FC236}">
                <a16:creationId xmlns:a16="http://schemas.microsoft.com/office/drawing/2014/main" id="{A9A86078-FCAE-432A-9796-B8774335FA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E6F29B-DD73-49C4-B8E9-29DAE6FD97A8}"/>
              </a:ext>
            </a:extLst>
          </p:cNvPr>
          <p:cNvSpPr>
            <a:spLocks noGrp="1"/>
          </p:cNvSpPr>
          <p:nvPr>
            <p:ph type="sldNum" sz="quarter" idx="12"/>
          </p:nvPr>
        </p:nvSpPr>
        <p:spPr/>
        <p:txBody>
          <a:bodyPr/>
          <a:lstStyle>
            <a:lvl1pPr>
              <a:defRPr/>
            </a:lvl1pPr>
          </a:lstStyle>
          <a:p>
            <a:fld id="{88E6A530-F9A8-43D7-9F04-07618CF49267}" type="slidenum">
              <a:rPr lang="en-US" altLang="en-US"/>
              <a:pPr/>
              <a:t>‹#›</a:t>
            </a:fld>
            <a:endParaRPr lang="en-US" altLang="en-US"/>
          </a:p>
        </p:txBody>
      </p:sp>
    </p:spTree>
    <p:extLst>
      <p:ext uri="{BB962C8B-B14F-4D97-AF65-F5344CB8AC3E}">
        <p14:creationId xmlns:p14="http://schemas.microsoft.com/office/powerpoint/2010/main" val="412690917"/>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0413CE-682E-4B28-9798-79F9EE58CE3B}"/>
              </a:ext>
            </a:extLst>
          </p:cNvPr>
          <p:cNvSpPr>
            <a:spLocks noGrp="1"/>
          </p:cNvSpPr>
          <p:nvPr>
            <p:ph type="dt" sz="half" idx="10"/>
          </p:nvPr>
        </p:nvSpPr>
        <p:spPr/>
        <p:txBody>
          <a:bodyPr/>
          <a:lstStyle>
            <a:lvl1pPr>
              <a:defRPr/>
            </a:lvl1pPr>
          </a:lstStyle>
          <a:p>
            <a:pPr>
              <a:defRPr/>
            </a:pPr>
            <a:fld id="{938AB491-409D-4B87-B624-FB854C7640D2}" type="datetimeFigureOut">
              <a:rPr lang="en-US"/>
              <a:pPr>
                <a:defRPr/>
              </a:pPr>
              <a:t>10/18/2020</a:t>
            </a:fld>
            <a:endParaRPr lang="en-US"/>
          </a:p>
        </p:txBody>
      </p:sp>
      <p:sp>
        <p:nvSpPr>
          <p:cNvPr id="5" name="Footer Placeholder 4">
            <a:extLst>
              <a:ext uri="{FF2B5EF4-FFF2-40B4-BE49-F238E27FC236}">
                <a16:creationId xmlns:a16="http://schemas.microsoft.com/office/drawing/2014/main" id="{44291E54-F869-4D90-8922-CE6532CA56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BC4A09-7DDC-461C-BF66-590660BEE9C2}"/>
              </a:ext>
            </a:extLst>
          </p:cNvPr>
          <p:cNvSpPr>
            <a:spLocks noGrp="1"/>
          </p:cNvSpPr>
          <p:nvPr>
            <p:ph type="sldNum" sz="quarter" idx="12"/>
          </p:nvPr>
        </p:nvSpPr>
        <p:spPr/>
        <p:txBody>
          <a:bodyPr/>
          <a:lstStyle>
            <a:lvl1pPr>
              <a:defRPr/>
            </a:lvl1pPr>
          </a:lstStyle>
          <a:p>
            <a:fld id="{A648FFE9-26E9-4AC1-8F2A-3A2DD2F63751}" type="slidenum">
              <a:rPr lang="en-US" altLang="en-US"/>
              <a:pPr/>
              <a:t>‹#›</a:t>
            </a:fld>
            <a:endParaRPr lang="en-US" altLang="en-US"/>
          </a:p>
        </p:txBody>
      </p:sp>
    </p:spTree>
    <p:extLst>
      <p:ext uri="{BB962C8B-B14F-4D97-AF65-F5344CB8AC3E}">
        <p14:creationId xmlns:p14="http://schemas.microsoft.com/office/powerpoint/2010/main" val="3491819200"/>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A5F9EF-FFC2-468B-98FD-F72BD52FE8E4}"/>
              </a:ext>
            </a:extLst>
          </p:cNvPr>
          <p:cNvSpPr>
            <a:spLocks noGrp="1"/>
          </p:cNvSpPr>
          <p:nvPr>
            <p:ph type="dt" sz="half" idx="10"/>
          </p:nvPr>
        </p:nvSpPr>
        <p:spPr/>
        <p:txBody>
          <a:bodyPr/>
          <a:lstStyle>
            <a:lvl1pPr>
              <a:defRPr/>
            </a:lvl1pPr>
          </a:lstStyle>
          <a:p>
            <a:pPr>
              <a:defRPr/>
            </a:pPr>
            <a:fld id="{435E3609-8548-4077-B95A-CFD9A329DDF4}" type="datetimeFigureOut">
              <a:rPr lang="en-US"/>
              <a:pPr>
                <a:defRPr/>
              </a:pPr>
              <a:t>10/18/2020</a:t>
            </a:fld>
            <a:endParaRPr lang="en-US"/>
          </a:p>
        </p:txBody>
      </p:sp>
      <p:sp>
        <p:nvSpPr>
          <p:cNvPr id="6" name="Footer Placeholder 4">
            <a:extLst>
              <a:ext uri="{FF2B5EF4-FFF2-40B4-BE49-F238E27FC236}">
                <a16:creationId xmlns:a16="http://schemas.microsoft.com/office/drawing/2014/main" id="{27605805-C08F-49CB-B03F-63E6EABCBA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374D46-66E4-4CE2-9D2D-311193FC806E}"/>
              </a:ext>
            </a:extLst>
          </p:cNvPr>
          <p:cNvSpPr>
            <a:spLocks noGrp="1"/>
          </p:cNvSpPr>
          <p:nvPr>
            <p:ph type="sldNum" sz="quarter" idx="12"/>
          </p:nvPr>
        </p:nvSpPr>
        <p:spPr/>
        <p:txBody>
          <a:bodyPr/>
          <a:lstStyle>
            <a:lvl1pPr>
              <a:defRPr/>
            </a:lvl1pPr>
          </a:lstStyle>
          <a:p>
            <a:fld id="{A88BC9E1-04E5-4F2E-8367-447512869CDE}" type="slidenum">
              <a:rPr lang="en-US" altLang="en-US"/>
              <a:pPr/>
              <a:t>‹#›</a:t>
            </a:fld>
            <a:endParaRPr lang="en-US" altLang="en-US"/>
          </a:p>
        </p:txBody>
      </p:sp>
    </p:spTree>
    <p:extLst>
      <p:ext uri="{BB962C8B-B14F-4D97-AF65-F5344CB8AC3E}">
        <p14:creationId xmlns:p14="http://schemas.microsoft.com/office/powerpoint/2010/main" val="1677747014"/>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22E2377-10A1-44C5-9CD2-4B63B3D6C395}"/>
              </a:ext>
            </a:extLst>
          </p:cNvPr>
          <p:cNvSpPr>
            <a:spLocks noGrp="1"/>
          </p:cNvSpPr>
          <p:nvPr>
            <p:ph type="dt" sz="half" idx="10"/>
          </p:nvPr>
        </p:nvSpPr>
        <p:spPr/>
        <p:txBody>
          <a:bodyPr/>
          <a:lstStyle>
            <a:lvl1pPr>
              <a:defRPr/>
            </a:lvl1pPr>
          </a:lstStyle>
          <a:p>
            <a:pPr>
              <a:defRPr/>
            </a:pPr>
            <a:fld id="{E5D7F051-F08E-4481-B514-13D619EE73CE}" type="datetimeFigureOut">
              <a:rPr lang="en-US"/>
              <a:pPr>
                <a:defRPr/>
              </a:pPr>
              <a:t>10/18/2020</a:t>
            </a:fld>
            <a:endParaRPr lang="en-US"/>
          </a:p>
        </p:txBody>
      </p:sp>
      <p:sp>
        <p:nvSpPr>
          <p:cNvPr id="8" name="Footer Placeholder 4">
            <a:extLst>
              <a:ext uri="{FF2B5EF4-FFF2-40B4-BE49-F238E27FC236}">
                <a16:creationId xmlns:a16="http://schemas.microsoft.com/office/drawing/2014/main" id="{EC136497-B743-49EE-BAD5-E2469371D9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23A26B-C515-45FD-B868-C581E9ADFBE9}"/>
              </a:ext>
            </a:extLst>
          </p:cNvPr>
          <p:cNvSpPr>
            <a:spLocks noGrp="1"/>
          </p:cNvSpPr>
          <p:nvPr>
            <p:ph type="sldNum" sz="quarter" idx="12"/>
          </p:nvPr>
        </p:nvSpPr>
        <p:spPr/>
        <p:txBody>
          <a:bodyPr/>
          <a:lstStyle>
            <a:lvl1pPr>
              <a:defRPr/>
            </a:lvl1pPr>
          </a:lstStyle>
          <a:p>
            <a:fld id="{C26B079F-2F6B-4F0D-A0DA-610B5B13553C}" type="slidenum">
              <a:rPr lang="en-US" altLang="en-US"/>
              <a:pPr/>
              <a:t>‹#›</a:t>
            </a:fld>
            <a:endParaRPr lang="en-US" altLang="en-US"/>
          </a:p>
        </p:txBody>
      </p:sp>
    </p:spTree>
    <p:extLst>
      <p:ext uri="{BB962C8B-B14F-4D97-AF65-F5344CB8AC3E}">
        <p14:creationId xmlns:p14="http://schemas.microsoft.com/office/powerpoint/2010/main" val="4255702877"/>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C296980-29FE-4E4A-BE1F-32BDDC2CC7F5}"/>
              </a:ext>
            </a:extLst>
          </p:cNvPr>
          <p:cNvSpPr>
            <a:spLocks noGrp="1"/>
          </p:cNvSpPr>
          <p:nvPr>
            <p:ph type="dt" sz="half" idx="10"/>
          </p:nvPr>
        </p:nvSpPr>
        <p:spPr/>
        <p:txBody>
          <a:bodyPr/>
          <a:lstStyle>
            <a:lvl1pPr>
              <a:defRPr/>
            </a:lvl1pPr>
          </a:lstStyle>
          <a:p>
            <a:pPr>
              <a:defRPr/>
            </a:pPr>
            <a:fld id="{4AFB25BE-EA56-4B3A-A885-2EDDACB70068}" type="datetimeFigureOut">
              <a:rPr lang="en-US"/>
              <a:pPr>
                <a:defRPr/>
              </a:pPr>
              <a:t>10/18/2020</a:t>
            </a:fld>
            <a:endParaRPr lang="en-US"/>
          </a:p>
        </p:txBody>
      </p:sp>
      <p:sp>
        <p:nvSpPr>
          <p:cNvPr id="4" name="Footer Placeholder 4">
            <a:extLst>
              <a:ext uri="{FF2B5EF4-FFF2-40B4-BE49-F238E27FC236}">
                <a16:creationId xmlns:a16="http://schemas.microsoft.com/office/drawing/2014/main" id="{CE608FE5-B029-4161-8C6D-9831D879A8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7BFCC9-C200-4C65-AC7E-4DA718DAFD07}"/>
              </a:ext>
            </a:extLst>
          </p:cNvPr>
          <p:cNvSpPr>
            <a:spLocks noGrp="1"/>
          </p:cNvSpPr>
          <p:nvPr>
            <p:ph type="sldNum" sz="quarter" idx="12"/>
          </p:nvPr>
        </p:nvSpPr>
        <p:spPr/>
        <p:txBody>
          <a:bodyPr/>
          <a:lstStyle>
            <a:lvl1pPr>
              <a:defRPr/>
            </a:lvl1pPr>
          </a:lstStyle>
          <a:p>
            <a:fld id="{295BB4E6-4792-49BC-B04E-0FBE32991D5E}" type="slidenum">
              <a:rPr lang="en-US" altLang="en-US"/>
              <a:pPr/>
              <a:t>‹#›</a:t>
            </a:fld>
            <a:endParaRPr lang="en-US" altLang="en-US"/>
          </a:p>
        </p:txBody>
      </p:sp>
    </p:spTree>
    <p:extLst>
      <p:ext uri="{BB962C8B-B14F-4D97-AF65-F5344CB8AC3E}">
        <p14:creationId xmlns:p14="http://schemas.microsoft.com/office/powerpoint/2010/main" val="565848327"/>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D4FB94-7E19-411E-8FE0-740B65C238A7}"/>
              </a:ext>
            </a:extLst>
          </p:cNvPr>
          <p:cNvSpPr>
            <a:spLocks noGrp="1"/>
          </p:cNvSpPr>
          <p:nvPr>
            <p:ph type="dt" sz="half" idx="10"/>
          </p:nvPr>
        </p:nvSpPr>
        <p:spPr/>
        <p:txBody>
          <a:bodyPr/>
          <a:lstStyle>
            <a:lvl1pPr>
              <a:defRPr/>
            </a:lvl1pPr>
          </a:lstStyle>
          <a:p>
            <a:pPr>
              <a:defRPr/>
            </a:pPr>
            <a:fld id="{EC9A6498-9C7E-4542-8102-2D1CBB3A2A3C}" type="datetimeFigureOut">
              <a:rPr lang="en-US"/>
              <a:pPr>
                <a:defRPr/>
              </a:pPr>
              <a:t>10/18/2020</a:t>
            </a:fld>
            <a:endParaRPr lang="en-US"/>
          </a:p>
        </p:txBody>
      </p:sp>
      <p:sp>
        <p:nvSpPr>
          <p:cNvPr id="3" name="Footer Placeholder 4">
            <a:extLst>
              <a:ext uri="{FF2B5EF4-FFF2-40B4-BE49-F238E27FC236}">
                <a16:creationId xmlns:a16="http://schemas.microsoft.com/office/drawing/2014/main" id="{44F9090C-3988-4A4D-8452-341CD5CD28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95CD37C-D2B6-4F48-81B1-4D4ED5793E1A}"/>
              </a:ext>
            </a:extLst>
          </p:cNvPr>
          <p:cNvSpPr>
            <a:spLocks noGrp="1"/>
          </p:cNvSpPr>
          <p:nvPr>
            <p:ph type="sldNum" sz="quarter" idx="12"/>
          </p:nvPr>
        </p:nvSpPr>
        <p:spPr/>
        <p:txBody>
          <a:bodyPr/>
          <a:lstStyle>
            <a:lvl1pPr>
              <a:defRPr/>
            </a:lvl1pPr>
          </a:lstStyle>
          <a:p>
            <a:fld id="{E772902A-2A5B-451A-8118-886FBC6557D7}" type="slidenum">
              <a:rPr lang="en-US" altLang="en-US"/>
              <a:pPr/>
              <a:t>‹#›</a:t>
            </a:fld>
            <a:endParaRPr lang="en-US" altLang="en-US"/>
          </a:p>
        </p:txBody>
      </p:sp>
    </p:spTree>
    <p:extLst>
      <p:ext uri="{BB962C8B-B14F-4D97-AF65-F5344CB8AC3E}">
        <p14:creationId xmlns:p14="http://schemas.microsoft.com/office/powerpoint/2010/main" val="1307204016"/>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D60A0E-2EB8-43C5-AA0F-0D79B348375B}"/>
              </a:ext>
            </a:extLst>
          </p:cNvPr>
          <p:cNvSpPr>
            <a:spLocks noGrp="1"/>
          </p:cNvSpPr>
          <p:nvPr>
            <p:ph type="dt" sz="half" idx="10"/>
          </p:nvPr>
        </p:nvSpPr>
        <p:spPr/>
        <p:txBody>
          <a:bodyPr/>
          <a:lstStyle>
            <a:lvl1pPr>
              <a:defRPr/>
            </a:lvl1pPr>
          </a:lstStyle>
          <a:p>
            <a:pPr>
              <a:defRPr/>
            </a:pPr>
            <a:fld id="{0EA2F85F-060A-460B-B163-BCE68735FEAE}" type="datetimeFigureOut">
              <a:rPr lang="en-US"/>
              <a:pPr>
                <a:defRPr/>
              </a:pPr>
              <a:t>10/18/2020</a:t>
            </a:fld>
            <a:endParaRPr lang="en-US"/>
          </a:p>
        </p:txBody>
      </p:sp>
      <p:sp>
        <p:nvSpPr>
          <p:cNvPr id="6" name="Footer Placeholder 4">
            <a:extLst>
              <a:ext uri="{FF2B5EF4-FFF2-40B4-BE49-F238E27FC236}">
                <a16:creationId xmlns:a16="http://schemas.microsoft.com/office/drawing/2014/main" id="{22CC79CA-7091-4BC6-8332-496C718D0B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022BE6-5671-45DC-B19F-701A5B277DC7}"/>
              </a:ext>
            </a:extLst>
          </p:cNvPr>
          <p:cNvSpPr>
            <a:spLocks noGrp="1"/>
          </p:cNvSpPr>
          <p:nvPr>
            <p:ph type="sldNum" sz="quarter" idx="12"/>
          </p:nvPr>
        </p:nvSpPr>
        <p:spPr/>
        <p:txBody>
          <a:bodyPr/>
          <a:lstStyle>
            <a:lvl1pPr>
              <a:defRPr/>
            </a:lvl1pPr>
          </a:lstStyle>
          <a:p>
            <a:fld id="{C3837964-6E7A-40CE-B457-FC5E4D484164}" type="slidenum">
              <a:rPr lang="en-US" altLang="en-US"/>
              <a:pPr/>
              <a:t>‹#›</a:t>
            </a:fld>
            <a:endParaRPr lang="en-US" altLang="en-US"/>
          </a:p>
        </p:txBody>
      </p:sp>
    </p:spTree>
    <p:extLst>
      <p:ext uri="{BB962C8B-B14F-4D97-AF65-F5344CB8AC3E}">
        <p14:creationId xmlns:p14="http://schemas.microsoft.com/office/powerpoint/2010/main" val="434052988"/>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04EB-C854-4733-96A5-B713B0A19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14FD0-7F4A-4FE5-BE3D-8CE76104F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AC895-27A6-4D13-99B2-AB4445C561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F4ED14-5125-43CE-AFED-DC072CC4921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7E8ADA-E662-427D-B1D1-33F4988DAA14}"/>
              </a:ext>
            </a:extLst>
          </p:cNvPr>
          <p:cNvSpPr>
            <a:spLocks noGrp="1"/>
          </p:cNvSpPr>
          <p:nvPr>
            <p:ph type="sldNum" sz="quarter" idx="12"/>
          </p:nvPr>
        </p:nvSpPr>
        <p:spPr/>
        <p:txBody>
          <a:bodyPr/>
          <a:lstStyle>
            <a:lvl1pPr>
              <a:defRPr/>
            </a:lvl1pPr>
          </a:lstStyle>
          <a:p>
            <a:fld id="{2F6F1072-46D9-447E-9C18-2D8221FA6B43}" type="slidenum">
              <a:rPr lang="en-US" altLang="en-US"/>
              <a:pPr/>
              <a:t>‹#›</a:t>
            </a:fld>
            <a:endParaRPr lang="en-US" altLang="en-US"/>
          </a:p>
        </p:txBody>
      </p:sp>
    </p:spTree>
    <p:extLst>
      <p:ext uri="{BB962C8B-B14F-4D97-AF65-F5344CB8AC3E}">
        <p14:creationId xmlns:p14="http://schemas.microsoft.com/office/powerpoint/2010/main" val="1665012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30E5744-49C4-4D3A-8724-0FA7FC2B2B67}"/>
              </a:ext>
            </a:extLst>
          </p:cNvPr>
          <p:cNvSpPr>
            <a:spLocks noGrp="1"/>
          </p:cNvSpPr>
          <p:nvPr>
            <p:ph type="dt" sz="half" idx="10"/>
          </p:nvPr>
        </p:nvSpPr>
        <p:spPr/>
        <p:txBody>
          <a:bodyPr/>
          <a:lstStyle>
            <a:lvl1pPr>
              <a:defRPr/>
            </a:lvl1pPr>
          </a:lstStyle>
          <a:p>
            <a:pPr>
              <a:defRPr/>
            </a:pPr>
            <a:fld id="{309E6D56-58A5-45B8-9562-57C474C5BFE2}" type="datetimeFigureOut">
              <a:rPr lang="en-US"/>
              <a:pPr>
                <a:defRPr/>
              </a:pPr>
              <a:t>10/18/2020</a:t>
            </a:fld>
            <a:endParaRPr lang="en-US"/>
          </a:p>
        </p:txBody>
      </p:sp>
      <p:sp>
        <p:nvSpPr>
          <p:cNvPr id="6" name="Footer Placeholder 4">
            <a:extLst>
              <a:ext uri="{FF2B5EF4-FFF2-40B4-BE49-F238E27FC236}">
                <a16:creationId xmlns:a16="http://schemas.microsoft.com/office/drawing/2014/main" id="{A12BEA67-F527-4011-A554-67370C6646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239297-7657-4375-9270-1884F48E9ABC}"/>
              </a:ext>
            </a:extLst>
          </p:cNvPr>
          <p:cNvSpPr>
            <a:spLocks noGrp="1"/>
          </p:cNvSpPr>
          <p:nvPr>
            <p:ph type="sldNum" sz="quarter" idx="12"/>
          </p:nvPr>
        </p:nvSpPr>
        <p:spPr/>
        <p:txBody>
          <a:bodyPr/>
          <a:lstStyle>
            <a:lvl1pPr>
              <a:defRPr/>
            </a:lvl1pPr>
          </a:lstStyle>
          <a:p>
            <a:fld id="{AFA1B24B-8380-4766-9732-6988F5AEEA16}" type="slidenum">
              <a:rPr lang="en-US" altLang="en-US"/>
              <a:pPr/>
              <a:t>‹#›</a:t>
            </a:fld>
            <a:endParaRPr lang="en-US" altLang="en-US"/>
          </a:p>
        </p:txBody>
      </p:sp>
    </p:spTree>
    <p:extLst>
      <p:ext uri="{BB962C8B-B14F-4D97-AF65-F5344CB8AC3E}">
        <p14:creationId xmlns:p14="http://schemas.microsoft.com/office/powerpoint/2010/main" val="1499112035"/>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5A5B8-5ABB-4B4B-8585-CCC7B63D3926}"/>
              </a:ext>
            </a:extLst>
          </p:cNvPr>
          <p:cNvSpPr>
            <a:spLocks noGrp="1"/>
          </p:cNvSpPr>
          <p:nvPr>
            <p:ph type="dt" sz="half" idx="10"/>
          </p:nvPr>
        </p:nvSpPr>
        <p:spPr/>
        <p:txBody>
          <a:bodyPr/>
          <a:lstStyle>
            <a:lvl1pPr>
              <a:defRPr/>
            </a:lvl1pPr>
          </a:lstStyle>
          <a:p>
            <a:pPr>
              <a:defRPr/>
            </a:pPr>
            <a:fld id="{6C299598-BF22-42F9-8D80-D249DBE350E9}" type="datetimeFigureOut">
              <a:rPr lang="en-US"/>
              <a:pPr>
                <a:defRPr/>
              </a:pPr>
              <a:t>10/18/2020</a:t>
            </a:fld>
            <a:endParaRPr lang="en-US"/>
          </a:p>
        </p:txBody>
      </p:sp>
      <p:sp>
        <p:nvSpPr>
          <p:cNvPr id="5" name="Footer Placeholder 4">
            <a:extLst>
              <a:ext uri="{FF2B5EF4-FFF2-40B4-BE49-F238E27FC236}">
                <a16:creationId xmlns:a16="http://schemas.microsoft.com/office/drawing/2014/main" id="{34C3E4DB-630D-4483-AF95-72E281197F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6CF285-48E9-4B72-B63C-BC0619A7EA34}"/>
              </a:ext>
            </a:extLst>
          </p:cNvPr>
          <p:cNvSpPr>
            <a:spLocks noGrp="1"/>
          </p:cNvSpPr>
          <p:nvPr>
            <p:ph type="sldNum" sz="quarter" idx="12"/>
          </p:nvPr>
        </p:nvSpPr>
        <p:spPr/>
        <p:txBody>
          <a:bodyPr/>
          <a:lstStyle>
            <a:lvl1pPr>
              <a:defRPr/>
            </a:lvl1pPr>
          </a:lstStyle>
          <a:p>
            <a:fld id="{D489D305-87E0-4301-B83A-BB3FC7640AD2}" type="slidenum">
              <a:rPr lang="en-US" altLang="en-US"/>
              <a:pPr/>
              <a:t>‹#›</a:t>
            </a:fld>
            <a:endParaRPr lang="en-US" altLang="en-US"/>
          </a:p>
        </p:txBody>
      </p:sp>
    </p:spTree>
    <p:extLst>
      <p:ext uri="{BB962C8B-B14F-4D97-AF65-F5344CB8AC3E}">
        <p14:creationId xmlns:p14="http://schemas.microsoft.com/office/powerpoint/2010/main" val="4091331219"/>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30E65-6FD4-4872-99E0-45907E1EADE0}"/>
              </a:ext>
            </a:extLst>
          </p:cNvPr>
          <p:cNvSpPr>
            <a:spLocks noGrp="1"/>
          </p:cNvSpPr>
          <p:nvPr>
            <p:ph type="dt" sz="half" idx="10"/>
          </p:nvPr>
        </p:nvSpPr>
        <p:spPr/>
        <p:txBody>
          <a:bodyPr/>
          <a:lstStyle>
            <a:lvl1pPr>
              <a:defRPr/>
            </a:lvl1pPr>
          </a:lstStyle>
          <a:p>
            <a:pPr>
              <a:defRPr/>
            </a:pPr>
            <a:fld id="{A881DFC8-83BB-49D4-AE39-D08ED2804F76}" type="datetimeFigureOut">
              <a:rPr lang="en-US"/>
              <a:pPr>
                <a:defRPr/>
              </a:pPr>
              <a:t>10/18/2020</a:t>
            </a:fld>
            <a:endParaRPr lang="en-US"/>
          </a:p>
        </p:txBody>
      </p:sp>
      <p:sp>
        <p:nvSpPr>
          <p:cNvPr id="5" name="Footer Placeholder 4">
            <a:extLst>
              <a:ext uri="{FF2B5EF4-FFF2-40B4-BE49-F238E27FC236}">
                <a16:creationId xmlns:a16="http://schemas.microsoft.com/office/drawing/2014/main" id="{B6B39795-60E6-42EF-A7C3-C96FFE528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03C3CE-BFD9-4881-93E8-2B756EC3638D}"/>
              </a:ext>
            </a:extLst>
          </p:cNvPr>
          <p:cNvSpPr>
            <a:spLocks noGrp="1"/>
          </p:cNvSpPr>
          <p:nvPr>
            <p:ph type="sldNum" sz="quarter" idx="12"/>
          </p:nvPr>
        </p:nvSpPr>
        <p:spPr/>
        <p:txBody>
          <a:bodyPr/>
          <a:lstStyle>
            <a:lvl1pPr>
              <a:defRPr/>
            </a:lvl1pPr>
          </a:lstStyle>
          <a:p>
            <a:fld id="{C9F611BB-F8FA-4CAC-8F09-3B2BA07A6EE8}" type="slidenum">
              <a:rPr lang="en-US" altLang="en-US"/>
              <a:pPr/>
              <a:t>‹#›</a:t>
            </a:fld>
            <a:endParaRPr lang="en-US" altLang="en-US"/>
          </a:p>
        </p:txBody>
      </p:sp>
    </p:spTree>
    <p:extLst>
      <p:ext uri="{BB962C8B-B14F-4D97-AF65-F5344CB8AC3E}">
        <p14:creationId xmlns:p14="http://schemas.microsoft.com/office/powerpoint/2010/main" val="4041222865"/>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3F7A-7F5F-4732-ADE8-BF600AFD807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B78EFB-D4D4-4268-8AE3-7A020BE75B7B}"/>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AAE5B0-3AA7-4BD4-84E7-A5AF8415DF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D05BA9-4CAA-4582-843C-B5B89972DE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97EBE9-A758-48DD-BD80-564232CE16C3}"/>
              </a:ext>
            </a:extLst>
          </p:cNvPr>
          <p:cNvSpPr>
            <a:spLocks noGrp="1"/>
          </p:cNvSpPr>
          <p:nvPr>
            <p:ph type="sldNum" sz="quarter" idx="12"/>
          </p:nvPr>
        </p:nvSpPr>
        <p:spPr/>
        <p:txBody>
          <a:bodyPr/>
          <a:lstStyle>
            <a:lvl1pPr>
              <a:defRPr/>
            </a:lvl1pPr>
          </a:lstStyle>
          <a:p>
            <a:fld id="{E2304C7E-5F6C-4AAC-997E-C56B1FDBA563}" type="slidenum">
              <a:rPr lang="en-US" altLang="en-US"/>
              <a:pPr/>
              <a:t>‹#›</a:t>
            </a:fld>
            <a:endParaRPr lang="en-US" altLang="en-US"/>
          </a:p>
        </p:txBody>
      </p:sp>
    </p:spTree>
    <p:extLst>
      <p:ext uri="{BB962C8B-B14F-4D97-AF65-F5344CB8AC3E}">
        <p14:creationId xmlns:p14="http://schemas.microsoft.com/office/powerpoint/2010/main" val="420548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5DAA-9DB1-45CC-B24E-37AE0D3FA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AC3B1-3894-4608-9295-B7CC70293DD1}"/>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87F60B-6167-4A6C-AF6D-435E6696C6F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F87873-9E38-4300-A58C-61795B3AEE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C498BB-DDB4-49B0-9269-1AE2CF17CEC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5E2892-6E51-4C02-817E-67B07B1FF3B4}"/>
              </a:ext>
            </a:extLst>
          </p:cNvPr>
          <p:cNvSpPr>
            <a:spLocks noGrp="1"/>
          </p:cNvSpPr>
          <p:nvPr>
            <p:ph type="sldNum" sz="quarter" idx="12"/>
          </p:nvPr>
        </p:nvSpPr>
        <p:spPr/>
        <p:txBody>
          <a:bodyPr/>
          <a:lstStyle>
            <a:lvl1pPr>
              <a:defRPr/>
            </a:lvl1pPr>
          </a:lstStyle>
          <a:p>
            <a:fld id="{6C3B2D36-8D33-44AD-A0C5-D0708EDAED90}" type="slidenum">
              <a:rPr lang="en-US" altLang="en-US"/>
              <a:pPr/>
              <a:t>‹#›</a:t>
            </a:fld>
            <a:endParaRPr lang="en-US" altLang="en-US"/>
          </a:p>
        </p:txBody>
      </p:sp>
    </p:spTree>
    <p:extLst>
      <p:ext uri="{BB962C8B-B14F-4D97-AF65-F5344CB8AC3E}">
        <p14:creationId xmlns:p14="http://schemas.microsoft.com/office/powerpoint/2010/main" val="301841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E0FD-224A-4891-A50E-DA5109D9C8C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970AFA-BD27-4C66-8A84-EF147B27F76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C05B5-D2D4-40CD-8227-5BF86AC22FE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755F6A-973A-4433-88C2-E45B65C37FB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FAF44B-B0C9-4FED-8780-8EBF775BECE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578D06-EE20-4827-8336-9CA1D217AF7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392B414-FFCA-4AAB-B754-995AFC44D9B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6386964-7C90-4F72-9615-D1078C8B5D56}"/>
              </a:ext>
            </a:extLst>
          </p:cNvPr>
          <p:cNvSpPr>
            <a:spLocks noGrp="1"/>
          </p:cNvSpPr>
          <p:nvPr>
            <p:ph type="sldNum" sz="quarter" idx="12"/>
          </p:nvPr>
        </p:nvSpPr>
        <p:spPr/>
        <p:txBody>
          <a:bodyPr/>
          <a:lstStyle>
            <a:lvl1pPr>
              <a:defRPr/>
            </a:lvl1pPr>
          </a:lstStyle>
          <a:p>
            <a:fld id="{BA6211D6-C76F-4BC2-A07A-6045B2AF5488}" type="slidenum">
              <a:rPr lang="en-US" altLang="en-US"/>
              <a:pPr/>
              <a:t>‹#›</a:t>
            </a:fld>
            <a:endParaRPr lang="en-US" altLang="en-US"/>
          </a:p>
        </p:txBody>
      </p:sp>
    </p:spTree>
    <p:extLst>
      <p:ext uri="{BB962C8B-B14F-4D97-AF65-F5344CB8AC3E}">
        <p14:creationId xmlns:p14="http://schemas.microsoft.com/office/powerpoint/2010/main" val="405484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0940-E139-40C4-A4BE-5985C5931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437A18-6B75-4FFD-B6F6-91FE78B4F567}"/>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5E36D57-8273-404E-A0C8-DA73EDD4222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FCE406C-9064-4094-891E-9877C9D7427D}"/>
              </a:ext>
            </a:extLst>
          </p:cNvPr>
          <p:cNvSpPr>
            <a:spLocks noGrp="1"/>
          </p:cNvSpPr>
          <p:nvPr>
            <p:ph type="sldNum" sz="quarter" idx="12"/>
          </p:nvPr>
        </p:nvSpPr>
        <p:spPr/>
        <p:txBody>
          <a:bodyPr/>
          <a:lstStyle>
            <a:lvl1pPr>
              <a:defRPr/>
            </a:lvl1pPr>
          </a:lstStyle>
          <a:p>
            <a:fld id="{8D748C6B-FA35-4430-A8E5-E6802559DFD1}" type="slidenum">
              <a:rPr lang="en-US" altLang="en-US"/>
              <a:pPr/>
              <a:t>‹#›</a:t>
            </a:fld>
            <a:endParaRPr lang="en-US" altLang="en-US"/>
          </a:p>
        </p:txBody>
      </p:sp>
    </p:spTree>
    <p:extLst>
      <p:ext uri="{BB962C8B-B14F-4D97-AF65-F5344CB8AC3E}">
        <p14:creationId xmlns:p14="http://schemas.microsoft.com/office/powerpoint/2010/main" val="188162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27B5C-8852-4F07-88D5-1DE82451828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49B86BE-3128-40FC-B9FD-6D32FB948AA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90CADBF-E0B9-4A41-A260-A6767DECBFC9}"/>
              </a:ext>
            </a:extLst>
          </p:cNvPr>
          <p:cNvSpPr>
            <a:spLocks noGrp="1"/>
          </p:cNvSpPr>
          <p:nvPr>
            <p:ph type="sldNum" sz="quarter" idx="12"/>
          </p:nvPr>
        </p:nvSpPr>
        <p:spPr/>
        <p:txBody>
          <a:bodyPr/>
          <a:lstStyle>
            <a:lvl1pPr>
              <a:defRPr/>
            </a:lvl1pPr>
          </a:lstStyle>
          <a:p>
            <a:fld id="{D6550A71-8BE6-4822-8D3A-59A21099C5A9}" type="slidenum">
              <a:rPr lang="en-US" altLang="en-US"/>
              <a:pPr/>
              <a:t>‹#›</a:t>
            </a:fld>
            <a:endParaRPr lang="en-US" altLang="en-US"/>
          </a:p>
        </p:txBody>
      </p:sp>
    </p:spTree>
    <p:extLst>
      <p:ext uri="{BB962C8B-B14F-4D97-AF65-F5344CB8AC3E}">
        <p14:creationId xmlns:p14="http://schemas.microsoft.com/office/powerpoint/2010/main" val="88909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695A-26FD-4BEA-A53C-5142623ADDC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59EF61-8CDE-4315-A9E7-51061B32834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36AD19-48B5-47C1-8A24-A75C9CD0B5A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42D30-E9DA-45EC-AEEB-07B8755CBBC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E843F0-CEAA-4FCB-BE64-E737D4AF17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6DECC00-1698-4FDE-9FD7-AB0940FD6F01}"/>
              </a:ext>
            </a:extLst>
          </p:cNvPr>
          <p:cNvSpPr>
            <a:spLocks noGrp="1"/>
          </p:cNvSpPr>
          <p:nvPr>
            <p:ph type="sldNum" sz="quarter" idx="12"/>
          </p:nvPr>
        </p:nvSpPr>
        <p:spPr/>
        <p:txBody>
          <a:bodyPr/>
          <a:lstStyle>
            <a:lvl1pPr>
              <a:defRPr/>
            </a:lvl1pPr>
          </a:lstStyle>
          <a:p>
            <a:fld id="{0E8B1B6F-9154-4BC3-962F-0963A22AE728}" type="slidenum">
              <a:rPr lang="en-US" altLang="en-US"/>
              <a:pPr/>
              <a:t>‹#›</a:t>
            </a:fld>
            <a:endParaRPr lang="en-US" altLang="en-US"/>
          </a:p>
        </p:txBody>
      </p:sp>
    </p:spTree>
    <p:extLst>
      <p:ext uri="{BB962C8B-B14F-4D97-AF65-F5344CB8AC3E}">
        <p14:creationId xmlns:p14="http://schemas.microsoft.com/office/powerpoint/2010/main" val="219000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3953-97F2-4A71-B3DD-644BD357062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ADB0CC-E1B3-4D50-9E97-1BCFFA14167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5172DD-1EFA-4E61-8E2C-705CBA9A520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B3460-B34B-40AA-961C-74E2A0D1B4D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F19F5A6-558B-4BA5-94B8-8DB7DA2CE2E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2CAC11C-80BE-46D2-B21C-D3174FA5D896}"/>
              </a:ext>
            </a:extLst>
          </p:cNvPr>
          <p:cNvSpPr>
            <a:spLocks noGrp="1"/>
          </p:cNvSpPr>
          <p:nvPr>
            <p:ph type="sldNum" sz="quarter" idx="12"/>
          </p:nvPr>
        </p:nvSpPr>
        <p:spPr/>
        <p:txBody>
          <a:bodyPr/>
          <a:lstStyle>
            <a:lvl1pPr>
              <a:defRPr/>
            </a:lvl1pPr>
          </a:lstStyle>
          <a:p>
            <a:fld id="{550B7C5B-20EB-42B7-8C89-460B0F560288}" type="slidenum">
              <a:rPr lang="en-US" altLang="en-US"/>
              <a:pPr/>
              <a:t>‹#›</a:t>
            </a:fld>
            <a:endParaRPr lang="en-US" altLang="en-US"/>
          </a:p>
        </p:txBody>
      </p:sp>
    </p:spTree>
    <p:extLst>
      <p:ext uri="{BB962C8B-B14F-4D97-AF65-F5344CB8AC3E}">
        <p14:creationId xmlns:p14="http://schemas.microsoft.com/office/powerpoint/2010/main" val="428848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189E27-D7DB-447D-9AB3-69765953821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61388AB-E215-44F7-8DAC-07970E61E22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8B05A9-6740-465B-83AB-53B56839BC3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5C726017-8E21-4526-A0EB-B3283536BEA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9D6984C9-7704-492D-9761-0ABE83B1332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FEF625-6D02-459D-9270-5672B9913FBD}" type="slidenum">
              <a:rPr lang="en-US" altLang="en-US"/>
              <a:pPr/>
              <a:t>‹#›</a:t>
            </a:fld>
            <a:endParaRPr lang="en-US" altLang="en-US"/>
          </a:p>
        </p:txBody>
      </p:sp>
    </p:spTree>
    <p:extLst>
      <p:ext uri="{BB962C8B-B14F-4D97-AF65-F5344CB8AC3E}">
        <p14:creationId xmlns:p14="http://schemas.microsoft.com/office/powerpoint/2010/main" val="1540841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FE98EB0-CC30-4C66-AC4F-CD11F25DA62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4B5574-4F51-4235-B2F8-0620F358142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8BB7D0-6518-4BEE-928F-70DD863E969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6ABD86A-E61E-402D-92AB-50B31DCB8066}" type="datetimeFigureOut">
              <a:rPr lang="en-US"/>
              <a:pPr>
                <a:defRPr/>
              </a:pPr>
              <a:t>10/18/2020</a:t>
            </a:fld>
            <a:endParaRPr lang="en-US"/>
          </a:p>
        </p:txBody>
      </p:sp>
      <p:sp>
        <p:nvSpPr>
          <p:cNvPr id="5" name="Footer Placeholder 4">
            <a:extLst>
              <a:ext uri="{FF2B5EF4-FFF2-40B4-BE49-F238E27FC236}">
                <a16:creationId xmlns:a16="http://schemas.microsoft.com/office/drawing/2014/main" id="{3C359993-011E-454D-A139-38EE86476B2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A8525A6-2ED0-48ED-A6DF-699A14321A6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C51BE69-69AE-40F6-B104-5E96DA196BDF}" type="slidenum">
              <a:rPr lang="en-US" altLang="en-US"/>
              <a:pPr/>
              <a:t>‹#›</a:t>
            </a:fld>
            <a:endParaRPr lang="en-US" altLang="en-US"/>
          </a:p>
        </p:txBody>
      </p:sp>
    </p:spTree>
    <p:extLst>
      <p:ext uri="{BB962C8B-B14F-4D97-AF65-F5344CB8AC3E}">
        <p14:creationId xmlns:p14="http://schemas.microsoft.com/office/powerpoint/2010/main" val="1311954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0D595668-C639-4D1D-AA28-1187E2013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WordArt 3">
            <a:extLst>
              <a:ext uri="{FF2B5EF4-FFF2-40B4-BE49-F238E27FC236}">
                <a16:creationId xmlns:a16="http://schemas.microsoft.com/office/drawing/2014/main" id="{68D14A60-BA66-498F-BEAF-F44FE9DB1E7F}"/>
              </a:ext>
            </a:extLst>
          </p:cNvPr>
          <p:cNvSpPr>
            <a:spLocks noChangeArrowheads="1" noChangeShapeType="1" noTextEdit="1"/>
          </p:cNvSpPr>
          <p:nvPr/>
        </p:nvSpPr>
        <p:spPr bwMode="auto">
          <a:xfrm>
            <a:off x="3048000" y="2209800"/>
            <a:ext cx="6400800" cy="2057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Tập đọc</a:t>
            </a:r>
          </a:p>
          <a:p>
            <a:pPr algn="ctr" fontAlgn="base">
              <a:spcBef>
                <a:spcPct val="0"/>
              </a:spcBef>
              <a:spcAft>
                <a:spcPct val="0"/>
              </a:spcAft>
            </a:pP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Lớp 3</a:t>
            </a:r>
          </a:p>
        </p:txBody>
      </p:sp>
      <p:pic>
        <p:nvPicPr>
          <p:cNvPr id="35844" name="Picture 4">
            <a:extLst>
              <a:ext uri="{FF2B5EF4-FFF2-40B4-BE49-F238E27FC236}">
                <a16:creationId xmlns:a16="http://schemas.microsoft.com/office/drawing/2014/main" id="{1BA37E35-E5C7-43E8-B022-F58CC03F19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42026"/>
            <a:ext cx="1143000" cy="815975"/>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a:extLst>
              <a:ext uri="{FF2B5EF4-FFF2-40B4-BE49-F238E27FC236}">
                <a16:creationId xmlns:a16="http://schemas.microsoft.com/office/drawing/2014/main" id="{F31E9660-2FD2-4FCD-9754-3D8A9BF1A6F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1"/>
            <a:ext cx="987425" cy="1033463"/>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a:extLst>
              <a:ext uri="{FF2B5EF4-FFF2-40B4-BE49-F238E27FC236}">
                <a16:creationId xmlns:a16="http://schemas.microsoft.com/office/drawing/2014/main" id="{EEA463BB-BDBC-4746-B767-BF2373D1E3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1"/>
            <a:ext cx="1022350" cy="1033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additive="base">
                                        <p:cTn id="7" dur="500" fill="hold"/>
                                        <p:tgtEl>
                                          <p:spTgt spid="35845"/>
                                        </p:tgtEl>
                                        <p:attrNameLst>
                                          <p:attrName>ppt_x</p:attrName>
                                        </p:attrNameLst>
                                      </p:cBhvr>
                                      <p:tavLst>
                                        <p:tav tm="0">
                                          <p:val>
                                            <p:strVal val="#ppt_x"/>
                                          </p:val>
                                        </p:tav>
                                        <p:tav tm="100000">
                                          <p:val>
                                            <p:strVal val="#ppt_x"/>
                                          </p:val>
                                        </p:tav>
                                      </p:tavLst>
                                    </p:anim>
                                    <p:anim calcmode="lin" valueType="num">
                                      <p:cBhvr additive="base">
                                        <p:cTn id="8" dur="500" fill="hold"/>
                                        <p:tgtEl>
                                          <p:spTgt spid="358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4" fill="hold" nodeType="withEffect">
                                  <p:stCondLst>
                                    <p:cond delay="0"/>
                                  </p:stCondLst>
                                  <p:childTnLst>
                                    <p:set>
                                      <p:cBhvr>
                                        <p:cTn id="10" dur="1" fill="hold">
                                          <p:stCondLst>
                                            <p:cond delay="0"/>
                                          </p:stCondLst>
                                        </p:cTn>
                                        <p:tgtEl>
                                          <p:spTgt spid="35846"/>
                                        </p:tgtEl>
                                        <p:attrNameLst>
                                          <p:attrName>style.visibility</p:attrName>
                                        </p:attrNameLst>
                                      </p:cBhvr>
                                      <p:to>
                                        <p:strVal val="visible"/>
                                      </p:to>
                                    </p:set>
                                    <p:anim calcmode="lin" valueType="num">
                                      <p:cBhvr additive="base">
                                        <p:cTn id="11" dur="500" fill="hold"/>
                                        <p:tgtEl>
                                          <p:spTgt spid="35846"/>
                                        </p:tgtEl>
                                        <p:attrNameLst>
                                          <p:attrName>ppt_x</p:attrName>
                                        </p:attrNameLst>
                                      </p:cBhvr>
                                      <p:tavLst>
                                        <p:tav tm="0">
                                          <p:val>
                                            <p:strVal val="#ppt_x"/>
                                          </p:val>
                                        </p:tav>
                                        <p:tav tm="100000">
                                          <p:val>
                                            <p:strVal val="#ppt_x"/>
                                          </p:val>
                                        </p:tav>
                                      </p:tavLst>
                                    </p:anim>
                                    <p:anim calcmode="lin" valueType="num">
                                      <p:cBhvr additive="base">
                                        <p:cTn id="12" dur="500" fill="hold"/>
                                        <p:tgtEl>
                                          <p:spTgt spid="358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23" presetClass="emph" presetSubtype="0" repeatCount="indefinite" fill="hold" nodeType="withEffect">
                                  <p:stCondLst>
                                    <p:cond delay="0"/>
                                  </p:stCondLst>
                                  <p:childTnLst>
                                    <p:animClr clrSpc="hsl" dir="cw">
                                      <p:cBhvr override="childStyle">
                                        <p:cTn id="14" dur="500" fill="hold"/>
                                        <p:tgtEl>
                                          <p:spTgt spid="35843"/>
                                        </p:tgtEl>
                                        <p:attrNameLst>
                                          <p:attrName>style.color</p:attrName>
                                        </p:attrNameLst>
                                      </p:cBhvr>
                                      <p:by>
                                        <p:hsl h="10842353" s="0" l="0"/>
                                      </p:by>
                                    </p:animClr>
                                    <p:animClr clrSpc="hsl" dir="cw">
                                      <p:cBhvr>
                                        <p:cTn id="15" dur="500" fill="hold"/>
                                        <p:tgtEl>
                                          <p:spTgt spid="35843"/>
                                        </p:tgtEl>
                                        <p:attrNameLst>
                                          <p:attrName>fillcolor</p:attrName>
                                        </p:attrNameLst>
                                      </p:cBhvr>
                                      <p:by>
                                        <p:hsl h="10842353" s="0" l="0"/>
                                      </p:by>
                                    </p:animClr>
                                    <p:animClr clrSpc="hsl" dir="cw">
                                      <p:cBhvr>
                                        <p:cTn id="16" dur="500" fill="hold"/>
                                        <p:tgtEl>
                                          <p:spTgt spid="35843"/>
                                        </p:tgtEl>
                                        <p:attrNameLst>
                                          <p:attrName>stroke.color</p:attrName>
                                        </p:attrNameLst>
                                      </p:cBhvr>
                                      <p:by>
                                        <p:hsl h="10842353" s="0" l="0"/>
                                      </p:by>
                                    </p:animClr>
                                    <p:set>
                                      <p:cBhvr>
                                        <p:cTn id="17" dur="500" fill="hold"/>
                                        <p:tgtEl>
                                          <p:spTgt spid="358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a:extLst>
              <a:ext uri="{FF2B5EF4-FFF2-40B4-BE49-F238E27FC236}">
                <a16:creationId xmlns:a16="http://schemas.microsoft.com/office/drawing/2014/main" id="{67C7A928-7A21-4A11-8B49-65D4A73DE442}"/>
              </a:ext>
            </a:extLst>
          </p:cNvPr>
          <p:cNvSpPr>
            <a:spLocks noChangeArrowheads="1"/>
          </p:cNvSpPr>
          <p:nvPr/>
        </p:nvSpPr>
        <p:spPr bwMode="blackWhite">
          <a:xfrm>
            <a:off x="1524000" y="6172200"/>
            <a:ext cx="9144000" cy="685800"/>
          </a:xfrm>
          <a:prstGeom prst="roundRect">
            <a:avLst>
              <a:gd name="adj" fmla="val 9106"/>
            </a:avLst>
          </a:prstGeom>
          <a:gradFill rotWithShape="1">
            <a:gsLst>
              <a:gs pos="0">
                <a:schemeClr val="accent1"/>
              </a:gs>
              <a:gs pos="100000">
                <a:schemeClr val="accent1">
                  <a:gamma/>
                  <a:shade val="46275"/>
                  <a:invGamma/>
                </a:schemeClr>
              </a:gs>
            </a:gsLst>
            <a:lin ang="5400000" scaled="1"/>
          </a:gradFill>
          <a:ln w="25400">
            <a:solidFill>
              <a:schemeClr val="bg1"/>
            </a:solidFill>
            <a:round/>
            <a:headEnd/>
            <a:tailEnd/>
          </a:ln>
          <a:effectLst/>
        </p:spPr>
        <p:txBody>
          <a:bodyPr wrap="none" anchor="ctr"/>
          <a:lstStyle/>
          <a:p>
            <a:pPr algn="ctr" eaLnBrk="0" fontAlgn="base" hangingPunct="0">
              <a:spcBef>
                <a:spcPct val="0"/>
              </a:spcBef>
              <a:spcAft>
                <a:spcPct val="0"/>
              </a:spcAft>
              <a:defRPr/>
            </a:pPr>
            <a:endParaRPr lang="en-US" sz="2800" b="1">
              <a:solidFill>
                <a:prstClr val="white"/>
              </a:solidFill>
              <a:latin typeface="Times New Roman" pitchFamily="18" charset="0"/>
            </a:endParaRPr>
          </a:p>
        </p:txBody>
      </p:sp>
      <p:pic>
        <p:nvPicPr>
          <p:cNvPr id="47112" name="Picture 8" descr="Co giao ti hon">
            <a:extLst>
              <a:ext uri="{FF2B5EF4-FFF2-40B4-BE49-F238E27FC236}">
                <a16:creationId xmlns:a16="http://schemas.microsoft.com/office/drawing/2014/main" id="{7F9738B8-420B-4378-82EE-D52A7D67D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8991600" cy="6705600"/>
          </a:xfrm>
          <a:prstGeom prst="rect">
            <a:avLst/>
          </a:prstGeom>
          <a:noFill/>
          <a:ln w="28575">
            <a:solidFill>
              <a:srgbClr val="1A059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wedge">
                                      <p:cBhvr>
                                        <p:cTn id="7" dur="2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khoan thai">
            <a:extLst>
              <a:ext uri="{FF2B5EF4-FFF2-40B4-BE49-F238E27FC236}">
                <a16:creationId xmlns:a16="http://schemas.microsoft.com/office/drawing/2014/main" id="{A7936B9D-45D7-46D7-817A-4AAA34AC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7010400" cy="6477000"/>
          </a:xfrm>
          <a:prstGeom prst="rect">
            <a:avLst/>
          </a:prstGeom>
          <a:noFill/>
          <a:ln w="38100">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3075" name="AutoShape 8">
            <a:hlinkClick r:id="rId3" action="ppaction://hlinksldjump"/>
            <a:extLst>
              <a:ext uri="{FF2B5EF4-FFF2-40B4-BE49-F238E27FC236}">
                <a16:creationId xmlns:a16="http://schemas.microsoft.com/office/drawing/2014/main" id="{4110DADB-B29F-48D6-8A33-AF86BC14A89C}"/>
              </a:ext>
            </a:extLst>
          </p:cNvPr>
          <p:cNvSpPr>
            <a:spLocks noChangeArrowheads="1"/>
          </p:cNvSpPr>
          <p:nvPr/>
        </p:nvSpPr>
        <p:spPr bwMode="gray">
          <a:xfrm>
            <a:off x="6324600" y="5867400"/>
            <a:ext cx="27432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Khoan thai</a:t>
            </a:r>
          </a:p>
        </p:txBody>
      </p:sp>
    </p:spTree>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ram bau">
            <a:extLst>
              <a:ext uri="{FF2B5EF4-FFF2-40B4-BE49-F238E27FC236}">
                <a16:creationId xmlns:a16="http://schemas.microsoft.com/office/drawing/2014/main" id="{E1283418-EE8C-4594-B3E4-F9B594F31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5">
            <a:hlinkClick r:id="rId3" action="ppaction://hlinksldjump"/>
            <a:extLst>
              <a:ext uri="{FF2B5EF4-FFF2-40B4-BE49-F238E27FC236}">
                <a16:creationId xmlns:a16="http://schemas.microsoft.com/office/drawing/2014/main" id="{9F839E09-A4EF-4384-9A8E-6AD55B4E4766}"/>
              </a:ext>
            </a:extLst>
          </p:cNvPr>
          <p:cNvSpPr>
            <a:spLocks noChangeArrowheads="1"/>
          </p:cNvSpPr>
          <p:nvPr/>
        </p:nvSpPr>
        <p:spPr bwMode="gray">
          <a:xfrm>
            <a:off x="7696200" y="6019800"/>
            <a:ext cx="27432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rPr>
              <a:t>Cây trâm bầu</a:t>
            </a:r>
          </a:p>
        </p:txBody>
      </p:sp>
    </p:spTree>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úng nính">
            <a:extLst>
              <a:ext uri="{FF2B5EF4-FFF2-40B4-BE49-F238E27FC236}">
                <a16:creationId xmlns:a16="http://schemas.microsoft.com/office/drawing/2014/main" id="{41BB31F3-AD87-4B99-9292-9E16C046D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81000"/>
            <a:ext cx="8128000" cy="6096000"/>
          </a:xfrm>
          <a:prstGeom prst="rect">
            <a:avLst/>
          </a:prstGeom>
          <a:noFill/>
          <a:ln w="38100">
            <a:solidFill>
              <a:srgbClr val="1A0597"/>
            </a:solidFill>
            <a:miter lim="800000"/>
            <a:headEnd/>
            <a:tailEnd/>
          </a:ln>
          <a:extLst>
            <a:ext uri="{909E8E84-426E-40DD-AFC4-6F175D3DCCD1}">
              <a14:hiddenFill xmlns:a14="http://schemas.microsoft.com/office/drawing/2010/main">
                <a:solidFill>
                  <a:srgbClr val="FFFFFF"/>
                </a:solidFill>
              </a14:hiddenFill>
            </a:ext>
          </a:extLst>
        </p:spPr>
      </p:pic>
      <p:sp>
        <p:nvSpPr>
          <p:cNvPr id="5123" name="AutoShape 5">
            <a:extLst>
              <a:ext uri="{FF2B5EF4-FFF2-40B4-BE49-F238E27FC236}">
                <a16:creationId xmlns:a16="http://schemas.microsoft.com/office/drawing/2014/main" id="{25047274-3FFD-40A5-937B-EFBA4F5F45B6}"/>
              </a:ext>
            </a:extLst>
          </p:cNvPr>
          <p:cNvSpPr>
            <a:spLocks noChangeArrowheads="1"/>
          </p:cNvSpPr>
          <p:nvPr/>
        </p:nvSpPr>
        <p:spPr bwMode="gray">
          <a:xfrm>
            <a:off x="2514600" y="3124200"/>
            <a:ext cx="22098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US" altLang="en-US" sz="2800" b="1">
                <a:solidFill>
                  <a:prstClr val="black"/>
                </a:solidFill>
                <a:latin typeface="Times New Roman" panose="02020603050405020304" pitchFamily="18" charset="0"/>
              </a:rPr>
              <a:t>Núng nính</a:t>
            </a:r>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9" name="Rectangle 31">
            <a:extLst>
              <a:ext uri="{FF2B5EF4-FFF2-40B4-BE49-F238E27FC236}">
                <a16:creationId xmlns:a16="http://schemas.microsoft.com/office/drawing/2014/main" id="{981920FF-F8C0-4BFF-B527-82CF58C2607F}"/>
              </a:ext>
            </a:extLst>
          </p:cNvPr>
          <p:cNvSpPr>
            <a:spLocks noChangeArrowheads="1"/>
          </p:cNvSpPr>
          <p:nvPr/>
        </p:nvSpPr>
        <p:spPr bwMode="auto">
          <a:xfrm>
            <a:off x="1676400" y="852488"/>
            <a:ext cx="92202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4400" b="1">
                <a:solidFill>
                  <a:srgbClr val="0000CC"/>
                </a:solidFill>
                <a:latin typeface="Times New Roman" panose="02020603050405020304" pitchFamily="18" charset="0"/>
              </a:rPr>
              <a:t>       Bé kẹp lại tóc, thả ống quần xuống, lấy cái nón của má đội lên đầu.  Nó cố bắt chước dáng đi khoan thai của cô giáo khi cô bước vào lớp.  Mấy đứa nhỏ làm y hệt đám học trò, đứng cả dậy, khúc khích cười chào cô.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8159"/>
                                        </p:tgtEl>
                                        <p:attrNameLst>
                                          <p:attrName>style.visibility</p:attrName>
                                        </p:attrNameLst>
                                      </p:cBhvr>
                                      <p:to>
                                        <p:strVal val="visible"/>
                                      </p:to>
                                    </p:set>
                                    <p:animEffect transition="in" filter="wedge">
                                      <p:cBhvr>
                                        <p:cTn id="7" dur="2000"/>
                                        <p:tgtEl>
                                          <p:spTgt spid="48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a:extLst>
              <a:ext uri="{FF2B5EF4-FFF2-40B4-BE49-F238E27FC236}">
                <a16:creationId xmlns:a16="http://schemas.microsoft.com/office/drawing/2014/main" id="{9D49FA13-89DB-4DD5-A529-9403A8C823A3}"/>
              </a:ext>
            </a:extLst>
          </p:cNvPr>
          <p:cNvSpPr>
            <a:spLocks noChangeArrowheads="1"/>
          </p:cNvSpPr>
          <p:nvPr/>
        </p:nvSpPr>
        <p:spPr bwMode="auto">
          <a:xfrm>
            <a:off x="1676400" y="852488"/>
            <a:ext cx="92202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4400" b="1">
                <a:solidFill>
                  <a:srgbClr val="0000CC"/>
                </a:solidFill>
                <a:latin typeface="Times New Roman" panose="02020603050405020304" pitchFamily="18" charset="0"/>
              </a:rPr>
              <a:t>       Bé kẹp lại tóc, thả ống quần xuống, lấy cái nón của má đội lên đầu.  Nó cố </a:t>
            </a:r>
            <a:r>
              <a:rPr lang="en-US" altLang="en-US" sz="4400" b="1">
                <a:solidFill>
                  <a:srgbClr val="FF0000"/>
                </a:solidFill>
                <a:latin typeface="Times New Roman" panose="02020603050405020304" pitchFamily="18" charset="0"/>
              </a:rPr>
              <a:t>bắt chước </a:t>
            </a:r>
            <a:r>
              <a:rPr lang="en-US" altLang="en-US" sz="4400" b="1">
                <a:solidFill>
                  <a:srgbClr val="0000CC"/>
                </a:solidFill>
                <a:latin typeface="Times New Roman" panose="02020603050405020304" pitchFamily="18" charset="0"/>
              </a:rPr>
              <a:t>dáng đi </a:t>
            </a:r>
            <a:r>
              <a:rPr lang="en-US" altLang="en-US" sz="4400" b="1">
                <a:solidFill>
                  <a:srgbClr val="FF0000"/>
                </a:solidFill>
                <a:latin typeface="Times New Roman" panose="02020603050405020304" pitchFamily="18" charset="0"/>
              </a:rPr>
              <a:t>khoan thai </a:t>
            </a:r>
            <a:r>
              <a:rPr lang="en-US" altLang="en-US" sz="4400" b="1">
                <a:solidFill>
                  <a:srgbClr val="0000CC"/>
                </a:solidFill>
                <a:latin typeface="Times New Roman" panose="02020603050405020304" pitchFamily="18" charset="0"/>
              </a:rPr>
              <a:t>của cô giáo khi cô bước vào lớp.  Mấy đứa nhỏ </a:t>
            </a:r>
            <a:r>
              <a:rPr lang="en-US" altLang="en-US" sz="4400" b="1">
                <a:solidFill>
                  <a:srgbClr val="FF0000"/>
                </a:solidFill>
                <a:latin typeface="Times New Roman" panose="02020603050405020304" pitchFamily="18" charset="0"/>
              </a:rPr>
              <a:t>làm y hệt </a:t>
            </a:r>
            <a:r>
              <a:rPr lang="en-US" altLang="en-US" sz="4400" b="1">
                <a:solidFill>
                  <a:srgbClr val="0000CC"/>
                </a:solidFill>
                <a:latin typeface="Times New Roman" panose="02020603050405020304" pitchFamily="18" charset="0"/>
              </a:rPr>
              <a:t>đám học trò, đứng cả dậy, </a:t>
            </a:r>
            <a:r>
              <a:rPr lang="en-US" altLang="en-US" sz="4400" b="1">
                <a:solidFill>
                  <a:srgbClr val="FF0000"/>
                </a:solidFill>
                <a:latin typeface="Times New Roman" panose="02020603050405020304" pitchFamily="18" charset="0"/>
              </a:rPr>
              <a:t>khúc khích </a:t>
            </a:r>
            <a:r>
              <a:rPr lang="en-US" altLang="en-US" sz="4400" b="1">
                <a:solidFill>
                  <a:srgbClr val="0000CC"/>
                </a:solidFill>
                <a:latin typeface="Times New Roman" panose="02020603050405020304" pitchFamily="18" charset="0"/>
              </a:rPr>
              <a:t>cười chào cô.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6E028F02-841F-453B-A797-7302380992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88913"/>
            <a:ext cx="83439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a:extLst>
              <a:ext uri="{FF2B5EF4-FFF2-40B4-BE49-F238E27FC236}">
                <a16:creationId xmlns:a16="http://schemas.microsoft.com/office/drawing/2014/main" id="{1E71EB1D-4DE8-4C60-B429-BAF80763B75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3789364"/>
            <a:ext cx="3240088" cy="1773237"/>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5">
            <a:extLst>
              <a:ext uri="{FF2B5EF4-FFF2-40B4-BE49-F238E27FC236}">
                <a16:creationId xmlns:a16="http://schemas.microsoft.com/office/drawing/2014/main" id="{46A8357E-66F5-4BA0-96C8-279B0663A3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716339"/>
            <a:ext cx="42767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a:extLst>
              <a:ext uri="{FF2B5EF4-FFF2-40B4-BE49-F238E27FC236}">
                <a16:creationId xmlns:a16="http://schemas.microsoft.com/office/drawing/2014/main" id="{839D4FCE-FBF5-4B8C-A61A-52781DBC5E8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572000"/>
            <a:ext cx="1981200" cy="1392238"/>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a:extLst>
              <a:ext uri="{FF2B5EF4-FFF2-40B4-BE49-F238E27FC236}">
                <a16:creationId xmlns:a16="http://schemas.microsoft.com/office/drawing/2014/main" id="{A22434EF-8712-4C6D-B290-C502294D6E2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524000"/>
            <a:ext cx="857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1752" name="Picture 8">
            <a:extLst>
              <a:ext uri="{FF2B5EF4-FFF2-40B4-BE49-F238E27FC236}">
                <a16:creationId xmlns:a16="http://schemas.microsoft.com/office/drawing/2014/main" id="{97611EC0-BD8C-4CFD-AD88-64DFDD9F8F1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676400"/>
            <a:ext cx="8572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a:extLst>
              <a:ext uri="{FF2B5EF4-FFF2-40B4-BE49-F238E27FC236}">
                <a16:creationId xmlns:a16="http://schemas.microsoft.com/office/drawing/2014/main" id="{489B61B7-3789-436F-A671-9CC207F9C78B}"/>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438400"/>
            <a:ext cx="1524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11">
            <a:extLst>
              <a:ext uri="{FF2B5EF4-FFF2-40B4-BE49-F238E27FC236}">
                <a16:creationId xmlns:a16="http://schemas.microsoft.com/office/drawing/2014/main" id="{867274D6-16D5-4E46-A23A-5DCC3F4060B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5823744" y="4844257"/>
            <a:ext cx="811213" cy="2705100"/>
          </a:xfrm>
          <a:prstGeom prst="rect">
            <a:avLst/>
          </a:prstGeom>
          <a:noFill/>
          <a:extLst>
            <a:ext uri="{909E8E84-426E-40DD-AFC4-6F175D3DCCD1}">
              <a14:hiddenFill xmlns:a14="http://schemas.microsoft.com/office/drawing/2010/main">
                <a:solidFill>
                  <a:srgbClr val="FFFFFF"/>
                </a:solidFill>
              </a14:hiddenFill>
            </a:ext>
          </a:extLst>
        </p:spPr>
      </p:pic>
      <p:grpSp>
        <p:nvGrpSpPr>
          <p:cNvPr id="31756" name="Group 12">
            <a:extLst>
              <a:ext uri="{FF2B5EF4-FFF2-40B4-BE49-F238E27FC236}">
                <a16:creationId xmlns:a16="http://schemas.microsoft.com/office/drawing/2014/main" id="{5825531F-3770-4740-B0D2-C0ECFC15D544}"/>
              </a:ext>
            </a:extLst>
          </p:cNvPr>
          <p:cNvGrpSpPr>
            <a:grpSpLocks noChangeAspect="1"/>
          </p:cNvGrpSpPr>
          <p:nvPr/>
        </p:nvGrpSpPr>
        <p:grpSpPr bwMode="auto">
          <a:xfrm>
            <a:off x="8839200" y="5181600"/>
            <a:ext cx="1828800" cy="1676400"/>
            <a:chOff x="1728" y="192"/>
            <a:chExt cx="1259" cy="1154"/>
          </a:xfrm>
        </p:grpSpPr>
        <p:sp>
          <p:nvSpPr>
            <p:cNvPr id="31757" name="AutoShape 13">
              <a:extLst>
                <a:ext uri="{FF2B5EF4-FFF2-40B4-BE49-F238E27FC236}">
                  <a16:creationId xmlns:a16="http://schemas.microsoft.com/office/drawing/2014/main" id="{31F08725-3FBC-41FC-BF95-24F90486A2C7}"/>
                </a:ext>
              </a:extLst>
            </p:cNvPr>
            <p:cNvSpPr>
              <a:spLocks noChangeAspect="1" noChangeArrowheads="1" noTextEdit="1"/>
            </p:cNvSpPr>
            <p:nvPr/>
          </p:nvSpPr>
          <p:spPr bwMode="auto">
            <a:xfrm>
              <a:off x="1728" y="192"/>
              <a:ext cx="1259" cy="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31758" name="Group 14">
              <a:extLst>
                <a:ext uri="{FF2B5EF4-FFF2-40B4-BE49-F238E27FC236}">
                  <a16:creationId xmlns:a16="http://schemas.microsoft.com/office/drawing/2014/main" id="{39B242D8-8247-489B-A3B0-E5F55DE00701}"/>
                </a:ext>
              </a:extLst>
            </p:cNvPr>
            <p:cNvGrpSpPr>
              <a:grpSpLocks/>
            </p:cNvGrpSpPr>
            <p:nvPr/>
          </p:nvGrpSpPr>
          <p:grpSpPr bwMode="auto">
            <a:xfrm>
              <a:off x="1905" y="192"/>
              <a:ext cx="1017" cy="1111"/>
              <a:chOff x="1905" y="192"/>
              <a:chExt cx="1017" cy="1111"/>
            </a:xfrm>
          </p:grpSpPr>
          <p:sp>
            <p:nvSpPr>
              <p:cNvPr id="31759" name="Freeform 15">
                <a:extLst>
                  <a:ext uri="{FF2B5EF4-FFF2-40B4-BE49-F238E27FC236}">
                    <a16:creationId xmlns:a16="http://schemas.microsoft.com/office/drawing/2014/main" id="{BA18A039-39BD-40F1-B774-348489FC5590}"/>
                  </a:ext>
                </a:extLst>
              </p:cNvPr>
              <p:cNvSpPr>
                <a:spLocks/>
              </p:cNvSpPr>
              <p:nvPr/>
            </p:nvSpPr>
            <p:spPr bwMode="auto">
              <a:xfrm>
                <a:off x="2178" y="336"/>
                <a:ext cx="444" cy="445"/>
              </a:xfrm>
              <a:custGeom>
                <a:avLst/>
                <a:gdLst>
                  <a:gd name="T0" fmla="*/ 490 w 889"/>
                  <a:gd name="T1" fmla="*/ 887 h 890"/>
                  <a:gd name="T2" fmla="*/ 577 w 889"/>
                  <a:gd name="T3" fmla="*/ 870 h 890"/>
                  <a:gd name="T4" fmla="*/ 656 w 889"/>
                  <a:gd name="T5" fmla="*/ 835 h 890"/>
                  <a:gd name="T6" fmla="*/ 727 w 889"/>
                  <a:gd name="T7" fmla="*/ 788 h 890"/>
                  <a:gd name="T8" fmla="*/ 788 w 889"/>
                  <a:gd name="T9" fmla="*/ 727 h 890"/>
                  <a:gd name="T10" fmla="*/ 835 w 889"/>
                  <a:gd name="T11" fmla="*/ 657 h 890"/>
                  <a:gd name="T12" fmla="*/ 869 w 889"/>
                  <a:gd name="T13" fmla="*/ 577 h 890"/>
                  <a:gd name="T14" fmla="*/ 887 w 889"/>
                  <a:gd name="T15" fmla="*/ 490 h 890"/>
                  <a:gd name="T16" fmla="*/ 887 w 889"/>
                  <a:gd name="T17" fmla="*/ 400 h 890"/>
                  <a:gd name="T18" fmla="*/ 869 w 889"/>
                  <a:gd name="T19" fmla="*/ 312 h 890"/>
                  <a:gd name="T20" fmla="*/ 835 w 889"/>
                  <a:gd name="T21" fmla="*/ 233 h 890"/>
                  <a:gd name="T22" fmla="*/ 788 w 889"/>
                  <a:gd name="T23" fmla="*/ 163 h 890"/>
                  <a:gd name="T24" fmla="*/ 727 w 889"/>
                  <a:gd name="T25" fmla="*/ 101 h 890"/>
                  <a:gd name="T26" fmla="*/ 656 w 889"/>
                  <a:gd name="T27" fmla="*/ 54 h 890"/>
                  <a:gd name="T28" fmla="*/ 577 w 889"/>
                  <a:gd name="T29" fmla="*/ 20 h 890"/>
                  <a:gd name="T30" fmla="*/ 490 w 889"/>
                  <a:gd name="T31" fmla="*/ 2 h 890"/>
                  <a:gd name="T32" fmla="*/ 400 w 889"/>
                  <a:gd name="T33" fmla="*/ 2 h 890"/>
                  <a:gd name="T34" fmla="*/ 312 w 889"/>
                  <a:gd name="T35" fmla="*/ 20 h 890"/>
                  <a:gd name="T36" fmla="*/ 233 w 889"/>
                  <a:gd name="T37" fmla="*/ 54 h 890"/>
                  <a:gd name="T38" fmla="*/ 163 w 889"/>
                  <a:gd name="T39" fmla="*/ 101 h 890"/>
                  <a:gd name="T40" fmla="*/ 102 w 889"/>
                  <a:gd name="T41" fmla="*/ 163 h 890"/>
                  <a:gd name="T42" fmla="*/ 54 w 889"/>
                  <a:gd name="T43" fmla="*/ 233 h 890"/>
                  <a:gd name="T44" fmla="*/ 20 w 889"/>
                  <a:gd name="T45" fmla="*/ 312 h 890"/>
                  <a:gd name="T46" fmla="*/ 3 w 889"/>
                  <a:gd name="T47" fmla="*/ 400 h 890"/>
                  <a:gd name="T48" fmla="*/ 3 w 889"/>
                  <a:gd name="T49" fmla="*/ 490 h 890"/>
                  <a:gd name="T50" fmla="*/ 20 w 889"/>
                  <a:gd name="T51" fmla="*/ 577 h 890"/>
                  <a:gd name="T52" fmla="*/ 54 w 889"/>
                  <a:gd name="T53" fmla="*/ 657 h 890"/>
                  <a:gd name="T54" fmla="*/ 102 w 889"/>
                  <a:gd name="T55" fmla="*/ 727 h 890"/>
                  <a:gd name="T56" fmla="*/ 163 w 889"/>
                  <a:gd name="T57" fmla="*/ 788 h 890"/>
                  <a:gd name="T58" fmla="*/ 233 w 889"/>
                  <a:gd name="T59" fmla="*/ 835 h 890"/>
                  <a:gd name="T60" fmla="*/ 312 w 889"/>
                  <a:gd name="T61" fmla="*/ 870 h 890"/>
                  <a:gd name="T62" fmla="*/ 400 w 889"/>
                  <a:gd name="T63" fmla="*/ 88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9" h="890">
                    <a:moveTo>
                      <a:pt x="445" y="890"/>
                    </a:moveTo>
                    <a:lnTo>
                      <a:pt x="490" y="887"/>
                    </a:lnTo>
                    <a:lnTo>
                      <a:pt x="534" y="880"/>
                    </a:lnTo>
                    <a:lnTo>
                      <a:pt x="577" y="870"/>
                    </a:lnTo>
                    <a:lnTo>
                      <a:pt x="617" y="855"/>
                    </a:lnTo>
                    <a:lnTo>
                      <a:pt x="656" y="835"/>
                    </a:lnTo>
                    <a:lnTo>
                      <a:pt x="693" y="814"/>
                    </a:lnTo>
                    <a:lnTo>
                      <a:pt x="727" y="788"/>
                    </a:lnTo>
                    <a:lnTo>
                      <a:pt x="759" y="759"/>
                    </a:lnTo>
                    <a:lnTo>
                      <a:pt x="788" y="727"/>
                    </a:lnTo>
                    <a:lnTo>
                      <a:pt x="813" y="694"/>
                    </a:lnTo>
                    <a:lnTo>
                      <a:pt x="835" y="657"/>
                    </a:lnTo>
                    <a:lnTo>
                      <a:pt x="855" y="618"/>
                    </a:lnTo>
                    <a:lnTo>
                      <a:pt x="869" y="577"/>
                    </a:lnTo>
                    <a:lnTo>
                      <a:pt x="880" y="535"/>
                    </a:lnTo>
                    <a:lnTo>
                      <a:pt x="887" y="490"/>
                    </a:lnTo>
                    <a:lnTo>
                      <a:pt x="889" y="445"/>
                    </a:lnTo>
                    <a:lnTo>
                      <a:pt x="887" y="400"/>
                    </a:lnTo>
                    <a:lnTo>
                      <a:pt x="880" y="355"/>
                    </a:lnTo>
                    <a:lnTo>
                      <a:pt x="869" y="312"/>
                    </a:lnTo>
                    <a:lnTo>
                      <a:pt x="855" y="272"/>
                    </a:lnTo>
                    <a:lnTo>
                      <a:pt x="835" y="233"/>
                    </a:lnTo>
                    <a:lnTo>
                      <a:pt x="813" y="196"/>
                    </a:lnTo>
                    <a:lnTo>
                      <a:pt x="788" y="163"/>
                    </a:lnTo>
                    <a:lnTo>
                      <a:pt x="759" y="130"/>
                    </a:lnTo>
                    <a:lnTo>
                      <a:pt x="727" y="101"/>
                    </a:lnTo>
                    <a:lnTo>
                      <a:pt x="693" y="76"/>
                    </a:lnTo>
                    <a:lnTo>
                      <a:pt x="656" y="54"/>
                    </a:lnTo>
                    <a:lnTo>
                      <a:pt x="617" y="35"/>
                    </a:lnTo>
                    <a:lnTo>
                      <a:pt x="577" y="20"/>
                    </a:lnTo>
                    <a:lnTo>
                      <a:pt x="534" y="9"/>
                    </a:lnTo>
                    <a:lnTo>
                      <a:pt x="490" y="2"/>
                    </a:lnTo>
                    <a:lnTo>
                      <a:pt x="445" y="0"/>
                    </a:lnTo>
                    <a:lnTo>
                      <a:pt x="400" y="2"/>
                    </a:lnTo>
                    <a:lnTo>
                      <a:pt x="355" y="9"/>
                    </a:lnTo>
                    <a:lnTo>
                      <a:pt x="312" y="20"/>
                    </a:lnTo>
                    <a:lnTo>
                      <a:pt x="272" y="35"/>
                    </a:lnTo>
                    <a:lnTo>
                      <a:pt x="233" y="54"/>
                    </a:lnTo>
                    <a:lnTo>
                      <a:pt x="196" y="76"/>
                    </a:lnTo>
                    <a:lnTo>
                      <a:pt x="163" y="101"/>
                    </a:lnTo>
                    <a:lnTo>
                      <a:pt x="130" y="130"/>
                    </a:lnTo>
                    <a:lnTo>
                      <a:pt x="102" y="163"/>
                    </a:lnTo>
                    <a:lnTo>
                      <a:pt x="76" y="196"/>
                    </a:lnTo>
                    <a:lnTo>
                      <a:pt x="54" y="233"/>
                    </a:lnTo>
                    <a:lnTo>
                      <a:pt x="35" y="272"/>
                    </a:lnTo>
                    <a:lnTo>
                      <a:pt x="20" y="312"/>
                    </a:lnTo>
                    <a:lnTo>
                      <a:pt x="9" y="355"/>
                    </a:lnTo>
                    <a:lnTo>
                      <a:pt x="3" y="400"/>
                    </a:lnTo>
                    <a:lnTo>
                      <a:pt x="0" y="445"/>
                    </a:lnTo>
                    <a:lnTo>
                      <a:pt x="3" y="490"/>
                    </a:lnTo>
                    <a:lnTo>
                      <a:pt x="9" y="535"/>
                    </a:lnTo>
                    <a:lnTo>
                      <a:pt x="20" y="577"/>
                    </a:lnTo>
                    <a:lnTo>
                      <a:pt x="35" y="618"/>
                    </a:lnTo>
                    <a:lnTo>
                      <a:pt x="54" y="657"/>
                    </a:lnTo>
                    <a:lnTo>
                      <a:pt x="76" y="694"/>
                    </a:lnTo>
                    <a:lnTo>
                      <a:pt x="102" y="727"/>
                    </a:lnTo>
                    <a:lnTo>
                      <a:pt x="130" y="759"/>
                    </a:lnTo>
                    <a:lnTo>
                      <a:pt x="163" y="788"/>
                    </a:lnTo>
                    <a:lnTo>
                      <a:pt x="196" y="814"/>
                    </a:lnTo>
                    <a:lnTo>
                      <a:pt x="233" y="835"/>
                    </a:lnTo>
                    <a:lnTo>
                      <a:pt x="272" y="855"/>
                    </a:lnTo>
                    <a:lnTo>
                      <a:pt x="312" y="870"/>
                    </a:lnTo>
                    <a:lnTo>
                      <a:pt x="355" y="880"/>
                    </a:lnTo>
                    <a:lnTo>
                      <a:pt x="400" y="887"/>
                    </a:lnTo>
                    <a:lnTo>
                      <a:pt x="445" y="89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0" name="Freeform 16">
                <a:extLst>
                  <a:ext uri="{FF2B5EF4-FFF2-40B4-BE49-F238E27FC236}">
                    <a16:creationId xmlns:a16="http://schemas.microsoft.com/office/drawing/2014/main" id="{522AA04B-5727-482B-84C7-777EBA3044F3}"/>
                  </a:ext>
                </a:extLst>
              </p:cNvPr>
              <p:cNvSpPr>
                <a:spLocks/>
              </p:cNvSpPr>
              <p:nvPr/>
            </p:nvSpPr>
            <p:spPr bwMode="auto">
              <a:xfrm>
                <a:off x="2308" y="467"/>
                <a:ext cx="183" cy="184"/>
              </a:xfrm>
              <a:custGeom>
                <a:avLst/>
                <a:gdLst>
                  <a:gd name="T0" fmla="*/ 183 w 366"/>
                  <a:gd name="T1" fmla="*/ 367 h 367"/>
                  <a:gd name="T2" fmla="*/ 219 w 366"/>
                  <a:gd name="T3" fmla="*/ 364 h 367"/>
                  <a:gd name="T4" fmla="*/ 254 w 366"/>
                  <a:gd name="T5" fmla="*/ 352 h 367"/>
                  <a:gd name="T6" fmla="*/ 285 w 366"/>
                  <a:gd name="T7" fmla="*/ 336 h 367"/>
                  <a:gd name="T8" fmla="*/ 313 w 366"/>
                  <a:gd name="T9" fmla="*/ 313 h 367"/>
                  <a:gd name="T10" fmla="*/ 335 w 366"/>
                  <a:gd name="T11" fmla="*/ 285 h 367"/>
                  <a:gd name="T12" fmla="*/ 352 w 366"/>
                  <a:gd name="T13" fmla="*/ 254 h 367"/>
                  <a:gd name="T14" fmla="*/ 362 w 366"/>
                  <a:gd name="T15" fmla="*/ 220 h 367"/>
                  <a:gd name="T16" fmla="*/ 366 w 366"/>
                  <a:gd name="T17" fmla="*/ 183 h 367"/>
                  <a:gd name="T18" fmla="*/ 362 w 366"/>
                  <a:gd name="T19" fmla="*/ 146 h 367"/>
                  <a:gd name="T20" fmla="*/ 352 w 366"/>
                  <a:gd name="T21" fmla="*/ 111 h 367"/>
                  <a:gd name="T22" fmla="*/ 335 w 366"/>
                  <a:gd name="T23" fmla="*/ 80 h 367"/>
                  <a:gd name="T24" fmla="*/ 313 w 366"/>
                  <a:gd name="T25" fmla="*/ 53 h 367"/>
                  <a:gd name="T26" fmla="*/ 285 w 366"/>
                  <a:gd name="T27" fmla="*/ 31 h 367"/>
                  <a:gd name="T28" fmla="*/ 254 w 366"/>
                  <a:gd name="T29" fmla="*/ 13 h 367"/>
                  <a:gd name="T30" fmla="*/ 219 w 366"/>
                  <a:gd name="T31" fmla="*/ 3 h 367"/>
                  <a:gd name="T32" fmla="*/ 183 w 366"/>
                  <a:gd name="T33" fmla="*/ 0 h 367"/>
                  <a:gd name="T34" fmla="*/ 146 w 366"/>
                  <a:gd name="T35" fmla="*/ 3 h 367"/>
                  <a:gd name="T36" fmla="*/ 111 w 366"/>
                  <a:gd name="T37" fmla="*/ 13 h 367"/>
                  <a:gd name="T38" fmla="*/ 80 w 366"/>
                  <a:gd name="T39" fmla="*/ 31 h 367"/>
                  <a:gd name="T40" fmla="*/ 54 w 366"/>
                  <a:gd name="T41" fmla="*/ 53 h 367"/>
                  <a:gd name="T42" fmla="*/ 31 w 366"/>
                  <a:gd name="T43" fmla="*/ 80 h 367"/>
                  <a:gd name="T44" fmla="*/ 15 w 366"/>
                  <a:gd name="T45" fmla="*/ 111 h 367"/>
                  <a:gd name="T46" fmla="*/ 3 w 366"/>
                  <a:gd name="T47" fmla="*/ 146 h 367"/>
                  <a:gd name="T48" fmla="*/ 0 w 366"/>
                  <a:gd name="T49" fmla="*/ 183 h 367"/>
                  <a:gd name="T50" fmla="*/ 3 w 366"/>
                  <a:gd name="T51" fmla="*/ 220 h 367"/>
                  <a:gd name="T52" fmla="*/ 15 w 366"/>
                  <a:gd name="T53" fmla="*/ 254 h 367"/>
                  <a:gd name="T54" fmla="*/ 31 w 366"/>
                  <a:gd name="T55" fmla="*/ 285 h 367"/>
                  <a:gd name="T56" fmla="*/ 54 w 366"/>
                  <a:gd name="T57" fmla="*/ 313 h 367"/>
                  <a:gd name="T58" fmla="*/ 80 w 366"/>
                  <a:gd name="T59" fmla="*/ 336 h 367"/>
                  <a:gd name="T60" fmla="*/ 111 w 366"/>
                  <a:gd name="T61" fmla="*/ 352 h 367"/>
                  <a:gd name="T62" fmla="*/ 146 w 366"/>
                  <a:gd name="T63" fmla="*/ 364 h 367"/>
                  <a:gd name="T64" fmla="*/ 183 w 366"/>
                  <a:gd name="T6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183" y="367"/>
                    </a:moveTo>
                    <a:lnTo>
                      <a:pt x="219" y="364"/>
                    </a:lnTo>
                    <a:lnTo>
                      <a:pt x="254" y="352"/>
                    </a:lnTo>
                    <a:lnTo>
                      <a:pt x="285" y="336"/>
                    </a:lnTo>
                    <a:lnTo>
                      <a:pt x="313" y="313"/>
                    </a:lnTo>
                    <a:lnTo>
                      <a:pt x="335" y="285"/>
                    </a:lnTo>
                    <a:lnTo>
                      <a:pt x="352" y="254"/>
                    </a:lnTo>
                    <a:lnTo>
                      <a:pt x="362" y="220"/>
                    </a:lnTo>
                    <a:lnTo>
                      <a:pt x="366" y="183"/>
                    </a:lnTo>
                    <a:lnTo>
                      <a:pt x="362" y="146"/>
                    </a:lnTo>
                    <a:lnTo>
                      <a:pt x="352" y="111"/>
                    </a:lnTo>
                    <a:lnTo>
                      <a:pt x="335" y="80"/>
                    </a:lnTo>
                    <a:lnTo>
                      <a:pt x="313" y="53"/>
                    </a:lnTo>
                    <a:lnTo>
                      <a:pt x="285" y="31"/>
                    </a:lnTo>
                    <a:lnTo>
                      <a:pt x="254" y="13"/>
                    </a:lnTo>
                    <a:lnTo>
                      <a:pt x="219" y="3"/>
                    </a:lnTo>
                    <a:lnTo>
                      <a:pt x="183" y="0"/>
                    </a:lnTo>
                    <a:lnTo>
                      <a:pt x="146" y="3"/>
                    </a:lnTo>
                    <a:lnTo>
                      <a:pt x="111" y="13"/>
                    </a:lnTo>
                    <a:lnTo>
                      <a:pt x="80" y="31"/>
                    </a:lnTo>
                    <a:lnTo>
                      <a:pt x="54" y="53"/>
                    </a:lnTo>
                    <a:lnTo>
                      <a:pt x="31" y="80"/>
                    </a:lnTo>
                    <a:lnTo>
                      <a:pt x="15" y="111"/>
                    </a:lnTo>
                    <a:lnTo>
                      <a:pt x="3" y="146"/>
                    </a:lnTo>
                    <a:lnTo>
                      <a:pt x="0" y="183"/>
                    </a:lnTo>
                    <a:lnTo>
                      <a:pt x="3" y="220"/>
                    </a:lnTo>
                    <a:lnTo>
                      <a:pt x="15" y="254"/>
                    </a:lnTo>
                    <a:lnTo>
                      <a:pt x="31" y="285"/>
                    </a:lnTo>
                    <a:lnTo>
                      <a:pt x="54" y="313"/>
                    </a:lnTo>
                    <a:lnTo>
                      <a:pt x="80" y="336"/>
                    </a:lnTo>
                    <a:lnTo>
                      <a:pt x="111" y="352"/>
                    </a:lnTo>
                    <a:lnTo>
                      <a:pt x="146" y="364"/>
                    </a:lnTo>
                    <a:lnTo>
                      <a:pt x="183" y="367"/>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1" name="Freeform 17">
                <a:extLst>
                  <a:ext uri="{FF2B5EF4-FFF2-40B4-BE49-F238E27FC236}">
                    <a16:creationId xmlns:a16="http://schemas.microsoft.com/office/drawing/2014/main" id="{F8AC6D73-00C1-4D0C-A015-EF8D63C24667}"/>
                  </a:ext>
                </a:extLst>
              </p:cNvPr>
              <p:cNvSpPr>
                <a:spLocks/>
              </p:cNvSpPr>
              <p:nvPr/>
            </p:nvSpPr>
            <p:spPr bwMode="auto">
              <a:xfrm>
                <a:off x="2308" y="467"/>
                <a:ext cx="183" cy="184"/>
              </a:xfrm>
              <a:custGeom>
                <a:avLst/>
                <a:gdLst>
                  <a:gd name="T0" fmla="*/ 183 w 366"/>
                  <a:gd name="T1" fmla="*/ 367 h 367"/>
                  <a:gd name="T2" fmla="*/ 219 w 366"/>
                  <a:gd name="T3" fmla="*/ 364 h 367"/>
                  <a:gd name="T4" fmla="*/ 254 w 366"/>
                  <a:gd name="T5" fmla="*/ 352 h 367"/>
                  <a:gd name="T6" fmla="*/ 285 w 366"/>
                  <a:gd name="T7" fmla="*/ 336 h 367"/>
                  <a:gd name="T8" fmla="*/ 313 w 366"/>
                  <a:gd name="T9" fmla="*/ 313 h 367"/>
                  <a:gd name="T10" fmla="*/ 335 w 366"/>
                  <a:gd name="T11" fmla="*/ 285 h 367"/>
                  <a:gd name="T12" fmla="*/ 352 w 366"/>
                  <a:gd name="T13" fmla="*/ 254 h 367"/>
                  <a:gd name="T14" fmla="*/ 362 w 366"/>
                  <a:gd name="T15" fmla="*/ 220 h 367"/>
                  <a:gd name="T16" fmla="*/ 366 w 366"/>
                  <a:gd name="T17" fmla="*/ 183 h 367"/>
                  <a:gd name="T18" fmla="*/ 362 w 366"/>
                  <a:gd name="T19" fmla="*/ 146 h 367"/>
                  <a:gd name="T20" fmla="*/ 352 w 366"/>
                  <a:gd name="T21" fmla="*/ 111 h 367"/>
                  <a:gd name="T22" fmla="*/ 335 w 366"/>
                  <a:gd name="T23" fmla="*/ 80 h 367"/>
                  <a:gd name="T24" fmla="*/ 313 w 366"/>
                  <a:gd name="T25" fmla="*/ 53 h 367"/>
                  <a:gd name="T26" fmla="*/ 285 w 366"/>
                  <a:gd name="T27" fmla="*/ 31 h 367"/>
                  <a:gd name="T28" fmla="*/ 254 w 366"/>
                  <a:gd name="T29" fmla="*/ 13 h 367"/>
                  <a:gd name="T30" fmla="*/ 219 w 366"/>
                  <a:gd name="T31" fmla="*/ 3 h 367"/>
                  <a:gd name="T32" fmla="*/ 183 w 366"/>
                  <a:gd name="T33" fmla="*/ 0 h 367"/>
                  <a:gd name="T34" fmla="*/ 146 w 366"/>
                  <a:gd name="T35" fmla="*/ 3 h 367"/>
                  <a:gd name="T36" fmla="*/ 111 w 366"/>
                  <a:gd name="T37" fmla="*/ 13 h 367"/>
                  <a:gd name="T38" fmla="*/ 80 w 366"/>
                  <a:gd name="T39" fmla="*/ 31 h 367"/>
                  <a:gd name="T40" fmla="*/ 54 w 366"/>
                  <a:gd name="T41" fmla="*/ 53 h 367"/>
                  <a:gd name="T42" fmla="*/ 31 w 366"/>
                  <a:gd name="T43" fmla="*/ 80 h 367"/>
                  <a:gd name="T44" fmla="*/ 15 w 366"/>
                  <a:gd name="T45" fmla="*/ 111 h 367"/>
                  <a:gd name="T46" fmla="*/ 3 w 366"/>
                  <a:gd name="T47" fmla="*/ 146 h 367"/>
                  <a:gd name="T48" fmla="*/ 0 w 366"/>
                  <a:gd name="T49" fmla="*/ 183 h 367"/>
                  <a:gd name="T50" fmla="*/ 3 w 366"/>
                  <a:gd name="T51" fmla="*/ 220 h 367"/>
                  <a:gd name="T52" fmla="*/ 15 w 366"/>
                  <a:gd name="T53" fmla="*/ 254 h 367"/>
                  <a:gd name="T54" fmla="*/ 31 w 366"/>
                  <a:gd name="T55" fmla="*/ 285 h 367"/>
                  <a:gd name="T56" fmla="*/ 54 w 366"/>
                  <a:gd name="T57" fmla="*/ 313 h 367"/>
                  <a:gd name="T58" fmla="*/ 80 w 366"/>
                  <a:gd name="T59" fmla="*/ 336 h 367"/>
                  <a:gd name="T60" fmla="*/ 111 w 366"/>
                  <a:gd name="T61" fmla="*/ 352 h 367"/>
                  <a:gd name="T62" fmla="*/ 146 w 366"/>
                  <a:gd name="T63" fmla="*/ 364 h 367"/>
                  <a:gd name="T64" fmla="*/ 183 w 366"/>
                  <a:gd name="T65"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183" y="367"/>
                    </a:moveTo>
                    <a:lnTo>
                      <a:pt x="219" y="364"/>
                    </a:lnTo>
                    <a:lnTo>
                      <a:pt x="254" y="352"/>
                    </a:lnTo>
                    <a:lnTo>
                      <a:pt x="285" y="336"/>
                    </a:lnTo>
                    <a:lnTo>
                      <a:pt x="313" y="313"/>
                    </a:lnTo>
                    <a:lnTo>
                      <a:pt x="335" y="285"/>
                    </a:lnTo>
                    <a:lnTo>
                      <a:pt x="352" y="254"/>
                    </a:lnTo>
                    <a:lnTo>
                      <a:pt x="362" y="220"/>
                    </a:lnTo>
                    <a:lnTo>
                      <a:pt x="366" y="183"/>
                    </a:lnTo>
                    <a:lnTo>
                      <a:pt x="362" y="146"/>
                    </a:lnTo>
                    <a:lnTo>
                      <a:pt x="352" y="111"/>
                    </a:lnTo>
                    <a:lnTo>
                      <a:pt x="335" y="80"/>
                    </a:lnTo>
                    <a:lnTo>
                      <a:pt x="313" y="53"/>
                    </a:lnTo>
                    <a:lnTo>
                      <a:pt x="285" y="31"/>
                    </a:lnTo>
                    <a:lnTo>
                      <a:pt x="254" y="13"/>
                    </a:lnTo>
                    <a:lnTo>
                      <a:pt x="219" y="3"/>
                    </a:lnTo>
                    <a:lnTo>
                      <a:pt x="183" y="0"/>
                    </a:lnTo>
                    <a:lnTo>
                      <a:pt x="146" y="3"/>
                    </a:lnTo>
                    <a:lnTo>
                      <a:pt x="111" y="13"/>
                    </a:lnTo>
                    <a:lnTo>
                      <a:pt x="80" y="31"/>
                    </a:lnTo>
                    <a:lnTo>
                      <a:pt x="54" y="53"/>
                    </a:lnTo>
                    <a:lnTo>
                      <a:pt x="31" y="80"/>
                    </a:lnTo>
                    <a:lnTo>
                      <a:pt x="15" y="111"/>
                    </a:lnTo>
                    <a:lnTo>
                      <a:pt x="3" y="146"/>
                    </a:lnTo>
                    <a:lnTo>
                      <a:pt x="0" y="183"/>
                    </a:lnTo>
                    <a:lnTo>
                      <a:pt x="3" y="220"/>
                    </a:lnTo>
                    <a:lnTo>
                      <a:pt x="15" y="254"/>
                    </a:lnTo>
                    <a:lnTo>
                      <a:pt x="31" y="285"/>
                    </a:lnTo>
                    <a:lnTo>
                      <a:pt x="54" y="313"/>
                    </a:lnTo>
                    <a:lnTo>
                      <a:pt x="80" y="336"/>
                    </a:lnTo>
                    <a:lnTo>
                      <a:pt x="111" y="352"/>
                    </a:lnTo>
                    <a:lnTo>
                      <a:pt x="146" y="364"/>
                    </a:lnTo>
                    <a:lnTo>
                      <a:pt x="183" y="367"/>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2" name="Freeform 18">
                <a:extLst>
                  <a:ext uri="{FF2B5EF4-FFF2-40B4-BE49-F238E27FC236}">
                    <a16:creationId xmlns:a16="http://schemas.microsoft.com/office/drawing/2014/main" id="{F04AE0F9-9E91-419B-BB40-A5855D23CD20}"/>
                  </a:ext>
                </a:extLst>
              </p:cNvPr>
              <p:cNvSpPr>
                <a:spLocks/>
              </p:cNvSpPr>
              <p:nvPr/>
            </p:nvSpPr>
            <p:spPr bwMode="auto">
              <a:xfrm>
                <a:off x="2371" y="945"/>
                <a:ext cx="59" cy="126"/>
              </a:xfrm>
              <a:custGeom>
                <a:avLst/>
                <a:gdLst>
                  <a:gd name="T0" fmla="*/ 119 w 119"/>
                  <a:gd name="T1" fmla="*/ 251 h 251"/>
                  <a:gd name="T2" fmla="*/ 86 w 119"/>
                  <a:gd name="T3" fmla="*/ 0 h 251"/>
                  <a:gd name="T4" fmla="*/ 31 w 119"/>
                  <a:gd name="T5" fmla="*/ 0 h 251"/>
                  <a:gd name="T6" fmla="*/ 0 w 119"/>
                  <a:gd name="T7" fmla="*/ 251 h 251"/>
                  <a:gd name="T8" fmla="*/ 119 w 119"/>
                  <a:gd name="T9" fmla="*/ 251 h 251"/>
                </a:gdLst>
                <a:ahLst/>
                <a:cxnLst>
                  <a:cxn ang="0">
                    <a:pos x="T0" y="T1"/>
                  </a:cxn>
                  <a:cxn ang="0">
                    <a:pos x="T2" y="T3"/>
                  </a:cxn>
                  <a:cxn ang="0">
                    <a:pos x="T4" y="T5"/>
                  </a:cxn>
                  <a:cxn ang="0">
                    <a:pos x="T6" y="T7"/>
                  </a:cxn>
                  <a:cxn ang="0">
                    <a:pos x="T8" y="T9"/>
                  </a:cxn>
                </a:cxnLst>
                <a:rect l="0" t="0" r="r" b="b"/>
                <a:pathLst>
                  <a:path w="119" h="251">
                    <a:moveTo>
                      <a:pt x="119" y="251"/>
                    </a:moveTo>
                    <a:lnTo>
                      <a:pt x="86" y="0"/>
                    </a:lnTo>
                    <a:lnTo>
                      <a:pt x="31" y="0"/>
                    </a:lnTo>
                    <a:lnTo>
                      <a:pt x="0" y="251"/>
                    </a:lnTo>
                    <a:lnTo>
                      <a:pt x="119" y="251"/>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3" name="Freeform 19">
                <a:extLst>
                  <a:ext uri="{FF2B5EF4-FFF2-40B4-BE49-F238E27FC236}">
                    <a16:creationId xmlns:a16="http://schemas.microsoft.com/office/drawing/2014/main" id="{8DF2D59B-D27F-47C0-B22B-3BB666B647BC}"/>
                  </a:ext>
                </a:extLst>
              </p:cNvPr>
              <p:cNvSpPr>
                <a:spLocks/>
              </p:cNvSpPr>
              <p:nvPr/>
            </p:nvSpPr>
            <p:spPr bwMode="auto">
              <a:xfrm>
                <a:off x="2323" y="1137"/>
                <a:ext cx="155" cy="62"/>
              </a:xfrm>
              <a:custGeom>
                <a:avLst/>
                <a:gdLst>
                  <a:gd name="T0" fmla="*/ 0 w 310"/>
                  <a:gd name="T1" fmla="*/ 110 h 123"/>
                  <a:gd name="T2" fmla="*/ 4 w 310"/>
                  <a:gd name="T3" fmla="*/ 113 h 123"/>
                  <a:gd name="T4" fmla="*/ 13 w 310"/>
                  <a:gd name="T5" fmla="*/ 116 h 123"/>
                  <a:gd name="T6" fmla="*/ 27 w 310"/>
                  <a:gd name="T7" fmla="*/ 119 h 123"/>
                  <a:gd name="T8" fmla="*/ 45 w 310"/>
                  <a:gd name="T9" fmla="*/ 120 h 123"/>
                  <a:gd name="T10" fmla="*/ 68 w 310"/>
                  <a:gd name="T11" fmla="*/ 121 h 123"/>
                  <a:gd name="T12" fmla="*/ 95 w 310"/>
                  <a:gd name="T13" fmla="*/ 122 h 123"/>
                  <a:gd name="T14" fmla="*/ 124 w 310"/>
                  <a:gd name="T15" fmla="*/ 123 h 123"/>
                  <a:gd name="T16" fmla="*/ 155 w 310"/>
                  <a:gd name="T17" fmla="*/ 123 h 123"/>
                  <a:gd name="T18" fmla="*/ 186 w 310"/>
                  <a:gd name="T19" fmla="*/ 123 h 123"/>
                  <a:gd name="T20" fmla="*/ 216 w 310"/>
                  <a:gd name="T21" fmla="*/ 122 h 123"/>
                  <a:gd name="T22" fmla="*/ 242 w 310"/>
                  <a:gd name="T23" fmla="*/ 121 h 123"/>
                  <a:gd name="T24" fmla="*/ 265 w 310"/>
                  <a:gd name="T25" fmla="*/ 120 h 123"/>
                  <a:gd name="T26" fmla="*/ 284 w 310"/>
                  <a:gd name="T27" fmla="*/ 119 h 123"/>
                  <a:gd name="T28" fmla="*/ 298 w 310"/>
                  <a:gd name="T29" fmla="*/ 116 h 123"/>
                  <a:gd name="T30" fmla="*/ 307 w 310"/>
                  <a:gd name="T31" fmla="*/ 113 h 123"/>
                  <a:gd name="T32" fmla="*/ 310 w 310"/>
                  <a:gd name="T33" fmla="*/ 110 h 123"/>
                  <a:gd name="T34" fmla="*/ 283 w 310"/>
                  <a:gd name="T35" fmla="*/ 107 h 123"/>
                  <a:gd name="T36" fmla="*/ 258 w 310"/>
                  <a:gd name="T37" fmla="*/ 97 h 123"/>
                  <a:gd name="T38" fmla="*/ 238 w 310"/>
                  <a:gd name="T39" fmla="*/ 82 h 123"/>
                  <a:gd name="T40" fmla="*/ 222 w 310"/>
                  <a:gd name="T41" fmla="*/ 63 h 123"/>
                  <a:gd name="T42" fmla="*/ 208 w 310"/>
                  <a:gd name="T43" fmla="*/ 45 h 123"/>
                  <a:gd name="T44" fmla="*/ 196 w 310"/>
                  <a:gd name="T45" fmla="*/ 26 h 123"/>
                  <a:gd name="T46" fmla="*/ 189 w 310"/>
                  <a:gd name="T47" fmla="*/ 11 h 123"/>
                  <a:gd name="T48" fmla="*/ 185 w 310"/>
                  <a:gd name="T49" fmla="*/ 0 h 123"/>
                  <a:gd name="T50" fmla="*/ 125 w 310"/>
                  <a:gd name="T51" fmla="*/ 0 h 123"/>
                  <a:gd name="T52" fmla="*/ 120 w 310"/>
                  <a:gd name="T53" fmla="*/ 11 h 123"/>
                  <a:gd name="T54" fmla="*/ 113 w 310"/>
                  <a:gd name="T55" fmla="*/ 26 h 123"/>
                  <a:gd name="T56" fmla="*/ 103 w 310"/>
                  <a:gd name="T57" fmla="*/ 45 h 123"/>
                  <a:gd name="T58" fmla="*/ 89 w 310"/>
                  <a:gd name="T59" fmla="*/ 63 h 123"/>
                  <a:gd name="T60" fmla="*/ 72 w 310"/>
                  <a:gd name="T61" fmla="*/ 82 h 123"/>
                  <a:gd name="T62" fmla="*/ 52 w 310"/>
                  <a:gd name="T63" fmla="*/ 97 h 123"/>
                  <a:gd name="T64" fmla="*/ 28 w 310"/>
                  <a:gd name="T65" fmla="*/ 107 h 123"/>
                  <a:gd name="T66" fmla="*/ 0 w 310"/>
                  <a:gd name="T67" fmla="*/ 1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123">
                    <a:moveTo>
                      <a:pt x="0" y="110"/>
                    </a:moveTo>
                    <a:lnTo>
                      <a:pt x="4" y="113"/>
                    </a:lnTo>
                    <a:lnTo>
                      <a:pt x="13" y="116"/>
                    </a:lnTo>
                    <a:lnTo>
                      <a:pt x="27" y="119"/>
                    </a:lnTo>
                    <a:lnTo>
                      <a:pt x="45" y="120"/>
                    </a:lnTo>
                    <a:lnTo>
                      <a:pt x="68" y="121"/>
                    </a:lnTo>
                    <a:lnTo>
                      <a:pt x="95" y="122"/>
                    </a:lnTo>
                    <a:lnTo>
                      <a:pt x="124" y="123"/>
                    </a:lnTo>
                    <a:lnTo>
                      <a:pt x="155" y="123"/>
                    </a:lnTo>
                    <a:lnTo>
                      <a:pt x="186" y="123"/>
                    </a:lnTo>
                    <a:lnTo>
                      <a:pt x="216" y="122"/>
                    </a:lnTo>
                    <a:lnTo>
                      <a:pt x="242" y="121"/>
                    </a:lnTo>
                    <a:lnTo>
                      <a:pt x="265" y="120"/>
                    </a:lnTo>
                    <a:lnTo>
                      <a:pt x="284" y="119"/>
                    </a:lnTo>
                    <a:lnTo>
                      <a:pt x="298" y="116"/>
                    </a:lnTo>
                    <a:lnTo>
                      <a:pt x="307" y="113"/>
                    </a:lnTo>
                    <a:lnTo>
                      <a:pt x="310" y="110"/>
                    </a:lnTo>
                    <a:lnTo>
                      <a:pt x="283" y="107"/>
                    </a:lnTo>
                    <a:lnTo>
                      <a:pt x="258" y="97"/>
                    </a:lnTo>
                    <a:lnTo>
                      <a:pt x="238" y="82"/>
                    </a:lnTo>
                    <a:lnTo>
                      <a:pt x="222" y="63"/>
                    </a:lnTo>
                    <a:lnTo>
                      <a:pt x="208" y="45"/>
                    </a:lnTo>
                    <a:lnTo>
                      <a:pt x="196" y="26"/>
                    </a:lnTo>
                    <a:lnTo>
                      <a:pt x="189" y="11"/>
                    </a:lnTo>
                    <a:lnTo>
                      <a:pt x="185" y="0"/>
                    </a:lnTo>
                    <a:lnTo>
                      <a:pt x="125" y="0"/>
                    </a:lnTo>
                    <a:lnTo>
                      <a:pt x="120" y="11"/>
                    </a:lnTo>
                    <a:lnTo>
                      <a:pt x="113" y="26"/>
                    </a:lnTo>
                    <a:lnTo>
                      <a:pt x="103" y="45"/>
                    </a:lnTo>
                    <a:lnTo>
                      <a:pt x="89" y="63"/>
                    </a:lnTo>
                    <a:lnTo>
                      <a:pt x="72" y="82"/>
                    </a:lnTo>
                    <a:lnTo>
                      <a:pt x="52" y="97"/>
                    </a:lnTo>
                    <a:lnTo>
                      <a:pt x="28" y="107"/>
                    </a:lnTo>
                    <a:lnTo>
                      <a:pt x="0" y="110"/>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4" name="Rectangle 20">
                <a:extLst>
                  <a:ext uri="{FF2B5EF4-FFF2-40B4-BE49-F238E27FC236}">
                    <a16:creationId xmlns:a16="http://schemas.microsoft.com/office/drawing/2014/main" id="{AA6A1F9A-295C-4BC8-AFA1-52EB7ABB2479}"/>
                  </a:ext>
                </a:extLst>
              </p:cNvPr>
              <p:cNvSpPr>
                <a:spLocks noChangeArrowheads="1"/>
              </p:cNvSpPr>
              <p:nvPr/>
            </p:nvSpPr>
            <p:spPr bwMode="auto">
              <a:xfrm>
                <a:off x="2348" y="879"/>
                <a:ext cx="104" cy="29"/>
              </a:xfrm>
              <a:prstGeom prst="rect">
                <a:avLst/>
              </a:prstGeom>
              <a:solidFill>
                <a:srgbClr val="BF72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a:solidFill>
                    <a:srgbClr val="000000"/>
                  </a:solidFill>
                  <a:latin typeface="Arial" panose="020B0604020202020204" pitchFamily="34" charset="0"/>
                </a:endParaRPr>
              </a:p>
            </p:txBody>
          </p:sp>
          <p:sp>
            <p:nvSpPr>
              <p:cNvPr id="31765" name="Freeform 21">
                <a:extLst>
                  <a:ext uri="{FF2B5EF4-FFF2-40B4-BE49-F238E27FC236}">
                    <a16:creationId xmlns:a16="http://schemas.microsoft.com/office/drawing/2014/main" id="{8B80862B-E915-478C-9663-50E267DC0ADC}"/>
                  </a:ext>
                </a:extLst>
              </p:cNvPr>
              <p:cNvSpPr>
                <a:spLocks/>
              </p:cNvSpPr>
              <p:nvPr/>
            </p:nvSpPr>
            <p:spPr bwMode="auto">
              <a:xfrm>
                <a:off x="2371" y="1071"/>
                <a:ext cx="59" cy="27"/>
              </a:xfrm>
              <a:custGeom>
                <a:avLst/>
                <a:gdLst>
                  <a:gd name="T0" fmla="*/ 29 w 119"/>
                  <a:gd name="T1" fmla="*/ 54 h 54"/>
                  <a:gd name="T2" fmla="*/ 0 w 119"/>
                  <a:gd name="T3" fmla="*/ 0 h 54"/>
                  <a:gd name="T4" fmla="*/ 119 w 119"/>
                  <a:gd name="T5" fmla="*/ 0 h 54"/>
                  <a:gd name="T6" fmla="*/ 89 w 119"/>
                  <a:gd name="T7" fmla="*/ 54 h 54"/>
                  <a:gd name="T8" fmla="*/ 29 w 119"/>
                  <a:gd name="T9" fmla="*/ 54 h 54"/>
                </a:gdLst>
                <a:ahLst/>
                <a:cxnLst>
                  <a:cxn ang="0">
                    <a:pos x="T0" y="T1"/>
                  </a:cxn>
                  <a:cxn ang="0">
                    <a:pos x="T2" y="T3"/>
                  </a:cxn>
                  <a:cxn ang="0">
                    <a:pos x="T4" y="T5"/>
                  </a:cxn>
                  <a:cxn ang="0">
                    <a:pos x="T6" y="T7"/>
                  </a:cxn>
                  <a:cxn ang="0">
                    <a:pos x="T8" y="T9"/>
                  </a:cxn>
                </a:cxnLst>
                <a:rect l="0" t="0" r="r" b="b"/>
                <a:pathLst>
                  <a:path w="119" h="54">
                    <a:moveTo>
                      <a:pt x="29" y="54"/>
                    </a:moveTo>
                    <a:lnTo>
                      <a:pt x="0" y="0"/>
                    </a:lnTo>
                    <a:lnTo>
                      <a:pt x="119" y="0"/>
                    </a:lnTo>
                    <a:lnTo>
                      <a:pt x="89" y="54"/>
                    </a:lnTo>
                    <a:lnTo>
                      <a:pt x="29" y="54"/>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6" name="Freeform 22">
                <a:extLst>
                  <a:ext uri="{FF2B5EF4-FFF2-40B4-BE49-F238E27FC236}">
                    <a16:creationId xmlns:a16="http://schemas.microsoft.com/office/drawing/2014/main" id="{2DDF98FE-ABF9-48DF-9F00-7D2217FEFB62}"/>
                  </a:ext>
                </a:extLst>
              </p:cNvPr>
              <p:cNvSpPr>
                <a:spLocks/>
              </p:cNvSpPr>
              <p:nvPr/>
            </p:nvSpPr>
            <p:spPr bwMode="auto">
              <a:xfrm>
                <a:off x="2362" y="908"/>
                <a:ext cx="76" cy="40"/>
              </a:xfrm>
              <a:custGeom>
                <a:avLst/>
                <a:gdLst>
                  <a:gd name="T0" fmla="*/ 0 w 152"/>
                  <a:gd name="T1" fmla="*/ 0 h 81"/>
                  <a:gd name="T2" fmla="*/ 1 w 152"/>
                  <a:gd name="T3" fmla="*/ 16 h 81"/>
                  <a:gd name="T4" fmla="*/ 6 w 152"/>
                  <a:gd name="T5" fmla="*/ 31 h 81"/>
                  <a:gd name="T6" fmla="*/ 12 w 152"/>
                  <a:gd name="T7" fmla="*/ 45 h 81"/>
                  <a:gd name="T8" fmla="*/ 22 w 152"/>
                  <a:gd name="T9" fmla="*/ 58 h 81"/>
                  <a:gd name="T10" fmla="*/ 33 w 152"/>
                  <a:gd name="T11" fmla="*/ 67 h 81"/>
                  <a:gd name="T12" fmla="*/ 46 w 152"/>
                  <a:gd name="T13" fmla="*/ 75 h 81"/>
                  <a:gd name="T14" fmla="*/ 61 w 152"/>
                  <a:gd name="T15" fmla="*/ 80 h 81"/>
                  <a:gd name="T16" fmla="*/ 76 w 152"/>
                  <a:gd name="T17" fmla="*/ 81 h 81"/>
                  <a:gd name="T18" fmla="*/ 91 w 152"/>
                  <a:gd name="T19" fmla="*/ 80 h 81"/>
                  <a:gd name="T20" fmla="*/ 106 w 152"/>
                  <a:gd name="T21" fmla="*/ 75 h 81"/>
                  <a:gd name="T22" fmla="*/ 118 w 152"/>
                  <a:gd name="T23" fmla="*/ 67 h 81"/>
                  <a:gd name="T24" fmla="*/ 130 w 152"/>
                  <a:gd name="T25" fmla="*/ 58 h 81"/>
                  <a:gd name="T26" fmla="*/ 139 w 152"/>
                  <a:gd name="T27" fmla="*/ 45 h 81"/>
                  <a:gd name="T28" fmla="*/ 146 w 152"/>
                  <a:gd name="T29" fmla="*/ 31 h 81"/>
                  <a:gd name="T30" fmla="*/ 151 w 152"/>
                  <a:gd name="T31" fmla="*/ 16 h 81"/>
                  <a:gd name="T32" fmla="*/ 152 w 152"/>
                  <a:gd name="T33" fmla="*/ 0 h 81"/>
                  <a:gd name="T34" fmla="*/ 0 w 152"/>
                  <a:gd name="T3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81">
                    <a:moveTo>
                      <a:pt x="0" y="0"/>
                    </a:moveTo>
                    <a:lnTo>
                      <a:pt x="1" y="16"/>
                    </a:lnTo>
                    <a:lnTo>
                      <a:pt x="6" y="31"/>
                    </a:lnTo>
                    <a:lnTo>
                      <a:pt x="12" y="45"/>
                    </a:lnTo>
                    <a:lnTo>
                      <a:pt x="22" y="58"/>
                    </a:lnTo>
                    <a:lnTo>
                      <a:pt x="33" y="67"/>
                    </a:lnTo>
                    <a:lnTo>
                      <a:pt x="46" y="75"/>
                    </a:lnTo>
                    <a:lnTo>
                      <a:pt x="61" y="80"/>
                    </a:lnTo>
                    <a:lnTo>
                      <a:pt x="76" y="81"/>
                    </a:lnTo>
                    <a:lnTo>
                      <a:pt x="91" y="80"/>
                    </a:lnTo>
                    <a:lnTo>
                      <a:pt x="106" y="75"/>
                    </a:lnTo>
                    <a:lnTo>
                      <a:pt x="118" y="67"/>
                    </a:lnTo>
                    <a:lnTo>
                      <a:pt x="130" y="58"/>
                    </a:lnTo>
                    <a:lnTo>
                      <a:pt x="139" y="45"/>
                    </a:lnTo>
                    <a:lnTo>
                      <a:pt x="146" y="31"/>
                    </a:lnTo>
                    <a:lnTo>
                      <a:pt x="151" y="16"/>
                    </a:lnTo>
                    <a:lnTo>
                      <a:pt x="152" y="0"/>
                    </a:lnTo>
                    <a:lnTo>
                      <a:pt x="0" y="0"/>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7" name="Freeform 23">
                <a:extLst>
                  <a:ext uri="{FF2B5EF4-FFF2-40B4-BE49-F238E27FC236}">
                    <a16:creationId xmlns:a16="http://schemas.microsoft.com/office/drawing/2014/main" id="{5BC15FF4-5341-4E23-802F-FE5703E65213}"/>
                  </a:ext>
                </a:extLst>
              </p:cNvPr>
              <p:cNvSpPr>
                <a:spLocks/>
              </p:cNvSpPr>
              <p:nvPr/>
            </p:nvSpPr>
            <p:spPr bwMode="auto">
              <a:xfrm>
                <a:off x="2369" y="1098"/>
                <a:ext cx="64" cy="39"/>
              </a:xfrm>
              <a:custGeom>
                <a:avLst/>
                <a:gdLst>
                  <a:gd name="T0" fmla="*/ 34 w 128"/>
                  <a:gd name="T1" fmla="*/ 80 h 80"/>
                  <a:gd name="T2" fmla="*/ 20 w 128"/>
                  <a:gd name="T3" fmla="*/ 76 h 80"/>
                  <a:gd name="T4" fmla="*/ 10 w 128"/>
                  <a:gd name="T5" fmla="*/ 67 h 80"/>
                  <a:gd name="T6" fmla="*/ 3 w 128"/>
                  <a:gd name="T7" fmla="*/ 55 h 80"/>
                  <a:gd name="T8" fmla="*/ 0 w 128"/>
                  <a:gd name="T9" fmla="*/ 40 h 80"/>
                  <a:gd name="T10" fmla="*/ 3 w 128"/>
                  <a:gd name="T11" fmla="*/ 26 h 80"/>
                  <a:gd name="T12" fmla="*/ 9 w 128"/>
                  <a:gd name="T13" fmla="*/ 13 h 80"/>
                  <a:gd name="T14" fmla="*/ 19 w 128"/>
                  <a:gd name="T15" fmla="*/ 4 h 80"/>
                  <a:gd name="T16" fmla="*/ 34 w 128"/>
                  <a:gd name="T17" fmla="*/ 0 h 80"/>
                  <a:gd name="T18" fmla="*/ 94 w 128"/>
                  <a:gd name="T19" fmla="*/ 0 h 80"/>
                  <a:gd name="T20" fmla="*/ 109 w 128"/>
                  <a:gd name="T21" fmla="*/ 4 h 80"/>
                  <a:gd name="T22" fmla="*/ 120 w 128"/>
                  <a:gd name="T23" fmla="*/ 13 h 80"/>
                  <a:gd name="T24" fmla="*/ 126 w 128"/>
                  <a:gd name="T25" fmla="*/ 26 h 80"/>
                  <a:gd name="T26" fmla="*/ 128 w 128"/>
                  <a:gd name="T27" fmla="*/ 40 h 80"/>
                  <a:gd name="T28" fmla="*/ 126 w 128"/>
                  <a:gd name="T29" fmla="*/ 55 h 80"/>
                  <a:gd name="T30" fmla="*/ 119 w 128"/>
                  <a:gd name="T31" fmla="*/ 67 h 80"/>
                  <a:gd name="T32" fmla="*/ 109 w 128"/>
                  <a:gd name="T33" fmla="*/ 76 h 80"/>
                  <a:gd name="T34" fmla="*/ 94 w 128"/>
                  <a:gd name="T35" fmla="*/ 80 h 80"/>
                  <a:gd name="T36" fmla="*/ 34 w 128"/>
                  <a:gd name="T3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80">
                    <a:moveTo>
                      <a:pt x="34" y="80"/>
                    </a:moveTo>
                    <a:lnTo>
                      <a:pt x="20" y="76"/>
                    </a:lnTo>
                    <a:lnTo>
                      <a:pt x="10" y="67"/>
                    </a:lnTo>
                    <a:lnTo>
                      <a:pt x="3" y="55"/>
                    </a:lnTo>
                    <a:lnTo>
                      <a:pt x="0" y="40"/>
                    </a:lnTo>
                    <a:lnTo>
                      <a:pt x="3" y="26"/>
                    </a:lnTo>
                    <a:lnTo>
                      <a:pt x="9" y="13"/>
                    </a:lnTo>
                    <a:lnTo>
                      <a:pt x="19" y="4"/>
                    </a:lnTo>
                    <a:lnTo>
                      <a:pt x="34" y="0"/>
                    </a:lnTo>
                    <a:lnTo>
                      <a:pt x="94" y="0"/>
                    </a:lnTo>
                    <a:lnTo>
                      <a:pt x="109" y="4"/>
                    </a:lnTo>
                    <a:lnTo>
                      <a:pt x="120" y="13"/>
                    </a:lnTo>
                    <a:lnTo>
                      <a:pt x="126" y="26"/>
                    </a:lnTo>
                    <a:lnTo>
                      <a:pt x="128" y="40"/>
                    </a:lnTo>
                    <a:lnTo>
                      <a:pt x="126" y="55"/>
                    </a:lnTo>
                    <a:lnTo>
                      <a:pt x="119" y="67"/>
                    </a:lnTo>
                    <a:lnTo>
                      <a:pt x="109" y="76"/>
                    </a:lnTo>
                    <a:lnTo>
                      <a:pt x="94" y="80"/>
                    </a:lnTo>
                    <a:lnTo>
                      <a:pt x="34" y="80"/>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8" name="Freeform 24">
                <a:extLst>
                  <a:ext uri="{FF2B5EF4-FFF2-40B4-BE49-F238E27FC236}">
                    <a16:creationId xmlns:a16="http://schemas.microsoft.com/office/drawing/2014/main" id="{8751AAD3-AAC0-4B1F-B20A-3A70633997D2}"/>
                  </a:ext>
                </a:extLst>
              </p:cNvPr>
              <p:cNvSpPr>
                <a:spLocks/>
              </p:cNvSpPr>
              <p:nvPr/>
            </p:nvSpPr>
            <p:spPr bwMode="auto">
              <a:xfrm>
                <a:off x="2308" y="1193"/>
                <a:ext cx="185" cy="26"/>
              </a:xfrm>
              <a:custGeom>
                <a:avLst/>
                <a:gdLst>
                  <a:gd name="T0" fmla="*/ 0 w 369"/>
                  <a:gd name="T1" fmla="*/ 22 h 54"/>
                  <a:gd name="T2" fmla="*/ 1 w 369"/>
                  <a:gd name="T3" fmla="*/ 26 h 54"/>
                  <a:gd name="T4" fmla="*/ 3 w 369"/>
                  <a:gd name="T5" fmla="*/ 28 h 54"/>
                  <a:gd name="T6" fmla="*/ 8 w 369"/>
                  <a:gd name="T7" fmla="*/ 32 h 54"/>
                  <a:gd name="T8" fmla="*/ 15 w 369"/>
                  <a:gd name="T9" fmla="*/ 35 h 54"/>
                  <a:gd name="T10" fmla="*/ 21 w 369"/>
                  <a:gd name="T11" fmla="*/ 37 h 54"/>
                  <a:gd name="T12" fmla="*/ 31 w 369"/>
                  <a:gd name="T13" fmla="*/ 40 h 54"/>
                  <a:gd name="T14" fmla="*/ 42 w 369"/>
                  <a:gd name="T15" fmla="*/ 42 h 54"/>
                  <a:gd name="T16" fmla="*/ 54 w 369"/>
                  <a:gd name="T17" fmla="*/ 44 h 54"/>
                  <a:gd name="T18" fmla="*/ 66 w 369"/>
                  <a:gd name="T19" fmla="*/ 47 h 54"/>
                  <a:gd name="T20" fmla="*/ 81 w 369"/>
                  <a:gd name="T21" fmla="*/ 48 h 54"/>
                  <a:gd name="T22" fmla="*/ 96 w 369"/>
                  <a:gd name="T23" fmla="*/ 50 h 54"/>
                  <a:gd name="T24" fmla="*/ 112 w 369"/>
                  <a:gd name="T25" fmla="*/ 51 h 54"/>
                  <a:gd name="T26" fmla="*/ 130 w 369"/>
                  <a:gd name="T27" fmla="*/ 52 h 54"/>
                  <a:gd name="T28" fmla="*/ 147 w 369"/>
                  <a:gd name="T29" fmla="*/ 52 h 54"/>
                  <a:gd name="T30" fmla="*/ 165 w 369"/>
                  <a:gd name="T31" fmla="*/ 54 h 54"/>
                  <a:gd name="T32" fmla="*/ 184 w 369"/>
                  <a:gd name="T33" fmla="*/ 54 h 54"/>
                  <a:gd name="T34" fmla="*/ 202 w 369"/>
                  <a:gd name="T35" fmla="*/ 54 h 54"/>
                  <a:gd name="T36" fmla="*/ 221 w 369"/>
                  <a:gd name="T37" fmla="*/ 52 h 54"/>
                  <a:gd name="T38" fmla="*/ 239 w 369"/>
                  <a:gd name="T39" fmla="*/ 52 h 54"/>
                  <a:gd name="T40" fmla="*/ 256 w 369"/>
                  <a:gd name="T41" fmla="*/ 51 h 54"/>
                  <a:gd name="T42" fmla="*/ 272 w 369"/>
                  <a:gd name="T43" fmla="*/ 50 h 54"/>
                  <a:gd name="T44" fmla="*/ 287 w 369"/>
                  <a:gd name="T45" fmla="*/ 48 h 54"/>
                  <a:gd name="T46" fmla="*/ 301 w 369"/>
                  <a:gd name="T47" fmla="*/ 47 h 54"/>
                  <a:gd name="T48" fmla="*/ 315 w 369"/>
                  <a:gd name="T49" fmla="*/ 44 h 54"/>
                  <a:gd name="T50" fmla="*/ 327 w 369"/>
                  <a:gd name="T51" fmla="*/ 42 h 54"/>
                  <a:gd name="T52" fmla="*/ 338 w 369"/>
                  <a:gd name="T53" fmla="*/ 40 h 54"/>
                  <a:gd name="T54" fmla="*/ 347 w 369"/>
                  <a:gd name="T55" fmla="*/ 37 h 54"/>
                  <a:gd name="T56" fmla="*/ 354 w 369"/>
                  <a:gd name="T57" fmla="*/ 35 h 54"/>
                  <a:gd name="T58" fmla="*/ 361 w 369"/>
                  <a:gd name="T59" fmla="*/ 32 h 54"/>
                  <a:gd name="T60" fmla="*/ 366 w 369"/>
                  <a:gd name="T61" fmla="*/ 28 h 54"/>
                  <a:gd name="T62" fmla="*/ 368 w 369"/>
                  <a:gd name="T63" fmla="*/ 26 h 54"/>
                  <a:gd name="T64" fmla="*/ 369 w 369"/>
                  <a:gd name="T65" fmla="*/ 22 h 54"/>
                  <a:gd name="T66" fmla="*/ 339 w 369"/>
                  <a:gd name="T67" fmla="*/ 0 h 54"/>
                  <a:gd name="T68" fmla="*/ 336 w 369"/>
                  <a:gd name="T69" fmla="*/ 3 h 54"/>
                  <a:gd name="T70" fmla="*/ 327 w 369"/>
                  <a:gd name="T71" fmla="*/ 6 h 54"/>
                  <a:gd name="T72" fmla="*/ 313 w 369"/>
                  <a:gd name="T73" fmla="*/ 9 h 54"/>
                  <a:gd name="T74" fmla="*/ 294 w 369"/>
                  <a:gd name="T75" fmla="*/ 10 h 54"/>
                  <a:gd name="T76" fmla="*/ 271 w 369"/>
                  <a:gd name="T77" fmla="*/ 11 h 54"/>
                  <a:gd name="T78" fmla="*/ 245 w 369"/>
                  <a:gd name="T79" fmla="*/ 12 h 54"/>
                  <a:gd name="T80" fmla="*/ 215 w 369"/>
                  <a:gd name="T81" fmla="*/ 13 h 54"/>
                  <a:gd name="T82" fmla="*/ 184 w 369"/>
                  <a:gd name="T83" fmla="*/ 13 h 54"/>
                  <a:gd name="T84" fmla="*/ 153 w 369"/>
                  <a:gd name="T85" fmla="*/ 13 h 54"/>
                  <a:gd name="T86" fmla="*/ 124 w 369"/>
                  <a:gd name="T87" fmla="*/ 12 h 54"/>
                  <a:gd name="T88" fmla="*/ 97 w 369"/>
                  <a:gd name="T89" fmla="*/ 11 h 54"/>
                  <a:gd name="T90" fmla="*/ 74 w 369"/>
                  <a:gd name="T91" fmla="*/ 10 h 54"/>
                  <a:gd name="T92" fmla="*/ 56 w 369"/>
                  <a:gd name="T93" fmla="*/ 9 h 54"/>
                  <a:gd name="T94" fmla="*/ 42 w 369"/>
                  <a:gd name="T95" fmla="*/ 6 h 54"/>
                  <a:gd name="T96" fmla="*/ 33 w 369"/>
                  <a:gd name="T97" fmla="*/ 3 h 54"/>
                  <a:gd name="T98" fmla="*/ 29 w 369"/>
                  <a:gd name="T99" fmla="*/ 0 h 54"/>
                  <a:gd name="T100" fmla="*/ 0 w 369"/>
                  <a:gd name="T10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54">
                    <a:moveTo>
                      <a:pt x="0" y="22"/>
                    </a:moveTo>
                    <a:lnTo>
                      <a:pt x="1" y="26"/>
                    </a:lnTo>
                    <a:lnTo>
                      <a:pt x="3" y="28"/>
                    </a:lnTo>
                    <a:lnTo>
                      <a:pt x="8" y="32"/>
                    </a:lnTo>
                    <a:lnTo>
                      <a:pt x="15" y="35"/>
                    </a:lnTo>
                    <a:lnTo>
                      <a:pt x="21" y="37"/>
                    </a:lnTo>
                    <a:lnTo>
                      <a:pt x="31" y="40"/>
                    </a:lnTo>
                    <a:lnTo>
                      <a:pt x="42" y="42"/>
                    </a:lnTo>
                    <a:lnTo>
                      <a:pt x="54" y="44"/>
                    </a:lnTo>
                    <a:lnTo>
                      <a:pt x="66" y="47"/>
                    </a:lnTo>
                    <a:lnTo>
                      <a:pt x="81" y="48"/>
                    </a:lnTo>
                    <a:lnTo>
                      <a:pt x="96" y="50"/>
                    </a:lnTo>
                    <a:lnTo>
                      <a:pt x="112" y="51"/>
                    </a:lnTo>
                    <a:lnTo>
                      <a:pt x="130" y="52"/>
                    </a:lnTo>
                    <a:lnTo>
                      <a:pt x="147" y="52"/>
                    </a:lnTo>
                    <a:lnTo>
                      <a:pt x="165" y="54"/>
                    </a:lnTo>
                    <a:lnTo>
                      <a:pt x="184" y="54"/>
                    </a:lnTo>
                    <a:lnTo>
                      <a:pt x="202" y="54"/>
                    </a:lnTo>
                    <a:lnTo>
                      <a:pt x="221" y="52"/>
                    </a:lnTo>
                    <a:lnTo>
                      <a:pt x="239" y="52"/>
                    </a:lnTo>
                    <a:lnTo>
                      <a:pt x="256" y="51"/>
                    </a:lnTo>
                    <a:lnTo>
                      <a:pt x="272" y="50"/>
                    </a:lnTo>
                    <a:lnTo>
                      <a:pt x="287" y="48"/>
                    </a:lnTo>
                    <a:lnTo>
                      <a:pt x="301" y="47"/>
                    </a:lnTo>
                    <a:lnTo>
                      <a:pt x="315" y="44"/>
                    </a:lnTo>
                    <a:lnTo>
                      <a:pt x="327" y="42"/>
                    </a:lnTo>
                    <a:lnTo>
                      <a:pt x="338" y="40"/>
                    </a:lnTo>
                    <a:lnTo>
                      <a:pt x="347" y="37"/>
                    </a:lnTo>
                    <a:lnTo>
                      <a:pt x="354" y="35"/>
                    </a:lnTo>
                    <a:lnTo>
                      <a:pt x="361" y="32"/>
                    </a:lnTo>
                    <a:lnTo>
                      <a:pt x="366" y="28"/>
                    </a:lnTo>
                    <a:lnTo>
                      <a:pt x="368" y="26"/>
                    </a:lnTo>
                    <a:lnTo>
                      <a:pt x="369" y="22"/>
                    </a:lnTo>
                    <a:lnTo>
                      <a:pt x="339" y="0"/>
                    </a:lnTo>
                    <a:lnTo>
                      <a:pt x="336" y="3"/>
                    </a:lnTo>
                    <a:lnTo>
                      <a:pt x="327" y="6"/>
                    </a:lnTo>
                    <a:lnTo>
                      <a:pt x="313" y="9"/>
                    </a:lnTo>
                    <a:lnTo>
                      <a:pt x="294" y="10"/>
                    </a:lnTo>
                    <a:lnTo>
                      <a:pt x="271" y="11"/>
                    </a:lnTo>
                    <a:lnTo>
                      <a:pt x="245" y="12"/>
                    </a:lnTo>
                    <a:lnTo>
                      <a:pt x="215" y="13"/>
                    </a:lnTo>
                    <a:lnTo>
                      <a:pt x="184" y="13"/>
                    </a:lnTo>
                    <a:lnTo>
                      <a:pt x="153" y="13"/>
                    </a:lnTo>
                    <a:lnTo>
                      <a:pt x="124" y="12"/>
                    </a:lnTo>
                    <a:lnTo>
                      <a:pt x="97" y="11"/>
                    </a:lnTo>
                    <a:lnTo>
                      <a:pt x="74" y="10"/>
                    </a:lnTo>
                    <a:lnTo>
                      <a:pt x="56" y="9"/>
                    </a:lnTo>
                    <a:lnTo>
                      <a:pt x="42" y="6"/>
                    </a:lnTo>
                    <a:lnTo>
                      <a:pt x="33" y="3"/>
                    </a:lnTo>
                    <a:lnTo>
                      <a:pt x="29" y="0"/>
                    </a:lnTo>
                    <a:lnTo>
                      <a:pt x="0" y="22"/>
                    </a:lnTo>
                    <a:close/>
                  </a:path>
                </a:pathLst>
              </a:custGeom>
              <a:solidFill>
                <a:srgbClr val="BF7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69" name="Freeform 25">
                <a:extLst>
                  <a:ext uri="{FF2B5EF4-FFF2-40B4-BE49-F238E27FC236}">
                    <a16:creationId xmlns:a16="http://schemas.microsoft.com/office/drawing/2014/main" id="{F2C95A80-86C3-41E8-8310-E7A9C64ABEAA}"/>
                  </a:ext>
                </a:extLst>
              </p:cNvPr>
              <p:cNvSpPr>
                <a:spLocks/>
              </p:cNvSpPr>
              <p:nvPr/>
            </p:nvSpPr>
            <p:spPr bwMode="auto">
              <a:xfrm>
                <a:off x="2382" y="592"/>
                <a:ext cx="36" cy="287"/>
              </a:xfrm>
              <a:custGeom>
                <a:avLst/>
                <a:gdLst>
                  <a:gd name="T0" fmla="*/ 71 w 72"/>
                  <a:gd name="T1" fmla="*/ 573 h 573"/>
                  <a:gd name="T2" fmla="*/ 71 w 72"/>
                  <a:gd name="T3" fmla="*/ 463 h 573"/>
                  <a:gd name="T4" fmla="*/ 72 w 72"/>
                  <a:gd name="T5" fmla="*/ 367 h 573"/>
                  <a:gd name="T6" fmla="*/ 71 w 72"/>
                  <a:gd name="T7" fmla="*/ 283 h 573"/>
                  <a:gd name="T8" fmla="*/ 70 w 72"/>
                  <a:gd name="T9" fmla="*/ 210 h 573"/>
                  <a:gd name="T10" fmla="*/ 67 w 72"/>
                  <a:gd name="T11" fmla="*/ 145 h 573"/>
                  <a:gd name="T12" fmla="*/ 60 w 72"/>
                  <a:gd name="T13" fmla="*/ 90 h 573"/>
                  <a:gd name="T14" fmla="*/ 49 w 72"/>
                  <a:gd name="T15" fmla="*/ 41 h 573"/>
                  <a:gd name="T16" fmla="*/ 36 w 72"/>
                  <a:gd name="T17" fmla="*/ 0 h 573"/>
                  <a:gd name="T18" fmla="*/ 36 w 72"/>
                  <a:gd name="T19" fmla="*/ 0 h 573"/>
                  <a:gd name="T20" fmla="*/ 22 w 72"/>
                  <a:gd name="T21" fmla="*/ 41 h 573"/>
                  <a:gd name="T22" fmla="*/ 13 w 72"/>
                  <a:gd name="T23" fmla="*/ 90 h 573"/>
                  <a:gd name="T24" fmla="*/ 6 w 72"/>
                  <a:gd name="T25" fmla="*/ 145 h 573"/>
                  <a:gd name="T26" fmla="*/ 2 w 72"/>
                  <a:gd name="T27" fmla="*/ 210 h 573"/>
                  <a:gd name="T28" fmla="*/ 0 w 72"/>
                  <a:gd name="T29" fmla="*/ 283 h 573"/>
                  <a:gd name="T30" fmla="*/ 0 w 72"/>
                  <a:gd name="T31" fmla="*/ 367 h 573"/>
                  <a:gd name="T32" fmla="*/ 0 w 72"/>
                  <a:gd name="T33" fmla="*/ 463 h 573"/>
                  <a:gd name="T34" fmla="*/ 0 w 72"/>
                  <a:gd name="T35" fmla="*/ 573 h 573"/>
                  <a:gd name="T36" fmla="*/ 71 w 72"/>
                  <a:gd name="T37"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573">
                    <a:moveTo>
                      <a:pt x="71" y="573"/>
                    </a:moveTo>
                    <a:lnTo>
                      <a:pt x="71" y="463"/>
                    </a:lnTo>
                    <a:lnTo>
                      <a:pt x="72" y="367"/>
                    </a:lnTo>
                    <a:lnTo>
                      <a:pt x="71" y="283"/>
                    </a:lnTo>
                    <a:lnTo>
                      <a:pt x="70" y="210"/>
                    </a:lnTo>
                    <a:lnTo>
                      <a:pt x="67" y="145"/>
                    </a:lnTo>
                    <a:lnTo>
                      <a:pt x="60" y="90"/>
                    </a:lnTo>
                    <a:lnTo>
                      <a:pt x="49" y="41"/>
                    </a:lnTo>
                    <a:lnTo>
                      <a:pt x="36" y="0"/>
                    </a:lnTo>
                    <a:lnTo>
                      <a:pt x="36" y="0"/>
                    </a:lnTo>
                    <a:lnTo>
                      <a:pt x="22" y="41"/>
                    </a:lnTo>
                    <a:lnTo>
                      <a:pt x="13" y="90"/>
                    </a:lnTo>
                    <a:lnTo>
                      <a:pt x="6" y="145"/>
                    </a:lnTo>
                    <a:lnTo>
                      <a:pt x="2" y="210"/>
                    </a:lnTo>
                    <a:lnTo>
                      <a:pt x="0" y="283"/>
                    </a:lnTo>
                    <a:lnTo>
                      <a:pt x="0" y="367"/>
                    </a:lnTo>
                    <a:lnTo>
                      <a:pt x="0" y="463"/>
                    </a:lnTo>
                    <a:lnTo>
                      <a:pt x="0" y="573"/>
                    </a:lnTo>
                    <a:lnTo>
                      <a:pt x="71" y="573"/>
                    </a:lnTo>
                    <a:close/>
                  </a:path>
                </a:pathLst>
              </a:custGeom>
              <a:solidFill>
                <a:srgbClr val="00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0" name="Freeform 26">
                <a:extLst>
                  <a:ext uri="{FF2B5EF4-FFF2-40B4-BE49-F238E27FC236}">
                    <a16:creationId xmlns:a16="http://schemas.microsoft.com/office/drawing/2014/main" id="{C19EF8A0-E536-4C06-910C-F8ED4F44CF60}"/>
                  </a:ext>
                </a:extLst>
              </p:cNvPr>
              <p:cNvSpPr>
                <a:spLocks/>
              </p:cNvSpPr>
              <p:nvPr/>
            </p:nvSpPr>
            <p:spPr bwMode="auto">
              <a:xfrm>
                <a:off x="2380" y="489"/>
                <a:ext cx="40" cy="103"/>
              </a:xfrm>
              <a:custGeom>
                <a:avLst/>
                <a:gdLst>
                  <a:gd name="T0" fmla="*/ 40 w 80"/>
                  <a:gd name="T1" fmla="*/ 206 h 206"/>
                  <a:gd name="T2" fmla="*/ 66 w 80"/>
                  <a:gd name="T3" fmla="*/ 185 h 206"/>
                  <a:gd name="T4" fmla="*/ 79 w 80"/>
                  <a:gd name="T5" fmla="*/ 160 h 206"/>
                  <a:gd name="T6" fmla="*/ 80 w 80"/>
                  <a:gd name="T7" fmla="*/ 132 h 206"/>
                  <a:gd name="T8" fmla="*/ 74 w 80"/>
                  <a:gd name="T9" fmla="*/ 102 h 206"/>
                  <a:gd name="T10" fmla="*/ 64 w 80"/>
                  <a:gd name="T11" fmla="*/ 73 h 206"/>
                  <a:gd name="T12" fmla="*/ 52 w 80"/>
                  <a:gd name="T13" fmla="*/ 45 h 206"/>
                  <a:gd name="T14" fmla="*/ 43 w 80"/>
                  <a:gd name="T15" fmla="*/ 20 h 206"/>
                  <a:gd name="T16" fmla="*/ 40 w 80"/>
                  <a:gd name="T17" fmla="*/ 0 h 206"/>
                  <a:gd name="T18" fmla="*/ 36 w 80"/>
                  <a:gd name="T19" fmla="*/ 20 h 206"/>
                  <a:gd name="T20" fmla="*/ 27 w 80"/>
                  <a:gd name="T21" fmla="*/ 45 h 206"/>
                  <a:gd name="T22" fmla="*/ 15 w 80"/>
                  <a:gd name="T23" fmla="*/ 73 h 206"/>
                  <a:gd name="T24" fmla="*/ 6 w 80"/>
                  <a:gd name="T25" fmla="*/ 102 h 206"/>
                  <a:gd name="T26" fmla="*/ 0 w 80"/>
                  <a:gd name="T27" fmla="*/ 132 h 206"/>
                  <a:gd name="T28" fmla="*/ 2 w 80"/>
                  <a:gd name="T29" fmla="*/ 160 h 206"/>
                  <a:gd name="T30" fmla="*/ 14 w 80"/>
                  <a:gd name="T31" fmla="*/ 185 h 206"/>
                  <a:gd name="T32" fmla="*/ 40 w 80"/>
                  <a:gd name="T3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206">
                    <a:moveTo>
                      <a:pt x="40" y="206"/>
                    </a:moveTo>
                    <a:lnTo>
                      <a:pt x="66" y="185"/>
                    </a:lnTo>
                    <a:lnTo>
                      <a:pt x="79" y="160"/>
                    </a:lnTo>
                    <a:lnTo>
                      <a:pt x="80" y="132"/>
                    </a:lnTo>
                    <a:lnTo>
                      <a:pt x="74" y="102"/>
                    </a:lnTo>
                    <a:lnTo>
                      <a:pt x="64" y="73"/>
                    </a:lnTo>
                    <a:lnTo>
                      <a:pt x="52" y="45"/>
                    </a:lnTo>
                    <a:lnTo>
                      <a:pt x="43" y="20"/>
                    </a:lnTo>
                    <a:lnTo>
                      <a:pt x="40" y="0"/>
                    </a:lnTo>
                    <a:lnTo>
                      <a:pt x="36" y="20"/>
                    </a:lnTo>
                    <a:lnTo>
                      <a:pt x="27" y="45"/>
                    </a:lnTo>
                    <a:lnTo>
                      <a:pt x="15" y="73"/>
                    </a:lnTo>
                    <a:lnTo>
                      <a:pt x="6" y="102"/>
                    </a:lnTo>
                    <a:lnTo>
                      <a:pt x="0" y="132"/>
                    </a:lnTo>
                    <a:lnTo>
                      <a:pt x="2" y="160"/>
                    </a:lnTo>
                    <a:lnTo>
                      <a:pt x="14" y="185"/>
                    </a:lnTo>
                    <a:lnTo>
                      <a:pt x="40" y="206"/>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1" name="Freeform 27">
                <a:extLst>
                  <a:ext uri="{FF2B5EF4-FFF2-40B4-BE49-F238E27FC236}">
                    <a16:creationId xmlns:a16="http://schemas.microsoft.com/office/drawing/2014/main" id="{B4EAFC14-D91B-407C-903B-4EF83E83B4D5}"/>
                  </a:ext>
                </a:extLst>
              </p:cNvPr>
              <p:cNvSpPr>
                <a:spLocks/>
              </p:cNvSpPr>
              <p:nvPr/>
            </p:nvSpPr>
            <p:spPr bwMode="auto">
              <a:xfrm>
                <a:off x="2705" y="526"/>
                <a:ext cx="56" cy="151"/>
              </a:xfrm>
              <a:custGeom>
                <a:avLst/>
                <a:gdLst>
                  <a:gd name="T0" fmla="*/ 88 w 112"/>
                  <a:gd name="T1" fmla="*/ 302 h 302"/>
                  <a:gd name="T2" fmla="*/ 87 w 112"/>
                  <a:gd name="T3" fmla="*/ 302 h 302"/>
                  <a:gd name="T4" fmla="*/ 86 w 112"/>
                  <a:gd name="T5" fmla="*/ 299 h 302"/>
                  <a:gd name="T6" fmla="*/ 84 w 112"/>
                  <a:gd name="T7" fmla="*/ 296 h 302"/>
                  <a:gd name="T8" fmla="*/ 83 w 112"/>
                  <a:gd name="T9" fmla="*/ 295 h 302"/>
                  <a:gd name="T10" fmla="*/ 97 w 112"/>
                  <a:gd name="T11" fmla="*/ 248 h 302"/>
                  <a:gd name="T12" fmla="*/ 99 w 112"/>
                  <a:gd name="T13" fmla="*/ 203 h 302"/>
                  <a:gd name="T14" fmla="*/ 91 w 112"/>
                  <a:gd name="T15" fmla="*/ 160 h 302"/>
                  <a:gd name="T16" fmla="*/ 78 w 112"/>
                  <a:gd name="T17" fmla="*/ 120 h 302"/>
                  <a:gd name="T18" fmla="*/ 60 w 112"/>
                  <a:gd name="T19" fmla="*/ 84 h 302"/>
                  <a:gd name="T20" fmla="*/ 39 w 112"/>
                  <a:gd name="T21" fmla="*/ 52 h 302"/>
                  <a:gd name="T22" fmla="*/ 18 w 112"/>
                  <a:gd name="T23" fmla="*/ 23 h 302"/>
                  <a:gd name="T24" fmla="*/ 0 w 112"/>
                  <a:gd name="T25" fmla="*/ 0 h 302"/>
                  <a:gd name="T26" fmla="*/ 23 w 112"/>
                  <a:gd name="T27" fmla="*/ 13 h 302"/>
                  <a:gd name="T28" fmla="*/ 47 w 112"/>
                  <a:gd name="T29" fmla="*/ 39 h 302"/>
                  <a:gd name="T30" fmla="*/ 71 w 112"/>
                  <a:gd name="T31" fmla="*/ 78 h 302"/>
                  <a:gd name="T32" fmla="*/ 91 w 112"/>
                  <a:gd name="T33" fmla="*/ 122 h 302"/>
                  <a:gd name="T34" fmla="*/ 106 w 112"/>
                  <a:gd name="T35" fmla="*/ 171 h 302"/>
                  <a:gd name="T36" fmla="*/ 112 w 112"/>
                  <a:gd name="T37" fmla="*/ 219 h 302"/>
                  <a:gd name="T38" fmla="*/ 107 w 112"/>
                  <a:gd name="T39" fmla="*/ 264 h 302"/>
                  <a:gd name="T40" fmla="*/ 88 w 112"/>
                  <a:gd name="T4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302">
                    <a:moveTo>
                      <a:pt x="88" y="302"/>
                    </a:moveTo>
                    <a:lnTo>
                      <a:pt x="87" y="302"/>
                    </a:lnTo>
                    <a:lnTo>
                      <a:pt x="86" y="299"/>
                    </a:lnTo>
                    <a:lnTo>
                      <a:pt x="84" y="296"/>
                    </a:lnTo>
                    <a:lnTo>
                      <a:pt x="83" y="295"/>
                    </a:lnTo>
                    <a:lnTo>
                      <a:pt x="97" y="248"/>
                    </a:lnTo>
                    <a:lnTo>
                      <a:pt x="99" y="203"/>
                    </a:lnTo>
                    <a:lnTo>
                      <a:pt x="91" y="160"/>
                    </a:lnTo>
                    <a:lnTo>
                      <a:pt x="78" y="120"/>
                    </a:lnTo>
                    <a:lnTo>
                      <a:pt x="60" y="84"/>
                    </a:lnTo>
                    <a:lnTo>
                      <a:pt x="39" y="52"/>
                    </a:lnTo>
                    <a:lnTo>
                      <a:pt x="18" y="23"/>
                    </a:lnTo>
                    <a:lnTo>
                      <a:pt x="0" y="0"/>
                    </a:lnTo>
                    <a:lnTo>
                      <a:pt x="23" y="13"/>
                    </a:lnTo>
                    <a:lnTo>
                      <a:pt x="47" y="39"/>
                    </a:lnTo>
                    <a:lnTo>
                      <a:pt x="71" y="78"/>
                    </a:lnTo>
                    <a:lnTo>
                      <a:pt x="91" y="122"/>
                    </a:lnTo>
                    <a:lnTo>
                      <a:pt x="106" y="171"/>
                    </a:lnTo>
                    <a:lnTo>
                      <a:pt x="112" y="219"/>
                    </a:lnTo>
                    <a:lnTo>
                      <a:pt x="107" y="264"/>
                    </a:lnTo>
                    <a:lnTo>
                      <a:pt x="88" y="3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2" name="Freeform 28">
                <a:extLst>
                  <a:ext uri="{FF2B5EF4-FFF2-40B4-BE49-F238E27FC236}">
                    <a16:creationId xmlns:a16="http://schemas.microsoft.com/office/drawing/2014/main" id="{89AB335F-F99D-4510-A2DC-23A16696A7F1}"/>
                  </a:ext>
                </a:extLst>
              </p:cNvPr>
              <p:cNvSpPr>
                <a:spLocks/>
              </p:cNvSpPr>
              <p:nvPr/>
            </p:nvSpPr>
            <p:spPr bwMode="auto">
              <a:xfrm>
                <a:off x="2684" y="549"/>
                <a:ext cx="50" cy="11"/>
              </a:xfrm>
              <a:custGeom>
                <a:avLst/>
                <a:gdLst>
                  <a:gd name="T0" fmla="*/ 0 w 101"/>
                  <a:gd name="T1" fmla="*/ 3 h 23"/>
                  <a:gd name="T2" fmla="*/ 4 w 101"/>
                  <a:gd name="T3" fmla="*/ 0 h 23"/>
                  <a:gd name="T4" fmla="*/ 13 w 101"/>
                  <a:gd name="T5" fmla="*/ 0 h 23"/>
                  <a:gd name="T6" fmla="*/ 26 w 101"/>
                  <a:gd name="T7" fmla="*/ 0 h 23"/>
                  <a:gd name="T8" fmla="*/ 42 w 101"/>
                  <a:gd name="T9" fmla="*/ 1 h 23"/>
                  <a:gd name="T10" fmla="*/ 58 w 101"/>
                  <a:gd name="T11" fmla="*/ 4 h 23"/>
                  <a:gd name="T12" fmla="*/ 74 w 101"/>
                  <a:gd name="T13" fmla="*/ 8 h 23"/>
                  <a:gd name="T14" fmla="*/ 89 w 101"/>
                  <a:gd name="T15" fmla="*/ 15 h 23"/>
                  <a:gd name="T16" fmla="*/ 101 w 101"/>
                  <a:gd name="T17" fmla="*/ 23 h 23"/>
                  <a:gd name="T18" fmla="*/ 89 w 101"/>
                  <a:gd name="T19" fmla="*/ 21 h 23"/>
                  <a:gd name="T20" fmla="*/ 75 w 101"/>
                  <a:gd name="T21" fmla="*/ 18 h 23"/>
                  <a:gd name="T22" fmla="*/ 58 w 101"/>
                  <a:gd name="T23" fmla="*/ 15 h 23"/>
                  <a:gd name="T24" fmla="*/ 42 w 101"/>
                  <a:gd name="T25" fmla="*/ 13 h 23"/>
                  <a:gd name="T26" fmla="*/ 26 w 101"/>
                  <a:gd name="T27" fmla="*/ 11 h 23"/>
                  <a:gd name="T28" fmla="*/ 13 w 101"/>
                  <a:gd name="T29" fmla="*/ 7 h 23"/>
                  <a:gd name="T30" fmla="*/ 4 w 101"/>
                  <a:gd name="T31" fmla="*/ 5 h 23"/>
                  <a:gd name="T32" fmla="*/ 0 w 101"/>
                  <a:gd name="T33"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23">
                    <a:moveTo>
                      <a:pt x="0" y="3"/>
                    </a:moveTo>
                    <a:lnTo>
                      <a:pt x="4" y="0"/>
                    </a:lnTo>
                    <a:lnTo>
                      <a:pt x="13" y="0"/>
                    </a:lnTo>
                    <a:lnTo>
                      <a:pt x="26" y="0"/>
                    </a:lnTo>
                    <a:lnTo>
                      <a:pt x="42" y="1"/>
                    </a:lnTo>
                    <a:lnTo>
                      <a:pt x="58" y="4"/>
                    </a:lnTo>
                    <a:lnTo>
                      <a:pt x="74" y="8"/>
                    </a:lnTo>
                    <a:lnTo>
                      <a:pt x="89" y="15"/>
                    </a:lnTo>
                    <a:lnTo>
                      <a:pt x="101" y="23"/>
                    </a:lnTo>
                    <a:lnTo>
                      <a:pt x="89" y="21"/>
                    </a:lnTo>
                    <a:lnTo>
                      <a:pt x="75" y="18"/>
                    </a:lnTo>
                    <a:lnTo>
                      <a:pt x="58" y="15"/>
                    </a:lnTo>
                    <a:lnTo>
                      <a:pt x="42" y="13"/>
                    </a:lnTo>
                    <a:lnTo>
                      <a:pt x="26" y="11"/>
                    </a:lnTo>
                    <a:lnTo>
                      <a:pt x="13" y="7"/>
                    </a:lnTo>
                    <a:lnTo>
                      <a:pt x="4" y="5"/>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3" name="Freeform 29">
                <a:extLst>
                  <a:ext uri="{FF2B5EF4-FFF2-40B4-BE49-F238E27FC236}">
                    <a16:creationId xmlns:a16="http://schemas.microsoft.com/office/drawing/2014/main" id="{3EC1F7A8-4001-438B-9ECA-1B32AC7D192B}"/>
                  </a:ext>
                </a:extLst>
              </p:cNvPr>
              <p:cNvSpPr>
                <a:spLocks/>
              </p:cNvSpPr>
              <p:nvPr/>
            </p:nvSpPr>
            <p:spPr bwMode="auto">
              <a:xfrm>
                <a:off x="2682" y="558"/>
                <a:ext cx="60" cy="15"/>
              </a:xfrm>
              <a:custGeom>
                <a:avLst/>
                <a:gdLst>
                  <a:gd name="T0" fmla="*/ 0 w 120"/>
                  <a:gd name="T1" fmla="*/ 3 h 31"/>
                  <a:gd name="T2" fmla="*/ 5 w 120"/>
                  <a:gd name="T3" fmla="*/ 1 h 31"/>
                  <a:gd name="T4" fmla="*/ 15 w 120"/>
                  <a:gd name="T5" fmla="*/ 0 h 31"/>
                  <a:gd name="T6" fmla="*/ 31 w 120"/>
                  <a:gd name="T7" fmla="*/ 1 h 31"/>
                  <a:gd name="T8" fmla="*/ 51 w 120"/>
                  <a:gd name="T9" fmla="*/ 4 h 31"/>
                  <a:gd name="T10" fmla="*/ 70 w 120"/>
                  <a:gd name="T11" fmla="*/ 9 h 31"/>
                  <a:gd name="T12" fmla="*/ 90 w 120"/>
                  <a:gd name="T13" fmla="*/ 16 h 31"/>
                  <a:gd name="T14" fmla="*/ 107 w 120"/>
                  <a:gd name="T15" fmla="*/ 23 h 31"/>
                  <a:gd name="T16" fmla="*/ 120 w 120"/>
                  <a:gd name="T17" fmla="*/ 31 h 31"/>
                  <a:gd name="T18" fmla="*/ 110 w 120"/>
                  <a:gd name="T19" fmla="*/ 28 h 31"/>
                  <a:gd name="T20" fmla="*/ 94 w 120"/>
                  <a:gd name="T21" fmla="*/ 25 h 31"/>
                  <a:gd name="T22" fmla="*/ 75 w 120"/>
                  <a:gd name="T23" fmla="*/ 23 h 31"/>
                  <a:gd name="T24" fmla="*/ 54 w 120"/>
                  <a:gd name="T25" fmla="*/ 18 h 31"/>
                  <a:gd name="T26" fmla="*/ 33 w 120"/>
                  <a:gd name="T27" fmla="*/ 15 h 31"/>
                  <a:gd name="T28" fmla="*/ 16 w 120"/>
                  <a:gd name="T29" fmla="*/ 11 h 31"/>
                  <a:gd name="T30" fmla="*/ 5 w 120"/>
                  <a:gd name="T31" fmla="*/ 7 h 31"/>
                  <a:gd name="T32" fmla="*/ 0 w 120"/>
                  <a:gd name="T3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31">
                    <a:moveTo>
                      <a:pt x="0" y="3"/>
                    </a:moveTo>
                    <a:lnTo>
                      <a:pt x="5" y="1"/>
                    </a:lnTo>
                    <a:lnTo>
                      <a:pt x="15" y="0"/>
                    </a:lnTo>
                    <a:lnTo>
                      <a:pt x="31" y="1"/>
                    </a:lnTo>
                    <a:lnTo>
                      <a:pt x="51" y="4"/>
                    </a:lnTo>
                    <a:lnTo>
                      <a:pt x="70" y="9"/>
                    </a:lnTo>
                    <a:lnTo>
                      <a:pt x="90" y="16"/>
                    </a:lnTo>
                    <a:lnTo>
                      <a:pt x="107" y="23"/>
                    </a:lnTo>
                    <a:lnTo>
                      <a:pt x="120" y="31"/>
                    </a:lnTo>
                    <a:lnTo>
                      <a:pt x="110" y="28"/>
                    </a:lnTo>
                    <a:lnTo>
                      <a:pt x="94" y="25"/>
                    </a:lnTo>
                    <a:lnTo>
                      <a:pt x="75" y="23"/>
                    </a:lnTo>
                    <a:lnTo>
                      <a:pt x="54" y="18"/>
                    </a:lnTo>
                    <a:lnTo>
                      <a:pt x="33" y="15"/>
                    </a:lnTo>
                    <a:lnTo>
                      <a:pt x="16" y="11"/>
                    </a:lnTo>
                    <a:lnTo>
                      <a:pt x="5" y="7"/>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4" name="Freeform 30">
                <a:extLst>
                  <a:ext uri="{FF2B5EF4-FFF2-40B4-BE49-F238E27FC236}">
                    <a16:creationId xmlns:a16="http://schemas.microsoft.com/office/drawing/2014/main" id="{2E0B1304-4922-442A-90FF-AA1AE313F91D}"/>
                  </a:ext>
                </a:extLst>
              </p:cNvPr>
              <p:cNvSpPr>
                <a:spLocks/>
              </p:cNvSpPr>
              <p:nvPr/>
            </p:nvSpPr>
            <p:spPr bwMode="auto">
              <a:xfrm>
                <a:off x="2690" y="583"/>
                <a:ext cx="62" cy="12"/>
              </a:xfrm>
              <a:custGeom>
                <a:avLst/>
                <a:gdLst>
                  <a:gd name="T0" fmla="*/ 0 w 124"/>
                  <a:gd name="T1" fmla="*/ 5 h 25"/>
                  <a:gd name="T2" fmla="*/ 5 w 124"/>
                  <a:gd name="T3" fmla="*/ 2 h 25"/>
                  <a:gd name="T4" fmla="*/ 17 w 124"/>
                  <a:gd name="T5" fmla="*/ 0 h 25"/>
                  <a:gd name="T6" fmla="*/ 34 w 124"/>
                  <a:gd name="T7" fmla="*/ 0 h 25"/>
                  <a:gd name="T8" fmla="*/ 55 w 124"/>
                  <a:gd name="T9" fmla="*/ 3 h 25"/>
                  <a:gd name="T10" fmla="*/ 76 w 124"/>
                  <a:gd name="T11" fmla="*/ 6 h 25"/>
                  <a:gd name="T12" fmla="*/ 97 w 124"/>
                  <a:gd name="T13" fmla="*/ 11 h 25"/>
                  <a:gd name="T14" fmla="*/ 113 w 124"/>
                  <a:gd name="T15" fmla="*/ 17 h 25"/>
                  <a:gd name="T16" fmla="*/ 124 w 124"/>
                  <a:gd name="T17" fmla="*/ 25 h 25"/>
                  <a:gd name="T18" fmla="*/ 115 w 124"/>
                  <a:gd name="T19" fmla="*/ 23 h 25"/>
                  <a:gd name="T20" fmla="*/ 99 w 124"/>
                  <a:gd name="T21" fmla="*/ 22 h 25"/>
                  <a:gd name="T22" fmla="*/ 78 w 124"/>
                  <a:gd name="T23" fmla="*/ 20 h 25"/>
                  <a:gd name="T24" fmla="*/ 56 w 124"/>
                  <a:gd name="T25" fmla="*/ 18 h 25"/>
                  <a:gd name="T26" fmla="*/ 36 w 124"/>
                  <a:gd name="T27" fmla="*/ 14 h 25"/>
                  <a:gd name="T28" fmla="*/ 17 w 124"/>
                  <a:gd name="T29" fmla="*/ 11 h 25"/>
                  <a:gd name="T30" fmla="*/ 5 w 124"/>
                  <a:gd name="T31" fmla="*/ 8 h 25"/>
                  <a:gd name="T32" fmla="*/ 0 w 124"/>
                  <a:gd name="T3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25">
                    <a:moveTo>
                      <a:pt x="0" y="5"/>
                    </a:moveTo>
                    <a:lnTo>
                      <a:pt x="5" y="2"/>
                    </a:lnTo>
                    <a:lnTo>
                      <a:pt x="17" y="0"/>
                    </a:lnTo>
                    <a:lnTo>
                      <a:pt x="34" y="0"/>
                    </a:lnTo>
                    <a:lnTo>
                      <a:pt x="55" y="3"/>
                    </a:lnTo>
                    <a:lnTo>
                      <a:pt x="76" y="6"/>
                    </a:lnTo>
                    <a:lnTo>
                      <a:pt x="97" y="11"/>
                    </a:lnTo>
                    <a:lnTo>
                      <a:pt x="113" y="17"/>
                    </a:lnTo>
                    <a:lnTo>
                      <a:pt x="124" y="25"/>
                    </a:lnTo>
                    <a:lnTo>
                      <a:pt x="115" y="23"/>
                    </a:lnTo>
                    <a:lnTo>
                      <a:pt x="99" y="22"/>
                    </a:lnTo>
                    <a:lnTo>
                      <a:pt x="78" y="20"/>
                    </a:lnTo>
                    <a:lnTo>
                      <a:pt x="56" y="18"/>
                    </a:lnTo>
                    <a:lnTo>
                      <a:pt x="36" y="14"/>
                    </a:lnTo>
                    <a:lnTo>
                      <a:pt x="17" y="11"/>
                    </a:lnTo>
                    <a:lnTo>
                      <a:pt x="5" y="8"/>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5" name="Freeform 31">
                <a:extLst>
                  <a:ext uri="{FF2B5EF4-FFF2-40B4-BE49-F238E27FC236}">
                    <a16:creationId xmlns:a16="http://schemas.microsoft.com/office/drawing/2014/main" id="{BE7AEDE8-31FB-4EFA-9248-DC892B876B71}"/>
                  </a:ext>
                </a:extLst>
              </p:cNvPr>
              <p:cNvSpPr>
                <a:spLocks/>
              </p:cNvSpPr>
              <p:nvPr/>
            </p:nvSpPr>
            <p:spPr bwMode="auto">
              <a:xfrm>
                <a:off x="2700" y="599"/>
                <a:ext cx="56" cy="10"/>
              </a:xfrm>
              <a:custGeom>
                <a:avLst/>
                <a:gdLst>
                  <a:gd name="T0" fmla="*/ 0 w 112"/>
                  <a:gd name="T1" fmla="*/ 3 h 19"/>
                  <a:gd name="T2" fmla="*/ 4 w 112"/>
                  <a:gd name="T3" fmla="*/ 1 h 19"/>
                  <a:gd name="T4" fmla="*/ 15 w 112"/>
                  <a:gd name="T5" fmla="*/ 0 h 19"/>
                  <a:gd name="T6" fmla="*/ 32 w 112"/>
                  <a:gd name="T7" fmla="*/ 0 h 19"/>
                  <a:gd name="T8" fmla="*/ 51 w 112"/>
                  <a:gd name="T9" fmla="*/ 2 h 19"/>
                  <a:gd name="T10" fmla="*/ 71 w 112"/>
                  <a:gd name="T11" fmla="*/ 4 h 19"/>
                  <a:gd name="T12" fmla="*/ 89 w 112"/>
                  <a:gd name="T13" fmla="*/ 8 h 19"/>
                  <a:gd name="T14" fmla="*/ 103 w 112"/>
                  <a:gd name="T15" fmla="*/ 13 h 19"/>
                  <a:gd name="T16" fmla="*/ 112 w 112"/>
                  <a:gd name="T17" fmla="*/ 19 h 19"/>
                  <a:gd name="T18" fmla="*/ 102 w 112"/>
                  <a:gd name="T19" fmla="*/ 18 h 19"/>
                  <a:gd name="T20" fmla="*/ 87 w 112"/>
                  <a:gd name="T21" fmla="*/ 17 h 19"/>
                  <a:gd name="T22" fmla="*/ 68 w 112"/>
                  <a:gd name="T23" fmla="*/ 16 h 19"/>
                  <a:gd name="T24" fmla="*/ 49 w 112"/>
                  <a:gd name="T25" fmla="*/ 15 h 19"/>
                  <a:gd name="T26" fmla="*/ 30 w 112"/>
                  <a:gd name="T27" fmla="*/ 12 h 19"/>
                  <a:gd name="T28" fmla="*/ 14 w 112"/>
                  <a:gd name="T29" fmla="*/ 10 h 19"/>
                  <a:gd name="T30" fmla="*/ 4 w 112"/>
                  <a:gd name="T31" fmla="*/ 8 h 19"/>
                  <a:gd name="T32" fmla="*/ 0 w 112"/>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9">
                    <a:moveTo>
                      <a:pt x="0" y="3"/>
                    </a:moveTo>
                    <a:lnTo>
                      <a:pt x="4" y="1"/>
                    </a:lnTo>
                    <a:lnTo>
                      <a:pt x="15" y="0"/>
                    </a:lnTo>
                    <a:lnTo>
                      <a:pt x="32" y="0"/>
                    </a:lnTo>
                    <a:lnTo>
                      <a:pt x="51" y="2"/>
                    </a:lnTo>
                    <a:lnTo>
                      <a:pt x="71" y="4"/>
                    </a:lnTo>
                    <a:lnTo>
                      <a:pt x="89" y="8"/>
                    </a:lnTo>
                    <a:lnTo>
                      <a:pt x="103" y="13"/>
                    </a:lnTo>
                    <a:lnTo>
                      <a:pt x="112" y="19"/>
                    </a:lnTo>
                    <a:lnTo>
                      <a:pt x="102" y="18"/>
                    </a:lnTo>
                    <a:lnTo>
                      <a:pt x="87" y="17"/>
                    </a:lnTo>
                    <a:lnTo>
                      <a:pt x="68" y="16"/>
                    </a:lnTo>
                    <a:lnTo>
                      <a:pt x="49" y="15"/>
                    </a:lnTo>
                    <a:lnTo>
                      <a:pt x="30" y="12"/>
                    </a:lnTo>
                    <a:lnTo>
                      <a:pt x="14" y="10"/>
                    </a:lnTo>
                    <a:lnTo>
                      <a:pt x="4" y="8"/>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6" name="Freeform 32">
                <a:extLst>
                  <a:ext uri="{FF2B5EF4-FFF2-40B4-BE49-F238E27FC236}">
                    <a16:creationId xmlns:a16="http://schemas.microsoft.com/office/drawing/2014/main" id="{57AC26A2-1B54-48A4-BD1B-BA59D052E0EA}"/>
                  </a:ext>
                </a:extLst>
              </p:cNvPr>
              <p:cNvSpPr>
                <a:spLocks/>
              </p:cNvSpPr>
              <p:nvPr/>
            </p:nvSpPr>
            <p:spPr bwMode="auto">
              <a:xfrm>
                <a:off x="2712" y="626"/>
                <a:ext cx="47" cy="7"/>
              </a:xfrm>
              <a:custGeom>
                <a:avLst/>
                <a:gdLst>
                  <a:gd name="T0" fmla="*/ 0 w 94"/>
                  <a:gd name="T1" fmla="*/ 9 h 15"/>
                  <a:gd name="T2" fmla="*/ 3 w 94"/>
                  <a:gd name="T3" fmla="*/ 5 h 15"/>
                  <a:gd name="T4" fmla="*/ 11 w 94"/>
                  <a:gd name="T5" fmla="*/ 3 h 15"/>
                  <a:gd name="T6" fmla="*/ 24 w 94"/>
                  <a:gd name="T7" fmla="*/ 1 h 15"/>
                  <a:gd name="T8" fmla="*/ 38 w 94"/>
                  <a:gd name="T9" fmla="*/ 0 h 15"/>
                  <a:gd name="T10" fmla="*/ 54 w 94"/>
                  <a:gd name="T11" fmla="*/ 1 h 15"/>
                  <a:gd name="T12" fmla="*/ 69 w 94"/>
                  <a:gd name="T13" fmla="*/ 3 h 15"/>
                  <a:gd name="T14" fmla="*/ 83 w 94"/>
                  <a:gd name="T15" fmla="*/ 8 h 15"/>
                  <a:gd name="T16" fmla="*/ 94 w 94"/>
                  <a:gd name="T17" fmla="*/ 15 h 15"/>
                  <a:gd name="T18" fmla="*/ 85 w 94"/>
                  <a:gd name="T19" fmla="*/ 13 h 15"/>
                  <a:gd name="T20" fmla="*/ 71 w 94"/>
                  <a:gd name="T21" fmla="*/ 13 h 15"/>
                  <a:gd name="T22" fmla="*/ 55 w 94"/>
                  <a:gd name="T23" fmla="*/ 13 h 15"/>
                  <a:gd name="T24" fmla="*/ 39 w 94"/>
                  <a:gd name="T25" fmla="*/ 13 h 15"/>
                  <a:gd name="T26" fmla="*/ 24 w 94"/>
                  <a:gd name="T27" fmla="*/ 13 h 15"/>
                  <a:gd name="T28" fmla="*/ 11 w 94"/>
                  <a:gd name="T29" fmla="*/ 13 h 15"/>
                  <a:gd name="T30" fmla="*/ 3 w 94"/>
                  <a:gd name="T31" fmla="*/ 11 h 15"/>
                  <a:gd name="T32" fmla="*/ 0 w 94"/>
                  <a:gd name="T3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5">
                    <a:moveTo>
                      <a:pt x="0" y="9"/>
                    </a:moveTo>
                    <a:lnTo>
                      <a:pt x="3" y="5"/>
                    </a:lnTo>
                    <a:lnTo>
                      <a:pt x="11" y="3"/>
                    </a:lnTo>
                    <a:lnTo>
                      <a:pt x="24" y="1"/>
                    </a:lnTo>
                    <a:lnTo>
                      <a:pt x="38" y="0"/>
                    </a:lnTo>
                    <a:lnTo>
                      <a:pt x="54" y="1"/>
                    </a:lnTo>
                    <a:lnTo>
                      <a:pt x="69" y="3"/>
                    </a:lnTo>
                    <a:lnTo>
                      <a:pt x="83" y="8"/>
                    </a:lnTo>
                    <a:lnTo>
                      <a:pt x="94" y="15"/>
                    </a:lnTo>
                    <a:lnTo>
                      <a:pt x="85" y="13"/>
                    </a:lnTo>
                    <a:lnTo>
                      <a:pt x="71" y="13"/>
                    </a:lnTo>
                    <a:lnTo>
                      <a:pt x="55" y="13"/>
                    </a:lnTo>
                    <a:lnTo>
                      <a:pt x="39" y="13"/>
                    </a:lnTo>
                    <a:lnTo>
                      <a:pt x="24" y="13"/>
                    </a:lnTo>
                    <a:lnTo>
                      <a:pt x="11" y="13"/>
                    </a:lnTo>
                    <a:lnTo>
                      <a:pt x="3" y="11"/>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7" name="Freeform 33">
                <a:extLst>
                  <a:ext uri="{FF2B5EF4-FFF2-40B4-BE49-F238E27FC236}">
                    <a16:creationId xmlns:a16="http://schemas.microsoft.com/office/drawing/2014/main" id="{565F1A2D-4581-409B-81E0-42AD3B1EDB05}"/>
                  </a:ext>
                </a:extLst>
              </p:cNvPr>
              <p:cNvSpPr>
                <a:spLocks/>
              </p:cNvSpPr>
              <p:nvPr/>
            </p:nvSpPr>
            <p:spPr bwMode="auto">
              <a:xfrm>
                <a:off x="2730" y="664"/>
                <a:ext cx="23" cy="9"/>
              </a:xfrm>
              <a:custGeom>
                <a:avLst/>
                <a:gdLst>
                  <a:gd name="T0" fmla="*/ 0 w 46"/>
                  <a:gd name="T1" fmla="*/ 16 h 18"/>
                  <a:gd name="T2" fmla="*/ 1 w 46"/>
                  <a:gd name="T3" fmla="*/ 12 h 18"/>
                  <a:gd name="T4" fmla="*/ 6 w 46"/>
                  <a:gd name="T5" fmla="*/ 9 h 18"/>
                  <a:gd name="T6" fmla="*/ 12 w 46"/>
                  <a:gd name="T7" fmla="*/ 5 h 18"/>
                  <a:gd name="T8" fmla="*/ 20 w 46"/>
                  <a:gd name="T9" fmla="*/ 3 h 18"/>
                  <a:gd name="T10" fmla="*/ 28 w 46"/>
                  <a:gd name="T11" fmla="*/ 1 h 18"/>
                  <a:gd name="T12" fmla="*/ 36 w 46"/>
                  <a:gd name="T13" fmla="*/ 0 h 18"/>
                  <a:gd name="T14" fmla="*/ 42 w 46"/>
                  <a:gd name="T15" fmla="*/ 2 h 18"/>
                  <a:gd name="T16" fmla="*/ 46 w 46"/>
                  <a:gd name="T17" fmla="*/ 5 h 18"/>
                  <a:gd name="T18" fmla="*/ 39 w 46"/>
                  <a:gd name="T19" fmla="*/ 4 h 18"/>
                  <a:gd name="T20" fmla="*/ 33 w 46"/>
                  <a:gd name="T21" fmla="*/ 5 h 18"/>
                  <a:gd name="T22" fmla="*/ 25 w 46"/>
                  <a:gd name="T23" fmla="*/ 9 h 18"/>
                  <a:gd name="T24" fmla="*/ 16 w 46"/>
                  <a:gd name="T25" fmla="*/ 12 h 18"/>
                  <a:gd name="T26" fmla="*/ 11 w 46"/>
                  <a:gd name="T27" fmla="*/ 16 h 18"/>
                  <a:gd name="T28" fmla="*/ 5 w 46"/>
                  <a:gd name="T29" fmla="*/ 18 h 18"/>
                  <a:gd name="T30" fmla="*/ 1 w 46"/>
                  <a:gd name="T31" fmla="*/ 18 h 18"/>
                  <a:gd name="T32" fmla="*/ 0 w 46"/>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8">
                    <a:moveTo>
                      <a:pt x="0" y="16"/>
                    </a:moveTo>
                    <a:lnTo>
                      <a:pt x="1" y="12"/>
                    </a:lnTo>
                    <a:lnTo>
                      <a:pt x="6" y="9"/>
                    </a:lnTo>
                    <a:lnTo>
                      <a:pt x="12" y="5"/>
                    </a:lnTo>
                    <a:lnTo>
                      <a:pt x="20" y="3"/>
                    </a:lnTo>
                    <a:lnTo>
                      <a:pt x="28" y="1"/>
                    </a:lnTo>
                    <a:lnTo>
                      <a:pt x="36" y="0"/>
                    </a:lnTo>
                    <a:lnTo>
                      <a:pt x="42" y="2"/>
                    </a:lnTo>
                    <a:lnTo>
                      <a:pt x="46" y="5"/>
                    </a:lnTo>
                    <a:lnTo>
                      <a:pt x="39" y="4"/>
                    </a:lnTo>
                    <a:lnTo>
                      <a:pt x="33" y="5"/>
                    </a:lnTo>
                    <a:lnTo>
                      <a:pt x="25" y="9"/>
                    </a:lnTo>
                    <a:lnTo>
                      <a:pt x="16" y="12"/>
                    </a:lnTo>
                    <a:lnTo>
                      <a:pt x="11" y="16"/>
                    </a:lnTo>
                    <a:lnTo>
                      <a:pt x="5" y="18"/>
                    </a:lnTo>
                    <a:lnTo>
                      <a:pt x="1" y="18"/>
                    </a:lnTo>
                    <a:lnTo>
                      <a:pt x="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8" name="Freeform 34">
                <a:extLst>
                  <a:ext uri="{FF2B5EF4-FFF2-40B4-BE49-F238E27FC236}">
                    <a16:creationId xmlns:a16="http://schemas.microsoft.com/office/drawing/2014/main" id="{FAD6BF5A-CFC4-438B-BF07-8F31E4CAD58A}"/>
                  </a:ext>
                </a:extLst>
              </p:cNvPr>
              <p:cNvSpPr>
                <a:spLocks/>
              </p:cNvSpPr>
              <p:nvPr/>
            </p:nvSpPr>
            <p:spPr bwMode="auto">
              <a:xfrm>
                <a:off x="2681" y="534"/>
                <a:ext cx="42" cy="11"/>
              </a:xfrm>
              <a:custGeom>
                <a:avLst/>
                <a:gdLst>
                  <a:gd name="T0" fmla="*/ 0 w 86"/>
                  <a:gd name="T1" fmla="*/ 4 h 23"/>
                  <a:gd name="T2" fmla="*/ 4 w 86"/>
                  <a:gd name="T3" fmla="*/ 1 h 23"/>
                  <a:gd name="T4" fmla="*/ 11 w 86"/>
                  <a:gd name="T5" fmla="*/ 0 h 23"/>
                  <a:gd name="T6" fmla="*/ 21 w 86"/>
                  <a:gd name="T7" fmla="*/ 0 h 23"/>
                  <a:gd name="T8" fmla="*/ 35 w 86"/>
                  <a:gd name="T9" fmla="*/ 1 h 23"/>
                  <a:gd name="T10" fmla="*/ 49 w 86"/>
                  <a:gd name="T11" fmla="*/ 4 h 23"/>
                  <a:gd name="T12" fmla="*/ 63 w 86"/>
                  <a:gd name="T13" fmla="*/ 8 h 23"/>
                  <a:gd name="T14" fmla="*/ 75 w 86"/>
                  <a:gd name="T15" fmla="*/ 15 h 23"/>
                  <a:gd name="T16" fmla="*/ 86 w 86"/>
                  <a:gd name="T17" fmla="*/ 23 h 23"/>
                  <a:gd name="T18" fmla="*/ 75 w 86"/>
                  <a:gd name="T19" fmla="*/ 21 h 23"/>
                  <a:gd name="T20" fmla="*/ 63 w 86"/>
                  <a:gd name="T21" fmla="*/ 19 h 23"/>
                  <a:gd name="T22" fmla="*/ 49 w 86"/>
                  <a:gd name="T23" fmla="*/ 16 h 23"/>
                  <a:gd name="T24" fmla="*/ 35 w 86"/>
                  <a:gd name="T25" fmla="*/ 13 h 23"/>
                  <a:gd name="T26" fmla="*/ 21 w 86"/>
                  <a:gd name="T27" fmla="*/ 11 h 23"/>
                  <a:gd name="T28" fmla="*/ 11 w 86"/>
                  <a:gd name="T29" fmla="*/ 8 h 23"/>
                  <a:gd name="T30" fmla="*/ 3 w 86"/>
                  <a:gd name="T31" fmla="*/ 6 h 23"/>
                  <a:gd name="T32" fmla="*/ 0 w 86"/>
                  <a:gd name="T3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23">
                    <a:moveTo>
                      <a:pt x="0" y="4"/>
                    </a:moveTo>
                    <a:lnTo>
                      <a:pt x="4" y="1"/>
                    </a:lnTo>
                    <a:lnTo>
                      <a:pt x="11" y="0"/>
                    </a:lnTo>
                    <a:lnTo>
                      <a:pt x="21" y="0"/>
                    </a:lnTo>
                    <a:lnTo>
                      <a:pt x="35" y="1"/>
                    </a:lnTo>
                    <a:lnTo>
                      <a:pt x="49" y="4"/>
                    </a:lnTo>
                    <a:lnTo>
                      <a:pt x="63" y="8"/>
                    </a:lnTo>
                    <a:lnTo>
                      <a:pt x="75" y="15"/>
                    </a:lnTo>
                    <a:lnTo>
                      <a:pt x="86" y="23"/>
                    </a:lnTo>
                    <a:lnTo>
                      <a:pt x="75" y="21"/>
                    </a:lnTo>
                    <a:lnTo>
                      <a:pt x="63" y="19"/>
                    </a:lnTo>
                    <a:lnTo>
                      <a:pt x="49" y="16"/>
                    </a:lnTo>
                    <a:lnTo>
                      <a:pt x="35" y="13"/>
                    </a:lnTo>
                    <a:lnTo>
                      <a:pt x="21" y="11"/>
                    </a:lnTo>
                    <a:lnTo>
                      <a:pt x="11" y="8"/>
                    </a:lnTo>
                    <a:lnTo>
                      <a:pt x="3" y="6"/>
                    </a:lnTo>
                    <a:lnTo>
                      <a:pt x="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79" name="Freeform 35">
                <a:extLst>
                  <a:ext uri="{FF2B5EF4-FFF2-40B4-BE49-F238E27FC236}">
                    <a16:creationId xmlns:a16="http://schemas.microsoft.com/office/drawing/2014/main" id="{27E76AB3-58CD-4215-AE34-C3DF61FB126D}"/>
                  </a:ext>
                </a:extLst>
              </p:cNvPr>
              <p:cNvSpPr>
                <a:spLocks/>
              </p:cNvSpPr>
              <p:nvPr/>
            </p:nvSpPr>
            <p:spPr bwMode="auto">
              <a:xfrm>
                <a:off x="2686" y="571"/>
                <a:ext cx="61" cy="12"/>
              </a:xfrm>
              <a:custGeom>
                <a:avLst/>
                <a:gdLst>
                  <a:gd name="T0" fmla="*/ 0 w 121"/>
                  <a:gd name="T1" fmla="*/ 5 h 24"/>
                  <a:gd name="T2" fmla="*/ 5 w 121"/>
                  <a:gd name="T3" fmla="*/ 1 h 24"/>
                  <a:gd name="T4" fmla="*/ 17 w 121"/>
                  <a:gd name="T5" fmla="*/ 0 h 24"/>
                  <a:gd name="T6" fmla="*/ 33 w 121"/>
                  <a:gd name="T7" fmla="*/ 0 h 24"/>
                  <a:gd name="T8" fmla="*/ 54 w 121"/>
                  <a:gd name="T9" fmla="*/ 2 h 24"/>
                  <a:gd name="T10" fmla="*/ 74 w 121"/>
                  <a:gd name="T11" fmla="*/ 6 h 24"/>
                  <a:gd name="T12" fmla="*/ 93 w 121"/>
                  <a:gd name="T13" fmla="*/ 11 h 24"/>
                  <a:gd name="T14" fmla="*/ 109 w 121"/>
                  <a:gd name="T15" fmla="*/ 16 h 24"/>
                  <a:gd name="T16" fmla="*/ 121 w 121"/>
                  <a:gd name="T17" fmla="*/ 24 h 24"/>
                  <a:gd name="T18" fmla="*/ 112 w 121"/>
                  <a:gd name="T19" fmla="*/ 23 h 24"/>
                  <a:gd name="T20" fmla="*/ 96 w 121"/>
                  <a:gd name="T21" fmla="*/ 22 h 24"/>
                  <a:gd name="T22" fmla="*/ 76 w 121"/>
                  <a:gd name="T23" fmla="*/ 20 h 24"/>
                  <a:gd name="T24" fmla="*/ 55 w 121"/>
                  <a:gd name="T25" fmla="*/ 17 h 24"/>
                  <a:gd name="T26" fmla="*/ 35 w 121"/>
                  <a:gd name="T27" fmla="*/ 14 h 24"/>
                  <a:gd name="T28" fmla="*/ 16 w 121"/>
                  <a:gd name="T29" fmla="*/ 11 h 24"/>
                  <a:gd name="T30" fmla="*/ 5 w 121"/>
                  <a:gd name="T31" fmla="*/ 8 h 24"/>
                  <a:gd name="T32" fmla="*/ 0 w 121"/>
                  <a:gd name="T3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24">
                    <a:moveTo>
                      <a:pt x="0" y="5"/>
                    </a:moveTo>
                    <a:lnTo>
                      <a:pt x="5" y="1"/>
                    </a:lnTo>
                    <a:lnTo>
                      <a:pt x="17" y="0"/>
                    </a:lnTo>
                    <a:lnTo>
                      <a:pt x="33" y="0"/>
                    </a:lnTo>
                    <a:lnTo>
                      <a:pt x="54" y="2"/>
                    </a:lnTo>
                    <a:lnTo>
                      <a:pt x="74" y="6"/>
                    </a:lnTo>
                    <a:lnTo>
                      <a:pt x="93" y="11"/>
                    </a:lnTo>
                    <a:lnTo>
                      <a:pt x="109" y="16"/>
                    </a:lnTo>
                    <a:lnTo>
                      <a:pt x="121" y="24"/>
                    </a:lnTo>
                    <a:lnTo>
                      <a:pt x="112" y="23"/>
                    </a:lnTo>
                    <a:lnTo>
                      <a:pt x="96" y="22"/>
                    </a:lnTo>
                    <a:lnTo>
                      <a:pt x="76" y="20"/>
                    </a:lnTo>
                    <a:lnTo>
                      <a:pt x="55" y="17"/>
                    </a:lnTo>
                    <a:lnTo>
                      <a:pt x="35" y="14"/>
                    </a:lnTo>
                    <a:lnTo>
                      <a:pt x="16" y="11"/>
                    </a:lnTo>
                    <a:lnTo>
                      <a:pt x="5" y="8"/>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0" name="Freeform 36">
                <a:extLst>
                  <a:ext uri="{FF2B5EF4-FFF2-40B4-BE49-F238E27FC236}">
                    <a16:creationId xmlns:a16="http://schemas.microsoft.com/office/drawing/2014/main" id="{F4C57C6F-F83B-4D41-BE06-D44ECB4E0D8D}"/>
                  </a:ext>
                </a:extLst>
              </p:cNvPr>
              <p:cNvSpPr>
                <a:spLocks/>
              </p:cNvSpPr>
              <p:nvPr/>
            </p:nvSpPr>
            <p:spPr bwMode="auto">
              <a:xfrm>
                <a:off x="2703" y="615"/>
                <a:ext cx="55" cy="7"/>
              </a:xfrm>
              <a:custGeom>
                <a:avLst/>
                <a:gdLst>
                  <a:gd name="T0" fmla="*/ 0 w 110"/>
                  <a:gd name="T1" fmla="*/ 9 h 14"/>
                  <a:gd name="T2" fmla="*/ 5 w 110"/>
                  <a:gd name="T3" fmla="*/ 6 h 14"/>
                  <a:gd name="T4" fmla="*/ 14 w 110"/>
                  <a:gd name="T5" fmla="*/ 3 h 14"/>
                  <a:gd name="T6" fmla="*/ 29 w 110"/>
                  <a:gd name="T7" fmla="*/ 1 h 14"/>
                  <a:gd name="T8" fmla="*/ 46 w 110"/>
                  <a:gd name="T9" fmla="*/ 0 h 14"/>
                  <a:gd name="T10" fmla="*/ 65 w 110"/>
                  <a:gd name="T11" fmla="*/ 0 h 14"/>
                  <a:gd name="T12" fmla="*/ 82 w 110"/>
                  <a:gd name="T13" fmla="*/ 2 h 14"/>
                  <a:gd name="T14" fmla="*/ 98 w 110"/>
                  <a:gd name="T15" fmla="*/ 7 h 14"/>
                  <a:gd name="T16" fmla="*/ 110 w 110"/>
                  <a:gd name="T17" fmla="*/ 14 h 14"/>
                  <a:gd name="T18" fmla="*/ 99 w 110"/>
                  <a:gd name="T19" fmla="*/ 12 h 14"/>
                  <a:gd name="T20" fmla="*/ 84 w 110"/>
                  <a:gd name="T21" fmla="*/ 12 h 14"/>
                  <a:gd name="T22" fmla="*/ 66 w 110"/>
                  <a:gd name="T23" fmla="*/ 14 h 14"/>
                  <a:gd name="T24" fmla="*/ 48 w 110"/>
                  <a:gd name="T25" fmla="*/ 14 h 14"/>
                  <a:gd name="T26" fmla="*/ 30 w 110"/>
                  <a:gd name="T27" fmla="*/ 14 h 14"/>
                  <a:gd name="T28" fmla="*/ 14 w 110"/>
                  <a:gd name="T29" fmla="*/ 14 h 14"/>
                  <a:gd name="T30" fmla="*/ 4 w 110"/>
                  <a:gd name="T31" fmla="*/ 11 h 14"/>
                  <a:gd name="T32" fmla="*/ 0 w 110"/>
                  <a:gd name="T33"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4">
                    <a:moveTo>
                      <a:pt x="0" y="9"/>
                    </a:moveTo>
                    <a:lnTo>
                      <a:pt x="5" y="6"/>
                    </a:lnTo>
                    <a:lnTo>
                      <a:pt x="14" y="3"/>
                    </a:lnTo>
                    <a:lnTo>
                      <a:pt x="29" y="1"/>
                    </a:lnTo>
                    <a:lnTo>
                      <a:pt x="46" y="0"/>
                    </a:lnTo>
                    <a:lnTo>
                      <a:pt x="65" y="0"/>
                    </a:lnTo>
                    <a:lnTo>
                      <a:pt x="82" y="2"/>
                    </a:lnTo>
                    <a:lnTo>
                      <a:pt x="98" y="7"/>
                    </a:lnTo>
                    <a:lnTo>
                      <a:pt x="110" y="14"/>
                    </a:lnTo>
                    <a:lnTo>
                      <a:pt x="99" y="12"/>
                    </a:lnTo>
                    <a:lnTo>
                      <a:pt x="84" y="12"/>
                    </a:lnTo>
                    <a:lnTo>
                      <a:pt x="66" y="14"/>
                    </a:lnTo>
                    <a:lnTo>
                      <a:pt x="48" y="14"/>
                    </a:lnTo>
                    <a:lnTo>
                      <a:pt x="30" y="14"/>
                    </a:lnTo>
                    <a:lnTo>
                      <a:pt x="14" y="14"/>
                    </a:lnTo>
                    <a:lnTo>
                      <a:pt x="4" y="11"/>
                    </a:lnTo>
                    <a:lnTo>
                      <a:pt x="0"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1" name="Freeform 37">
                <a:extLst>
                  <a:ext uri="{FF2B5EF4-FFF2-40B4-BE49-F238E27FC236}">
                    <a16:creationId xmlns:a16="http://schemas.microsoft.com/office/drawing/2014/main" id="{B3DA0CB2-2BAD-4D2F-9BD6-107D8B501AAE}"/>
                  </a:ext>
                </a:extLst>
              </p:cNvPr>
              <p:cNvSpPr>
                <a:spLocks/>
              </p:cNvSpPr>
              <p:nvPr/>
            </p:nvSpPr>
            <p:spPr bwMode="auto">
              <a:xfrm>
                <a:off x="2714" y="638"/>
                <a:ext cx="44" cy="7"/>
              </a:xfrm>
              <a:custGeom>
                <a:avLst/>
                <a:gdLst>
                  <a:gd name="T0" fmla="*/ 0 w 89"/>
                  <a:gd name="T1" fmla="*/ 4 h 14"/>
                  <a:gd name="T2" fmla="*/ 4 w 89"/>
                  <a:gd name="T3" fmla="*/ 2 h 14"/>
                  <a:gd name="T4" fmla="*/ 13 w 89"/>
                  <a:gd name="T5" fmla="*/ 0 h 14"/>
                  <a:gd name="T6" fmla="*/ 27 w 89"/>
                  <a:gd name="T7" fmla="*/ 0 h 14"/>
                  <a:gd name="T8" fmla="*/ 43 w 89"/>
                  <a:gd name="T9" fmla="*/ 1 h 14"/>
                  <a:gd name="T10" fmla="*/ 58 w 89"/>
                  <a:gd name="T11" fmla="*/ 3 h 14"/>
                  <a:gd name="T12" fmla="*/ 73 w 89"/>
                  <a:gd name="T13" fmla="*/ 6 h 14"/>
                  <a:gd name="T14" fmla="*/ 83 w 89"/>
                  <a:gd name="T15" fmla="*/ 9 h 14"/>
                  <a:gd name="T16" fmla="*/ 89 w 89"/>
                  <a:gd name="T17" fmla="*/ 14 h 14"/>
                  <a:gd name="T18" fmla="*/ 81 w 89"/>
                  <a:gd name="T19" fmla="*/ 13 h 14"/>
                  <a:gd name="T20" fmla="*/ 69 w 89"/>
                  <a:gd name="T21" fmla="*/ 13 h 14"/>
                  <a:gd name="T22" fmla="*/ 55 w 89"/>
                  <a:gd name="T23" fmla="*/ 11 h 14"/>
                  <a:gd name="T24" fmla="*/ 40 w 89"/>
                  <a:gd name="T25" fmla="*/ 10 h 14"/>
                  <a:gd name="T26" fmla="*/ 27 w 89"/>
                  <a:gd name="T27" fmla="*/ 10 h 14"/>
                  <a:gd name="T28" fmla="*/ 14 w 89"/>
                  <a:gd name="T29" fmla="*/ 8 h 14"/>
                  <a:gd name="T30" fmla="*/ 5 w 89"/>
                  <a:gd name="T31" fmla="*/ 7 h 14"/>
                  <a:gd name="T32" fmla="*/ 0 w 89"/>
                  <a:gd name="T3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4">
                    <a:moveTo>
                      <a:pt x="0" y="4"/>
                    </a:moveTo>
                    <a:lnTo>
                      <a:pt x="4" y="2"/>
                    </a:lnTo>
                    <a:lnTo>
                      <a:pt x="13" y="0"/>
                    </a:lnTo>
                    <a:lnTo>
                      <a:pt x="27" y="0"/>
                    </a:lnTo>
                    <a:lnTo>
                      <a:pt x="43" y="1"/>
                    </a:lnTo>
                    <a:lnTo>
                      <a:pt x="58" y="3"/>
                    </a:lnTo>
                    <a:lnTo>
                      <a:pt x="73" y="6"/>
                    </a:lnTo>
                    <a:lnTo>
                      <a:pt x="83" y="9"/>
                    </a:lnTo>
                    <a:lnTo>
                      <a:pt x="89" y="14"/>
                    </a:lnTo>
                    <a:lnTo>
                      <a:pt x="81" y="13"/>
                    </a:lnTo>
                    <a:lnTo>
                      <a:pt x="69" y="13"/>
                    </a:lnTo>
                    <a:lnTo>
                      <a:pt x="55" y="11"/>
                    </a:lnTo>
                    <a:lnTo>
                      <a:pt x="40" y="10"/>
                    </a:lnTo>
                    <a:lnTo>
                      <a:pt x="27" y="10"/>
                    </a:lnTo>
                    <a:lnTo>
                      <a:pt x="14" y="8"/>
                    </a:lnTo>
                    <a:lnTo>
                      <a:pt x="5" y="7"/>
                    </a:lnTo>
                    <a:lnTo>
                      <a:pt x="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2" name="Freeform 38">
                <a:extLst>
                  <a:ext uri="{FF2B5EF4-FFF2-40B4-BE49-F238E27FC236}">
                    <a16:creationId xmlns:a16="http://schemas.microsoft.com/office/drawing/2014/main" id="{FBB6C1F8-4074-46F5-B81A-AD9F0096BAFD}"/>
                  </a:ext>
                </a:extLst>
              </p:cNvPr>
              <p:cNvSpPr>
                <a:spLocks/>
              </p:cNvSpPr>
              <p:nvPr/>
            </p:nvSpPr>
            <p:spPr bwMode="auto">
              <a:xfrm>
                <a:off x="2729" y="652"/>
                <a:ext cx="27" cy="7"/>
              </a:xfrm>
              <a:custGeom>
                <a:avLst/>
                <a:gdLst>
                  <a:gd name="T0" fmla="*/ 0 w 55"/>
                  <a:gd name="T1" fmla="*/ 11 h 14"/>
                  <a:gd name="T2" fmla="*/ 2 w 55"/>
                  <a:gd name="T3" fmla="*/ 9 h 14"/>
                  <a:gd name="T4" fmla="*/ 8 w 55"/>
                  <a:gd name="T5" fmla="*/ 5 h 14"/>
                  <a:gd name="T6" fmla="*/ 15 w 55"/>
                  <a:gd name="T7" fmla="*/ 3 h 14"/>
                  <a:gd name="T8" fmla="*/ 24 w 55"/>
                  <a:gd name="T9" fmla="*/ 1 h 14"/>
                  <a:gd name="T10" fmla="*/ 35 w 55"/>
                  <a:gd name="T11" fmla="*/ 0 h 14"/>
                  <a:gd name="T12" fmla="*/ 44 w 55"/>
                  <a:gd name="T13" fmla="*/ 1 h 14"/>
                  <a:gd name="T14" fmla="*/ 51 w 55"/>
                  <a:gd name="T15" fmla="*/ 2 h 14"/>
                  <a:gd name="T16" fmla="*/ 55 w 55"/>
                  <a:gd name="T17" fmla="*/ 6 h 14"/>
                  <a:gd name="T18" fmla="*/ 48 w 55"/>
                  <a:gd name="T19" fmla="*/ 5 h 14"/>
                  <a:gd name="T20" fmla="*/ 39 w 55"/>
                  <a:gd name="T21" fmla="*/ 5 h 14"/>
                  <a:gd name="T22" fmla="*/ 30 w 55"/>
                  <a:gd name="T23" fmla="*/ 8 h 14"/>
                  <a:gd name="T24" fmla="*/ 21 w 55"/>
                  <a:gd name="T25" fmla="*/ 10 h 14"/>
                  <a:gd name="T26" fmla="*/ 13 w 55"/>
                  <a:gd name="T27" fmla="*/ 13 h 14"/>
                  <a:gd name="T28" fmla="*/ 6 w 55"/>
                  <a:gd name="T29" fmla="*/ 14 h 14"/>
                  <a:gd name="T30" fmla="*/ 1 w 55"/>
                  <a:gd name="T31" fmla="*/ 14 h 14"/>
                  <a:gd name="T32" fmla="*/ 0 w 55"/>
                  <a:gd name="T33"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14">
                    <a:moveTo>
                      <a:pt x="0" y="11"/>
                    </a:moveTo>
                    <a:lnTo>
                      <a:pt x="2" y="9"/>
                    </a:lnTo>
                    <a:lnTo>
                      <a:pt x="8" y="5"/>
                    </a:lnTo>
                    <a:lnTo>
                      <a:pt x="15" y="3"/>
                    </a:lnTo>
                    <a:lnTo>
                      <a:pt x="24" y="1"/>
                    </a:lnTo>
                    <a:lnTo>
                      <a:pt x="35" y="0"/>
                    </a:lnTo>
                    <a:lnTo>
                      <a:pt x="44" y="1"/>
                    </a:lnTo>
                    <a:lnTo>
                      <a:pt x="51" y="2"/>
                    </a:lnTo>
                    <a:lnTo>
                      <a:pt x="55" y="6"/>
                    </a:lnTo>
                    <a:lnTo>
                      <a:pt x="48" y="5"/>
                    </a:lnTo>
                    <a:lnTo>
                      <a:pt x="39" y="5"/>
                    </a:lnTo>
                    <a:lnTo>
                      <a:pt x="30" y="8"/>
                    </a:lnTo>
                    <a:lnTo>
                      <a:pt x="21" y="10"/>
                    </a:lnTo>
                    <a:lnTo>
                      <a:pt x="13" y="13"/>
                    </a:lnTo>
                    <a:lnTo>
                      <a:pt x="6" y="14"/>
                    </a:lnTo>
                    <a:lnTo>
                      <a:pt x="1" y="14"/>
                    </a:lnTo>
                    <a:lnTo>
                      <a:pt x="0"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3" name="Freeform 39">
                <a:extLst>
                  <a:ext uri="{FF2B5EF4-FFF2-40B4-BE49-F238E27FC236}">
                    <a16:creationId xmlns:a16="http://schemas.microsoft.com/office/drawing/2014/main" id="{BE95E32A-E145-4607-8E5A-C53412DEA956}"/>
                  </a:ext>
                </a:extLst>
              </p:cNvPr>
              <p:cNvSpPr>
                <a:spLocks/>
              </p:cNvSpPr>
              <p:nvPr/>
            </p:nvSpPr>
            <p:spPr bwMode="auto">
              <a:xfrm>
                <a:off x="2688" y="522"/>
                <a:ext cx="27" cy="11"/>
              </a:xfrm>
              <a:custGeom>
                <a:avLst/>
                <a:gdLst>
                  <a:gd name="T0" fmla="*/ 54 w 54"/>
                  <a:gd name="T1" fmla="*/ 23 h 23"/>
                  <a:gd name="T2" fmla="*/ 50 w 54"/>
                  <a:gd name="T3" fmla="*/ 22 h 23"/>
                  <a:gd name="T4" fmla="*/ 42 w 54"/>
                  <a:gd name="T5" fmla="*/ 21 h 23"/>
                  <a:gd name="T6" fmla="*/ 33 w 54"/>
                  <a:gd name="T7" fmla="*/ 20 h 23"/>
                  <a:gd name="T8" fmla="*/ 22 w 54"/>
                  <a:gd name="T9" fmla="*/ 17 h 23"/>
                  <a:gd name="T10" fmla="*/ 13 w 54"/>
                  <a:gd name="T11" fmla="*/ 15 h 23"/>
                  <a:gd name="T12" fmla="*/ 5 w 54"/>
                  <a:gd name="T13" fmla="*/ 12 h 23"/>
                  <a:gd name="T14" fmla="*/ 0 w 54"/>
                  <a:gd name="T15" fmla="*/ 8 h 23"/>
                  <a:gd name="T16" fmla="*/ 0 w 54"/>
                  <a:gd name="T17" fmla="*/ 4 h 23"/>
                  <a:gd name="T18" fmla="*/ 4 w 54"/>
                  <a:gd name="T19" fmla="*/ 0 h 23"/>
                  <a:gd name="T20" fmla="*/ 10 w 54"/>
                  <a:gd name="T21" fmla="*/ 0 h 23"/>
                  <a:gd name="T22" fmla="*/ 16 w 54"/>
                  <a:gd name="T23" fmla="*/ 2 h 23"/>
                  <a:gd name="T24" fmla="*/ 26 w 54"/>
                  <a:gd name="T25" fmla="*/ 7 h 23"/>
                  <a:gd name="T26" fmla="*/ 34 w 54"/>
                  <a:gd name="T27" fmla="*/ 12 h 23"/>
                  <a:gd name="T28" fmla="*/ 42 w 54"/>
                  <a:gd name="T29" fmla="*/ 16 h 23"/>
                  <a:gd name="T30" fmla="*/ 50 w 54"/>
                  <a:gd name="T31" fmla="*/ 21 h 23"/>
                  <a:gd name="T32" fmla="*/ 54 w 54"/>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23">
                    <a:moveTo>
                      <a:pt x="54" y="23"/>
                    </a:moveTo>
                    <a:lnTo>
                      <a:pt x="50" y="22"/>
                    </a:lnTo>
                    <a:lnTo>
                      <a:pt x="42" y="21"/>
                    </a:lnTo>
                    <a:lnTo>
                      <a:pt x="33" y="20"/>
                    </a:lnTo>
                    <a:lnTo>
                      <a:pt x="22" y="17"/>
                    </a:lnTo>
                    <a:lnTo>
                      <a:pt x="13" y="15"/>
                    </a:lnTo>
                    <a:lnTo>
                      <a:pt x="5" y="12"/>
                    </a:lnTo>
                    <a:lnTo>
                      <a:pt x="0" y="8"/>
                    </a:lnTo>
                    <a:lnTo>
                      <a:pt x="0" y="4"/>
                    </a:lnTo>
                    <a:lnTo>
                      <a:pt x="4" y="0"/>
                    </a:lnTo>
                    <a:lnTo>
                      <a:pt x="10" y="0"/>
                    </a:lnTo>
                    <a:lnTo>
                      <a:pt x="16" y="2"/>
                    </a:lnTo>
                    <a:lnTo>
                      <a:pt x="26" y="7"/>
                    </a:lnTo>
                    <a:lnTo>
                      <a:pt x="34" y="12"/>
                    </a:lnTo>
                    <a:lnTo>
                      <a:pt x="42" y="16"/>
                    </a:lnTo>
                    <a:lnTo>
                      <a:pt x="50" y="21"/>
                    </a:lnTo>
                    <a:lnTo>
                      <a:pt x="54"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4" name="Freeform 40">
                <a:extLst>
                  <a:ext uri="{FF2B5EF4-FFF2-40B4-BE49-F238E27FC236}">
                    <a16:creationId xmlns:a16="http://schemas.microsoft.com/office/drawing/2014/main" id="{6D2C09BE-DA2B-446E-8792-DCDA0A48E2E7}"/>
                  </a:ext>
                </a:extLst>
              </p:cNvPr>
              <p:cNvSpPr>
                <a:spLocks/>
              </p:cNvSpPr>
              <p:nvPr/>
            </p:nvSpPr>
            <p:spPr bwMode="auto">
              <a:xfrm>
                <a:off x="2712" y="509"/>
                <a:ext cx="5" cy="26"/>
              </a:xfrm>
              <a:custGeom>
                <a:avLst/>
                <a:gdLst>
                  <a:gd name="T0" fmla="*/ 7 w 10"/>
                  <a:gd name="T1" fmla="*/ 52 h 52"/>
                  <a:gd name="T2" fmla="*/ 8 w 10"/>
                  <a:gd name="T3" fmla="*/ 41 h 52"/>
                  <a:gd name="T4" fmla="*/ 10 w 10"/>
                  <a:gd name="T5" fmla="*/ 24 h 52"/>
                  <a:gd name="T6" fmla="*/ 10 w 10"/>
                  <a:gd name="T7" fmla="*/ 8 h 52"/>
                  <a:gd name="T8" fmla="*/ 4 w 10"/>
                  <a:gd name="T9" fmla="*/ 0 h 52"/>
                  <a:gd name="T10" fmla="*/ 0 w 10"/>
                  <a:gd name="T11" fmla="*/ 6 h 52"/>
                  <a:gd name="T12" fmla="*/ 1 w 10"/>
                  <a:gd name="T13" fmla="*/ 20 h 52"/>
                  <a:gd name="T14" fmla="*/ 4 w 10"/>
                  <a:gd name="T15" fmla="*/ 38 h 52"/>
                  <a:gd name="T16" fmla="*/ 7 w 10"/>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2">
                    <a:moveTo>
                      <a:pt x="7" y="52"/>
                    </a:moveTo>
                    <a:lnTo>
                      <a:pt x="8" y="41"/>
                    </a:lnTo>
                    <a:lnTo>
                      <a:pt x="10" y="24"/>
                    </a:lnTo>
                    <a:lnTo>
                      <a:pt x="10" y="8"/>
                    </a:lnTo>
                    <a:lnTo>
                      <a:pt x="4" y="0"/>
                    </a:lnTo>
                    <a:lnTo>
                      <a:pt x="0" y="6"/>
                    </a:lnTo>
                    <a:lnTo>
                      <a:pt x="1" y="20"/>
                    </a:lnTo>
                    <a:lnTo>
                      <a:pt x="4" y="38"/>
                    </a:lnTo>
                    <a:lnTo>
                      <a:pt x="7"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5" name="Freeform 41">
                <a:extLst>
                  <a:ext uri="{FF2B5EF4-FFF2-40B4-BE49-F238E27FC236}">
                    <a16:creationId xmlns:a16="http://schemas.microsoft.com/office/drawing/2014/main" id="{BE5D6F72-5A4A-4968-A771-B9EAD93E7C56}"/>
                  </a:ext>
                </a:extLst>
              </p:cNvPr>
              <p:cNvSpPr>
                <a:spLocks/>
              </p:cNvSpPr>
              <p:nvPr/>
            </p:nvSpPr>
            <p:spPr bwMode="auto">
              <a:xfrm>
                <a:off x="2691" y="504"/>
                <a:ext cx="16" cy="23"/>
              </a:xfrm>
              <a:custGeom>
                <a:avLst/>
                <a:gdLst>
                  <a:gd name="T0" fmla="*/ 31 w 31"/>
                  <a:gd name="T1" fmla="*/ 44 h 44"/>
                  <a:gd name="T2" fmla="*/ 27 w 31"/>
                  <a:gd name="T3" fmla="*/ 35 h 44"/>
                  <a:gd name="T4" fmla="*/ 20 w 31"/>
                  <a:gd name="T5" fmla="*/ 18 h 44"/>
                  <a:gd name="T6" fmla="*/ 11 w 31"/>
                  <a:gd name="T7" fmla="*/ 4 h 44"/>
                  <a:gd name="T8" fmla="*/ 3 w 31"/>
                  <a:gd name="T9" fmla="*/ 0 h 44"/>
                  <a:gd name="T10" fmla="*/ 0 w 31"/>
                  <a:gd name="T11" fmla="*/ 3 h 44"/>
                  <a:gd name="T12" fmla="*/ 1 w 31"/>
                  <a:gd name="T13" fmla="*/ 8 h 44"/>
                  <a:gd name="T14" fmla="*/ 5 w 31"/>
                  <a:gd name="T15" fmla="*/ 13 h 44"/>
                  <a:gd name="T16" fmla="*/ 9 w 31"/>
                  <a:gd name="T17" fmla="*/ 20 h 44"/>
                  <a:gd name="T18" fmla="*/ 15 w 31"/>
                  <a:gd name="T19" fmla="*/ 28 h 44"/>
                  <a:gd name="T20" fmla="*/ 22 w 31"/>
                  <a:gd name="T21" fmla="*/ 35 h 44"/>
                  <a:gd name="T22" fmla="*/ 28 w 31"/>
                  <a:gd name="T23" fmla="*/ 40 h 44"/>
                  <a:gd name="T24" fmla="*/ 31 w 31"/>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4">
                    <a:moveTo>
                      <a:pt x="31" y="44"/>
                    </a:moveTo>
                    <a:lnTo>
                      <a:pt x="27" y="35"/>
                    </a:lnTo>
                    <a:lnTo>
                      <a:pt x="20" y="18"/>
                    </a:lnTo>
                    <a:lnTo>
                      <a:pt x="11" y="4"/>
                    </a:lnTo>
                    <a:lnTo>
                      <a:pt x="3" y="0"/>
                    </a:lnTo>
                    <a:lnTo>
                      <a:pt x="0" y="3"/>
                    </a:lnTo>
                    <a:lnTo>
                      <a:pt x="1" y="8"/>
                    </a:lnTo>
                    <a:lnTo>
                      <a:pt x="5" y="13"/>
                    </a:lnTo>
                    <a:lnTo>
                      <a:pt x="9" y="20"/>
                    </a:lnTo>
                    <a:lnTo>
                      <a:pt x="15" y="28"/>
                    </a:lnTo>
                    <a:lnTo>
                      <a:pt x="22" y="35"/>
                    </a:lnTo>
                    <a:lnTo>
                      <a:pt x="28" y="40"/>
                    </a:lnTo>
                    <a:lnTo>
                      <a:pt x="3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6" name="Freeform 42">
                <a:extLst>
                  <a:ext uri="{FF2B5EF4-FFF2-40B4-BE49-F238E27FC236}">
                    <a16:creationId xmlns:a16="http://schemas.microsoft.com/office/drawing/2014/main" id="{AF89EFA5-6FE3-42CB-B5E3-415E062E052F}"/>
                  </a:ext>
                </a:extLst>
              </p:cNvPr>
              <p:cNvSpPr>
                <a:spLocks/>
              </p:cNvSpPr>
              <p:nvPr/>
            </p:nvSpPr>
            <p:spPr bwMode="auto">
              <a:xfrm>
                <a:off x="2753" y="650"/>
                <a:ext cx="35" cy="8"/>
              </a:xfrm>
              <a:custGeom>
                <a:avLst/>
                <a:gdLst>
                  <a:gd name="T0" fmla="*/ 0 w 69"/>
                  <a:gd name="T1" fmla="*/ 10 h 15"/>
                  <a:gd name="T2" fmla="*/ 6 w 69"/>
                  <a:gd name="T3" fmla="*/ 6 h 15"/>
                  <a:gd name="T4" fmla="*/ 17 w 69"/>
                  <a:gd name="T5" fmla="*/ 4 h 15"/>
                  <a:gd name="T6" fmla="*/ 27 w 69"/>
                  <a:gd name="T7" fmla="*/ 1 h 15"/>
                  <a:gd name="T8" fmla="*/ 39 w 69"/>
                  <a:gd name="T9" fmla="*/ 0 h 15"/>
                  <a:gd name="T10" fmla="*/ 49 w 69"/>
                  <a:gd name="T11" fmla="*/ 0 h 15"/>
                  <a:gd name="T12" fmla="*/ 58 w 69"/>
                  <a:gd name="T13" fmla="*/ 2 h 15"/>
                  <a:gd name="T14" fmla="*/ 65 w 69"/>
                  <a:gd name="T15" fmla="*/ 5 h 15"/>
                  <a:gd name="T16" fmla="*/ 69 w 69"/>
                  <a:gd name="T17" fmla="*/ 9 h 15"/>
                  <a:gd name="T18" fmla="*/ 67 w 69"/>
                  <a:gd name="T19" fmla="*/ 13 h 15"/>
                  <a:gd name="T20" fmla="*/ 62 w 69"/>
                  <a:gd name="T21" fmla="*/ 15 h 15"/>
                  <a:gd name="T22" fmla="*/ 53 w 69"/>
                  <a:gd name="T23" fmla="*/ 15 h 15"/>
                  <a:gd name="T24" fmla="*/ 41 w 69"/>
                  <a:gd name="T25" fmla="*/ 15 h 15"/>
                  <a:gd name="T26" fmla="*/ 29 w 69"/>
                  <a:gd name="T27" fmla="*/ 13 h 15"/>
                  <a:gd name="T28" fmla="*/ 18 w 69"/>
                  <a:gd name="T29" fmla="*/ 12 h 15"/>
                  <a:gd name="T30" fmla="*/ 8 w 69"/>
                  <a:gd name="T31" fmla="*/ 10 h 15"/>
                  <a:gd name="T32" fmla="*/ 0 w 69"/>
                  <a:gd name="T33"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15">
                    <a:moveTo>
                      <a:pt x="0" y="10"/>
                    </a:moveTo>
                    <a:lnTo>
                      <a:pt x="6" y="6"/>
                    </a:lnTo>
                    <a:lnTo>
                      <a:pt x="17" y="4"/>
                    </a:lnTo>
                    <a:lnTo>
                      <a:pt x="27" y="1"/>
                    </a:lnTo>
                    <a:lnTo>
                      <a:pt x="39" y="0"/>
                    </a:lnTo>
                    <a:lnTo>
                      <a:pt x="49" y="0"/>
                    </a:lnTo>
                    <a:lnTo>
                      <a:pt x="58" y="2"/>
                    </a:lnTo>
                    <a:lnTo>
                      <a:pt x="65" y="5"/>
                    </a:lnTo>
                    <a:lnTo>
                      <a:pt x="69" y="9"/>
                    </a:lnTo>
                    <a:lnTo>
                      <a:pt x="67" y="13"/>
                    </a:lnTo>
                    <a:lnTo>
                      <a:pt x="62" y="15"/>
                    </a:lnTo>
                    <a:lnTo>
                      <a:pt x="53" y="15"/>
                    </a:lnTo>
                    <a:lnTo>
                      <a:pt x="41" y="15"/>
                    </a:lnTo>
                    <a:lnTo>
                      <a:pt x="29" y="13"/>
                    </a:lnTo>
                    <a:lnTo>
                      <a:pt x="18" y="12"/>
                    </a:lnTo>
                    <a:lnTo>
                      <a:pt x="8" y="10"/>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7" name="Freeform 43">
                <a:extLst>
                  <a:ext uri="{FF2B5EF4-FFF2-40B4-BE49-F238E27FC236}">
                    <a16:creationId xmlns:a16="http://schemas.microsoft.com/office/drawing/2014/main" id="{1A333132-D77F-4686-9FDB-2CD3569083D3}"/>
                  </a:ext>
                </a:extLst>
              </p:cNvPr>
              <p:cNvSpPr>
                <a:spLocks/>
              </p:cNvSpPr>
              <p:nvPr/>
            </p:nvSpPr>
            <p:spPr bwMode="auto">
              <a:xfrm>
                <a:off x="2748" y="669"/>
                <a:ext cx="31" cy="14"/>
              </a:xfrm>
              <a:custGeom>
                <a:avLst/>
                <a:gdLst>
                  <a:gd name="T0" fmla="*/ 0 w 63"/>
                  <a:gd name="T1" fmla="*/ 0 h 28"/>
                  <a:gd name="T2" fmla="*/ 7 w 63"/>
                  <a:gd name="T3" fmla="*/ 1 h 28"/>
                  <a:gd name="T4" fmla="*/ 15 w 63"/>
                  <a:gd name="T5" fmla="*/ 2 h 28"/>
                  <a:gd name="T6" fmla="*/ 25 w 63"/>
                  <a:gd name="T7" fmla="*/ 5 h 28"/>
                  <a:gd name="T8" fmla="*/ 37 w 63"/>
                  <a:gd name="T9" fmla="*/ 8 h 28"/>
                  <a:gd name="T10" fmla="*/ 46 w 63"/>
                  <a:gd name="T11" fmla="*/ 12 h 28"/>
                  <a:gd name="T12" fmla="*/ 55 w 63"/>
                  <a:gd name="T13" fmla="*/ 16 h 28"/>
                  <a:gd name="T14" fmla="*/ 61 w 63"/>
                  <a:gd name="T15" fmla="*/ 21 h 28"/>
                  <a:gd name="T16" fmla="*/ 63 w 63"/>
                  <a:gd name="T17" fmla="*/ 25 h 28"/>
                  <a:gd name="T18" fmla="*/ 61 w 63"/>
                  <a:gd name="T19" fmla="*/ 28 h 28"/>
                  <a:gd name="T20" fmla="*/ 55 w 63"/>
                  <a:gd name="T21" fmla="*/ 28 h 28"/>
                  <a:gd name="T22" fmla="*/ 46 w 63"/>
                  <a:gd name="T23" fmla="*/ 24 h 28"/>
                  <a:gd name="T24" fmla="*/ 35 w 63"/>
                  <a:gd name="T25" fmla="*/ 20 h 28"/>
                  <a:gd name="T26" fmla="*/ 23 w 63"/>
                  <a:gd name="T27" fmla="*/ 14 h 28"/>
                  <a:gd name="T28" fmla="*/ 13 w 63"/>
                  <a:gd name="T29" fmla="*/ 8 h 28"/>
                  <a:gd name="T30" fmla="*/ 5 w 63"/>
                  <a:gd name="T31" fmla="*/ 4 h 28"/>
                  <a:gd name="T32" fmla="*/ 0 w 63"/>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28">
                    <a:moveTo>
                      <a:pt x="0" y="0"/>
                    </a:moveTo>
                    <a:lnTo>
                      <a:pt x="7" y="1"/>
                    </a:lnTo>
                    <a:lnTo>
                      <a:pt x="15" y="2"/>
                    </a:lnTo>
                    <a:lnTo>
                      <a:pt x="25" y="5"/>
                    </a:lnTo>
                    <a:lnTo>
                      <a:pt x="37" y="8"/>
                    </a:lnTo>
                    <a:lnTo>
                      <a:pt x="46" y="12"/>
                    </a:lnTo>
                    <a:lnTo>
                      <a:pt x="55" y="16"/>
                    </a:lnTo>
                    <a:lnTo>
                      <a:pt x="61" y="21"/>
                    </a:lnTo>
                    <a:lnTo>
                      <a:pt x="63" y="25"/>
                    </a:lnTo>
                    <a:lnTo>
                      <a:pt x="61" y="28"/>
                    </a:lnTo>
                    <a:lnTo>
                      <a:pt x="55" y="28"/>
                    </a:lnTo>
                    <a:lnTo>
                      <a:pt x="46" y="24"/>
                    </a:lnTo>
                    <a:lnTo>
                      <a:pt x="35" y="20"/>
                    </a:lnTo>
                    <a:lnTo>
                      <a:pt x="23" y="14"/>
                    </a:lnTo>
                    <a:lnTo>
                      <a:pt x="13" y="8"/>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8" name="Freeform 44">
                <a:extLst>
                  <a:ext uri="{FF2B5EF4-FFF2-40B4-BE49-F238E27FC236}">
                    <a16:creationId xmlns:a16="http://schemas.microsoft.com/office/drawing/2014/main" id="{257219C9-0EE2-4C70-B2AD-906DE9361F9E}"/>
                  </a:ext>
                </a:extLst>
              </p:cNvPr>
              <p:cNvSpPr>
                <a:spLocks/>
              </p:cNvSpPr>
              <p:nvPr/>
            </p:nvSpPr>
            <p:spPr bwMode="auto">
              <a:xfrm>
                <a:off x="2757" y="637"/>
                <a:ext cx="31" cy="8"/>
              </a:xfrm>
              <a:custGeom>
                <a:avLst/>
                <a:gdLst>
                  <a:gd name="T0" fmla="*/ 0 w 64"/>
                  <a:gd name="T1" fmla="*/ 15 h 15"/>
                  <a:gd name="T2" fmla="*/ 3 w 64"/>
                  <a:gd name="T3" fmla="*/ 10 h 15"/>
                  <a:gd name="T4" fmla="*/ 10 w 64"/>
                  <a:gd name="T5" fmla="*/ 5 h 15"/>
                  <a:gd name="T6" fmla="*/ 19 w 64"/>
                  <a:gd name="T7" fmla="*/ 2 h 15"/>
                  <a:gd name="T8" fmla="*/ 29 w 64"/>
                  <a:gd name="T9" fmla="*/ 0 h 15"/>
                  <a:gd name="T10" fmla="*/ 41 w 64"/>
                  <a:gd name="T11" fmla="*/ 0 h 15"/>
                  <a:gd name="T12" fmla="*/ 51 w 64"/>
                  <a:gd name="T13" fmla="*/ 1 h 15"/>
                  <a:gd name="T14" fmla="*/ 59 w 64"/>
                  <a:gd name="T15" fmla="*/ 3 h 15"/>
                  <a:gd name="T16" fmla="*/ 64 w 64"/>
                  <a:gd name="T17" fmla="*/ 7 h 15"/>
                  <a:gd name="T18" fmla="*/ 64 w 64"/>
                  <a:gd name="T19" fmla="*/ 10 h 15"/>
                  <a:gd name="T20" fmla="*/ 59 w 64"/>
                  <a:gd name="T21" fmla="*/ 12 h 15"/>
                  <a:gd name="T22" fmla="*/ 52 w 64"/>
                  <a:gd name="T23" fmla="*/ 14 h 15"/>
                  <a:gd name="T24" fmla="*/ 42 w 64"/>
                  <a:gd name="T25" fmla="*/ 14 h 15"/>
                  <a:gd name="T26" fmla="*/ 30 w 64"/>
                  <a:gd name="T27" fmla="*/ 14 h 15"/>
                  <a:gd name="T28" fmla="*/ 19 w 64"/>
                  <a:gd name="T29" fmla="*/ 14 h 15"/>
                  <a:gd name="T30" fmla="*/ 9 w 64"/>
                  <a:gd name="T31" fmla="*/ 14 h 15"/>
                  <a:gd name="T32" fmla="*/ 0 w 64"/>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5">
                    <a:moveTo>
                      <a:pt x="0" y="15"/>
                    </a:moveTo>
                    <a:lnTo>
                      <a:pt x="3" y="10"/>
                    </a:lnTo>
                    <a:lnTo>
                      <a:pt x="10" y="5"/>
                    </a:lnTo>
                    <a:lnTo>
                      <a:pt x="19" y="2"/>
                    </a:lnTo>
                    <a:lnTo>
                      <a:pt x="29" y="0"/>
                    </a:lnTo>
                    <a:lnTo>
                      <a:pt x="41" y="0"/>
                    </a:lnTo>
                    <a:lnTo>
                      <a:pt x="51" y="1"/>
                    </a:lnTo>
                    <a:lnTo>
                      <a:pt x="59" y="3"/>
                    </a:lnTo>
                    <a:lnTo>
                      <a:pt x="64" y="7"/>
                    </a:lnTo>
                    <a:lnTo>
                      <a:pt x="64" y="10"/>
                    </a:lnTo>
                    <a:lnTo>
                      <a:pt x="59" y="12"/>
                    </a:lnTo>
                    <a:lnTo>
                      <a:pt x="52" y="14"/>
                    </a:lnTo>
                    <a:lnTo>
                      <a:pt x="42" y="14"/>
                    </a:lnTo>
                    <a:lnTo>
                      <a:pt x="30" y="14"/>
                    </a:lnTo>
                    <a:lnTo>
                      <a:pt x="19" y="14"/>
                    </a:lnTo>
                    <a:lnTo>
                      <a:pt x="9" y="14"/>
                    </a:lnTo>
                    <a:lnTo>
                      <a:pt x="0"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89" name="Freeform 45">
                <a:extLst>
                  <a:ext uri="{FF2B5EF4-FFF2-40B4-BE49-F238E27FC236}">
                    <a16:creationId xmlns:a16="http://schemas.microsoft.com/office/drawing/2014/main" id="{A370E868-7255-4B03-86FA-4EAA89B51235}"/>
                  </a:ext>
                </a:extLst>
              </p:cNvPr>
              <p:cNvSpPr>
                <a:spLocks/>
              </p:cNvSpPr>
              <p:nvPr/>
            </p:nvSpPr>
            <p:spPr bwMode="auto">
              <a:xfrm>
                <a:off x="2757" y="624"/>
                <a:ext cx="34" cy="9"/>
              </a:xfrm>
              <a:custGeom>
                <a:avLst/>
                <a:gdLst>
                  <a:gd name="T0" fmla="*/ 0 w 66"/>
                  <a:gd name="T1" fmla="*/ 20 h 20"/>
                  <a:gd name="T2" fmla="*/ 4 w 66"/>
                  <a:gd name="T3" fmla="*/ 14 h 20"/>
                  <a:gd name="T4" fmla="*/ 11 w 66"/>
                  <a:gd name="T5" fmla="*/ 9 h 20"/>
                  <a:gd name="T6" fmla="*/ 21 w 66"/>
                  <a:gd name="T7" fmla="*/ 5 h 20"/>
                  <a:gd name="T8" fmla="*/ 33 w 66"/>
                  <a:gd name="T9" fmla="*/ 2 h 20"/>
                  <a:gd name="T10" fmla="*/ 43 w 66"/>
                  <a:gd name="T11" fmla="*/ 0 h 20"/>
                  <a:gd name="T12" fmla="*/ 54 w 66"/>
                  <a:gd name="T13" fmla="*/ 0 h 20"/>
                  <a:gd name="T14" fmla="*/ 62 w 66"/>
                  <a:gd name="T15" fmla="*/ 1 h 20"/>
                  <a:gd name="T16" fmla="*/ 66 w 66"/>
                  <a:gd name="T17" fmla="*/ 5 h 20"/>
                  <a:gd name="T18" fmla="*/ 66 w 66"/>
                  <a:gd name="T19" fmla="*/ 8 h 20"/>
                  <a:gd name="T20" fmla="*/ 62 w 66"/>
                  <a:gd name="T21" fmla="*/ 9 h 20"/>
                  <a:gd name="T22" fmla="*/ 55 w 66"/>
                  <a:gd name="T23" fmla="*/ 12 h 20"/>
                  <a:gd name="T24" fmla="*/ 45 w 66"/>
                  <a:gd name="T25" fmla="*/ 13 h 20"/>
                  <a:gd name="T26" fmla="*/ 33 w 66"/>
                  <a:gd name="T27" fmla="*/ 14 h 20"/>
                  <a:gd name="T28" fmla="*/ 20 w 66"/>
                  <a:gd name="T29" fmla="*/ 15 h 20"/>
                  <a:gd name="T30" fmla="*/ 9 w 66"/>
                  <a:gd name="T31" fmla="*/ 17 h 20"/>
                  <a:gd name="T32" fmla="*/ 0 w 66"/>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20">
                    <a:moveTo>
                      <a:pt x="0" y="20"/>
                    </a:moveTo>
                    <a:lnTo>
                      <a:pt x="4" y="14"/>
                    </a:lnTo>
                    <a:lnTo>
                      <a:pt x="11" y="9"/>
                    </a:lnTo>
                    <a:lnTo>
                      <a:pt x="21" y="5"/>
                    </a:lnTo>
                    <a:lnTo>
                      <a:pt x="33" y="2"/>
                    </a:lnTo>
                    <a:lnTo>
                      <a:pt x="43" y="0"/>
                    </a:lnTo>
                    <a:lnTo>
                      <a:pt x="54" y="0"/>
                    </a:lnTo>
                    <a:lnTo>
                      <a:pt x="62" y="1"/>
                    </a:lnTo>
                    <a:lnTo>
                      <a:pt x="66" y="5"/>
                    </a:lnTo>
                    <a:lnTo>
                      <a:pt x="66" y="8"/>
                    </a:lnTo>
                    <a:lnTo>
                      <a:pt x="62" y="9"/>
                    </a:lnTo>
                    <a:lnTo>
                      <a:pt x="55" y="12"/>
                    </a:lnTo>
                    <a:lnTo>
                      <a:pt x="45" y="13"/>
                    </a:lnTo>
                    <a:lnTo>
                      <a:pt x="33" y="14"/>
                    </a:lnTo>
                    <a:lnTo>
                      <a:pt x="20" y="15"/>
                    </a:lnTo>
                    <a:lnTo>
                      <a:pt x="9" y="17"/>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0" name="Freeform 46">
                <a:extLst>
                  <a:ext uri="{FF2B5EF4-FFF2-40B4-BE49-F238E27FC236}">
                    <a16:creationId xmlns:a16="http://schemas.microsoft.com/office/drawing/2014/main" id="{275B9593-58DC-40A2-8055-517D7C73FDF6}"/>
                  </a:ext>
                </a:extLst>
              </p:cNvPr>
              <p:cNvSpPr>
                <a:spLocks/>
              </p:cNvSpPr>
              <p:nvPr/>
            </p:nvSpPr>
            <p:spPr bwMode="auto">
              <a:xfrm>
                <a:off x="2756" y="610"/>
                <a:ext cx="32" cy="14"/>
              </a:xfrm>
              <a:custGeom>
                <a:avLst/>
                <a:gdLst>
                  <a:gd name="T0" fmla="*/ 0 w 65"/>
                  <a:gd name="T1" fmla="*/ 26 h 26"/>
                  <a:gd name="T2" fmla="*/ 6 w 65"/>
                  <a:gd name="T3" fmla="*/ 19 h 26"/>
                  <a:gd name="T4" fmla="*/ 14 w 65"/>
                  <a:gd name="T5" fmla="*/ 13 h 26"/>
                  <a:gd name="T6" fmla="*/ 24 w 65"/>
                  <a:gd name="T7" fmla="*/ 8 h 26"/>
                  <a:gd name="T8" fmla="*/ 35 w 65"/>
                  <a:gd name="T9" fmla="*/ 4 h 26"/>
                  <a:gd name="T10" fmla="*/ 45 w 65"/>
                  <a:gd name="T11" fmla="*/ 1 h 26"/>
                  <a:gd name="T12" fmla="*/ 54 w 65"/>
                  <a:gd name="T13" fmla="*/ 0 h 26"/>
                  <a:gd name="T14" fmla="*/ 61 w 65"/>
                  <a:gd name="T15" fmla="*/ 1 h 26"/>
                  <a:gd name="T16" fmla="*/ 65 w 65"/>
                  <a:gd name="T17" fmla="*/ 3 h 26"/>
                  <a:gd name="T18" fmla="*/ 64 w 65"/>
                  <a:gd name="T19" fmla="*/ 6 h 26"/>
                  <a:gd name="T20" fmla="*/ 59 w 65"/>
                  <a:gd name="T21" fmla="*/ 10 h 26"/>
                  <a:gd name="T22" fmla="*/ 51 w 65"/>
                  <a:gd name="T23" fmla="*/ 13 h 26"/>
                  <a:gd name="T24" fmla="*/ 41 w 65"/>
                  <a:gd name="T25" fmla="*/ 16 h 26"/>
                  <a:gd name="T26" fmla="*/ 30 w 65"/>
                  <a:gd name="T27" fmla="*/ 18 h 26"/>
                  <a:gd name="T28" fmla="*/ 19 w 65"/>
                  <a:gd name="T29" fmla="*/ 20 h 26"/>
                  <a:gd name="T30" fmla="*/ 8 w 65"/>
                  <a:gd name="T31" fmla="*/ 23 h 26"/>
                  <a:gd name="T32" fmla="*/ 0 w 65"/>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6">
                    <a:moveTo>
                      <a:pt x="0" y="26"/>
                    </a:moveTo>
                    <a:lnTo>
                      <a:pt x="6" y="19"/>
                    </a:lnTo>
                    <a:lnTo>
                      <a:pt x="14" y="13"/>
                    </a:lnTo>
                    <a:lnTo>
                      <a:pt x="24" y="8"/>
                    </a:lnTo>
                    <a:lnTo>
                      <a:pt x="35" y="4"/>
                    </a:lnTo>
                    <a:lnTo>
                      <a:pt x="45" y="1"/>
                    </a:lnTo>
                    <a:lnTo>
                      <a:pt x="54" y="0"/>
                    </a:lnTo>
                    <a:lnTo>
                      <a:pt x="61" y="1"/>
                    </a:lnTo>
                    <a:lnTo>
                      <a:pt x="65" y="3"/>
                    </a:lnTo>
                    <a:lnTo>
                      <a:pt x="64" y="6"/>
                    </a:lnTo>
                    <a:lnTo>
                      <a:pt x="59" y="10"/>
                    </a:lnTo>
                    <a:lnTo>
                      <a:pt x="51" y="13"/>
                    </a:lnTo>
                    <a:lnTo>
                      <a:pt x="41" y="16"/>
                    </a:lnTo>
                    <a:lnTo>
                      <a:pt x="30" y="18"/>
                    </a:lnTo>
                    <a:lnTo>
                      <a:pt x="19" y="20"/>
                    </a:lnTo>
                    <a:lnTo>
                      <a:pt x="8" y="23"/>
                    </a:lnTo>
                    <a:lnTo>
                      <a:pt x="0" y="2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1" name="Freeform 47">
                <a:extLst>
                  <a:ext uri="{FF2B5EF4-FFF2-40B4-BE49-F238E27FC236}">
                    <a16:creationId xmlns:a16="http://schemas.microsoft.com/office/drawing/2014/main" id="{713BF67C-9AD9-4BAC-A270-2F8FCCA38622}"/>
                  </a:ext>
                </a:extLst>
              </p:cNvPr>
              <p:cNvSpPr>
                <a:spLocks/>
              </p:cNvSpPr>
              <p:nvPr/>
            </p:nvSpPr>
            <p:spPr bwMode="auto">
              <a:xfrm>
                <a:off x="2754" y="591"/>
                <a:ext cx="33" cy="20"/>
              </a:xfrm>
              <a:custGeom>
                <a:avLst/>
                <a:gdLst>
                  <a:gd name="T0" fmla="*/ 0 w 66"/>
                  <a:gd name="T1" fmla="*/ 40 h 40"/>
                  <a:gd name="T2" fmla="*/ 7 w 66"/>
                  <a:gd name="T3" fmla="*/ 33 h 40"/>
                  <a:gd name="T4" fmla="*/ 16 w 66"/>
                  <a:gd name="T5" fmla="*/ 26 h 40"/>
                  <a:gd name="T6" fmla="*/ 25 w 66"/>
                  <a:gd name="T7" fmla="*/ 18 h 40"/>
                  <a:gd name="T8" fmla="*/ 37 w 66"/>
                  <a:gd name="T9" fmla="*/ 11 h 40"/>
                  <a:gd name="T10" fmla="*/ 46 w 66"/>
                  <a:gd name="T11" fmla="*/ 4 h 40"/>
                  <a:gd name="T12" fmla="*/ 55 w 66"/>
                  <a:gd name="T13" fmla="*/ 1 h 40"/>
                  <a:gd name="T14" fmla="*/ 62 w 66"/>
                  <a:gd name="T15" fmla="*/ 0 h 40"/>
                  <a:gd name="T16" fmla="*/ 66 w 66"/>
                  <a:gd name="T17" fmla="*/ 3 h 40"/>
                  <a:gd name="T18" fmla="*/ 66 w 66"/>
                  <a:gd name="T19" fmla="*/ 9 h 40"/>
                  <a:gd name="T20" fmla="*/ 61 w 66"/>
                  <a:gd name="T21" fmla="*/ 13 h 40"/>
                  <a:gd name="T22" fmla="*/ 52 w 66"/>
                  <a:gd name="T23" fmla="*/ 18 h 40"/>
                  <a:gd name="T24" fmla="*/ 40 w 66"/>
                  <a:gd name="T25" fmla="*/ 23 h 40"/>
                  <a:gd name="T26" fmla="*/ 28 w 66"/>
                  <a:gd name="T27" fmla="*/ 27 h 40"/>
                  <a:gd name="T28" fmla="*/ 17 w 66"/>
                  <a:gd name="T29" fmla="*/ 32 h 40"/>
                  <a:gd name="T30" fmla="*/ 7 w 66"/>
                  <a:gd name="T31" fmla="*/ 36 h 40"/>
                  <a:gd name="T32" fmla="*/ 0 w 66"/>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40">
                    <a:moveTo>
                      <a:pt x="0" y="40"/>
                    </a:moveTo>
                    <a:lnTo>
                      <a:pt x="7" y="33"/>
                    </a:lnTo>
                    <a:lnTo>
                      <a:pt x="16" y="26"/>
                    </a:lnTo>
                    <a:lnTo>
                      <a:pt x="25" y="18"/>
                    </a:lnTo>
                    <a:lnTo>
                      <a:pt x="37" y="11"/>
                    </a:lnTo>
                    <a:lnTo>
                      <a:pt x="46" y="4"/>
                    </a:lnTo>
                    <a:lnTo>
                      <a:pt x="55" y="1"/>
                    </a:lnTo>
                    <a:lnTo>
                      <a:pt x="62" y="0"/>
                    </a:lnTo>
                    <a:lnTo>
                      <a:pt x="66" y="3"/>
                    </a:lnTo>
                    <a:lnTo>
                      <a:pt x="66" y="9"/>
                    </a:lnTo>
                    <a:lnTo>
                      <a:pt x="61" y="13"/>
                    </a:lnTo>
                    <a:lnTo>
                      <a:pt x="52" y="18"/>
                    </a:lnTo>
                    <a:lnTo>
                      <a:pt x="40" y="23"/>
                    </a:lnTo>
                    <a:lnTo>
                      <a:pt x="28" y="27"/>
                    </a:lnTo>
                    <a:lnTo>
                      <a:pt x="17" y="32"/>
                    </a:lnTo>
                    <a:lnTo>
                      <a:pt x="7" y="36"/>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2" name="Freeform 48">
                <a:extLst>
                  <a:ext uri="{FF2B5EF4-FFF2-40B4-BE49-F238E27FC236}">
                    <a16:creationId xmlns:a16="http://schemas.microsoft.com/office/drawing/2014/main" id="{05E62C71-3000-4CCE-AC27-DB8BC21096EE}"/>
                  </a:ext>
                </a:extLst>
              </p:cNvPr>
              <p:cNvSpPr>
                <a:spLocks/>
              </p:cNvSpPr>
              <p:nvPr/>
            </p:nvSpPr>
            <p:spPr bwMode="auto">
              <a:xfrm>
                <a:off x="2749" y="571"/>
                <a:ext cx="33" cy="27"/>
              </a:xfrm>
              <a:custGeom>
                <a:avLst/>
                <a:gdLst>
                  <a:gd name="T0" fmla="*/ 0 w 67"/>
                  <a:gd name="T1" fmla="*/ 54 h 54"/>
                  <a:gd name="T2" fmla="*/ 6 w 67"/>
                  <a:gd name="T3" fmla="*/ 47 h 54"/>
                  <a:gd name="T4" fmla="*/ 14 w 67"/>
                  <a:gd name="T5" fmla="*/ 38 h 54"/>
                  <a:gd name="T6" fmla="*/ 25 w 67"/>
                  <a:gd name="T7" fmla="*/ 28 h 54"/>
                  <a:gd name="T8" fmla="*/ 36 w 67"/>
                  <a:gd name="T9" fmla="*/ 17 h 54"/>
                  <a:gd name="T10" fmla="*/ 46 w 67"/>
                  <a:gd name="T11" fmla="*/ 9 h 54"/>
                  <a:gd name="T12" fmla="*/ 57 w 67"/>
                  <a:gd name="T13" fmla="*/ 2 h 54"/>
                  <a:gd name="T14" fmla="*/ 64 w 67"/>
                  <a:gd name="T15" fmla="*/ 0 h 54"/>
                  <a:gd name="T16" fmla="*/ 67 w 67"/>
                  <a:gd name="T17" fmla="*/ 2 h 54"/>
                  <a:gd name="T18" fmla="*/ 66 w 67"/>
                  <a:gd name="T19" fmla="*/ 8 h 54"/>
                  <a:gd name="T20" fmla="*/ 59 w 67"/>
                  <a:gd name="T21" fmla="*/ 16 h 54"/>
                  <a:gd name="T22" fmla="*/ 50 w 67"/>
                  <a:gd name="T23" fmla="*/ 23 h 54"/>
                  <a:gd name="T24" fmla="*/ 38 w 67"/>
                  <a:gd name="T25" fmla="*/ 31 h 54"/>
                  <a:gd name="T26" fmla="*/ 26 w 67"/>
                  <a:gd name="T27" fmla="*/ 38 h 54"/>
                  <a:gd name="T28" fmla="*/ 14 w 67"/>
                  <a:gd name="T29" fmla="*/ 45 h 54"/>
                  <a:gd name="T30" fmla="*/ 6 w 67"/>
                  <a:gd name="T31" fmla="*/ 51 h 54"/>
                  <a:gd name="T32" fmla="*/ 0 w 67"/>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54">
                    <a:moveTo>
                      <a:pt x="0" y="54"/>
                    </a:moveTo>
                    <a:lnTo>
                      <a:pt x="6" y="47"/>
                    </a:lnTo>
                    <a:lnTo>
                      <a:pt x="14" y="38"/>
                    </a:lnTo>
                    <a:lnTo>
                      <a:pt x="25" y="28"/>
                    </a:lnTo>
                    <a:lnTo>
                      <a:pt x="36" y="17"/>
                    </a:lnTo>
                    <a:lnTo>
                      <a:pt x="46" y="9"/>
                    </a:lnTo>
                    <a:lnTo>
                      <a:pt x="57" y="2"/>
                    </a:lnTo>
                    <a:lnTo>
                      <a:pt x="64" y="0"/>
                    </a:lnTo>
                    <a:lnTo>
                      <a:pt x="67" y="2"/>
                    </a:lnTo>
                    <a:lnTo>
                      <a:pt x="66" y="8"/>
                    </a:lnTo>
                    <a:lnTo>
                      <a:pt x="59" y="16"/>
                    </a:lnTo>
                    <a:lnTo>
                      <a:pt x="50" y="23"/>
                    </a:lnTo>
                    <a:lnTo>
                      <a:pt x="38" y="31"/>
                    </a:lnTo>
                    <a:lnTo>
                      <a:pt x="26" y="38"/>
                    </a:lnTo>
                    <a:lnTo>
                      <a:pt x="14" y="45"/>
                    </a:lnTo>
                    <a:lnTo>
                      <a:pt x="6" y="51"/>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3" name="Freeform 49">
                <a:extLst>
                  <a:ext uri="{FF2B5EF4-FFF2-40B4-BE49-F238E27FC236}">
                    <a16:creationId xmlns:a16="http://schemas.microsoft.com/office/drawing/2014/main" id="{BD8982C7-8DFE-4A87-82E5-C228845B9C13}"/>
                  </a:ext>
                </a:extLst>
              </p:cNvPr>
              <p:cNvSpPr>
                <a:spLocks/>
              </p:cNvSpPr>
              <p:nvPr/>
            </p:nvSpPr>
            <p:spPr bwMode="auto">
              <a:xfrm>
                <a:off x="2743" y="550"/>
                <a:ext cx="35" cy="31"/>
              </a:xfrm>
              <a:custGeom>
                <a:avLst/>
                <a:gdLst>
                  <a:gd name="T0" fmla="*/ 0 w 69"/>
                  <a:gd name="T1" fmla="*/ 61 h 61"/>
                  <a:gd name="T2" fmla="*/ 5 w 69"/>
                  <a:gd name="T3" fmla="*/ 54 h 61"/>
                  <a:gd name="T4" fmla="*/ 13 w 69"/>
                  <a:gd name="T5" fmla="*/ 43 h 61"/>
                  <a:gd name="T6" fmla="*/ 23 w 69"/>
                  <a:gd name="T7" fmla="*/ 32 h 61"/>
                  <a:gd name="T8" fmla="*/ 33 w 69"/>
                  <a:gd name="T9" fmla="*/ 20 h 61"/>
                  <a:gd name="T10" fmla="*/ 45 w 69"/>
                  <a:gd name="T11" fmla="*/ 10 h 61"/>
                  <a:gd name="T12" fmla="*/ 55 w 69"/>
                  <a:gd name="T13" fmla="*/ 3 h 61"/>
                  <a:gd name="T14" fmla="*/ 63 w 69"/>
                  <a:gd name="T15" fmla="*/ 0 h 61"/>
                  <a:gd name="T16" fmla="*/ 69 w 69"/>
                  <a:gd name="T17" fmla="*/ 2 h 61"/>
                  <a:gd name="T18" fmla="*/ 69 w 69"/>
                  <a:gd name="T19" fmla="*/ 8 h 61"/>
                  <a:gd name="T20" fmla="*/ 63 w 69"/>
                  <a:gd name="T21" fmla="*/ 15 h 61"/>
                  <a:gd name="T22" fmla="*/ 54 w 69"/>
                  <a:gd name="T23" fmla="*/ 23 h 61"/>
                  <a:gd name="T24" fmla="*/ 41 w 69"/>
                  <a:gd name="T25" fmla="*/ 31 h 61"/>
                  <a:gd name="T26" fmla="*/ 29 w 69"/>
                  <a:gd name="T27" fmla="*/ 40 h 61"/>
                  <a:gd name="T28" fmla="*/ 16 w 69"/>
                  <a:gd name="T29" fmla="*/ 48 h 61"/>
                  <a:gd name="T30" fmla="*/ 6 w 69"/>
                  <a:gd name="T31" fmla="*/ 55 h 61"/>
                  <a:gd name="T32" fmla="*/ 0 w 69"/>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1">
                    <a:moveTo>
                      <a:pt x="0" y="61"/>
                    </a:moveTo>
                    <a:lnTo>
                      <a:pt x="5" y="54"/>
                    </a:lnTo>
                    <a:lnTo>
                      <a:pt x="13" y="43"/>
                    </a:lnTo>
                    <a:lnTo>
                      <a:pt x="23" y="32"/>
                    </a:lnTo>
                    <a:lnTo>
                      <a:pt x="33" y="20"/>
                    </a:lnTo>
                    <a:lnTo>
                      <a:pt x="45" y="10"/>
                    </a:lnTo>
                    <a:lnTo>
                      <a:pt x="55" y="3"/>
                    </a:lnTo>
                    <a:lnTo>
                      <a:pt x="63" y="0"/>
                    </a:lnTo>
                    <a:lnTo>
                      <a:pt x="69" y="2"/>
                    </a:lnTo>
                    <a:lnTo>
                      <a:pt x="69" y="8"/>
                    </a:lnTo>
                    <a:lnTo>
                      <a:pt x="63" y="15"/>
                    </a:lnTo>
                    <a:lnTo>
                      <a:pt x="54" y="23"/>
                    </a:lnTo>
                    <a:lnTo>
                      <a:pt x="41" y="31"/>
                    </a:lnTo>
                    <a:lnTo>
                      <a:pt x="29" y="40"/>
                    </a:lnTo>
                    <a:lnTo>
                      <a:pt x="16" y="48"/>
                    </a:lnTo>
                    <a:lnTo>
                      <a:pt x="6" y="55"/>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4" name="Freeform 50">
                <a:extLst>
                  <a:ext uri="{FF2B5EF4-FFF2-40B4-BE49-F238E27FC236}">
                    <a16:creationId xmlns:a16="http://schemas.microsoft.com/office/drawing/2014/main" id="{799A3DB3-4692-4E3F-877A-7C977197A004}"/>
                  </a:ext>
                </a:extLst>
              </p:cNvPr>
              <p:cNvSpPr>
                <a:spLocks/>
              </p:cNvSpPr>
              <p:nvPr/>
            </p:nvSpPr>
            <p:spPr bwMode="auto">
              <a:xfrm>
                <a:off x="2737" y="533"/>
                <a:ext cx="32" cy="36"/>
              </a:xfrm>
              <a:custGeom>
                <a:avLst/>
                <a:gdLst>
                  <a:gd name="T0" fmla="*/ 0 w 65"/>
                  <a:gd name="T1" fmla="*/ 73 h 73"/>
                  <a:gd name="T2" fmla="*/ 4 w 65"/>
                  <a:gd name="T3" fmla="*/ 64 h 73"/>
                  <a:gd name="T4" fmla="*/ 9 w 65"/>
                  <a:gd name="T5" fmla="*/ 52 h 73"/>
                  <a:gd name="T6" fmla="*/ 16 w 65"/>
                  <a:gd name="T7" fmla="*/ 39 h 73"/>
                  <a:gd name="T8" fmla="*/ 24 w 65"/>
                  <a:gd name="T9" fmla="*/ 28 h 73"/>
                  <a:gd name="T10" fmla="*/ 34 w 65"/>
                  <a:gd name="T11" fmla="*/ 17 h 73"/>
                  <a:gd name="T12" fmla="*/ 44 w 65"/>
                  <a:gd name="T13" fmla="*/ 8 h 73"/>
                  <a:gd name="T14" fmla="*/ 53 w 65"/>
                  <a:gd name="T15" fmla="*/ 2 h 73"/>
                  <a:gd name="T16" fmla="*/ 63 w 65"/>
                  <a:gd name="T17" fmla="*/ 0 h 73"/>
                  <a:gd name="T18" fmla="*/ 65 w 65"/>
                  <a:gd name="T19" fmla="*/ 4 h 73"/>
                  <a:gd name="T20" fmla="*/ 61 w 65"/>
                  <a:gd name="T21" fmla="*/ 11 h 73"/>
                  <a:gd name="T22" fmla="*/ 52 w 65"/>
                  <a:gd name="T23" fmla="*/ 21 h 73"/>
                  <a:gd name="T24" fmla="*/ 42 w 65"/>
                  <a:gd name="T25" fmla="*/ 32 h 73"/>
                  <a:gd name="T26" fmla="*/ 29 w 65"/>
                  <a:gd name="T27" fmla="*/ 45 h 73"/>
                  <a:gd name="T28" fmla="*/ 17 w 65"/>
                  <a:gd name="T29" fmla="*/ 57 h 73"/>
                  <a:gd name="T30" fmla="*/ 7 w 65"/>
                  <a:gd name="T31" fmla="*/ 67 h 73"/>
                  <a:gd name="T32" fmla="*/ 0 w 65"/>
                  <a:gd name="T3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73">
                    <a:moveTo>
                      <a:pt x="0" y="73"/>
                    </a:moveTo>
                    <a:lnTo>
                      <a:pt x="4" y="64"/>
                    </a:lnTo>
                    <a:lnTo>
                      <a:pt x="9" y="52"/>
                    </a:lnTo>
                    <a:lnTo>
                      <a:pt x="16" y="39"/>
                    </a:lnTo>
                    <a:lnTo>
                      <a:pt x="24" y="28"/>
                    </a:lnTo>
                    <a:lnTo>
                      <a:pt x="34" y="17"/>
                    </a:lnTo>
                    <a:lnTo>
                      <a:pt x="44" y="8"/>
                    </a:lnTo>
                    <a:lnTo>
                      <a:pt x="53" y="2"/>
                    </a:lnTo>
                    <a:lnTo>
                      <a:pt x="63" y="0"/>
                    </a:lnTo>
                    <a:lnTo>
                      <a:pt x="65" y="4"/>
                    </a:lnTo>
                    <a:lnTo>
                      <a:pt x="61" y="11"/>
                    </a:lnTo>
                    <a:lnTo>
                      <a:pt x="52" y="21"/>
                    </a:lnTo>
                    <a:lnTo>
                      <a:pt x="42" y="32"/>
                    </a:lnTo>
                    <a:lnTo>
                      <a:pt x="29" y="45"/>
                    </a:lnTo>
                    <a:lnTo>
                      <a:pt x="17" y="57"/>
                    </a:lnTo>
                    <a:lnTo>
                      <a:pt x="7" y="67"/>
                    </a:lnTo>
                    <a:lnTo>
                      <a:pt x="0"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5" name="Freeform 51">
                <a:extLst>
                  <a:ext uri="{FF2B5EF4-FFF2-40B4-BE49-F238E27FC236}">
                    <a16:creationId xmlns:a16="http://schemas.microsoft.com/office/drawing/2014/main" id="{9CF660D9-F40B-4CF2-A6F1-202DB1475C2C}"/>
                  </a:ext>
                </a:extLst>
              </p:cNvPr>
              <p:cNvSpPr>
                <a:spLocks/>
              </p:cNvSpPr>
              <p:nvPr/>
            </p:nvSpPr>
            <p:spPr bwMode="auto">
              <a:xfrm>
                <a:off x="2733" y="520"/>
                <a:ext cx="16" cy="40"/>
              </a:xfrm>
              <a:custGeom>
                <a:avLst/>
                <a:gdLst>
                  <a:gd name="T0" fmla="*/ 32 w 32"/>
                  <a:gd name="T1" fmla="*/ 1 h 79"/>
                  <a:gd name="T2" fmla="*/ 32 w 32"/>
                  <a:gd name="T3" fmla="*/ 4 h 79"/>
                  <a:gd name="T4" fmla="*/ 30 w 32"/>
                  <a:gd name="T5" fmla="*/ 12 h 79"/>
                  <a:gd name="T6" fmla="*/ 27 w 32"/>
                  <a:gd name="T7" fmla="*/ 24 h 79"/>
                  <a:gd name="T8" fmla="*/ 21 w 32"/>
                  <a:gd name="T9" fmla="*/ 35 h 79"/>
                  <a:gd name="T10" fmla="*/ 15 w 32"/>
                  <a:gd name="T11" fmla="*/ 48 h 79"/>
                  <a:gd name="T12" fmla="*/ 9 w 32"/>
                  <a:gd name="T13" fmla="*/ 61 h 79"/>
                  <a:gd name="T14" fmla="*/ 5 w 32"/>
                  <a:gd name="T15" fmla="*/ 71 h 79"/>
                  <a:gd name="T16" fmla="*/ 3 w 32"/>
                  <a:gd name="T17" fmla="*/ 79 h 79"/>
                  <a:gd name="T18" fmla="*/ 0 w 32"/>
                  <a:gd name="T19" fmla="*/ 69 h 79"/>
                  <a:gd name="T20" fmla="*/ 1 w 32"/>
                  <a:gd name="T21" fmla="*/ 55 h 79"/>
                  <a:gd name="T22" fmla="*/ 4 w 32"/>
                  <a:gd name="T23" fmla="*/ 41 h 79"/>
                  <a:gd name="T24" fmla="*/ 7 w 32"/>
                  <a:gd name="T25" fmla="*/ 27 h 79"/>
                  <a:gd name="T26" fmla="*/ 13 w 32"/>
                  <a:gd name="T27" fmla="*/ 15 h 79"/>
                  <a:gd name="T28" fmla="*/ 19 w 32"/>
                  <a:gd name="T29" fmla="*/ 5 h 79"/>
                  <a:gd name="T30" fmla="*/ 26 w 32"/>
                  <a:gd name="T31" fmla="*/ 0 h 79"/>
                  <a:gd name="T32" fmla="*/ 32 w 32"/>
                  <a:gd name="T33"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32" y="1"/>
                    </a:moveTo>
                    <a:lnTo>
                      <a:pt x="32" y="4"/>
                    </a:lnTo>
                    <a:lnTo>
                      <a:pt x="30" y="12"/>
                    </a:lnTo>
                    <a:lnTo>
                      <a:pt x="27" y="24"/>
                    </a:lnTo>
                    <a:lnTo>
                      <a:pt x="21" y="35"/>
                    </a:lnTo>
                    <a:lnTo>
                      <a:pt x="15" y="48"/>
                    </a:lnTo>
                    <a:lnTo>
                      <a:pt x="9" y="61"/>
                    </a:lnTo>
                    <a:lnTo>
                      <a:pt x="5" y="71"/>
                    </a:lnTo>
                    <a:lnTo>
                      <a:pt x="3" y="79"/>
                    </a:lnTo>
                    <a:lnTo>
                      <a:pt x="0" y="69"/>
                    </a:lnTo>
                    <a:lnTo>
                      <a:pt x="1" y="55"/>
                    </a:lnTo>
                    <a:lnTo>
                      <a:pt x="4" y="41"/>
                    </a:lnTo>
                    <a:lnTo>
                      <a:pt x="7" y="27"/>
                    </a:lnTo>
                    <a:lnTo>
                      <a:pt x="13" y="15"/>
                    </a:lnTo>
                    <a:lnTo>
                      <a:pt x="19" y="5"/>
                    </a:lnTo>
                    <a:lnTo>
                      <a:pt x="26" y="0"/>
                    </a:lnTo>
                    <a:lnTo>
                      <a:pt x="32"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6" name="Freeform 52">
                <a:extLst>
                  <a:ext uri="{FF2B5EF4-FFF2-40B4-BE49-F238E27FC236}">
                    <a16:creationId xmlns:a16="http://schemas.microsoft.com/office/drawing/2014/main" id="{EBDE652F-5773-4F0D-88F7-2B1EA35781E8}"/>
                  </a:ext>
                </a:extLst>
              </p:cNvPr>
              <p:cNvSpPr>
                <a:spLocks/>
              </p:cNvSpPr>
              <p:nvPr/>
            </p:nvSpPr>
            <p:spPr bwMode="auto">
              <a:xfrm>
                <a:off x="2722" y="507"/>
                <a:ext cx="16" cy="39"/>
              </a:xfrm>
              <a:custGeom>
                <a:avLst/>
                <a:gdLst>
                  <a:gd name="T0" fmla="*/ 31 w 31"/>
                  <a:gd name="T1" fmla="*/ 0 h 79"/>
                  <a:gd name="T2" fmla="*/ 31 w 31"/>
                  <a:gd name="T3" fmla="*/ 5 h 79"/>
                  <a:gd name="T4" fmla="*/ 29 w 31"/>
                  <a:gd name="T5" fmla="*/ 13 h 79"/>
                  <a:gd name="T6" fmla="*/ 26 w 31"/>
                  <a:gd name="T7" fmla="*/ 23 h 79"/>
                  <a:gd name="T8" fmla="*/ 20 w 31"/>
                  <a:gd name="T9" fmla="*/ 36 h 79"/>
                  <a:gd name="T10" fmla="*/ 14 w 31"/>
                  <a:gd name="T11" fmla="*/ 50 h 79"/>
                  <a:gd name="T12" fmla="*/ 10 w 31"/>
                  <a:gd name="T13" fmla="*/ 61 h 79"/>
                  <a:gd name="T14" fmla="*/ 5 w 31"/>
                  <a:gd name="T15" fmla="*/ 72 h 79"/>
                  <a:gd name="T16" fmla="*/ 2 w 31"/>
                  <a:gd name="T17" fmla="*/ 79 h 79"/>
                  <a:gd name="T18" fmla="*/ 0 w 31"/>
                  <a:gd name="T19" fmla="*/ 67 h 79"/>
                  <a:gd name="T20" fmla="*/ 0 w 31"/>
                  <a:gd name="T21" fmla="*/ 54 h 79"/>
                  <a:gd name="T22" fmla="*/ 3 w 31"/>
                  <a:gd name="T23" fmla="*/ 41 h 79"/>
                  <a:gd name="T24" fmla="*/ 7 w 31"/>
                  <a:gd name="T25" fmla="*/ 27 h 79"/>
                  <a:gd name="T26" fmla="*/ 12 w 31"/>
                  <a:gd name="T27" fmla="*/ 14 h 79"/>
                  <a:gd name="T28" fmla="*/ 18 w 31"/>
                  <a:gd name="T29" fmla="*/ 5 h 79"/>
                  <a:gd name="T30" fmla="*/ 25 w 31"/>
                  <a:gd name="T31" fmla="*/ 0 h 79"/>
                  <a:gd name="T32" fmla="*/ 31 w 31"/>
                  <a:gd name="T3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79">
                    <a:moveTo>
                      <a:pt x="31" y="0"/>
                    </a:moveTo>
                    <a:lnTo>
                      <a:pt x="31" y="5"/>
                    </a:lnTo>
                    <a:lnTo>
                      <a:pt x="29" y="13"/>
                    </a:lnTo>
                    <a:lnTo>
                      <a:pt x="26" y="23"/>
                    </a:lnTo>
                    <a:lnTo>
                      <a:pt x="20" y="36"/>
                    </a:lnTo>
                    <a:lnTo>
                      <a:pt x="14" y="50"/>
                    </a:lnTo>
                    <a:lnTo>
                      <a:pt x="10" y="61"/>
                    </a:lnTo>
                    <a:lnTo>
                      <a:pt x="5" y="72"/>
                    </a:lnTo>
                    <a:lnTo>
                      <a:pt x="2" y="79"/>
                    </a:lnTo>
                    <a:lnTo>
                      <a:pt x="0" y="67"/>
                    </a:lnTo>
                    <a:lnTo>
                      <a:pt x="0" y="54"/>
                    </a:lnTo>
                    <a:lnTo>
                      <a:pt x="3" y="41"/>
                    </a:lnTo>
                    <a:lnTo>
                      <a:pt x="7" y="27"/>
                    </a:lnTo>
                    <a:lnTo>
                      <a:pt x="12" y="14"/>
                    </a:lnTo>
                    <a:lnTo>
                      <a:pt x="18" y="5"/>
                    </a:lnTo>
                    <a:lnTo>
                      <a:pt x="25" y="0"/>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7" name="Freeform 53">
                <a:extLst>
                  <a:ext uri="{FF2B5EF4-FFF2-40B4-BE49-F238E27FC236}">
                    <a16:creationId xmlns:a16="http://schemas.microsoft.com/office/drawing/2014/main" id="{2B85F7C0-0118-45C4-8FEC-066F04E03F5D}"/>
                  </a:ext>
                </a:extLst>
              </p:cNvPr>
              <p:cNvSpPr>
                <a:spLocks/>
              </p:cNvSpPr>
              <p:nvPr/>
            </p:nvSpPr>
            <p:spPr bwMode="auto">
              <a:xfrm>
                <a:off x="2756" y="390"/>
                <a:ext cx="40" cy="197"/>
              </a:xfrm>
              <a:custGeom>
                <a:avLst/>
                <a:gdLst>
                  <a:gd name="T0" fmla="*/ 68 w 81"/>
                  <a:gd name="T1" fmla="*/ 390 h 395"/>
                  <a:gd name="T2" fmla="*/ 72 w 81"/>
                  <a:gd name="T3" fmla="*/ 392 h 395"/>
                  <a:gd name="T4" fmla="*/ 75 w 81"/>
                  <a:gd name="T5" fmla="*/ 393 h 395"/>
                  <a:gd name="T6" fmla="*/ 77 w 81"/>
                  <a:gd name="T7" fmla="*/ 394 h 395"/>
                  <a:gd name="T8" fmla="*/ 81 w 81"/>
                  <a:gd name="T9" fmla="*/ 395 h 395"/>
                  <a:gd name="T10" fmla="*/ 53 w 81"/>
                  <a:gd name="T11" fmla="*/ 337 h 395"/>
                  <a:gd name="T12" fmla="*/ 34 w 81"/>
                  <a:gd name="T13" fmla="*/ 280 h 395"/>
                  <a:gd name="T14" fmla="*/ 21 w 81"/>
                  <a:gd name="T15" fmla="*/ 225 h 395"/>
                  <a:gd name="T16" fmla="*/ 14 w 81"/>
                  <a:gd name="T17" fmla="*/ 173 h 395"/>
                  <a:gd name="T18" fmla="*/ 11 w 81"/>
                  <a:gd name="T19" fmla="*/ 125 h 395"/>
                  <a:gd name="T20" fmla="*/ 11 w 81"/>
                  <a:gd name="T21" fmla="*/ 79 h 395"/>
                  <a:gd name="T22" fmla="*/ 13 w 81"/>
                  <a:gd name="T23" fmla="*/ 37 h 395"/>
                  <a:gd name="T24" fmla="*/ 14 w 81"/>
                  <a:gd name="T25" fmla="*/ 0 h 395"/>
                  <a:gd name="T26" fmla="*/ 7 w 81"/>
                  <a:gd name="T27" fmla="*/ 28 h 395"/>
                  <a:gd name="T28" fmla="*/ 2 w 81"/>
                  <a:gd name="T29" fmla="*/ 71 h 395"/>
                  <a:gd name="T30" fmla="*/ 0 w 81"/>
                  <a:gd name="T31" fmla="*/ 122 h 395"/>
                  <a:gd name="T32" fmla="*/ 4 w 81"/>
                  <a:gd name="T33" fmla="*/ 180 h 395"/>
                  <a:gd name="T34" fmla="*/ 11 w 81"/>
                  <a:gd name="T35" fmla="*/ 240 h 395"/>
                  <a:gd name="T36" fmla="*/ 23 w 81"/>
                  <a:gd name="T37" fmla="*/ 298 h 395"/>
                  <a:gd name="T38" fmla="*/ 42 w 81"/>
                  <a:gd name="T39" fmla="*/ 348 h 395"/>
                  <a:gd name="T40" fmla="*/ 68 w 81"/>
                  <a:gd name="T41" fmla="*/ 39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95">
                    <a:moveTo>
                      <a:pt x="68" y="390"/>
                    </a:moveTo>
                    <a:lnTo>
                      <a:pt x="72" y="392"/>
                    </a:lnTo>
                    <a:lnTo>
                      <a:pt x="75" y="393"/>
                    </a:lnTo>
                    <a:lnTo>
                      <a:pt x="77" y="394"/>
                    </a:lnTo>
                    <a:lnTo>
                      <a:pt x="81" y="395"/>
                    </a:lnTo>
                    <a:lnTo>
                      <a:pt x="53" y="337"/>
                    </a:lnTo>
                    <a:lnTo>
                      <a:pt x="34" y="280"/>
                    </a:lnTo>
                    <a:lnTo>
                      <a:pt x="21" y="225"/>
                    </a:lnTo>
                    <a:lnTo>
                      <a:pt x="14" y="173"/>
                    </a:lnTo>
                    <a:lnTo>
                      <a:pt x="11" y="125"/>
                    </a:lnTo>
                    <a:lnTo>
                      <a:pt x="11" y="79"/>
                    </a:lnTo>
                    <a:lnTo>
                      <a:pt x="13" y="37"/>
                    </a:lnTo>
                    <a:lnTo>
                      <a:pt x="14" y="0"/>
                    </a:lnTo>
                    <a:lnTo>
                      <a:pt x="7" y="28"/>
                    </a:lnTo>
                    <a:lnTo>
                      <a:pt x="2" y="71"/>
                    </a:lnTo>
                    <a:lnTo>
                      <a:pt x="0" y="122"/>
                    </a:lnTo>
                    <a:lnTo>
                      <a:pt x="4" y="180"/>
                    </a:lnTo>
                    <a:lnTo>
                      <a:pt x="11" y="240"/>
                    </a:lnTo>
                    <a:lnTo>
                      <a:pt x="23" y="298"/>
                    </a:lnTo>
                    <a:lnTo>
                      <a:pt x="42" y="348"/>
                    </a:lnTo>
                    <a:lnTo>
                      <a:pt x="68" y="3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8" name="Freeform 54">
                <a:extLst>
                  <a:ext uri="{FF2B5EF4-FFF2-40B4-BE49-F238E27FC236}">
                    <a16:creationId xmlns:a16="http://schemas.microsoft.com/office/drawing/2014/main" id="{786152EA-FC2A-49E0-A892-6114F52A3787}"/>
                  </a:ext>
                </a:extLst>
              </p:cNvPr>
              <p:cNvSpPr>
                <a:spLocks/>
              </p:cNvSpPr>
              <p:nvPr/>
            </p:nvSpPr>
            <p:spPr bwMode="auto">
              <a:xfrm>
                <a:off x="2759" y="403"/>
                <a:ext cx="30" cy="27"/>
              </a:xfrm>
              <a:custGeom>
                <a:avLst/>
                <a:gdLst>
                  <a:gd name="T0" fmla="*/ 60 w 60"/>
                  <a:gd name="T1" fmla="*/ 1 h 54"/>
                  <a:gd name="T2" fmla="*/ 56 w 60"/>
                  <a:gd name="T3" fmla="*/ 0 h 54"/>
                  <a:gd name="T4" fmla="*/ 50 w 60"/>
                  <a:gd name="T5" fmla="*/ 1 h 54"/>
                  <a:gd name="T6" fmla="*/ 42 w 60"/>
                  <a:gd name="T7" fmla="*/ 4 h 54"/>
                  <a:gd name="T8" fmla="*/ 31 w 60"/>
                  <a:gd name="T9" fmla="*/ 10 h 54"/>
                  <a:gd name="T10" fmla="*/ 21 w 60"/>
                  <a:gd name="T11" fmla="*/ 19 h 54"/>
                  <a:gd name="T12" fmla="*/ 12 w 60"/>
                  <a:gd name="T13" fmla="*/ 29 h 54"/>
                  <a:gd name="T14" fmla="*/ 5 w 60"/>
                  <a:gd name="T15" fmla="*/ 41 h 54"/>
                  <a:gd name="T16" fmla="*/ 0 w 60"/>
                  <a:gd name="T17" fmla="*/ 54 h 54"/>
                  <a:gd name="T18" fmla="*/ 7 w 60"/>
                  <a:gd name="T19" fmla="*/ 48 h 54"/>
                  <a:gd name="T20" fmla="*/ 15 w 60"/>
                  <a:gd name="T21" fmla="*/ 40 h 54"/>
                  <a:gd name="T22" fmla="*/ 25 w 60"/>
                  <a:gd name="T23" fmla="*/ 33 h 54"/>
                  <a:gd name="T24" fmla="*/ 36 w 60"/>
                  <a:gd name="T25" fmla="*/ 25 h 54"/>
                  <a:gd name="T26" fmla="*/ 46 w 60"/>
                  <a:gd name="T27" fmla="*/ 17 h 54"/>
                  <a:gd name="T28" fmla="*/ 54 w 60"/>
                  <a:gd name="T29" fmla="*/ 10 h 54"/>
                  <a:gd name="T30" fmla="*/ 59 w 60"/>
                  <a:gd name="T31" fmla="*/ 4 h 54"/>
                  <a:gd name="T32" fmla="*/ 60 w 60"/>
                  <a:gd name="T33"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54">
                    <a:moveTo>
                      <a:pt x="60" y="1"/>
                    </a:moveTo>
                    <a:lnTo>
                      <a:pt x="56" y="0"/>
                    </a:lnTo>
                    <a:lnTo>
                      <a:pt x="50" y="1"/>
                    </a:lnTo>
                    <a:lnTo>
                      <a:pt x="42" y="4"/>
                    </a:lnTo>
                    <a:lnTo>
                      <a:pt x="31" y="10"/>
                    </a:lnTo>
                    <a:lnTo>
                      <a:pt x="21" y="19"/>
                    </a:lnTo>
                    <a:lnTo>
                      <a:pt x="12" y="29"/>
                    </a:lnTo>
                    <a:lnTo>
                      <a:pt x="5" y="41"/>
                    </a:lnTo>
                    <a:lnTo>
                      <a:pt x="0" y="54"/>
                    </a:lnTo>
                    <a:lnTo>
                      <a:pt x="7" y="48"/>
                    </a:lnTo>
                    <a:lnTo>
                      <a:pt x="15" y="40"/>
                    </a:lnTo>
                    <a:lnTo>
                      <a:pt x="25" y="33"/>
                    </a:lnTo>
                    <a:lnTo>
                      <a:pt x="36" y="25"/>
                    </a:lnTo>
                    <a:lnTo>
                      <a:pt x="46" y="17"/>
                    </a:lnTo>
                    <a:lnTo>
                      <a:pt x="54" y="10"/>
                    </a:lnTo>
                    <a:lnTo>
                      <a:pt x="59" y="4"/>
                    </a:lnTo>
                    <a:lnTo>
                      <a:pt x="6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799" name="Freeform 55">
                <a:extLst>
                  <a:ext uri="{FF2B5EF4-FFF2-40B4-BE49-F238E27FC236}">
                    <a16:creationId xmlns:a16="http://schemas.microsoft.com/office/drawing/2014/main" id="{4F0277DD-D1D2-4F74-AEC1-D4722960B144}"/>
                  </a:ext>
                </a:extLst>
              </p:cNvPr>
              <p:cNvSpPr>
                <a:spLocks/>
              </p:cNvSpPr>
              <p:nvPr/>
            </p:nvSpPr>
            <p:spPr bwMode="auto">
              <a:xfrm>
                <a:off x="2757" y="429"/>
                <a:ext cx="34" cy="36"/>
              </a:xfrm>
              <a:custGeom>
                <a:avLst/>
                <a:gdLst>
                  <a:gd name="T0" fmla="*/ 70 w 70"/>
                  <a:gd name="T1" fmla="*/ 2 h 71"/>
                  <a:gd name="T2" fmla="*/ 66 w 70"/>
                  <a:gd name="T3" fmla="*/ 0 h 71"/>
                  <a:gd name="T4" fmla="*/ 58 w 70"/>
                  <a:gd name="T5" fmla="*/ 2 h 71"/>
                  <a:gd name="T6" fmla="*/ 48 w 70"/>
                  <a:gd name="T7" fmla="*/ 9 h 71"/>
                  <a:gd name="T8" fmla="*/ 37 w 70"/>
                  <a:gd name="T9" fmla="*/ 18 h 71"/>
                  <a:gd name="T10" fmla="*/ 25 w 70"/>
                  <a:gd name="T11" fmla="*/ 30 h 71"/>
                  <a:gd name="T12" fmla="*/ 14 w 70"/>
                  <a:gd name="T13" fmla="*/ 44 h 71"/>
                  <a:gd name="T14" fmla="*/ 6 w 70"/>
                  <a:gd name="T15" fmla="*/ 57 h 71"/>
                  <a:gd name="T16" fmla="*/ 0 w 70"/>
                  <a:gd name="T17" fmla="*/ 71 h 71"/>
                  <a:gd name="T18" fmla="*/ 6 w 70"/>
                  <a:gd name="T19" fmla="*/ 65 h 71"/>
                  <a:gd name="T20" fmla="*/ 15 w 70"/>
                  <a:gd name="T21" fmla="*/ 57 h 71"/>
                  <a:gd name="T22" fmla="*/ 27 w 70"/>
                  <a:gd name="T23" fmla="*/ 48 h 71"/>
                  <a:gd name="T24" fmla="*/ 41 w 70"/>
                  <a:gd name="T25" fmla="*/ 38 h 71"/>
                  <a:gd name="T26" fmla="*/ 52 w 70"/>
                  <a:gd name="T27" fmla="*/ 26 h 71"/>
                  <a:gd name="T28" fmla="*/ 63 w 70"/>
                  <a:gd name="T29" fmla="*/ 17 h 71"/>
                  <a:gd name="T30" fmla="*/ 68 w 70"/>
                  <a:gd name="T31" fmla="*/ 8 h 71"/>
                  <a:gd name="T32" fmla="*/ 70 w 70"/>
                  <a:gd name="T33"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1">
                    <a:moveTo>
                      <a:pt x="70" y="2"/>
                    </a:moveTo>
                    <a:lnTo>
                      <a:pt x="66" y="0"/>
                    </a:lnTo>
                    <a:lnTo>
                      <a:pt x="58" y="2"/>
                    </a:lnTo>
                    <a:lnTo>
                      <a:pt x="48" y="9"/>
                    </a:lnTo>
                    <a:lnTo>
                      <a:pt x="37" y="18"/>
                    </a:lnTo>
                    <a:lnTo>
                      <a:pt x="25" y="30"/>
                    </a:lnTo>
                    <a:lnTo>
                      <a:pt x="14" y="44"/>
                    </a:lnTo>
                    <a:lnTo>
                      <a:pt x="6" y="57"/>
                    </a:lnTo>
                    <a:lnTo>
                      <a:pt x="0" y="71"/>
                    </a:lnTo>
                    <a:lnTo>
                      <a:pt x="6" y="65"/>
                    </a:lnTo>
                    <a:lnTo>
                      <a:pt x="15" y="57"/>
                    </a:lnTo>
                    <a:lnTo>
                      <a:pt x="27" y="48"/>
                    </a:lnTo>
                    <a:lnTo>
                      <a:pt x="41" y="38"/>
                    </a:lnTo>
                    <a:lnTo>
                      <a:pt x="52" y="26"/>
                    </a:lnTo>
                    <a:lnTo>
                      <a:pt x="63" y="17"/>
                    </a:lnTo>
                    <a:lnTo>
                      <a:pt x="68" y="8"/>
                    </a:lnTo>
                    <a:lnTo>
                      <a:pt x="7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0" name="Freeform 56">
                <a:extLst>
                  <a:ext uri="{FF2B5EF4-FFF2-40B4-BE49-F238E27FC236}">
                    <a16:creationId xmlns:a16="http://schemas.microsoft.com/office/drawing/2014/main" id="{11EC35CA-5FC1-4935-92EA-B9DECDF29D4F}"/>
                  </a:ext>
                </a:extLst>
              </p:cNvPr>
              <p:cNvSpPr>
                <a:spLocks/>
              </p:cNvSpPr>
              <p:nvPr/>
            </p:nvSpPr>
            <p:spPr bwMode="auto">
              <a:xfrm>
                <a:off x="2759" y="452"/>
                <a:ext cx="39" cy="31"/>
              </a:xfrm>
              <a:custGeom>
                <a:avLst/>
                <a:gdLst>
                  <a:gd name="T0" fmla="*/ 77 w 77"/>
                  <a:gd name="T1" fmla="*/ 2 h 62"/>
                  <a:gd name="T2" fmla="*/ 73 w 77"/>
                  <a:gd name="T3" fmla="*/ 0 h 62"/>
                  <a:gd name="T4" fmla="*/ 63 w 77"/>
                  <a:gd name="T5" fmla="*/ 1 h 62"/>
                  <a:gd name="T6" fmla="*/ 52 w 77"/>
                  <a:gd name="T7" fmla="*/ 7 h 62"/>
                  <a:gd name="T8" fmla="*/ 39 w 77"/>
                  <a:gd name="T9" fmla="*/ 15 h 62"/>
                  <a:gd name="T10" fmla="*/ 25 w 77"/>
                  <a:gd name="T11" fmla="*/ 25 h 62"/>
                  <a:gd name="T12" fmla="*/ 14 w 77"/>
                  <a:gd name="T13" fmla="*/ 37 h 62"/>
                  <a:gd name="T14" fmla="*/ 5 w 77"/>
                  <a:gd name="T15" fmla="*/ 49 h 62"/>
                  <a:gd name="T16" fmla="*/ 0 w 77"/>
                  <a:gd name="T17" fmla="*/ 62 h 62"/>
                  <a:gd name="T18" fmla="*/ 6 w 77"/>
                  <a:gd name="T19" fmla="*/ 58 h 62"/>
                  <a:gd name="T20" fmla="*/ 16 w 77"/>
                  <a:gd name="T21" fmla="*/ 52 h 62"/>
                  <a:gd name="T22" fmla="*/ 30 w 77"/>
                  <a:gd name="T23" fmla="*/ 42 h 62"/>
                  <a:gd name="T24" fmla="*/ 44 w 77"/>
                  <a:gd name="T25" fmla="*/ 33 h 62"/>
                  <a:gd name="T26" fmla="*/ 56 w 77"/>
                  <a:gd name="T27" fmla="*/ 24 h 62"/>
                  <a:gd name="T28" fmla="*/ 68 w 77"/>
                  <a:gd name="T29" fmla="*/ 15 h 62"/>
                  <a:gd name="T30" fmla="*/ 75 w 77"/>
                  <a:gd name="T31" fmla="*/ 7 h 62"/>
                  <a:gd name="T32" fmla="*/ 77 w 77"/>
                  <a:gd name="T33" fmla="*/ 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62">
                    <a:moveTo>
                      <a:pt x="77" y="2"/>
                    </a:moveTo>
                    <a:lnTo>
                      <a:pt x="73" y="0"/>
                    </a:lnTo>
                    <a:lnTo>
                      <a:pt x="63" y="1"/>
                    </a:lnTo>
                    <a:lnTo>
                      <a:pt x="52" y="7"/>
                    </a:lnTo>
                    <a:lnTo>
                      <a:pt x="39" y="15"/>
                    </a:lnTo>
                    <a:lnTo>
                      <a:pt x="25" y="25"/>
                    </a:lnTo>
                    <a:lnTo>
                      <a:pt x="14" y="37"/>
                    </a:lnTo>
                    <a:lnTo>
                      <a:pt x="5" y="49"/>
                    </a:lnTo>
                    <a:lnTo>
                      <a:pt x="0" y="62"/>
                    </a:lnTo>
                    <a:lnTo>
                      <a:pt x="6" y="58"/>
                    </a:lnTo>
                    <a:lnTo>
                      <a:pt x="16" y="52"/>
                    </a:lnTo>
                    <a:lnTo>
                      <a:pt x="30" y="42"/>
                    </a:lnTo>
                    <a:lnTo>
                      <a:pt x="44" y="33"/>
                    </a:lnTo>
                    <a:lnTo>
                      <a:pt x="56" y="24"/>
                    </a:lnTo>
                    <a:lnTo>
                      <a:pt x="68" y="15"/>
                    </a:lnTo>
                    <a:lnTo>
                      <a:pt x="75" y="7"/>
                    </a:lnTo>
                    <a:lnTo>
                      <a:pt x="77"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1" name="Freeform 57">
                <a:extLst>
                  <a:ext uri="{FF2B5EF4-FFF2-40B4-BE49-F238E27FC236}">
                    <a16:creationId xmlns:a16="http://schemas.microsoft.com/office/drawing/2014/main" id="{BD8172B2-C550-4AF3-B1D2-59A07244AA46}"/>
                  </a:ext>
                </a:extLst>
              </p:cNvPr>
              <p:cNvSpPr>
                <a:spLocks/>
              </p:cNvSpPr>
              <p:nvPr/>
            </p:nvSpPr>
            <p:spPr bwMode="auto">
              <a:xfrm>
                <a:off x="2762" y="489"/>
                <a:ext cx="36" cy="27"/>
              </a:xfrm>
              <a:custGeom>
                <a:avLst/>
                <a:gdLst>
                  <a:gd name="T0" fmla="*/ 71 w 71"/>
                  <a:gd name="T1" fmla="*/ 2 h 54"/>
                  <a:gd name="T2" fmla="*/ 68 w 71"/>
                  <a:gd name="T3" fmla="*/ 0 h 54"/>
                  <a:gd name="T4" fmla="*/ 59 w 71"/>
                  <a:gd name="T5" fmla="*/ 2 h 54"/>
                  <a:gd name="T6" fmla="*/ 48 w 71"/>
                  <a:gd name="T7" fmla="*/ 6 h 54"/>
                  <a:gd name="T8" fmla="*/ 36 w 71"/>
                  <a:gd name="T9" fmla="*/ 15 h 54"/>
                  <a:gd name="T10" fmla="*/ 23 w 71"/>
                  <a:gd name="T11" fmla="*/ 24 h 54"/>
                  <a:gd name="T12" fmla="*/ 13 w 71"/>
                  <a:gd name="T13" fmla="*/ 33 h 54"/>
                  <a:gd name="T14" fmla="*/ 3 w 71"/>
                  <a:gd name="T15" fmla="*/ 43 h 54"/>
                  <a:gd name="T16" fmla="*/ 0 w 71"/>
                  <a:gd name="T17" fmla="*/ 54 h 54"/>
                  <a:gd name="T18" fmla="*/ 7 w 71"/>
                  <a:gd name="T19" fmla="*/ 49 h 54"/>
                  <a:gd name="T20" fmla="*/ 17 w 71"/>
                  <a:gd name="T21" fmla="*/ 45 h 54"/>
                  <a:gd name="T22" fmla="*/ 30 w 71"/>
                  <a:gd name="T23" fmla="*/ 38 h 54"/>
                  <a:gd name="T24" fmla="*/ 43 w 71"/>
                  <a:gd name="T25" fmla="*/ 31 h 54"/>
                  <a:gd name="T26" fmla="*/ 54 w 71"/>
                  <a:gd name="T27" fmla="*/ 23 h 54"/>
                  <a:gd name="T28" fmla="*/ 64 w 71"/>
                  <a:gd name="T29" fmla="*/ 16 h 54"/>
                  <a:gd name="T30" fmla="*/ 70 w 71"/>
                  <a:gd name="T31" fmla="*/ 9 h 54"/>
                  <a:gd name="T32" fmla="*/ 71 w 71"/>
                  <a:gd name="T3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54">
                    <a:moveTo>
                      <a:pt x="71" y="2"/>
                    </a:moveTo>
                    <a:lnTo>
                      <a:pt x="68" y="0"/>
                    </a:lnTo>
                    <a:lnTo>
                      <a:pt x="59" y="2"/>
                    </a:lnTo>
                    <a:lnTo>
                      <a:pt x="48" y="6"/>
                    </a:lnTo>
                    <a:lnTo>
                      <a:pt x="36" y="15"/>
                    </a:lnTo>
                    <a:lnTo>
                      <a:pt x="23" y="24"/>
                    </a:lnTo>
                    <a:lnTo>
                      <a:pt x="13" y="33"/>
                    </a:lnTo>
                    <a:lnTo>
                      <a:pt x="3" y="43"/>
                    </a:lnTo>
                    <a:lnTo>
                      <a:pt x="0" y="54"/>
                    </a:lnTo>
                    <a:lnTo>
                      <a:pt x="7" y="49"/>
                    </a:lnTo>
                    <a:lnTo>
                      <a:pt x="17" y="45"/>
                    </a:lnTo>
                    <a:lnTo>
                      <a:pt x="30" y="38"/>
                    </a:lnTo>
                    <a:lnTo>
                      <a:pt x="43" y="31"/>
                    </a:lnTo>
                    <a:lnTo>
                      <a:pt x="54" y="23"/>
                    </a:lnTo>
                    <a:lnTo>
                      <a:pt x="64" y="16"/>
                    </a:lnTo>
                    <a:lnTo>
                      <a:pt x="70" y="9"/>
                    </a:lnTo>
                    <a:lnTo>
                      <a:pt x="71"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2" name="Freeform 58">
                <a:extLst>
                  <a:ext uri="{FF2B5EF4-FFF2-40B4-BE49-F238E27FC236}">
                    <a16:creationId xmlns:a16="http://schemas.microsoft.com/office/drawing/2014/main" id="{658B1A55-A982-47CA-B762-B44D8C6D7FB4}"/>
                  </a:ext>
                </a:extLst>
              </p:cNvPr>
              <p:cNvSpPr>
                <a:spLocks/>
              </p:cNvSpPr>
              <p:nvPr/>
            </p:nvSpPr>
            <p:spPr bwMode="auto">
              <a:xfrm>
                <a:off x="2767" y="511"/>
                <a:ext cx="32" cy="19"/>
              </a:xfrm>
              <a:custGeom>
                <a:avLst/>
                <a:gdLst>
                  <a:gd name="T0" fmla="*/ 64 w 64"/>
                  <a:gd name="T1" fmla="*/ 4 h 38"/>
                  <a:gd name="T2" fmla="*/ 60 w 64"/>
                  <a:gd name="T3" fmla="*/ 0 h 38"/>
                  <a:gd name="T4" fmla="*/ 53 w 64"/>
                  <a:gd name="T5" fmla="*/ 0 h 38"/>
                  <a:gd name="T6" fmla="*/ 44 w 64"/>
                  <a:gd name="T7" fmla="*/ 2 h 38"/>
                  <a:gd name="T8" fmla="*/ 34 w 64"/>
                  <a:gd name="T9" fmla="*/ 4 h 38"/>
                  <a:gd name="T10" fmla="*/ 22 w 64"/>
                  <a:gd name="T11" fmla="*/ 10 h 38"/>
                  <a:gd name="T12" fmla="*/ 13 w 64"/>
                  <a:gd name="T13" fmla="*/ 16 h 38"/>
                  <a:gd name="T14" fmla="*/ 5 w 64"/>
                  <a:gd name="T15" fmla="*/ 27 h 38"/>
                  <a:gd name="T16" fmla="*/ 0 w 64"/>
                  <a:gd name="T17" fmla="*/ 38 h 38"/>
                  <a:gd name="T18" fmla="*/ 7 w 64"/>
                  <a:gd name="T19" fmla="*/ 35 h 38"/>
                  <a:gd name="T20" fmla="*/ 16 w 64"/>
                  <a:gd name="T21" fmla="*/ 30 h 38"/>
                  <a:gd name="T22" fmla="*/ 27 w 64"/>
                  <a:gd name="T23" fmla="*/ 27 h 38"/>
                  <a:gd name="T24" fmla="*/ 38 w 64"/>
                  <a:gd name="T25" fmla="*/ 22 h 38"/>
                  <a:gd name="T26" fmla="*/ 49 w 64"/>
                  <a:gd name="T27" fmla="*/ 18 h 38"/>
                  <a:gd name="T28" fmla="*/ 58 w 64"/>
                  <a:gd name="T29" fmla="*/ 13 h 38"/>
                  <a:gd name="T30" fmla="*/ 62 w 64"/>
                  <a:gd name="T31" fmla="*/ 8 h 38"/>
                  <a:gd name="T32" fmla="*/ 64 w 64"/>
                  <a:gd name="T33"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8">
                    <a:moveTo>
                      <a:pt x="64" y="4"/>
                    </a:moveTo>
                    <a:lnTo>
                      <a:pt x="60" y="0"/>
                    </a:lnTo>
                    <a:lnTo>
                      <a:pt x="53" y="0"/>
                    </a:lnTo>
                    <a:lnTo>
                      <a:pt x="44" y="2"/>
                    </a:lnTo>
                    <a:lnTo>
                      <a:pt x="34" y="4"/>
                    </a:lnTo>
                    <a:lnTo>
                      <a:pt x="22" y="10"/>
                    </a:lnTo>
                    <a:lnTo>
                      <a:pt x="13" y="16"/>
                    </a:lnTo>
                    <a:lnTo>
                      <a:pt x="5" y="27"/>
                    </a:lnTo>
                    <a:lnTo>
                      <a:pt x="0" y="38"/>
                    </a:lnTo>
                    <a:lnTo>
                      <a:pt x="7" y="35"/>
                    </a:lnTo>
                    <a:lnTo>
                      <a:pt x="16" y="30"/>
                    </a:lnTo>
                    <a:lnTo>
                      <a:pt x="27" y="27"/>
                    </a:lnTo>
                    <a:lnTo>
                      <a:pt x="38" y="22"/>
                    </a:lnTo>
                    <a:lnTo>
                      <a:pt x="49" y="18"/>
                    </a:lnTo>
                    <a:lnTo>
                      <a:pt x="58" y="13"/>
                    </a:lnTo>
                    <a:lnTo>
                      <a:pt x="62" y="8"/>
                    </a:lnTo>
                    <a:lnTo>
                      <a:pt x="64"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3" name="Freeform 59">
                <a:extLst>
                  <a:ext uri="{FF2B5EF4-FFF2-40B4-BE49-F238E27FC236}">
                    <a16:creationId xmlns:a16="http://schemas.microsoft.com/office/drawing/2014/main" id="{79B33004-8940-4A07-BB99-CCEB096C5C1B}"/>
                  </a:ext>
                </a:extLst>
              </p:cNvPr>
              <p:cNvSpPr>
                <a:spLocks/>
              </p:cNvSpPr>
              <p:nvPr/>
            </p:nvSpPr>
            <p:spPr bwMode="auto">
              <a:xfrm>
                <a:off x="2779" y="546"/>
                <a:ext cx="24" cy="15"/>
              </a:xfrm>
              <a:custGeom>
                <a:avLst/>
                <a:gdLst>
                  <a:gd name="T0" fmla="*/ 49 w 49"/>
                  <a:gd name="T1" fmla="*/ 2 h 28"/>
                  <a:gd name="T2" fmla="*/ 45 w 49"/>
                  <a:gd name="T3" fmla="*/ 0 h 28"/>
                  <a:gd name="T4" fmla="*/ 39 w 49"/>
                  <a:gd name="T5" fmla="*/ 0 h 28"/>
                  <a:gd name="T6" fmla="*/ 31 w 49"/>
                  <a:gd name="T7" fmla="*/ 1 h 28"/>
                  <a:gd name="T8" fmla="*/ 23 w 49"/>
                  <a:gd name="T9" fmla="*/ 5 h 28"/>
                  <a:gd name="T10" fmla="*/ 14 w 49"/>
                  <a:gd name="T11" fmla="*/ 10 h 28"/>
                  <a:gd name="T12" fmla="*/ 7 w 49"/>
                  <a:gd name="T13" fmla="*/ 17 h 28"/>
                  <a:gd name="T14" fmla="*/ 1 w 49"/>
                  <a:gd name="T15" fmla="*/ 23 h 28"/>
                  <a:gd name="T16" fmla="*/ 0 w 49"/>
                  <a:gd name="T17" fmla="*/ 28 h 28"/>
                  <a:gd name="T18" fmla="*/ 5 w 49"/>
                  <a:gd name="T19" fmla="*/ 26 h 28"/>
                  <a:gd name="T20" fmla="*/ 12 w 49"/>
                  <a:gd name="T21" fmla="*/ 24 h 28"/>
                  <a:gd name="T22" fmla="*/ 20 w 49"/>
                  <a:gd name="T23" fmla="*/ 20 h 28"/>
                  <a:gd name="T24" fmla="*/ 28 w 49"/>
                  <a:gd name="T25" fmla="*/ 17 h 28"/>
                  <a:gd name="T26" fmla="*/ 36 w 49"/>
                  <a:gd name="T27" fmla="*/ 13 h 28"/>
                  <a:gd name="T28" fmla="*/ 42 w 49"/>
                  <a:gd name="T29" fmla="*/ 10 h 28"/>
                  <a:gd name="T30" fmla="*/ 46 w 49"/>
                  <a:gd name="T31" fmla="*/ 5 h 28"/>
                  <a:gd name="T32" fmla="*/ 49 w 49"/>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28">
                    <a:moveTo>
                      <a:pt x="49" y="2"/>
                    </a:moveTo>
                    <a:lnTo>
                      <a:pt x="45" y="0"/>
                    </a:lnTo>
                    <a:lnTo>
                      <a:pt x="39" y="0"/>
                    </a:lnTo>
                    <a:lnTo>
                      <a:pt x="31" y="1"/>
                    </a:lnTo>
                    <a:lnTo>
                      <a:pt x="23" y="5"/>
                    </a:lnTo>
                    <a:lnTo>
                      <a:pt x="14" y="10"/>
                    </a:lnTo>
                    <a:lnTo>
                      <a:pt x="7" y="17"/>
                    </a:lnTo>
                    <a:lnTo>
                      <a:pt x="1" y="23"/>
                    </a:lnTo>
                    <a:lnTo>
                      <a:pt x="0" y="28"/>
                    </a:lnTo>
                    <a:lnTo>
                      <a:pt x="5" y="26"/>
                    </a:lnTo>
                    <a:lnTo>
                      <a:pt x="12" y="24"/>
                    </a:lnTo>
                    <a:lnTo>
                      <a:pt x="20" y="20"/>
                    </a:lnTo>
                    <a:lnTo>
                      <a:pt x="28" y="17"/>
                    </a:lnTo>
                    <a:lnTo>
                      <a:pt x="36" y="13"/>
                    </a:lnTo>
                    <a:lnTo>
                      <a:pt x="42" y="10"/>
                    </a:lnTo>
                    <a:lnTo>
                      <a:pt x="46" y="5"/>
                    </a:lnTo>
                    <a:lnTo>
                      <a:pt x="49"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4" name="Freeform 60">
                <a:extLst>
                  <a:ext uri="{FF2B5EF4-FFF2-40B4-BE49-F238E27FC236}">
                    <a16:creationId xmlns:a16="http://schemas.microsoft.com/office/drawing/2014/main" id="{7CCF7ADD-8FE1-4F84-BF8F-730C336F616E}"/>
                  </a:ext>
                </a:extLst>
              </p:cNvPr>
              <p:cNvSpPr>
                <a:spLocks/>
              </p:cNvSpPr>
              <p:nvPr/>
            </p:nvSpPr>
            <p:spPr bwMode="auto">
              <a:xfrm>
                <a:off x="2784" y="564"/>
                <a:ext cx="16" cy="11"/>
              </a:xfrm>
              <a:custGeom>
                <a:avLst/>
                <a:gdLst>
                  <a:gd name="T0" fmla="*/ 31 w 33"/>
                  <a:gd name="T1" fmla="*/ 1 h 22"/>
                  <a:gd name="T2" fmla="*/ 27 w 33"/>
                  <a:gd name="T3" fmla="*/ 0 h 22"/>
                  <a:gd name="T4" fmla="*/ 23 w 33"/>
                  <a:gd name="T5" fmla="*/ 0 h 22"/>
                  <a:gd name="T6" fmla="*/ 17 w 33"/>
                  <a:gd name="T7" fmla="*/ 1 h 22"/>
                  <a:gd name="T8" fmla="*/ 10 w 33"/>
                  <a:gd name="T9" fmla="*/ 3 h 22"/>
                  <a:gd name="T10" fmla="*/ 5 w 33"/>
                  <a:gd name="T11" fmla="*/ 6 h 22"/>
                  <a:gd name="T12" fmla="*/ 1 w 33"/>
                  <a:gd name="T13" fmla="*/ 11 h 22"/>
                  <a:gd name="T14" fmla="*/ 0 w 33"/>
                  <a:gd name="T15" fmla="*/ 16 h 22"/>
                  <a:gd name="T16" fmla="*/ 2 w 33"/>
                  <a:gd name="T17" fmla="*/ 22 h 22"/>
                  <a:gd name="T18" fmla="*/ 3 w 33"/>
                  <a:gd name="T19" fmla="*/ 16 h 22"/>
                  <a:gd name="T20" fmla="*/ 8 w 33"/>
                  <a:gd name="T21" fmla="*/ 13 h 22"/>
                  <a:gd name="T22" fmla="*/ 15 w 33"/>
                  <a:gd name="T23" fmla="*/ 11 h 22"/>
                  <a:gd name="T24" fmla="*/ 21 w 33"/>
                  <a:gd name="T25" fmla="*/ 9 h 22"/>
                  <a:gd name="T26" fmla="*/ 27 w 33"/>
                  <a:gd name="T27" fmla="*/ 8 h 22"/>
                  <a:gd name="T28" fmla="*/ 32 w 33"/>
                  <a:gd name="T29" fmla="*/ 6 h 22"/>
                  <a:gd name="T30" fmla="*/ 33 w 33"/>
                  <a:gd name="T31" fmla="*/ 5 h 22"/>
                  <a:gd name="T32" fmla="*/ 31 w 33"/>
                  <a:gd name="T33"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2">
                    <a:moveTo>
                      <a:pt x="31" y="1"/>
                    </a:moveTo>
                    <a:lnTo>
                      <a:pt x="27" y="0"/>
                    </a:lnTo>
                    <a:lnTo>
                      <a:pt x="23" y="0"/>
                    </a:lnTo>
                    <a:lnTo>
                      <a:pt x="17" y="1"/>
                    </a:lnTo>
                    <a:lnTo>
                      <a:pt x="10" y="3"/>
                    </a:lnTo>
                    <a:lnTo>
                      <a:pt x="5" y="6"/>
                    </a:lnTo>
                    <a:lnTo>
                      <a:pt x="1" y="11"/>
                    </a:lnTo>
                    <a:lnTo>
                      <a:pt x="0" y="16"/>
                    </a:lnTo>
                    <a:lnTo>
                      <a:pt x="2" y="22"/>
                    </a:lnTo>
                    <a:lnTo>
                      <a:pt x="3" y="16"/>
                    </a:lnTo>
                    <a:lnTo>
                      <a:pt x="8" y="13"/>
                    </a:lnTo>
                    <a:lnTo>
                      <a:pt x="15" y="11"/>
                    </a:lnTo>
                    <a:lnTo>
                      <a:pt x="21" y="9"/>
                    </a:lnTo>
                    <a:lnTo>
                      <a:pt x="27" y="8"/>
                    </a:lnTo>
                    <a:lnTo>
                      <a:pt x="32" y="6"/>
                    </a:lnTo>
                    <a:lnTo>
                      <a:pt x="33" y="5"/>
                    </a:lnTo>
                    <a:lnTo>
                      <a:pt x="31"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5" name="Freeform 61">
                <a:extLst>
                  <a:ext uri="{FF2B5EF4-FFF2-40B4-BE49-F238E27FC236}">
                    <a16:creationId xmlns:a16="http://schemas.microsoft.com/office/drawing/2014/main" id="{BEEE13D7-8CC3-469E-865D-D5408EA7844A}"/>
                  </a:ext>
                </a:extLst>
              </p:cNvPr>
              <p:cNvSpPr>
                <a:spLocks/>
              </p:cNvSpPr>
              <p:nvPr/>
            </p:nvSpPr>
            <p:spPr bwMode="auto">
              <a:xfrm>
                <a:off x="2757" y="417"/>
                <a:ext cx="33" cy="31"/>
              </a:xfrm>
              <a:custGeom>
                <a:avLst/>
                <a:gdLst>
                  <a:gd name="T0" fmla="*/ 65 w 65"/>
                  <a:gd name="T1" fmla="*/ 3 h 64"/>
                  <a:gd name="T2" fmla="*/ 62 w 65"/>
                  <a:gd name="T3" fmla="*/ 0 h 64"/>
                  <a:gd name="T4" fmla="*/ 55 w 65"/>
                  <a:gd name="T5" fmla="*/ 2 h 64"/>
                  <a:gd name="T6" fmla="*/ 45 w 65"/>
                  <a:gd name="T7" fmla="*/ 6 h 64"/>
                  <a:gd name="T8" fmla="*/ 34 w 65"/>
                  <a:gd name="T9" fmla="*/ 14 h 64"/>
                  <a:gd name="T10" fmla="*/ 23 w 65"/>
                  <a:gd name="T11" fmla="*/ 25 h 64"/>
                  <a:gd name="T12" fmla="*/ 13 w 65"/>
                  <a:gd name="T13" fmla="*/ 37 h 64"/>
                  <a:gd name="T14" fmla="*/ 5 w 65"/>
                  <a:gd name="T15" fmla="*/ 50 h 64"/>
                  <a:gd name="T16" fmla="*/ 0 w 65"/>
                  <a:gd name="T17" fmla="*/ 64 h 64"/>
                  <a:gd name="T18" fmla="*/ 5 w 65"/>
                  <a:gd name="T19" fmla="*/ 59 h 64"/>
                  <a:gd name="T20" fmla="*/ 13 w 65"/>
                  <a:gd name="T21" fmla="*/ 51 h 64"/>
                  <a:gd name="T22" fmla="*/ 25 w 65"/>
                  <a:gd name="T23" fmla="*/ 43 h 64"/>
                  <a:gd name="T24" fmla="*/ 38 w 65"/>
                  <a:gd name="T25" fmla="*/ 34 h 64"/>
                  <a:gd name="T26" fmla="*/ 49 w 65"/>
                  <a:gd name="T27" fmla="*/ 25 h 64"/>
                  <a:gd name="T28" fmla="*/ 58 w 65"/>
                  <a:gd name="T29" fmla="*/ 17 h 64"/>
                  <a:gd name="T30" fmla="*/ 64 w 65"/>
                  <a:gd name="T31" fmla="*/ 8 h 64"/>
                  <a:gd name="T32" fmla="*/ 65 w 65"/>
                  <a:gd name="T33"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4">
                    <a:moveTo>
                      <a:pt x="65" y="3"/>
                    </a:moveTo>
                    <a:lnTo>
                      <a:pt x="62" y="0"/>
                    </a:lnTo>
                    <a:lnTo>
                      <a:pt x="55" y="2"/>
                    </a:lnTo>
                    <a:lnTo>
                      <a:pt x="45" y="6"/>
                    </a:lnTo>
                    <a:lnTo>
                      <a:pt x="34" y="14"/>
                    </a:lnTo>
                    <a:lnTo>
                      <a:pt x="23" y="25"/>
                    </a:lnTo>
                    <a:lnTo>
                      <a:pt x="13" y="37"/>
                    </a:lnTo>
                    <a:lnTo>
                      <a:pt x="5" y="50"/>
                    </a:lnTo>
                    <a:lnTo>
                      <a:pt x="0" y="64"/>
                    </a:lnTo>
                    <a:lnTo>
                      <a:pt x="5" y="59"/>
                    </a:lnTo>
                    <a:lnTo>
                      <a:pt x="13" y="51"/>
                    </a:lnTo>
                    <a:lnTo>
                      <a:pt x="25" y="43"/>
                    </a:lnTo>
                    <a:lnTo>
                      <a:pt x="38" y="34"/>
                    </a:lnTo>
                    <a:lnTo>
                      <a:pt x="49" y="25"/>
                    </a:lnTo>
                    <a:lnTo>
                      <a:pt x="58" y="17"/>
                    </a:lnTo>
                    <a:lnTo>
                      <a:pt x="64" y="8"/>
                    </a:lnTo>
                    <a:lnTo>
                      <a:pt x="65"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6" name="Freeform 62">
                <a:extLst>
                  <a:ext uri="{FF2B5EF4-FFF2-40B4-BE49-F238E27FC236}">
                    <a16:creationId xmlns:a16="http://schemas.microsoft.com/office/drawing/2014/main" id="{E77B4AC5-70C7-4BE2-9C15-CDC068E24F0A}"/>
                  </a:ext>
                </a:extLst>
              </p:cNvPr>
              <p:cNvSpPr>
                <a:spLocks/>
              </p:cNvSpPr>
              <p:nvPr/>
            </p:nvSpPr>
            <p:spPr bwMode="auto">
              <a:xfrm>
                <a:off x="2759" y="388"/>
                <a:ext cx="26" cy="25"/>
              </a:xfrm>
              <a:custGeom>
                <a:avLst/>
                <a:gdLst>
                  <a:gd name="T0" fmla="*/ 52 w 52"/>
                  <a:gd name="T1" fmla="*/ 2 h 50"/>
                  <a:gd name="T2" fmla="*/ 50 w 52"/>
                  <a:gd name="T3" fmla="*/ 0 h 50"/>
                  <a:gd name="T4" fmla="*/ 44 w 52"/>
                  <a:gd name="T5" fmla="*/ 1 h 50"/>
                  <a:gd name="T6" fmla="*/ 37 w 52"/>
                  <a:gd name="T7" fmla="*/ 4 h 50"/>
                  <a:gd name="T8" fmla="*/ 28 w 52"/>
                  <a:gd name="T9" fmla="*/ 9 h 50"/>
                  <a:gd name="T10" fmla="*/ 20 w 52"/>
                  <a:gd name="T11" fmla="*/ 16 h 50"/>
                  <a:gd name="T12" fmla="*/ 12 w 52"/>
                  <a:gd name="T13" fmla="*/ 26 h 50"/>
                  <a:gd name="T14" fmla="*/ 5 w 52"/>
                  <a:gd name="T15" fmla="*/ 37 h 50"/>
                  <a:gd name="T16" fmla="*/ 0 w 52"/>
                  <a:gd name="T17" fmla="*/ 50 h 50"/>
                  <a:gd name="T18" fmla="*/ 7 w 52"/>
                  <a:gd name="T19" fmla="*/ 44 h 50"/>
                  <a:gd name="T20" fmla="*/ 15 w 52"/>
                  <a:gd name="T21" fmla="*/ 38 h 50"/>
                  <a:gd name="T22" fmla="*/ 23 w 52"/>
                  <a:gd name="T23" fmla="*/ 30 h 50"/>
                  <a:gd name="T24" fmla="*/ 32 w 52"/>
                  <a:gd name="T25" fmla="*/ 23 h 50"/>
                  <a:gd name="T26" fmla="*/ 40 w 52"/>
                  <a:gd name="T27" fmla="*/ 17 h 50"/>
                  <a:gd name="T28" fmla="*/ 47 w 52"/>
                  <a:gd name="T29" fmla="*/ 11 h 50"/>
                  <a:gd name="T30" fmla="*/ 51 w 52"/>
                  <a:gd name="T31" fmla="*/ 6 h 50"/>
                  <a:gd name="T32" fmla="*/ 52 w 52"/>
                  <a:gd name="T33"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52" y="2"/>
                    </a:moveTo>
                    <a:lnTo>
                      <a:pt x="50" y="0"/>
                    </a:lnTo>
                    <a:lnTo>
                      <a:pt x="44" y="1"/>
                    </a:lnTo>
                    <a:lnTo>
                      <a:pt x="37" y="4"/>
                    </a:lnTo>
                    <a:lnTo>
                      <a:pt x="28" y="9"/>
                    </a:lnTo>
                    <a:lnTo>
                      <a:pt x="20" y="16"/>
                    </a:lnTo>
                    <a:lnTo>
                      <a:pt x="12" y="26"/>
                    </a:lnTo>
                    <a:lnTo>
                      <a:pt x="5" y="37"/>
                    </a:lnTo>
                    <a:lnTo>
                      <a:pt x="0" y="50"/>
                    </a:lnTo>
                    <a:lnTo>
                      <a:pt x="7" y="44"/>
                    </a:lnTo>
                    <a:lnTo>
                      <a:pt x="15" y="38"/>
                    </a:lnTo>
                    <a:lnTo>
                      <a:pt x="23" y="30"/>
                    </a:lnTo>
                    <a:lnTo>
                      <a:pt x="32" y="23"/>
                    </a:lnTo>
                    <a:lnTo>
                      <a:pt x="40" y="17"/>
                    </a:lnTo>
                    <a:lnTo>
                      <a:pt x="47" y="11"/>
                    </a:lnTo>
                    <a:lnTo>
                      <a:pt x="51" y="6"/>
                    </a:lnTo>
                    <a:lnTo>
                      <a:pt x="52"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7" name="Freeform 63">
                <a:extLst>
                  <a:ext uri="{FF2B5EF4-FFF2-40B4-BE49-F238E27FC236}">
                    <a16:creationId xmlns:a16="http://schemas.microsoft.com/office/drawing/2014/main" id="{E1AC8B39-B0F2-4AC8-86CD-5C68C9E8C5C5}"/>
                  </a:ext>
                </a:extLst>
              </p:cNvPr>
              <p:cNvSpPr>
                <a:spLocks/>
              </p:cNvSpPr>
              <p:nvPr/>
            </p:nvSpPr>
            <p:spPr bwMode="auto">
              <a:xfrm>
                <a:off x="2759" y="475"/>
                <a:ext cx="36" cy="27"/>
              </a:xfrm>
              <a:custGeom>
                <a:avLst/>
                <a:gdLst>
                  <a:gd name="T0" fmla="*/ 71 w 71"/>
                  <a:gd name="T1" fmla="*/ 1 h 53"/>
                  <a:gd name="T2" fmla="*/ 68 w 71"/>
                  <a:gd name="T3" fmla="*/ 0 h 53"/>
                  <a:gd name="T4" fmla="*/ 59 w 71"/>
                  <a:gd name="T5" fmla="*/ 2 h 53"/>
                  <a:gd name="T6" fmla="*/ 48 w 71"/>
                  <a:gd name="T7" fmla="*/ 7 h 53"/>
                  <a:gd name="T8" fmla="*/ 36 w 71"/>
                  <a:gd name="T9" fmla="*/ 15 h 53"/>
                  <a:gd name="T10" fmla="*/ 23 w 71"/>
                  <a:gd name="T11" fmla="*/ 23 h 53"/>
                  <a:gd name="T12" fmla="*/ 13 w 71"/>
                  <a:gd name="T13" fmla="*/ 33 h 53"/>
                  <a:gd name="T14" fmla="*/ 4 w 71"/>
                  <a:gd name="T15" fmla="*/ 44 h 53"/>
                  <a:gd name="T16" fmla="*/ 0 w 71"/>
                  <a:gd name="T17" fmla="*/ 53 h 53"/>
                  <a:gd name="T18" fmla="*/ 7 w 71"/>
                  <a:gd name="T19" fmla="*/ 49 h 53"/>
                  <a:gd name="T20" fmla="*/ 17 w 71"/>
                  <a:gd name="T21" fmla="*/ 44 h 53"/>
                  <a:gd name="T22" fmla="*/ 30 w 71"/>
                  <a:gd name="T23" fmla="*/ 37 h 53"/>
                  <a:gd name="T24" fmla="*/ 43 w 71"/>
                  <a:gd name="T25" fmla="*/ 30 h 53"/>
                  <a:gd name="T26" fmla="*/ 54 w 71"/>
                  <a:gd name="T27" fmla="*/ 23 h 53"/>
                  <a:gd name="T28" fmla="*/ 65 w 71"/>
                  <a:gd name="T29" fmla="*/ 15 h 53"/>
                  <a:gd name="T30" fmla="*/ 70 w 71"/>
                  <a:gd name="T31" fmla="*/ 8 h 53"/>
                  <a:gd name="T32" fmla="*/ 71 w 71"/>
                  <a:gd name="T33"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53">
                    <a:moveTo>
                      <a:pt x="71" y="1"/>
                    </a:moveTo>
                    <a:lnTo>
                      <a:pt x="68" y="0"/>
                    </a:lnTo>
                    <a:lnTo>
                      <a:pt x="59" y="2"/>
                    </a:lnTo>
                    <a:lnTo>
                      <a:pt x="48" y="7"/>
                    </a:lnTo>
                    <a:lnTo>
                      <a:pt x="36" y="15"/>
                    </a:lnTo>
                    <a:lnTo>
                      <a:pt x="23" y="23"/>
                    </a:lnTo>
                    <a:lnTo>
                      <a:pt x="13" y="33"/>
                    </a:lnTo>
                    <a:lnTo>
                      <a:pt x="4" y="44"/>
                    </a:lnTo>
                    <a:lnTo>
                      <a:pt x="0" y="53"/>
                    </a:lnTo>
                    <a:lnTo>
                      <a:pt x="7" y="49"/>
                    </a:lnTo>
                    <a:lnTo>
                      <a:pt x="17" y="44"/>
                    </a:lnTo>
                    <a:lnTo>
                      <a:pt x="30" y="37"/>
                    </a:lnTo>
                    <a:lnTo>
                      <a:pt x="43" y="30"/>
                    </a:lnTo>
                    <a:lnTo>
                      <a:pt x="54" y="23"/>
                    </a:lnTo>
                    <a:lnTo>
                      <a:pt x="65" y="15"/>
                    </a:lnTo>
                    <a:lnTo>
                      <a:pt x="70" y="8"/>
                    </a:lnTo>
                    <a:lnTo>
                      <a:pt x="71"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8" name="Freeform 64">
                <a:extLst>
                  <a:ext uri="{FF2B5EF4-FFF2-40B4-BE49-F238E27FC236}">
                    <a16:creationId xmlns:a16="http://schemas.microsoft.com/office/drawing/2014/main" id="{09D51E35-2444-4B49-8B72-4123C0AEAE09}"/>
                  </a:ext>
                </a:extLst>
              </p:cNvPr>
              <p:cNvSpPr>
                <a:spLocks/>
              </p:cNvSpPr>
              <p:nvPr/>
            </p:nvSpPr>
            <p:spPr bwMode="auto">
              <a:xfrm>
                <a:off x="2771" y="526"/>
                <a:ext cx="30" cy="20"/>
              </a:xfrm>
              <a:custGeom>
                <a:avLst/>
                <a:gdLst>
                  <a:gd name="T0" fmla="*/ 60 w 60"/>
                  <a:gd name="T1" fmla="*/ 3 h 41"/>
                  <a:gd name="T2" fmla="*/ 57 w 60"/>
                  <a:gd name="T3" fmla="*/ 0 h 41"/>
                  <a:gd name="T4" fmla="*/ 50 w 60"/>
                  <a:gd name="T5" fmla="*/ 1 h 41"/>
                  <a:gd name="T6" fmla="*/ 39 w 60"/>
                  <a:gd name="T7" fmla="*/ 5 h 41"/>
                  <a:gd name="T8" fmla="*/ 29 w 60"/>
                  <a:gd name="T9" fmla="*/ 11 h 41"/>
                  <a:gd name="T10" fmla="*/ 19 w 60"/>
                  <a:gd name="T11" fmla="*/ 19 h 41"/>
                  <a:gd name="T12" fmla="*/ 9 w 60"/>
                  <a:gd name="T13" fmla="*/ 27 h 41"/>
                  <a:gd name="T14" fmla="*/ 3 w 60"/>
                  <a:gd name="T15" fmla="*/ 34 h 41"/>
                  <a:gd name="T16" fmla="*/ 0 w 60"/>
                  <a:gd name="T17" fmla="*/ 41 h 41"/>
                  <a:gd name="T18" fmla="*/ 6 w 60"/>
                  <a:gd name="T19" fmla="*/ 37 h 41"/>
                  <a:gd name="T20" fmla="*/ 14 w 60"/>
                  <a:gd name="T21" fmla="*/ 34 h 41"/>
                  <a:gd name="T22" fmla="*/ 23 w 60"/>
                  <a:gd name="T23" fmla="*/ 29 h 41"/>
                  <a:gd name="T24" fmla="*/ 34 w 60"/>
                  <a:gd name="T25" fmla="*/ 23 h 41"/>
                  <a:gd name="T26" fmla="*/ 43 w 60"/>
                  <a:gd name="T27" fmla="*/ 18 h 41"/>
                  <a:gd name="T28" fmla="*/ 51 w 60"/>
                  <a:gd name="T29" fmla="*/ 13 h 41"/>
                  <a:gd name="T30" fmla="*/ 58 w 60"/>
                  <a:gd name="T31" fmla="*/ 7 h 41"/>
                  <a:gd name="T32" fmla="*/ 60 w 60"/>
                  <a:gd name="T33"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41">
                    <a:moveTo>
                      <a:pt x="60" y="3"/>
                    </a:moveTo>
                    <a:lnTo>
                      <a:pt x="57" y="0"/>
                    </a:lnTo>
                    <a:lnTo>
                      <a:pt x="50" y="1"/>
                    </a:lnTo>
                    <a:lnTo>
                      <a:pt x="39" y="5"/>
                    </a:lnTo>
                    <a:lnTo>
                      <a:pt x="29" y="11"/>
                    </a:lnTo>
                    <a:lnTo>
                      <a:pt x="19" y="19"/>
                    </a:lnTo>
                    <a:lnTo>
                      <a:pt x="9" y="27"/>
                    </a:lnTo>
                    <a:lnTo>
                      <a:pt x="3" y="34"/>
                    </a:lnTo>
                    <a:lnTo>
                      <a:pt x="0" y="41"/>
                    </a:lnTo>
                    <a:lnTo>
                      <a:pt x="6" y="37"/>
                    </a:lnTo>
                    <a:lnTo>
                      <a:pt x="14" y="34"/>
                    </a:lnTo>
                    <a:lnTo>
                      <a:pt x="23" y="29"/>
                    </a:lnTo>
                    <a:lnTo>
                      <a:pt x="34" y="23"/>
                    </a:lnTo>
                    <a:lnTo>
                      <a:pt x="43" y="18"/>
                    </a:lnTo>
                    <a:lnTo>
                      <a:pt x="51" y="13"/>
                    </a:lnTo>
                    <a:lnTo>
                      <a:pt x="58" y="7"/>
                    </a:lnTo>
                    <a:lnTo>
                      <a:pt x="6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09" name="Freeform 65">
                <a:extLst>
                  <a:ext uri="{FF2B5EF4-FFF2-40B4-BE49-F238E27FC236}">
                    <a16:creationId xmlns:a16="http://schemas.microsoft.com/office/drawing/2014/main" id="{1421353C-2673-4C7D-BA22-6B5E5560681C}"/>
                  </a:ext>
                </a:extLst>
              </p:cNvPr>
              <p:cNvSpPr>
                <a:spLocks/>
              </p:cNvSpPr>
              <p:nvPr/>
            </p:nvSpPr>
            <p:spPr bwMode="auto">
              <a:xfrm>
                <a:off x="2760" y="370"/>
                <a:ext cx="4" cy="31"/>
              </a:xfrm>
              <a:custGeom>
                <a:avLst/>
                <a:gdLst>
                  <a:gd name="T0" fmla="*/ 4 w 8"/>
                  <a:gd name="T1" fmla="*/ 61 h 61"/>
                  <a:gd name="T2" fmla="*/ 3 w 8"/>
                  <a:gd name="T3" fmla="*/ 48 h 61"/>
                  <a:gd name="T4" fmla="*/ 0 w 8"/>
                  <a:gd name="T5" fmla="*/ 27 h 61"/>
                  <a:gd name="T6" fmla="*/ 0 w 8"/>
                  <a:gd name="T7" fmla="*/ 8 h 61"/>
                  <a:gd name="T8" fmla="*/ 4 w 8"/>
                  <a:gd name="T9" fmla="*/ 0 h 61"/>
                  <a:gd name="T10" fmla="*/ 8 w 8"/>
                  <a:gd name="T11" fmla="*/ 9 h 61"/>
                  <a:gd name="T12" fmla="*/ 8 w 8"/>
                  <a:gd name="T13" fmla="*/ 27 h 61"/>
                  <a:gd name="T14" fmla="*/ 6 w 8"/>
                  <a:gd name="T15" fmla="*/ 46 h 61"/>
                  <a:gd name="T16" fmla="*/ 4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4" y="61"/>
                    </a:moveTo>
                    <a:lnTo>
                      <a:pt x="3" y="48"/>
                    </a:lnTo>
                    <a:lnTo>
                      <a:pt x="0" y="27"/>
                    </a:lnTo>
                    <a:lnTo>
                      <a:pt x="0" y="8"/>
                    </a:lnTo>
                    <a:lnTo>
                      <a:pt x="4" y="0"/>
                    </a:lnTo>
                    <a:lnTo>
                      <a:pt x="8" y="9"/>
                    </a:lnTo>
                    <a:lnTo>
                      <a:pt x="8" y="27"/>
                    </a:lnTo>
                    <a:lnTo>
                      <a:pt x="6" y="46"/>
                    </a:lnTo>
                    <a:lnTo>
                      <a:pt x="4"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0" name="Freeform 66">
                <a:extLst>
                  <a:ext uri="{FF2B5EF4-FFF2-40B4-BE49-F238E27FC236}">
                    <a16:creationId xmlns:a16="http://schemas.microsoft.com/office/drawing/2014/main" id="{A0125F74-96E7-445B-8048-B4B1B06B2906}"/>
                  </a:ext>
                </a:extLst>
              </p:cNvPr>
              <p:cNvSpPr>
                <a:spLocks/>
              </p:cNvSpPr>
              <p:nvPr/>
            </p:nvSpPr>
            <p:spPr bwMode="auto">
              <a:xfrm>
                <a:off x="2726" y="392"/>
                <a:ext cx="32" cy="43"/>
              </a:xfrm>
              <a:custGeom>
                <a:avLst/>
                <a:gdLst>
                  <a:gd name="T0" fmla="*/ 65 w 65"/>
                  <a:gd name="T1" fmla="*/ 85 h 85"/>
                  <a:gd name="T2" fmla="*/ 60 w 65"/>
                  <a:gd name="T3" fmla="*/ 75 h 85"/>
                  <a:gd name="T4" fmla="*/ 53 w 65"/>
                  <a:gd name="T5" fmla="*/ 62 h 85"/>
                  <a:gd name="T6" fmla="*/ 44 w 65"/>
                  <a:gd name="T7" fmla="*/ 46 h 85"/>
                  <a:gd name="T8" fmla="*/ 34 w 65"/>
                  <a:gd name="T9" fmla="*/ 31 h 85"/>
                  <a:gd name="T10" fmla="*/ 23 w 65"/>
                  <a:gd name="T11" fmla="*/ 16 h 85"/>
                  <a:gd name="T12" fmla="*/ 14 w 65"/>
                  <a:gd name="T13" fmla="*/ 6 h 85"/>
                  <a:gd name="T14" fmla="*/ 6 w 65"/>
                  <a:gd name="T15" fmla="*/ 0 h 85"/>
                  <a:gd name="T16" fmla="*/ 1 w 65"/>
                  <a:gd name="T17" fmla="*/ 1 h 85"/>
                  <a:gd name="T18" fmla="*/ 0 w 65"/>
                  <a:gd name="T19" fmla="*/ 8 h 85"/>
                  <a:gd name="T20" fmla="*/ 6 w 65"/>
                  <a:gd name="T21" fmla="*/ 17 h 85"/>
                  <a:gd name="T22" fmla="*/ 15 w 65"/>
                  <a:gd name="T23" fmla="*/ 29 h 85"/>
                  <a:gd name="T24" fmla="*/ 27 w 65"/>
                  <a:gd name="T25" fmla="*/ 41 h 85"/>
                  <a:gd name="T26" fmla="*/ 38 w 65"/>
                  <a:gd name="T27" fmla="*/ 54 h 85"/>
                  <a:gd name="T28" fmla="*/ 50 w 65"/>
                  <a:gd name="T29" fmla="*/ 66 h 85"/>
                  <a:gd name="T30" fmla="*/ 59 w 65"/>
                  <a:gd name="T31" fmla="*/ 76 h 85"/>
                  <a:gd name="T32" fmla="*/ 65 w 65"/>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85">
                    <a:moveTo>
                      <a:pt x="65" y="85"/>
                    </a:moveTo>
                    <a:lnTo>
                      <a:pt x="60" y="75"/>
                    </a:lnTo>
                    <a:lnTo>
                      <a:pt x="53" y="62"/>
                    </a:lnTo>
                    <a:lnTo>
                      <a:pt x="44" y="46"/>
                    </a:lnTo>
                    <a:lnTo>
                      <a:pt x="34" y="31"/>
                    </a:lnTo>
                    <a:lnTo>
                      <a:pt x="23" y="16"/>
                    </a:lnTo>
                    <a:lnTo>
                      <a:pt x="14" y="6"/>
                    </a:lnTo>
                    <a:lnTo>
                      <a:pt x="6" y="0"/>
                    </a:lnTo>
                    <a:lnTo>
                      <a:pt x="1" y="1"/>
                    </a:lnTo>
                    <a:lnTo>
                      <a:pt x="0" y="8"/>
                    </a:lnTo>
                    <a:lnTo>
                      <a:pt x="6" y="17"/>
                    </a:lnTo>
                    <a:lnTo>
                      <a:pt x="15" y="29"/>
                    </a:lnTo>
                    <a:lnTo>
                      <a:pt x="27" y="41"/>
                    </a:lnTo>
                    <a:lnTo>
                      <a:pt x="38" y="54"/>
                    </a:lnTo>
                    <a:lnTo>
                      <a:pt x="50" y="66"/>
                    </a:lnTo>
                    <a:lnTo>
                      <a:pt x="59" y="76"/>
                    </a:lnTo>
                    <a:lnTo>
                      <a:pt x="65"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1" name="Freeform 67">
                <a:extLst>
                  <a:ext uri="{FF2B5EF4-FFF2-40B4-BE49-F238E27FC236}">
                    <a16:creationId xmlns:a16="http://schemas.microsoft.com/office/drawing/2014/main" id="{3D7E517E-BCEB-4639-848B-A2EF4CF40507}"/>
                  </a:ext>
                </a:extLst>
              </p:cNvPr>
              <p:cNvSpPr>
                <a:spLocks/>
              </p:cNvSpPr>
              <p:nvPr/>
            </p:nvSpPr>
            <p:spPr bwMode="auto">
              <a:xfrm>
                <a:off x="2724" y="410"/>
                <a:ext cx="34" cy="38"/>
              </a:xfrm>
              <a:custGeom>
                <a:avLst/>
                <a:gdLst>
                  <a:gd name="T0" fmla="*/ 68 w 68"/>
                  <a:gd name="T1" fmla="*/ 77 h 77"/>
                  <a:gd name="T2" fmla="*/ 62 w 68"/>
                  <a:gd name="T3" fmla="*/ 68 h 77"/>
                  <a:gd name="T4" fmla="*/ 53 w 68"/>
                  <a:gd name="T5" fmla="*/ 55 h 77"/>
                  <a:gd name="T6" fmla="*/ 43 w 68"/>
                  <a:gd name="T7" fmla="*/ 41 h 77"/>
                  <a:gd name="T8" fmla="*/ 31 w 68"/>
                  <a:gd name="T9" fmla="*/ 26 h 77"/>
                  <a:gd name="T10" fmla="*/ 21 w 68"/>
                  <a:gd name="T11" fmla="*/ 13 h 77"/>
                  <a:gd name="T12" fmla="*/ 10 w 68"/>
                  <a:gd name="T13" fmla="*/ 4 h 77"/>
                  <a:gd name="T14" fmla="*/ 3 w 68"/>
                  <a:gd name="T15" fmla="*/ 0 h 77"/>
                  <a:gd name="T16" fmla="*/ 0 w 68"/>
                  <a:gd name="T17" fmla="*/ 2 h 77"/>
                  <a:gd name="T18" fmla="*/ 1 w 68"/>
                  <a:gd name="T19" fmla="*/ 9 h 77"/>
                  <a:gd name="T20" fmla="*/ 8 w 68"/>
                  <a:gd name="T21" fmla="*/ 19 h 77"/>
                  <a:gd name="T22" fmla="*/ 18 w 68"/>
                  <a:gd name="T23" fmla="*/ 30 h 77"/>
                  <a:gd name="T24" fmla="*/ 31 w 68"/>
                  <a:gd name="T25" fmla="*/ 41 h 77"/>
                  <a:gd name="T26" fmla="*/ 43 w 68"/>
                  <a:gd name="T27" fmla="*/ 53 h 77"/>
                  <a:gd name="T28" fmla="*/ 54 w 68"/>
                  <a:gd name="T29" fmla="*/ 63 h 77"/>
                  <a:gd name="T30" fmla="*/ 63 w 68"/>
                  <a:gd name="T31" fmla="*/ 71 h 77"/>
                  <a:gd name="T32" fmla="*/ 68 w 68"/>
                  <a:gd name="T3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7">
                    <a:moveTo>
                      <a:pt x="68" y="77"/>
                    </a:moveTo>
                    <a:lnTo>
                      <a:pt x="62" y="68"/>
                    </a:lnTo>
                    <a:lnTo>
                      <a:pt x="53" y="55"/>
                    </a:lnTo>
                    <a:lnTo>
                      <a:pt x="43" y="41"/>
                    </a:lnTo>
                    <a:lnTo>
                      <a:pt x="31" y="26"/>
                    </a:lnTo>
                    <a:lnTo>
                      <a:pt x="21" y="13"/>
                    </a:lnTo>
                    <a:lnTo>
                      <a:pt x="10" y="4"/>
                    </a:lnTo>
                    <a:lnTo>
                      <a:pt x="3" y="0"/>
                    </a:lnTo>
                    <a:lnTo>
                      <a:pt x="0" y="2"/>
                    </a:lnTo>
                    <a:lnTo>
                      <a:pt x="1" y="9"/>
                    </a:lnTo>
                    <a:lnTo>
                      <a:pt x="8" y="19"/>
                    </a:lnTo>
                    <a:lnTo>
                      <a:pt x="18" y="30"/>
                    </a:lnTo>
                    <a:lnTo>
                      <a:pt x="31" y="41"/>
                    </a:lnTo>
                    <a:lnTo>
                      <a:pt x="43" y="53"/>
                    </a:lnTo>
                    <a:lnTo>
                      <a:pt x="54" y="63"/>
                    </a:lnTo>
                    <a:lnTo>
                      <a:pt x="63" y="71"/>
                    </a:lnTo>
                    <a:lnTo>
                      <a:pt x="68"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2" name="Freeform 68">
                <a:extLst>
                  <a:ext uri="{FF2B5EF4-FFF2-40B4-BE49-F238E27FC236}">
                    <a16:creationId xmlns:a16="http://schemas.microsoft.com/office/drawing/2014/main" id="{DD04F8F8-6BFC-4365-A7A4-9DA195FD91FE}"/>
                  </a:ext>
                </a:extLst>
              </p:cNvPr>
              <p:cNvSpPr>
                <a:spLocks/>
              </p:cNvSpPr>
              <p:nvPr/>
            </p:nvSpPr>
            <p:spPr bwMode="auto">
              <a:xfrm>
                <a:off x="2722" y="431"/>
                <a:ext cx="36" cy="35"/>
              </a:xfrm>
              <a:custGeom>
                <a:avLst/>
                <a:gdLst>
                  <a:gd name="T0" fmla="*/ 73 w 73"/>
                  <a:gd name="T1" fmla="*/ 70 h 70"/>
                  <a:gd name="T2" fmla="*/ 66 w 73"/>
                  <a:gd name="T3" fmla="*/ 60 h 70"/>
                  <a:gd name="T4" fmla="*/ 57 w 73"/>
                  <a:gd name="T5" fmla="*/ 47 h 70"/>
                  <a:gd name="T6" fmla="*/ 45 w 73"/>
                  <a:gd name="T7" fmla="*/ 33 h 70"/>
                  <a:gd name="T8" fmla="*/ 33 w 73"/>
                  <a:gd name="T9" fmla="*/ 22 h 70"/>
                  <a:gd name="T10" fmla="*/ 21 w 73"/>
                  <a:gd name="T11" fmla="*/ 12 h 70"/>
                  <a:gd name="T12" fmla="*/ 11 w 73"/>
                  <a:gd name="T13" fmla="*/ 3 h 70"/>
                  <a:gd name="T14" fmla="*/ 4 w 73"/>
                  <a:gd name="T15" fmla="*/ 0 h 70"/>
                  <a:gd name="T16" fmla="*/ 0 w 73"/>
                  <a:gd name="T17" fmla="*/ 2 h 70"/>
                  <a:gd name="T18" fmla="*/ 3 w 73"/>
                  <a:gd name="T19" fmla="*/ 8 h 70"/>
                  <a:gd name="T20" fmla="*/ 10 w 73"/>
                  <a:gd name="T21" fmla="*/ 16 h 70"/>
                  <a:gd name="T22" fmla="*/ 20 w 73"/>
                  <a:gd name="T23" fmla="*/ 25 h 70"/>
                  <a:gd name="T24" fmla="*/ 33 w 73"/>
                  <a:gd name="T25" fmla="*/ 35 h 70"/>
                  <a:gd name="T26" fmla="*/ 45 w 73"/>
                  <a:gd name="T27" fmla="*/ 45 h 70"/>
                  <a:gd name="T28" fmla="*/ 58 w 73"/>
                  <a:gd name="T29" fmla="*/ 54 h 70"/>
                  <a:gd name="T30" fmla="*/ 67 w 73"/>
                  <a:gd name="T31" fmla="*/ 63 h 70"/>
                  <a:gd name="T32" fmla="*/ 73 w 73"/>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0">
                    <a:moveTo>
                      <a:pt x="73" y="70"/>
                    </a:moveTo>
                    <a:lnTo>
                      <a:pt x="66" y="60"/>
                    </a:lnTo>
                    <a:lnTo>
                      <a:pt x="57" y="47"/>
                    </a:lnTo>
                    <a:lnTo>
                      <a:pt x="45" y="33"/>
                    </a:lnTo>
                    <a:lnTo>
                      <a:pt x="33" y="22"/>
                    </a:lnTo>
                    <a:lnTo>
                      <a:pt x="21" y="12"/>
                    </a:lnTo>
                    <a:lnTo>
                      <a:pt x="11" y="3"/>
                    </a:lnTo>
                    <a:lnTo>
                      <a:pt x="4" y="0"/>
                    </a:lnTo>
                    <a:lnTo>
                      <a:pt x="0" y="2"/>
                    </a:lnTo>
                    <a:lnTo>
                      <a:pt x="3" y="8"/>
                    </a:lnTo>
                    <a:lnTo>
                      <a:pt x="10" y="16"/>
                    </a:lnTo>
                    <a:lnTo>
                      <a:pt x="20" y="25"/>
                    </a:lnTo>
                    <a:lnTo>
                      <a:pt x="33" y="35"/>
                    </a:lnTo>
                    <a:lnTo>
                      <a:pt x="45" y="45"/>
                    </a:lnTo>
                    <a:lnTo>
                      <a:pt x="58" y="54"/>
                    </a:lnTo>
                    <a:lnTo>
                      <a:pt x="67" y="63"/>
                    </a:lnTo>
                    <a:lnTo>
                      <a:pt x="73"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3" name="Freeform 69">
                <a:extLst>
                  <a:ext uri="{FF2B5EF4-FFF2-40B4-BE49-F238E27FC236}">
                    <a16:creationId xmlns:a16="http://schemas.microsoft.com/office/drawing/2014/main" id="{ED67FAFA-0C01-4B6A-8AF4-54BFFAD58C2D}"/>
                  </a:ext>
                </a:extLst>
              </p:cNvPr>
              <p:cNvSpPr>
                <a:spLocks/>
              </p:cNvSpPr>
              <p:nvPr/>
            </p:nvSpPr>
            <p:spPr bwMode="auto">
              <a:xfrm>
                <a:off x="2727" y="456"/>
                <a:ext cx="34" cy="26"/>
              </a:xfrm>
              <a:custGeom>
                <a:avLst/>
                <a:gdLst>
                  <a:gd name="T0" fmla="*/ 69 w 69"/>
                  <a:gd name="T1" fmla="*/ 53 h 53"/>
                  <a:gd name="T2" fmla="*/ 62 w 69"/>
                  <a:gd name="T3" fmla="*/ 45 h 53"/>
                  <a:gd name="T4" fmla="*/ 53 w 69"/>
                  <a:gd name="T5" fmla="*/ 35 h 53"/>
                  <a:gd name="T6" fmla="*/ 41 w 69"/>
                  <a:gd name="T7" fmla="*/ 24 h 53"/>
                  <a:gd name="T8" fmla="*/ 30 w 69"/>
                  <a:gd name="T9" fmla="*/ 15 h 53"/>
                  <a:gd name="T10" fmla="*/ 19 w 69"/>
                  <a:gd name="T11" fmla="*/ 6 h 53"/>
                  <a:gd name="T12" fmla="*/ 9 w 69"/>
                  <a:gd name="T13" fmla="*/ 1 h 53"/>
                  <a:gd name="T14" fmla="*/ 2 w 69"/>
                  <a:gd name="T15" fmla="*/ 0 h 53"/>
                  <a:gd name="T16" fmla="*/ 0 w 69"/>
                  <a:gd name="T17" fmla="*/ 4 h 53"/>
                  <a:gd name="T18" fmla="*/ 2 w 69"/>
                  <a:gd name="T19" fmla="*/ 11 h 53"/>
                  <a:gd name="T20" fmla="*/ 8 w 69"/>
                  <a:gd name="T21" fmla="*/ 18 h 53"/>
                  <a:gd name="T22" fmla="*/ 18 w 69"/>
                  <a:gd name="T23" fmla="*/ 24 h 53"/>
                  <a:gd name="T24" fmla="*/ 30 w 69"/>
                  <a:gd name="T25" fmla="*/ 30 h 53"/>
                  <a:gd name="T26" fmla="*/ 41 w 69"/>
                  <a:gd name="T27" fmla="*/ 35 h 53"/>
                  <a:gd name="T28" fmla="*/ 53 w 69"/>
                  <a:gd name="T29" fmla="*/ 41 h 53"/>
                  <a:gd name="T30" fmla="*/ 62 w 69"/>
                  <a:gd name="T31" fmla="*/ 47 h 53"/>
                  <a:gd name="T32" fmla="*/ 69 w 69"/>
                  <a:gd name="T3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3">
                    <a:moveTo>
                      <a:pt x="69" y="53"/>
                    </a:moveTo>
                    <a:lnTo>
                      <a:pt x="62" y="45"/>
                    </a:lnTo>
                    <a:lnTo>
                      <a:pt x="53" y="35"/>
                    </a:lnTo>
                    <a:lnTo>
                      <a:pt x="41" y="24"/>
                    </a:lnTo>
                    <a:lnTo>
                      <a:pt x="30" y="15"/>
                    </a:lnTo>
                    <a:lnTo>
                      <a:pt x="19" y="6"/>
                    </a:lnTo>
                    <a:lnTo>
                      <a:pt x="9" y="1"/>
                    </a:lnTo>
                    <a:lnTo>
                      <a:pt x="2" y="0"/>
                    </a:lnTo>
                    <a:lnTo>
                      <a:pt x="0" y="4"/>
                    </a:lnTo>
                    <a:lnTo>
                      <a:pt x="2" y="11"/>
                    </a:lnTo>
                    <a:lnTo>
                      <a:pt x="8" y="18"/>
                    </a:lnTo>
                    <a:lnTo>
                      <a:pt x="18" y="24"/>
                    </a:lnTo>
                    <a:lnTo>
                      <a:pt x="30" y="30"/>
                    </a:lnTo>
                    <a:lnTo>
                      <a:pt x="41" y="35"/>
                    </a:lnTo>
                    <a:lnTo>
                      <a:pt x="53" y="41"/>
                    </a:lnTo>
                    <a:lnTo>
                      <a:pt x="62" y="47"/>
                    </a:lnTo>
                    <a:lnTo>
                      <a:pt x="69"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4" name="Freeform 70">
                <a:extLst>
                  <a:ext uri="{FF2B5EF4-FFF2-40B4-BE49-F238E27FC236}">
                    <a16:creationId xmlns:a16="http://schemas.microsoft.com/office/drawing/2014/main" id="{76BC100C-AF96-487B-A3F6-9BDB69F1C623}"/>
                  </a:ext>
                </a:extLst>
              </p:cNvPr>
              <p:cNvSpPr>
                <a:spLocks/>
              </p:cNvSpPr>
              <p:nvPr/>
            </p:nvSpPr>
            <p:spPr bwMode="auto">
              <a:xfrm>
                <a:off x="2729" y="477"/>
                <a:ext cx="33" cy="24"/>
              </a:xfrm>
              <a:custGeom>
                <a:avLst/>
                <a:gdLst>
                  <a:gd name="T0" fmla="*/ 67 w 67"/>
                  <a:gd name="T1" fmla="*/ 49 h 49"/>
                  <a:gd name="T2" fmla="*/ 61 w 67"/>
                  <a:gd name="T3" fmla="*/ 43 h 49"/>
                  <a:gd name="T4" fmla="*/ 51 w 67"/>
                  <a:gd name="T5" fmla="*/ 34 h 49"/>
                  <a:gd name="T6" fmla="*/ 39 w 67"/>
                  <a:gd name="T7" fmla="*/ 25 h 49"/>
                  <a:gd name="T8" fmla="*/ 28 w 67"/>
                  <a:gd name="T9" fmla="*/ 14 h 49"/>
                  <a:gd name="T10" fmla="*/ 16 w 67"/>
                  <a:gd name="T11" fmla="*/ 7 h 49"/>
                  <a:gd name="T12" fmla="*/ 7 w 67"/>
                  <a:gd name="T13" fmla="*/ 2 h 49"/>
                  <a:gd name="T14" fmla="*/ 1 w 67"/>
                  <a:gd name="T15" fmla="*/ 0 h 49"/>
                  <a:gd name="T16" fmla="*/ 0 w 67"/>
                  <a:gd name="T17" fmla="*/ 5 h 49"/>
                  <a:gd name="T18" fmla="*/ 4 w 67"/>
                  <a:gd name="T19" fmla="*/ 12 h 49"/>
                  <a:gd name="T20" fmla="*/ 11 w 67"/>
                  <a:gd name="T21" fmla="*/ 19 h 49"/>
                  <a:gd name="T22" fmla="*/ 20 w 67"/>
                  <a:gd name="T23" fmla="*/ 26 h 49"/>
                  <a:gd name="T24" fmla="*/ 31 w 67"/>
                  <a:gd name="T25" fmla="*/ 31 h 49"/>
                  <a:gd name="T26" fmla="*/ 43 w 67"/>
                  <a:gd name="T27" fmla="*/ 37 h 49"/>
                  <a:gd name="T28" fmla="*/ 53 w 67"/>
                  <a:gd name="T29" fmla="*/ 42 h 49"/>
                  <a:gd name="T30" fmla="*/ 62 w 67"/>
                  <a:gd name="T31" fmla="*/ 45 h 49"/>
                  <a:gd name="T32" fmla="*/ 67 w 67"/>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67" y="49"/>
                    </a:moveTo>
                    <a:lnTo>
                      <a:pt x="61" y="43"/>
                    </a:lnTo>
                    <a:lnTo>
                      <a:pt x="51" y="34"/>
                    </a:lnTo>
                    <a:lnTo>
                      <a:pt x="39" y="25"/>
                    </a:lnTo>
                    <a:lnTo>
                      <a:pt x="28" y="14"/>
                    </a:lnTo>
                    <a:lnTo>
                      <a:pt x="16" y="7"/>
                    </a:lnTo>
                    <a:lnTo>
                      <a:pt x="7" y="2"/>
                    </a:lnTo>
                    <a:lnTo>
                      <a:pt x="1" y="0"/>
                    </a:lnTo>
                    <a:lnTo>
                      <a:pt x="0" y="5"/>
                    </a:lnTo>
                    <a:lnTo>
                      <a:pt x="4" y="12"/>
                    </a:lnTo>
                    <a:lnTo>
                      <a:pt x="11" y="19"/>
                    </a:lnTo>
                    <a:lnTo>
                      <a:pt x="20" y="26"/>
                    </a:lnTo>
                    <a:lnTo>
                      <a:pt x="31" y="31"/>
                    </a:lnTo>
                    <a:lnTo>
                      <a:pt x="43" y="37"/>
                    </a:lnTo>
                    <a:lnTo>
                      <a:pt x="53" y="42"/>
                    </a:lnTo>
                    <a:lnTo>
                      <a:pt x="62" y="45"/>
                    </a:lnTo>
                    <a:lnTo>
                      <a:pt x="67"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5" name="Freeform 71">
                <a:extLst>
                  <a:ext uri="{FF2B5EF4-FFF2-40B4-BE49-F238E27FC236}">
                    <a16:creationId xmlns:a16="http://schemas.microsoft.com/office/drawing/2014/main" id="{71C2724B-7E41-42A4-95AC-248759A24FC9}"/>
                  </a:ext>
                </a:extLst>
              </p:cNvPr>
              <p:cNvSpPr>
                <a:spLocks/>
              </p:cNvSpPr>
              <p:nvPr/>
            </p:nvSpPr>
            <p:spPr bwMode="auto">
              <a:xfrm>
                <a:off x="2736" y="506"/>
                <a:ext cx="29" cy="13"/>
              </a:xfrm>
              <a:custGeom>
                <a:avLst/>
                <a:gdLst>
                  <a:gd name="T0" fmla="*/ 59 w 59"/>
                  <a:gd name="T1" fmla="*/ 25 h 25"/>
                  <a:gd name="T2" fmla="*/ 52 w 59"/>
                  <a:gd name="T3" fmla="*/ 20 h 25"/>
                  <a:gd name="T4" fmla="*/ 43 w 59"/>
                  <a:gd name="T5" fmla="*/ 14 h 25"/>
                  <a:gd name="T6" fmla="*/ 32 w 59"/>
                  <a:gd name="T7" fmla="*/ 8 h 25"/>
                  <a:gd name="T8" fmla="*/ 23 w 59"/>
                  <a:gd name="T9" fmla="*/ 3 h 25"/>
                  <a:gd name="T10" fmla="*/ 14 w 59"/>
                  <a:gd name="T11" fmla="*/ 0 h 25"/>
                  <a:gd name="T12" fmla="*/ 7 w 59"/>
                  <a:gd name="T13" fmla="*/ 0 h 25"/>
                  <a:gd name="T14" fmla="*/ 1 w 59"/>
                  <a:gd name="T15" fmla="*/ 1 h 25"/>
                  <a:gd name="T16" fmla="*/ 0 w 59"/>
                  <a:gd name="T17" fmla="*/ 7 h 25"/>
                  <a:gd name="T18" fmla="*/ 2 w 59"/>
                  <a:gd name="T19" fmla="*/ 13 h 25"/>
                  <a:gd name="T20" fmla="*/ 8 w 59"/>
                  <a:gd name="T21" fmla="*/ 17 h 25"/>
                  <a:gd name="T22" fmla="*/ 16 w 59"/>
                  <a:gd name="T23" fmla="*/ 20 h 25"/>
                  <a:gd name="T24" fmla="*/ 25 w 59"/>
                  <a:gd name="T25" fmla="*/ 21 h 25"/>
                  <a:gd name="T26" fmla="*/ 35 w 59"/>
                  <a:gd name="T27" fmla="*/ 21 h 25"/>
                  <a:gd name="T28" fmla="*/ 45 w 59"/>
                  <a:gd name="T29" fmla="*/ 22 h 25"/>
                  <a:gd name="T30" fmla="*/ 53 w 59"/>
                  <a:gd name="T31" fmla="*/ 23 h 25"/>
                  <a:gd name="T32" fmla="*/ 59 w 59"/>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25">
                    <a:moveTo>
                      <a:pt x="59" y="25"/>
                    </a:moveTo>
                    <a:lnTo>
                      <a:pt x="52" y="20"/>
                    </a:lnTo>
                    <a:lnTo>
                      <a:pt x="43" y="14"/>
                    </a:lnTo>
                    <a:lnTo>
                      <a:pt x="32" y="8"/>
                    </a:lnTo>
                    <a:lnTo>
                      <a:pt x="23" y="3"/>
                    </a:lnTo>
                    <a:lnTo>
                      <a:pt x="14" y="0"/>
                    </a:lnTo>
                    <a:lnTo>
                      <a:pt x="7" y="0"/>
                    </a:lnTo>
                    <a:lnTo>
                      <a:pt x="1" y="1"/>
                    </a:lnTo>
                    <a:lnTo>
                      <a:pt x="0" y="7"/>
                    </a:lnTo>
                    <a:lnTo>
                      <a:pt x="2" y="13"/>
                    </a:lnTo>
                    <a:lnTo>
                      <a:pt x="8" y="17"/>
                    </a:lnTo>
                    <a:lnTo>
                      <a:pt x="16" y="20"/>
                    </a:lnTo>
                    <a:lnTo>
                      <a:pt x="25" y="21"/>
                    </a:lnTo>
                    <a:lnTo>
                      <a:pt x="35" y="21"/>
                    </a:lnTo>
                    <a:lnTo>
                      <a:pt x="45" y="22"/>
                    </a:lnTo>
                    <a:lnTo>
                      <a:pt x="53" y="23"/>
                    </a:lnTo>
                    <a:lnTo>
                      <a:pt x="59" y="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6" name="Freeform 72">
                <a:extLst>
                  <a:ext uri="{FF2B5EF4-FFF2-40B4-BE49-F238E27FC236}">
                    <a16:creationId xmlns:a16="http://schemas.microsoft.com/office/drawing/2014/main" id="{C5EC1447-EF81-4241-9880-8AD1A89817C2}"/>
                  </a:ext>
                </a:extLst>
              </p:cNvPr>
              <p:cNvSpPr>
                <a:spLocks/>
              </p:cNvSpPr>
              <p:nvPr/>
            </p:nvSpPr>
            <p:spPr bwMode="auto">
              <a:xfrm>
                <a:off x="2743" y="526"/>
                <a:ext cx="26" cy="6"/>
              </a:xfrm>
              <a:custGeom>
                <a:avLst/>
                <a:gdLst>
                  <a:gd name="T0" fmla="*/ 52 w 52"/>
                  <a:gd name="T1" fmla="*/ 13 h 13"/>
                  <a:gd name="T2" fmla="*/ 46 w 52"/>
                  <a:gd name="T3" fmla="*/ 11 h 13"/>
                  <a:gd name="T4" fmla="*/ 38 w 52"/>
                  <a:gd name="T5" fmla="*/ 7 h 13"/>
                  <a:gd name="T6" fmla="*/ 30 w 52"/>
                  <a:gd name="T7" fmla="*/ 4 h 13"/>
                  <a:gd name="T8" fmla="*/ 21 w 52"/>
                  <a:gd name="T9" fmla="*/ 1 h 13"/>
                  <a:gd name="T10" fmla="*/ 12 w 52"/>
                  <a:gd name="T11" fmla="*/ 0 h 13"/>
                  <a:gd name="T12" fmla="*/ 6 w 52"/>
                  <a:gd name="T13" fmla="*/ 0 h 13"/>
                  <a:gd name="T14" fmla="*/ 1 w 52"/>
                  <a:gd name="T15" fmla="*/ 1 h 13"/>
                  <a:gd name="T16" fmla="*/ 0 w 52"/>
                  <a:gd name="T17" fmla="*/ 6 h 13"/>
                  <a:gd name="T18" fmla="*/ 2 w 52"/>
                  <a:gd name="T19" fmla="*/ 10 h 13"/>
                  <a:gd name="T20" fmla="*/ 7 w 52"/>
                  <a:gd name="T21" fmla="*/ 12 h 13"/>
                  <a:gd name="T22" fmla="*/ 12 w 52"/>
                  <a:gd name="T23" fmla="*/ 13 h 13"/>
                  <a:gd name="T24" fmla="*/ 21 w 52"/>
                  <a:gd name="T25" fmla="*/ 13 h 13"/>
                  <a:gd name="T26" fmla="*/ 29 w 52"/>
                  <a:gd name="T27" fmla="*/ 12 h 13"/>
                  <a:gd name="T28" fmla="*/ 37 w 52"/>
                  <a:gd name="T29" fmla="*/ 12 h 13"/>
                  <a:gd name="T30" fmla="*/ 45 w 52"/>
                  <a:gd name="T31" fmla="*/ 12 h 13"/>
                  <a:gd name="T32" fmla="*/ 52 w 52"/>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13">
                    <a:moveTo>
                      <a:pt x="52" y="13"/>
                    </a:moveTo>
                    <a:lnTo>
                      <a:pt x="46" y="11"/>
                    </a:lnTo>
                    <a:lnTo>
                      <a:pt x="38" y="7"/>
                    </a:lnTo>
                    <a:lnTo>
                      <a:pt x="30" y="4"/>
                    </a:lnTo>
                    <a:lnTo>
                      <a:pt x="21" y="1"/>
                    </a:lnTo>
                    <a:lnTo>
                      <a:pt x="12" y="0"/>
                    </a:lnTo>
                    <a:lnTo>
                      <a:pt x="6" y="0"/>
                    </a:lnTo>
                    <a:lnTo>
                      <a:pt x="1" y="1"/>
                    </a:lnTo>
                    <a:lnTo>
                      <a:pt x="0" y="6"/>
                    </a:lnTo>
                    <a:lnTo>
                      <a:pt x="2" y="10"/>
                    </a:lnTo>
                    <a:lnTo>
                      <a:pt x="7" y="12"/>
                    </a:lnTo>
                    <a:lnTo>
                      <a:pt x="12" y="13"/>
                    </a:lnTo>
                    <a:lnTo>
                      <a:pt x="21" y="13"/>
                    </a:lnTo>
                    <a:lnTo>
                      <a:pt x="29" y="12"/>
                    </a:lnTo>
                    <a:lnTo>
                      <a:pt x="37" y="12"/>
                    </a:lnTo>
                    <a:lnTo>
                      <a:pt x="45" y="12"/>
                    </a:lnTo>
                    <a:lnTo>
                      <a:pt x="5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7" name="Freeform 73">
                <a:extLst>
                  <a:ext uri="{FF2B5EF4-FFF2-40B4-BE49-F238E27FC236}">
                    <a16:creationId xmlns:a16="http://schemas.microsoft.com/office/drawing/2014/main" id="{44FFA491-8F5C-4A9A-977A-3CCA83B45E3A}"/>
                  </a:ext>
                </a:extLst>
              </p:cNvPr>
              <p:cNvSpPr>
                <a:spLocks/>
              </p:cNvSpPr>
              <p:nvPr/>
            </p:nvSpPr>
            <p:spPr bwMode="auto">
              <a:xfrm>
                <a:off x="2747" y="542"/>
                <a:ext cx="25" cy="7"/>
              </a:xfrm>
              <a:custGeom>
                <a:avLst/>
                <a:gdLst>
                  <a:gd name="T0" fmla="*/ 51 w 51"/>
                  <a:gd name="T1" fmla="*/ 7 h 14"/>
                  <a:gd name="T2" fmla="*/ 46 w 51"/>
                  <a:gd name="T3" fmla="*/ 5 h 14"/>
                  <a:gd name="T4" fmla="*/ 39 w 51"/>
                  <a:gd name="T5" fmla="*/ 3 h 14"/>
                  <a:gd name="T6" fmla="*/ 31 w 51"/>
                  <a:gd name="T7" fmla="*/ 2 h 14"/>
                  <a:gd name="T8" fmla="*/ 22 w 51"/>
                  <a:gd name="T9" fmla="*/ 0 h 14"/>
                  <a:gd name="T10" fmla="*/ 14 w 51"/>
                  <a:gd name="T11" fmla="*/ 0 h 14"/>
                  <a:gd name="T12" fmla="*/ 7 w 51"/>
                  <a:gd name="T13" fmla="*/ 2 h 14"/>
                  <a:gd name="T14" fmla="*/ 2 w 51"/>
                  <a:gd name="T15" fmla="*/ 5 h 14"/>
                  <a:gd name="T16" fmla="*/ 0 w 51"/>
                  <a:gd name="T17" fmla="*/ 10 h 14"/>
                  <a:gd name="T18" fmla="*/ 1 w 51"/>
                  <a:gd name="T19" fmla="*/ 13 h 14"/>
                  <a:gd name="T20" fmla="*/ 4 w 51"/>
                  <a:gd name="T21" fmla="*/ 14 h 14"/>
                  <a:gd name="T22" fmla="*/ 10 w 51"/>
                  <a:gd name="T23" fmla="*/ 14 h 14"/>
                  <a:gd name="T24" fmla="*/ 17 w 51"/>
                  <a:gd name="T25" fmla="*/ 13 h 14"/>
                  <a:gd name="T26" fmla="*/ 25 w 51"/>
                  <a:gd name="T27" fmla="*/ 11 h 14"/>
                  <a:gd name="T28" fmla="*/ 34 w 51"/>
                  <a:gd name="T29" fmla="*/ 8 h 14"/>
                  <a:gd name="T30" fmla="*/ 42 w 51"/>
                  <a:gd name="T31" fmla="*/ 7 h 14"/>
                  <a:gd name="T32" fmla="*/ 51 w 51"/>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4">
                    <a:moveTo>
                      <a:pt x="51" y="7"/>
                    </a:moveTo>
                    <a:lnTo>
                      <a:pt x="46" y="5"/>
                    </a:lnTo>
                    <a:lnTo>
                      <a:pt x="39" y="3"/>
                    </a:lnTo>
                    <a:lnTo>
                      <a:pt x="31" y="2"/>
                    </a:lnTo>
                    <a:lnTo>
                      <a:pt x="22" y="0"/>
                    </a:lnTo>
                    <a:lnTo>
                      <a:pt x="14" y="0"/>
                    </a:lnTo>
                    <a:lnTo>
                      <a:pt x="7" y="2"/>
                    </a:lnTo>
                    <a:lnTo>
                      <a:pt x="2" y="5"/>
                    </a:lnTo>
                    <a:lnTo>
                      <a:pt x="0" y="10"/>
                    </a:lnTo>
                    <a:lnTo>
                      <a:pt x="1" y="13"/>
                    </a:lnTo>
                    <a:lnTo>
                      <a:pt x="4" y="14"/>
                    </a:lnTo>
                    <a:lnTo>
                      <a:pt x="10" y="14"/>
                    </a:lnTo>
                    <a:lnTo>
                      <a:pt x="17" y="13"/>
                    </a:lnTo>
                    <a:lnTo>
                      <a:pt x="25" y="11"/>
                    </a:lnTo>
                    <a:lnTo>
                      <a:pt x="34" y="8"/>
                    </a:lnTo>
                    <a:lnTo>
                      <a:pt x="42" y="7"/>
                    </a:lnTo>
                    <a:lnTo>
                      <a:pt x="51"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8" name="Freeform 74">
                <a:extLst>
                  <a:ext uri="{FF2B5EF4-FFF2-40B4-BE49-F238E27FC236}">
                    <a16:creationId xmlns:a16="http://schemas.microsoft.com/office/drawing/2014/main" id="{31715B68-17AD-4AA1-8DC4-2CB925453BBF}"/>
                  </a:ext>
                </a:extLst>
              </p:cNvPr>
              <p:cNvSpPr>
                <a:spLocks/>
              </p:cNvSpPr>
              <p:nvPr/>
            </p:nvSpPr>
            <p:spPr bwMode="auto">
              <a:xfrm>
                <a:off x="2755" y="554"/>
                <a:ext cx="25" cy="8"/>
              </a:xfrm>
              <a:custGeom>
                <a:avLst/>
                <a:gdLst>
                  <a:gd name="T0" fmla="*/ 50 w 50"/>
                  <a:gd name="T1" fmla="*/ 16 h 16"/>
                  <a:gd name="T2" fmla="*/ 47 w 50"/>
                  <a:gd name="T3" fmla="*/ 11 h 16"/>
                  <a:gd name="T4" fmla="*/ 43 w 50"/>
                  <a:gd name="T5" fmla="*/ 8 h 16"/>
                  <a:gd name="T6" fmla="*/ 36 w 50"/>
                  <a:gd name="T7" fmla="*/ 4 h 16"/>
                  <a:gd name="T8" fmla="*/ 28 w 50"/>
                  <a:gd name="T9" fmla="*/ 1 h 16"/>
                  <a:gd name="T10" fmla="*/ 18 w 50"/>
                  <a:gd name="T11" fmla="*/ 0 h 16"/>
                  <a:gd name="T12" fmla="*/ 10 w 50"/>
                  <a:gd name="T13" fmla="*/ 0 h 16"/>
                  <a:gd name="T14" fmla="*/ 5 w 50"/>
                  <a:gd name="T15" fmla="*/ 2 h 16"/>
                  <a:gd name="T16" fmla="*/ 0 w 50"/>
                  <a:gd name="T17" fmla="*/ 7 h 16"/>
                  <a:gd name="T18" fmla="*/ 0 w 50"/>
                  <a:gd name="T19" fmla="*/ 11 h 16"/>
                  <a:gd name="T20" fmla="*/ 3 w 50"/>
                  <a:gd name="T21" fmla="*/ 15 h 16"/>
                  <a:gd name="T22" fmla="*/ 9 w 50"/>
                  <a:gd name="T23" fmla="*/ 16 h 16"/>
                  <a:gd name="T24" fmla="*/ 17 w 50"/>
                  <a:gd name="T25" fmla="*/ 16 h 16"/>
                  <a:gd name="T26" fmla="*/ 26 w 50"/>
                  <a:gd name="T27" fmla="*/ 15 h 16"/>
                  <a:gd name="T28" fmla="*/ 35 w 50"/>
                  <a:gd name="T29" fmla="*/ 15 h 16"/>
                  <a:gd name="T30" fmla="*/ 43 w 50"/>
                  <a:gd name="T31" fmla="*/ 15 h 16"/>
                  <a:gd name="T32" fmla="*/ 50 w 50"/>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16">
                    <a:moveTo>
                      <a:pt x="50" y="16"/>
                    </a:moveTo>
                    <a:lnTo>
                      <a:pt x="47" y="11"/>
                    </a:lnTo>
                    <a:lnTo>
                      <a:pt x="43" y="8"/>
                    </a:lnTo>
                    <a:lnTo>
                      <a:pt x="36" y="4"/>
                    </a:lnTo>
                    <a:lnTo>
                      <a:pt x="28" y="1"/>
                    </a:lnTo>
                    <a:lnTo>
                      <a:pt x="18" y="0"/>
                    </a:lnTo>
                    <a:lnTo>
                      <a:pt x="10" y="0"/>
                    </a:lnTo>
                    <a:lnTo>
                      <a:pt x="5" y="2"/>
                    </a:lnTo>
                    <a:lnTo>
                      <a:pt x="0" y="7"/>
                    </a:lnTo>
                    <a:lnTo>
                      <a:pt x="0" y="11"/>
                    </a:lnTo>
                    <a:lnTo>
                      <a:pt x="3" y="15"/>
                    </a:lnTo>
                    <a:lnTo>
                      <a:pt x="9" y="16"/>
                    </a:lnTo>
                    <a:lnTo>
                      <a:pt x="17" y="16"/>
                    </a:lnTo>
                    <a:lnTo>
                      <a:pt x="26" y="15"/>
                    </a:lnTo>
                    <a:lnTo>
                      <a:pt x="35" y="15"/>
                    </a:lnTo>
                    <a:lnTo>
                      <a:pt x="43" y="15"/>
                    </a:lnTo>
                    <a:lnTo>
                      <a:pt x="50"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19" name="Freeform 75">
                <a:extLst>
                  <a:ext uri="{FF2B5EF4-FFF2-40B4-BE49-F238E27FC236}">
                    <a16:creationId xmlns:a16="http://schemas.microsoft.com/office/drawing/2014/main" id="{E103A75B-4F37-42EA-8942-C7D623C96082}"/>
                  </a:ext>
                </a:extLst>
              </p:cNvPr>
              <p:cNvSpPr>
                <a:spLocks/>
              </p:cNvSpPr>
              <p:nvPr/>
            </p:nvSpPr>
            <p:spPr bwMode="auto">
              <a:xfrm>
                <a:off x="2757" y="564"/>
                <a:ext cx="27" cy="8"/>
              </a:xfrm>
              <a:custGeom>
                <a:avLst/>
                <a:gdLst>
                  <a:gd name="T0" fmla="*/ 56 w 56"/>
                  <a:gd name="T1" fmla="*/ 13 h 15"/>
                  <a:gd name="T2" fmla="*/ 51 w 56"/>
                  <a:gd name="T3" fmla="*/ 11 h 15"/>
                  <a:gd name="T4" fmla="*/ 44 w 56"/>
                  <a:gd name="T5" fmla="*/ 8 h 15"/>
                  <a:gd name="T6" fmla="*/ 37 w 56"/>
                  <a:gd name="T7" fmla="*/ 5 h 15"/>
                  <a:gd name="T8" fmla="*/ 29 w 56"/>
                  <a:gd name="T9" fmla="*/ 3 h 15"/>
                  <a:gd name="T10" fmla="*/ 20 w 56"/>
                  <a:gd name="T11" fmla="*/ 0 h 15"/>
                  <a:gd name="T12" fmla="*/ 13 w 56"/>
                  <a:gd name="T13" fmla="*/ 0 h 15"/>
                  <a:gd name="T14" fmla="*/ 6 w 56"/>
                  <a:gd name="T15" fmla="*/ 2 h 15"/>
                  <a:gd name="T16" fmla="*/ 2 w 56"/>
                  <a:gd name="T17" fmla="*/ 6 h 15"/>
                  <a:gd name="T18" fmla="*/ 0 w 56"/>
                  <a:gd name="T19" fmla="*/ 11 h 15"/>
                  <a:gd name="T20" fmla="*/ 5 w 56"/>
                  <a:gd name="T21" fmla="*/ 13 h 15"/>
                  <a:gd name="T22" fmla="*/ 12 w 56"/>
                  <a:gd name="T23" fmla="*/ 15 h 15"/>
                  <a:gd name="T24" fmla="*/ 22 w 56"/>
                  <a:gd name="T25" fmla="*/ 15 h 15"/>
                  <a:gd name="T26" fmla="*/ 33 w 56"/>
                  <a:gd name="T27" fmla="*/ 15 h 15"/>
                  <a:gd name="T28" fmla="*/ 42 w 56"/>
                  <a:gd name="T29" fmla="*/ 15 h 15"/>
                  <a:gd name="T30" fmla="*/ 51 w 56"/>
                  <a:gd name="T31" fmla="*/ 14 h 15"/>
                  <a:gd name="T32" fmla="*/ 56 w 56"/>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5">
                    <a:moveTo>
                      <a:pt x="56" y="13"/>
                    </a:moveTo>
                    <a:lnTo>
                      <a:pt x="51" y="11"/>
                    </a:lnTo>
                    <a:lnTo>
                      <a:pt x="44" y="8"/>
                    </a:lnTo>
                    <a:lnTo>
                      <a:pt x="37" y="5"/>
                    </a:lnTo>
                    <a:lnTo>
                      <a:pt x="29" y="3"/>
                    </a:lnTo>
                    <a:lnTo>
                      <a:pt x="20" y="0"/>
                    </a:lnTo>
                    <a:lnTo>
                      <a:pt x="13" y="0"/>
                    </a:lnTo>
                    <a:lnTo>
                      <a:pt x="6" y="2"/>
                    </a:lnTo>
                    <a:lnTo>
                      <a:pt x="2" y="6"/>
                    </a:lnTo>
                    <a:lnTo>
                      <a:pt x="0" y="11"/>
                    </a:lnTo>
                    <a:lnTo>
                      <a:pt x="5" y="13"/>
                    </a:lnTo>
                    <a:lnTo>
                      <a:pt x="12" y="15"/>
                    </a:lnTo>
                    <a:lnTo>
                      <a:pt x="22" y="15"/>
                    </a:lnTo>
                    <a:lnTo>
                      <a:pt x="33" y="15"/>
                    </a:lnTo>
                    <a:lnTo>
                      <a:pt x="42" y="15"/>
                    </a:lnTo>
                    <a:lnTo>
                      <a:pt x="51" y="14"/>
                    </a:lnTo>
                    <a:lnTo>
                      <a:pt x="56"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0" name="Freeform 76">
                <a:extLst>
                  <a:ext uri="{FF2B5EF4-FFF2-40B4-BE49-F238E27FC236}">
                    <a16:creationId xmlns:a16="http://schemas.microsoft.com/office/drawing/2014/main" id="{5A61D9FF-7A8D-47F3-A8D5-B3D2596826BD}"/>
                  </a:ext>
                </a:extLst>
              </p:cNvPr>
              <p:cNvSpPr>
                <a:spLocks/>
              </p:cNvSpPr>
              <p:nvPr/>
            </p:nvSpPr>
            <p:spPr bwMode="auto">
              <a:xfrm>
                <a:off x="2733" y="375"/>
                <a:ext cx="26" cy="43"/>
              </a:xfrm>
              <a:custGeom>
                <a:avLst/>
                <a:gdLst>
                  <a:gd name="T0" fmla="*/ 0 w 52"/>
                  <a:gd name="T1" fmla="*/ 3 h 86"/>
                  <a:gd name="T2" fmla="*/ 3 w 52"/>
                  <a:gd name="T3" fmla="*/ 7 h 86"/>
                  <a:gd name="T4" fmla="*/ 7 w 52"/>
                  <a:gd name="T5" fmla="*/ 15 h 86"/>
                  <a:gd name="T6" fmla="*/ 15 w 52"/>
                  <a:gd name="T7" fmla="*/ 26 h 86"/>
                  <a:gd name="T8" fmla="*/ 24 w 52"/>
                  <a:gd name="T9" fmla="*/ 37 h 86"/>
                  <a:gd name="T10" fmla="*/ 35 w 52"/>
                  <a:gd name="T11" fmla="*/ 50 h 86"/>
                  <a:gd name="T12" fmla="*/ 43 w 52"/>
                  <a:gd name="T13" fmla="*/ 63 h 86"/>
                  <a:gd name="T14" fmla="*/ 49 w 52"/>
                  <a:gd name="T15" fmla="*/ 75 h 86"/>
                  <a:gd name="T16" fmla="*/ 52 w 52"/>
                  <a:gd name="T17" fmla="*/ 86 h 86"/>
                  <a:gd name="T18" fmla="*/ 49 w 52"/>
                  <a:gd name="T19" fmla="*/ 72 h 86"/>
                  <a:gd name="T20" fmla="*/ 43 w 52"/>
                  <a:gd name="T21" fmla="*/ 57 h 86"/>
                  <a:gd name="T22" fmla="*/ 36 w 52"/>
                  <a:gd name="T23" fmla="*/ 41 h 86"/>
                  <a:gd name="T24" fmla="*/ 28 w 52"/>
                  <a:gd name="T25" fmla="*/ 26 h 86"/>
                  <a:gd name="T26" fmla="*/ 20 w 52"/>
                  <a:gd name="T27" fmla="*/ 13 h 86"/>
                  <a:gd name="T28" fmla="*/ 12 w 52"/>
                  <a:gd name="T29" fmla="*/ 4 h 86"/>
                  <a:gd name="T30" fmla="*/ 5 w 52"/>
                  <a:gd name="T31" fmla="*/ 0 h 86"/>
                  <a:gd name="T32" fmla="*/ 0 w 52"/>
                  <a:gd name="T33" fmla="*/ 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86">
                    <a:moveTo>
                      <a:pt x="0" y="3"/>
                    </a:moveTo>
                    <a:lnTo>
                      <a:pt x="3" y="7"/>
                    </a:lnTo>
                    <a:lnTo>
                      <a:pt x="7" y="15"/>
                    </a:lnTo>
                    <a:lnTo>
                      <a:pt x="15" y="26"/>
                    </a:lnTo>
                    <a:lnTo>
                      <a:pt x="24" y="37"/>
                    </a:lnTo>
                    <a:lnTo>
                      <a:pt x="35" y="50"/>
                    </a:lnTo>
                    <a:lnTo>
                      <a:pt x="43" y="63"/>
                    </a:lnTo>
                    <a:lnTo>
                      <a:pt x="49" y="75"/>
                    </a:lnTo>
                    <a:lnTo>
                      <a:pt x="52" y="86"/>
                    </a:lnTo>
                    <a:lnTo>
                      <a:pt x="49" y="72"/>
                    </a:lnTo>
                    <a:lnTo>
                      <a:pt x="43" y="57"/>
                    </a:lnTo>
                    <a:lnTo>
                      <a:pt x="36" y="41"/>
                    </a:lnTo>
                    <a:lnTo>
                      <a:pt x="28" y="26"/>
                    </a:lnTo>
                    <a:lnTo>
                      <a:pt x="20" y="13"/>
                    </a:lnTo>
                    <a:lnTo>
                      <a:pt x="12" y="4"/>
                    </a:lnTo>
                    <a:lnTo>
                      <a:pt x="5" y="0"/>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1" name="Freeform 77">
                <a:extLst>
                  <a:ext uri="{FF2B5EF4-FFF2-40B4-BE49-F238E27FC236}">
                    <a16:creationId xmlns:a16="http://schemas.microsoft.com/office/drawing/2014/main" id="{498A94D7-2DC7-41AB-97D3-C4E87E835143}"/>
                  </a:ext>
                </a:extLst>
              </p:cNvPr>
              <p:cNvSpPr>
                <a:spLocks/>
              </p:cNvSpPr>
              <p:nvPr/>
            </p:nvSpPr>
            <p:spPr bwMode="auto">
              <a:xfrm>
                <a:off x="2745" y="369"/>
                <a:ext cx="17" cy="31"/>
              </a:xfrm>
              <a:custGeom>
                <a:avLst/>
                <a:gdLst>
                  <a:gd name="T0" fmla="*/ 34 w 34"/>
                  <a:gd name="T1" fmla="*/ 62 h 62"/>
                  <a:gd name="T2" fmla="*/ 27 w 34"/>
                  <a:gd name="T3" fmla="*/ 42 h 62"/>
                  <a:gd name="T4" fmla="*/ 17 w 34"/>
                  <a:gd name="T5" fmla="*/ 20 h 62"/>
                  <a:gd name="T6" fmla="*/ 6 w 34"/>
                  <a:gd name="T7" fmla="*/ 3 h 62"/>
                  <a:gd name="T8" fmla="*/ 0 w 34"/>
                  <a:gd name="T9" fmla="*/ 0 h 62"/>
                  <a:gd name="T10" fmla="*/ 0 w 34"/>
                  <a:gd name="T11" fmla="*/ 4 h 62"/>
                  <a:gd name="T12" fmla="*/ 4 w 34"/>
                  <a:gd name="T13" fmla="*/ 11 h 62"/>
                  <a:gd name="T14" fmla="*/ 8 w 34"/>
                  <a:gd name="T15" fmla="*/ 20 h 62"/>
                  <a:gd name="T16" fmla="*/ 14 w 34"/>
                  <a:gd name="T17" fmla="*/ 30 h 62"/>
                  <a:gd name="T18" fmla="*/ 20 w 34"/>
                  <a:gd name="T19" fmla="*/ 40 h 62"/>
                  <a:gd name="T20" fmla="*/ 26 w 34"/>
                  <a:gd name="T21" fmla="*/ 49 h 62"/>
                  <a:gd name="T22" fmla="*/ 30 w 34"/>
                  <a:gd name="T23" fmla="*/ 56 h 62"/>
                  <a:gd name="T24" fmla="*/ 34 w 34"/>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62">
                    <a:moveTo>
                      <a:pt x="34" y="62"/>
                    </a:moveTo>
                    <a:lnTo>
                      <a:pt x="27" y="42"/>
                    </a:lnTo>
                    <a:lnTo>
                      <a:pt x="17" y="20"/>
                    </a:lnTo>
                    <a:lnTo>
                      <a:pt x="6" y="3"/>
                    </a:lnTo>
                    <a:lnTo>
                      <a:pt x="0" y="0"/>
                    </a:lnTo>
                    <a:lnTo>
                      <a:pt x="0" y="4"/>
                    </a:lnTo>
                    <a:lnTo>
                      <a:pt x="4" y="11"/>
                    </a:lnTo>
                    <a:lnTo>
                      <a:pt x="8" y="20"/>
                    </a:lnTo>
                    <a:lnTo>
                      <a:pt x="14" y="30"/>
                    </a:lnTo>
                    <a:lnTo>
                      <a:pt x="20" y="40"/>
                    </a:lnTo>
                    <a:lnTo>
                      <a:pt x="26" y="49"/>
                    </a:lnTo>
                    <a:lnTo>
                      <a:pt x="30" y="56"/>
                    </a:lnTo>
                    <a:lnTo>
                      <a:pt x="34"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2" name="Freeform 78">
                <a:extLst>
                  <a:ext uri="{FF2B5EF4-FFF2-40B4-BE49-F238E27FC236}">
                    <a16:creationId xmlns:a16="http://schemas.microsoft.com/office/drawing/2014/main" id="{E22E155E-44E5-4D0C-81E8-6325771CF821}"/>
                  </a:ext>
                </a:extLst>
              </p:cNvPr>
              <p:cNvSpPr>
                <a:spLocks/>
              </p:cNvSpPr>
              <p:nvPr/>
            </p:nvSpPr>
            <p:spPr bwMode="auto">
              <a:xfrm>
                <a:off x="2834" y="486"/>
                <a:ext cx="48" cy="165"/>
              </a:xfrm>
              <a:custGeom>
                <a:avLst/>
                <a:gdLst>
                  <a:gd name="T0" fmla="*/ 14 w 95"/>
                  <a:gd name="T1" fmla="*/ 329 h 330"/>
                  <a:gd name="T2" fmla="*/ 10 w 95"/>
                  <a:gd name="T3" fmla="*/ 330 h 330"/>
                  <a:gd name="T4" fmla="*/ 7 w 95"/>
                  <a:gd name="T5" fmla="*/ 329 h 330"/>
                  <a:gd name="T6" fmla="*/ 3 w 95"/>
                  <a:gd name="T7" fmla="*/ 328 h 330"/>
                  <a:gd name="T8" fmla="*/ 0 w 95"/>
                  <a:gd name="T9" fmla="*/ 328 h 330"/>
                  <a:gd name="T10" fmla="*/ 35 w 95"/>
                  <a:gd name="T11" fmla="*/ 288 h 330"/>
                  <a:gd name="T12" fmla="*/ 60 w 95"/>
                  <a:gd name="T13" fmla="*/ 245 h 330"/>
                  <a:gd name="T14" fmla="*/ 76 w 95"/>
                  <a:gd name="T15" fmla="*/ 200 h 330"/>
                  <a:gd name="T16" fmla="*/ 83 w 95"/>
                  <a:gd name="T17" fmla="*/ 154 h 330"/>
                  <a:gd name="T18" fmla="*/ 85 w 95"/>
                  <a:gd name="T19" fmla="*/ 110 h 330"/>
                  <a:gd name="T20" fmla="*/ 83 w 95"/>
                  <a:gd name="T21" fmla="*/ 69 h 330"/>
                  <a:gd name="T22" fmla="*/ 79 w 95"/>
                  <a:gd name="T23" fmla="*/ 32 h 330"/>
                  <a:gd name="T24" fmla="*/ 75 w 95"/>
                  <a:gd name="T25" fmla="*/ 0 h 330"/>
                  <a:gd name="T26" fmla="*/ 86 w 95"/>
                  <a:gd name="T27" fmla="*/ 25 h 330"/>
                  <a:gd name="T28" fmla="*/ 94 w 95"/>
                  <a:gd name="T29" fmla="*/ 64 h 330"/>
                  <a:gd name="T30" fmla="*/ 95 w 95"/>
                  <a:gd name="T31" fmla="*/ 111 h 330"/>
                  <a:gd name="T32" fmla="*/ 92 w 95"/>
                  <a:gd name="T33" fmla="*/ 162 h 330"/>
                  <a:gd name="T34" fmla="*/ 83 w 95"/>
                  <a:gd name="T35" fmla="*/ 214 h 330"/>
                  <a:gd name="T36" fmla="*/ 67 w 95"/>
                  <a:gd name="T37" fmla="*/ 262 h 330"/>
                  <a:gd name="T38" fmla="*/ 43 w 95"/>
                  <a:gd name="T39" fmla="*/ 302 h 330"/>
                  <a:gd name="T40" fmla="*/ 14 w 95"/>
                  <a:gd name="T41" fmla="*/ 32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330">
                    <a:moveTo>
                      <a:pt x="14" y="329"/>
                    </a:moveTo>
                    <a:lnTo>
                      <a:pt x="10" y="330"/>
                    </a:lnTo>
                    <a:lnTo>
                      <a:pt x="7" y="329"/>
                    </a:lnTo>
                    <a:lnTo>
                      <a:pt x="3" y="328"/>
                    </a:lnTo>
                    <a:lnTo>
                      <a:pt x="0" y="328"/>
                    </a:lnTo>
                    <a:lnTo>
                      <a:pt x="35" y="288"/>
                    </a:lnTo>
                    <a:lnTo>
                      <a:pt x="60" y="245"/>
                    </a:lnTo>
                    <a:lnTo>
                      <a:pt x="76" y="200"/>
                    </a:lnTo>
                    <a:lnTo>
                      <a:pt x="83" y="154"/>
                    </a:lnTo>
                    <a:lnTo>
                      <a:pt x="85" y="110"/>
                    </a:lnTo>
                    <a:lnTo>
                      <a:pt x="83" y="69"/>
                    </a:lnTo>
                    <a:lnTo>
                      <a:pt x="79" y="32"/>
                    </a:lnTo>
                    <a:lnTo>
                      <a:pt x="75" y="0"/>
                    </a:lnTo>
                    <a:lnTo>
                      <a:pt x="86" y="25"/>
                    </a:lnTo>
                    <a:lnTo>
                      <a:pt x="94" y="64"/>
                    </a:lnTo>
                    <a:lnTo>
                      <a:pt x="95" y="111"/>
                    </a:lnTo>
                    <a:lnTo>
                      <a:pt x="92" y="162"/>
                    </a:lnTo>
                    <a:lnTo>
                      <a:pt x="83" y="214"/>
                    </a:lnTo>
                    <a:lnTo>
                      <a:pt x="67" y="262"/>
                    </a:lnTo>
                    <a:lnTo>
                      <a:pt x="43" y="302"/>
                    </a:lnTo>
                    <a:lnTo>
                      <a:pt x="14" y="3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3" name="Freeform 79">
                <a:extLst>
                  <a:ext uri="{FF2B5EF4-FFF2-40B4-BE49-F238E27FC236}">
                    <a16:creationId xmlns:a16="http://schemas.microsoft.com/office/drawing/2014/main" id="{3A4EC307-153E-4FEE-930D-86909BE47659}"/>
                  </a:ext>
                </a:extLst>
              </p:cNvPr>
              <p:cNvSpPr>
                <a:spLocks/>
              </p:cNvSpPr>
              <p:nvPr/>
            </p:nvSpPr>
            <p:spPr bwMode="auto">
              <a:xfrm>
                <a:off x="2845" y="490"/>
                <a:ext cx="33" cy="23"/>
              </a:xfrm>
              <a:custGeom>
                <a:avLst/>
                <a:gdLst>
                  <a:gd name="T0" fmla="*/ 64 w 64"/>
                  <a:gd name="T1" fmla="*/ 46 h 46"/>
                  <a:gd name="T2" fmla="*/ 58 w 64"/>
                  <a:gd name="T3" fmla="*/ 37 h 46"/>
                  <a:gd name="T4" fmla="*/ 49 w 64"/>
                  <a:gd name="T5" fmla="*/ 27 h 46"/>
                  <a:gd name="T6" fmla="*/ 40 w 64"/>
                  <a:gd name="T7" fmla="*/ 19 h 46"/>
                  <a:gd name="T8" fmla="*/ 29 w 64"/>
                  <a:gd name="T9" fmla="*/ 11 h 46"/>
                  <a:gd name="T10" fmla="*/ 19 w 64"/>
                  <a:gd name="T11" fmla="*/ 5 h 46"/>
                  <a:gd name="T12" fmla="*/ 10 w 64"/>
                  <a:gd name="T13" fmla="*/ 1 h 46"/>
                  <a:gd name="T14" fmla="*/ 3 w 64"/>
                  <a:gd name="T15" fmla="*/ 0 h 46"/>
                  <a:gd name="T16" fmla="*/ 0 w 64"/>
                  <a:gd name="T17" fmla="*/ 1 h 46"/>
                  <a:gd name="T18" fmla="*/ 0 w 64"/>
                  <a:gd name="T19" fmla="*/ 4 h 46"/>
                  <a:gd name="T20" fmla="*/ 4 w 64"/>
                  <a:gd name="T21" fmla="*/ 9 h 46"/>
                  <a:gd name="T22" fmla="*/ 12 w 64"/>
                  <a:gd name="T23" fmla="*/ 14 h 46"/>
                  <a:gd name="T24" fmla="*/ 22 w 64"/>
                  <a:gd name="T25" fmla="*/ 19 h 46"/>
                  <a:gd name="T26" fmla="*/ 33 w 64"/>
                  <a:gd name="T27" fmla="*/ 25 h 46"/>
                  <a:gd name="T28" fmla="*/ 45 w 64"/>
                  <a:gd name="T29" fmla="*/ 31 h 46"/>
                  <a:gd name="T30" fmla="*/ 55 w 64"/>
                  <a:gd name="T31" fmla="*/ 38 h 46"/>
                  <a:gd name="T32" fmla="*/ 64 w 64"/>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6">
                    <a:moveTo>
                      <a:pt x="64" y="46"/>
                    </a:moveTo>
                    <a:lnTo>
                      <a:pt x="58" y="37"/>
                    </a:lnTo>
                    <a:lnTo>
                      <a:pt x="49" y="27"/>
                    </a:lnTo>
                    <a:lnTo>
                      <a:pt x="40" y="19"/>
                    </a:lnTo>
                    <a:lnTo>
                      <a:pt x="29" y="11"/>
                    </a:lnTo>
                    <a:lnTo>
                      <a:pt x="19" y="5"/>
                    </a:lnTo>
                    <a:lnTo>
                      <a:pt x="10" y="1"/>
                    </a:lnTo>
                    <a:lnTo>
                      <a:pt x="3" y="0"/>
                    </a:lnTo>
                    <a:lnTo>
                      <a:pt x="0" y="1"/>
                    </a:lnTo>
                    <a:lnTo>
                      <a:pt x="0" y="4"/>
                    </a:lnTo>
                    <a:lnTo>
                      <a:pt x="4" y="9"/>
                    </a:lnTo>
                    <a:lnTo>
                      <a:pt x="12" y="14"/>
                    </a:lnTo>
                    <a:lnTo>
                      <a:pt x="22" y="19"/>
                    </a:lnTo>
                    <a:lnTo>
                      <a:pt x="33" y="25"/>
                    </a:lnTo>
                    <a:lnTo>
                      <a:pt x="45" y="31"/>
                    </a:lnTo>
                    <a:lnTo>
                      <a:pt x="55" y="38"/>
                    </a:lnTo>
                    <a:lnTo>
                      <a:pt x="6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4" name="Freeform 80">
                <a:extLst>
                  <a:ext uri="{FF2B5EF4-FFF2-40B4-BE49-F238E27FC236}">
                    <a16:creationId xmlns:a16="http://schemas.microsoft.com/office/drawing/2014/main" id="{5E1D0A50-ABC7-4EE6-BA95-AA7EC7CCDA5B}"/>
                  </a:ext>
                </a:extLst>
              </p:cNvPr>
              <p:cNvSpPr>
                <a:spLocks/>
              </p:cNvSpPr>
              <p:nvPr/>
            </p:nvSpPr>
            <p:spPr bwMode="auto">
              <a:xfrm>
                <a:off x="2840" y="495"/>
                <a:ext cx="39" cy="34"/>
              </a:xfrm>
              <a:custGeom>
                <a:avLst/>
                <a:gdLst>
                  <a:gd name="T0" fmla="*/ 0 w 78"/>
                  <a:gd name="T1" fmla="*/ 1 h 68"/>
                  <a:gd name="T2" fmla="*/ 4 w 78"/>
                  <a:gd name="T3" fmla="*/ 0 h 68"/>
                  <a:gd name="T4" fmla="*/ 13 w 78"/>
                  <a:gd name="T5" fmla="*/ 4 h 68"/>
                  <a:gd name="T6" fmla="*/ 23 w 78"/>
                  <a:gd name="T7" fmla="*/ 9 h 68"/>
                  <a:gd name="T8" fmla="*/ 37 w 78"/>
                  <a:gd name="T9" fmla="*/ 19 h 68"/>
                  <a:gd name="T10" fmla="*/ 50 w 78"/>
                  <a:gd name="T11" fmla="*/ 29 h 68"/>
                  <a:gd name="T12" fmla="*/ 63 w 78"/>
                  <a:gd name="T13" fmla="*/ 42 h 68"/>
                  <a:gd name="T14" fmla="*/ 72 w 78"/>
                  <a:gd name="T15" fmla="*/ 54 h 68"/>
                  <a:gd name="T16" fmla="*/ 78 w 78"/>
                  <a:gd name="T17" fmla="*/ 68 h 68"/>
                  <a:gd name="T18" fmla="*/ 69 w 78"/>
                  <a:gd name="T19" fmla="*/ 60 h 68"/>
                  <a:gd name="T20" fmla="*/ 58 w 78"/>
                  <a:gd name="T21" fmla="*/ 51 h 68"/>
                  <a:gd name="T22" fmla="*/ 44 w 78"/>
                  <a:gd name="T23" fmla="*/ 40 h 68"/>
                  <a:gd name="T24" fmla="*/ 30 w 78"/>
                  <a:gd name="T25" fmla="*/ 30 h 68"/>
                  <a:gd name="T26" fmla="*/ 18 w 78"/>
                  <a:gd name="T27" fmla="*/ 20 h 68"/>
                  <a:gd name="T28" fmla="*/ 8 w 78"/>
                  <a:gd name="T29" fmla="*/ 12 h 68"/>
                  <a:gd name="T30" fmla="*/ 2 w 78"/>
                  <a:gd name="T31" fmla="*/ 5 h 68"/>
                  <a:gd name="T32" fmla="*/ 0 w 78"/>
                  <a:gd name="T3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68">
                    <a:moveTo>
                      <a:pt x="0" y="1"/>
                    </a:moveTo>
                    <a:lnTo>
                      <a:pt x="4" y="0"/>
                    </a:lnTo>
                    <a:lnTo>
                      <a:pt x="13" y="4"/>
                    </a:lnTo>
                    <a:lnTo>
                      <a:pt x="23" y="9"/>
                    </a:lnTo>
                    <a:lnTo>
                      <a:pt x="37" y="19"/>
                    </a:lnTo>
                    <a:lnTo>
                      <a:pt x="50" y="29"/>
                    </a:lnTo>
                    <a:lnTo>
                      <a:pt x="63" y="42"/>
                    </a:lnTo>
                    <a:lnTo>
                      <a:pt x="72" y="54"/>
                    </a:lnTo>
                    <a:lnTo>
                      <a:pt x="78" y="68"/>
                    </a:lnTo>
                    <a:lnTo>
                      <a:pt x="69" y="60"/>
                    </a:lnTo>
                    <a:lnTo>
                      <a:pt x="58" y="51"/>
                    </a:lnTo>
                    <a:lnTo>
                      <a:pt x="44" y="40"/>
                    </a:lnTo>
                    <a:lnTo>
                      <a:pt x="30" y="30"/>
                    </a:lnTo>
                    <a:lnTo>
                      <a:pt x="18" y="20"/>
                    </a:lnTo>
                    <a:lnTo>
                      <a:pt x="8" y="12"/>
                    </a:lnTo>
                    <a:lnTo>
                      <a:pt x="2"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5" name="Freeform 81">
                <a:extLst>
                  <a:ext uri="{FF2B5EF4-FFF2-40B4-BE49-F238E27FC236}">
                    <a16:creationId xmlns:a16="http://schemas.microsoft.com/office/drawing/2014/main" id="{BE8E9088-3C99-461A-89F0-19C952D9E23C}"/>
                  </a:ext>
                </a:extLst>
              </p:cNvPr>
              <p:cNvSpPr>
                <a:spLocks/>
              </p:cNvSpPr>
              <p:nvPr/>
            </p:nvSpPr>
            <p:spPr bwMode="auto">
              <a:xfrm>
                <a:off x="2834" y="517"/>
                <a:ext cx="45" cy="43"/>
              </a:xfrm>
              <a:custGeom>
                <a:avLst/>
                <a:gdLst>
                  <a:gd name="T0" fmla="*/ 0 w 91"/>
                  <a:gd name="T1" fmla="*/ 0 h 85"/>
                  <a:gd name="T2" fmla="*/ 4 w 91"/>
                  <a:gd name="T3" fmla="*/ 0 h 85"/>
                  <a:gd name="T4" fmla="*/ 15 w 91"/>
                  <a:gd name="T5" fmla="*/ 4 h 85"/>
                  <a:gd name="T6" fmla="*/ 29 w 91"/>
                  <a:gd name="T7" fmla="*/ 14 h 85"/>
                  <a:gd name="T8" fmla="*/ 43 w 91"/>
                  <a:gd name="T9" fmla="*/ 26 h 85"/>
                  <a:gd name="T10" fmla="*/ 58 w 91"/>
                  <a:gd name="T11" fmla="*/ 40 h 85"/>
                  <a:gd name="T12" fmla="*/ 72 w 91"/>
                  <a:gd name="T13" fmla="*/ 56 h 85"/>
                  <a:gd name="T14" fmla="*/ 84 w 91"/>
                  <a:gd name="T15" fmla="*/ 71 h 85"/>
                  <a:gd name="T16" fmla="*/ 91 w 91"/>
                  <a:gd name="T17" fmla="*/ 85 h 85"/>
                  <a:gd name="T18" fmla="*/ 84 w 91"/>
                  <a:gd name="T19" fmla="*/ 78 h 85"/>
                  <a:gd name="T20" fmla="*/ 71 w 91"/>
                  <a:gd name="T21" fmla="*/ 68 h 85"/>
                  <a:gd name="T22" fmla="*/ 56 w 91"/>
                  <a:gd name="T23" fmla="*/ 56 h 85"/>
                  <a:gd name="T24" fmla="*/ 39 w 91"/>
                  <a:gd name="T25" fmla="*/ 43 h 85"/>
                  <a:gd name="T26" fmla="*/ 23 w 91"/>
                  <a:gd name="T27" fmla="*/ 29 h 85"/>
                  <a:gd name="T28" fmla="*/ 10 w 91"/>
                  <a:gd name="T29" fmla="*/ 16 h 85"/>
                  <a:gd name="T30" fmla="*/ 2 w 91"/>
                  <a:gd name="T31" fmla="*/ 6 h 85"/>
                  <a:gd name="T32" fmla="*/ 0 w 91"/>
                  <a:gd name="T3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85">
                    <a:moveTo>
                      <a:pt x="0" y="0"/>
                    </a:moveTo>
                    <a:lnTo>
                      <a:pt x="4" y="0"/>
                    </a:lnTo>
                    <a:lnTo>
                      <a:pt x="15" y="4"/>
                    </a:lnTo>
                    <a:lnTo>
                      <a:pt x="29" y="14"/>
                    </a:lnTo>
                    <a:lnTo>
                      <a:pt x="43" y="26"/>
                    </a:lnTo>
                    <a:lnTo>
                      <a:pt x="58" y="40"/>
                    </a:lnTo>
                    <a:lnTo>
                      <a:pt x="72" y="56"/>
                    </a:lnTo>
                    <a:lnTo>
                      <a:pt x="84" y="71"/>
                    </a:lnTo>
                    <a:lnTo>
                      <a:pt x="91" y="85"/>
                    </a:lnTo>
                    <a:lnTo>
                      <a:pt x="84" y="78"/>
                    </a:lnTo>
                    <a:lnTo>
                      <a:pt x="71" y="68"/>
                    </a:lnTo>
                    <a:lnTo>
                      <a:pt x="56" y="56"/>
                    </a:lnTo>
                    <a:lnTo>
                      <a:pt x="39" y="43"/>
                    </a:lnTo>
                    <a:lnTo>
                      <a:pt x="23" y="29"/>
                    </a:lnTo>
                    <a:lnTo>
                      <a:pt x="10" y="16"/>
                    </a:lnTo>
                    <a:lnTo>
                      <a:pt x="2"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6" name="Freeform 82">
                <a:extLst>
                  <a:ext uri="{FF2B5EF4-FFF2-40B4-BE49-F238E27FC236}">
                    <a16:creationId xmlns:a16="http://schemas.microsoft.com/office/drawing/2014/main" id="{ECA19A20-A3DF-4C26-AFBD-34C0E1BA8157}"/>
                  </a:ext>
                </a:extLst>
              </p:cNvPr>
              <p:cNvSpPr>
                <a:spLocks/>
              </p:cNvSpPr>
              <p:nvPr/>
            </p:nvSpPr>
            <p:spPr bwMode="auto">
              <a:xfrm>
                <a:off x="2825" y="550"/>
                <a:ext cx="50" cy="40"/>
              </a:xfrm>
              <a:custGeom>
                <a:avLst/>
                <a:gdLst>
                  <a:gd name="T0" fmla="*/ 0 w 101"/>
                  <a:gd name="T1" fmla="*/ 1 h 78"/>
                  <a:gd name="T2" fmla="*/ 6 w 101"/>
                  <a:gd name="T3" fmla="*/ 0 h 78"/>
                  <a:gd name="T4" fmla="*/ 19 w 101"/>
                  <a:gd name="T5" fmla="*/ 4 h 78"/>
                  <a:gd name="T6" fmla="*/ 34 w 101"/>
                  <a:gd name="T7" fmla="*/ 12 h 78"/>
                  <a:gd name="T8" fmla="*/ 51 w 101"/>
                  <a:gd name="T9" fmla="*/ 24 h 78"/>
                  <a:gd name="T10" fmla="*/ 67 w 101"/>
                  <a:gd name="T11" fmla="*/ 38 h 78"/>
                  <a:gd name="T12" fmla="*/ 82 w 101"/>
                  <a:gd name="T13" fmla="*/ 52 h 78"/>
                  <a:gd name="T14" fmla="*/ 95 w 101"/>
                  <a:gd name="T15" fmla="*/ 65 h 78"/>
                  <a:gd name="T16" fmla="*/ 101 w 101"/>
                  <a:gd name="T17" fmla="*/ 78 h 78"/>
                  <a:gd name="T18" fmla="*/ 93 w 101"/>
                  <a:gd name="T19" fmla="*/ 73 h 78"/>
                  <a:gd name="T20" fmla="*/ 80 w 101"/>
                  <a:gd name="T21" fmla="*/ 64 h 78"/>
                  <a:gd name="T22" fmla="*/ 63 w 101"/>
                  <a:gd name="T23" fmla="*/ 53 h 78"/>
                  <a:gd name="T24" fmla="*/ 44 w 101"/>
                  <a:gd name="T25" fmla="*/ 39 h 78"/>
                  <a:gd name="T26" fmla="*/ 27 w 101"/>
                  <a:gd name="T27" fmla="*/ 26 h 78"/>
                  <a:gd name="T28" fmla="*/ 13 w 101"/>
                  <a:gd name="T29" fmla="*/ 15 h 78"/>
                  <a:gd name="T30" fmla="*/ 3 w 101"/>
                  <a:gd name="T31" fmla="*/ 5 h 78"/>
                  <a:gd name="T32" fmla="*/ 0 w 101"/>
                  <a:gd name="T33"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78">
                    <a:moveTo>
                      <a:pt x="0" y="1"/>
                    </a:moveTo>
                    <a:lnTo>
                      <a:pt x="6" y="0"/>
                    </a:lnTo>
                    <a:lnTo>
                      <a:pt x="19" y="4"/>
                    </a:lnTo>
                    <a:lnTo>
                      <a:pt x="34" y="12"/>
                    </a:lnTo>
                    <a:lnTo>
                      <a:pt x="51" y="24"/>
                    </a:lnTo>
                    <a:lnTo>
                      <a:pt x="67" y="38"/>
                    </a:lnTo>
                    <a:lnTo>
                      <a:pt x="82" y="52"/>
                    </a:lnTo>
                    <a:lnTo>
                      <a:pt x="95" y="65"/>
                    </a:lnTo>
                    <a:lnTo>
                      <a:pt x="101" y="78"/>
                    </a:lnTo>
                    <a:lnTo>
                      <a:pt x="93" y="73"/>
                    </a:lnTo>
                    <a:lnTo>
                      <a:pt x="80" y="64"/>
                    </a:lnTo>
                    <a:lnTo>
                      <a:pt x="63" y="53"/>
                    </a:lnTo>
                    <a:lnTo>
                      <a:pt x="44" y="39"/>
                    </a:lnTo>
                    <a:lnTo>
                      <a:pt x="27" y="26"/>
                    </a:lnTo>
                    <a:lnTo>
                      <a:pt x="13" y="15"/>
                    </a:lnTo>
                    <a:lnTo>
                      <a:pt x="3"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7" name="Freeform 83">
                <a:extLst>
                  <a:ext uri="{FF2B5EF4-FFF2-40B4-BE49-F238E27FC236}">
                    <a16:creationId xmlns:a16="http://schemas.microsoft.com/office/drawing/2014/main" id="{5AFCD097-6F0D-418D-B02F-8AE391878E30}"/>
                  </a:ext>
                </a:extLst>
              </p:cNvPr>
              <p:cNvSpPr>
                <a:spLocks/>
              </p:cNvSpPr>
              <p:nvPr/>
            </p:nvSpPr>
            <p:spPr bwMode="auto">
              <a:xfrm>
                <a:off x="2824" y="567"/>
                <a:ext cx="45" cy="35"/>
              </a:xfrm>
              <a:custGeom>
                <a:avLst/>
                <a:gdLst>
                  <a:gd name="T0" fmla="*/ 0 w 91"/>
                  <a:gd name="T1" fmla="*/ 1 h 69"/>
                  <a:gd name="T2" fmla="*/ 5 w 91"/>
                  <a:gd name="T3" fmla="*/ 0 h 69"/>
                  <a:gd name="T4" fmla="*/ 15 w 91"/>
                  <a:gd name="T5" fmla="*/ 5 h 69"/>
                  <a:gd name="T6" fmla="*/ 30 w 91"/>
                  <a:gd name="T7" fmla="*/ 13 h 69"/>
                  <a:gd name="T8" fmla="*/ 46 w 91"/>
                  <a:gd name="T9" fmla="*/ 23 h 69"/>
                  <a:gd name="T10" fmla="*/ 61 w 91"/>
                  <a:gd name="T11" fmla="*/ 35 h 69"/>
                  <a:gd name="T12" fmla="*/ 76 w 91"/>
                  <a:gd name="T13" fmla="*/ 47 h 69"/>
                  <a:gd name="T14" fmla="*/ 86 w 91"/>
                  <a:gd name="T15" fmla="*/ 59 h 69"/>
                  <a:gd name="T16" fmla="*/ 91 w 91"/>
                  <a:gd name="T17" fmla="*/ 69 h 69"/>
                  <a:gd name="T18" fmla="*/ 83 w 91"/>
                  <a:gd name="T19" fmla="*/ 64 h 69"/>
                  <a:gd name="T20" fmla="*/ 69 w 91"/>
                  <a:gd name="T21" fmla="*/ 55 h 69"/>
                  <a:gd name="T22" fmla="*/ 53 w 91"/>
                  <a:gd name="T23" fmla="*/ 46 h 69"/>
                  <a:gd name="T24" fmla="*/ 37 w 91"/>
                  <a:gd name="T25" fmla="*/ 35 h 69"/>
                  <a:gd name="T26" fmla="*/ 21 w 91"/>
                  <a:gd name="T27" fmla="*/ 24 h 69"/>
                  <a:gd name="T28" fmla="*/ 9 w 91"/>
                  <a:gd name="T29" fmla="*/ 15 h 69"/>
                  <a:gd name="T30" fmla="*/ 1 w 91"/>
                  <a:gd name="T31" fmla="*/ 7 h 69"/>
                  <a:gd name="T32" fmla="*/ 0 w 91"/>
                  <a:gd name="T33"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69">
                    <a:moveTo>
                      <a:pt x="0" y="1"/>
                    </a:moveTo>
                    <a:lnTo>
                      <a:pt x="5" y="0"/>
                    </a:lnTo>
                    <a:lnTo>
                      <a:pt x="15" y="5"/>
                    </a:lnTo>
                    <a:lnTo>
                      <a:pt x="30" y="13"/>
                    </a:lnTo>
                    <a:lnTo>
                      <a:pt x="46" y="23"/>
                    </a:lnTo>
                    <a:lnTo>
                      <a:pt x="61" y="35"/>
                    </a:lnTo>
                    <a:lnTo>
                      <a:pt x="76" y="47"/>
                    </a:lnTo>
                    <a:lnTo>
                      <a:pt x="86" y="59"/>
                    </a:lnTo>
                    <a:lnTo>
                      <a:pt x="91" y="69"/>
                    </a:lnTo>
                    <a:lnTo>
                      <a:pt x="83" y="64"/>
                    </a:lnTo>
                    <a:lnTo>
                      <a:pt x="69" y="55"/>
                    </a:lnTo>
                    <a:lnTo>
                      <a:pt x="53" y="46"/>
                    </a:lnTo>
                    <a:lnTo>
                      <a:pt x="37" y="35"/>
                    </a:lnTo>
                    <a:lnTo>
                      <a:pt x="21" y="24"/>
                    </a:lnTo>
                    <a:lnTo>
                      <a:pt x="9" y="15"/>
                    </a:lnTo>
                    <a:lnTo>
                      <a:pt x="1" y="7"/>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8" name="Freeform 84">
                <a:extLst>
                  <a:ext uri="{FF2B5EF4-FFF2-40B4-BE49-F238E27FC236}">
                    <a16:creationId xmlns:a16="http://schemas.microsoft.com/office/drawing/2014/main" id="{CEE7160E-D052-40B8-BEA4-A47C15198361}"/>
                  </a:ext>
                </a:extLst>
              </p:cNvPr>
              <p:cNvSpPr>
                <a:spLocks/>
              </p:cNvSpPr>
              <p:nvPr/>
            </p:nvSpPr>
            <p:spPr bwMode="auto">
              <a:xfrm>
                <a:off x="2824" y="596"/>
                <a:ext cx="38" cy="29"/>
              </a:xfrm>
              <a:custGeom>
                <a:avLst/>
                <a:gdLst>
                  <a:gd name="T0" fmla="*/ 0 w 75"/>
                  <a:gd name="T1" fmla="*/ 1 h 58"/>
                  <a:gd name="T2" fmla="*/ 5 w 75"/>
                  <a:gd name="T3" fmla="*/ 0 h 58"/>
                  <a:gd name="T4" fmla="*/ 13 w 75"/>
                  <a:gd name="T5" fmla="*/ 1 h 58"/>
                  <a:gd name="T6" fmla="*/ 24 w 75"/>
                  <a:gd name="T7" fmla="*/ 6 h 58"/>
                  <a:gd name="T8" fmla="*/ 37 w 75"/>
                  <a:gd name="T9" fmla="*/ 13 h 58"/>
                  <a:gd name="T10" fmla="*/ 50 w 75"/>
                  <a:gd name="T11" fmla="*/ 22 h 58"/>
                  <a:gd name="T12" fmla="*/ 61 w 75"/>
                  <a:gd name="T13" fmla="*/ 33 h 58"/>
                  <a:gd name="T14" fmla="*/ 70 w 75"/>
                  <a:gd name="T15" fmla="*/ 45 h 58"/>
                  <a:gd name="T16" fmla="*/ 75 w 75"/>
                  <a:gd name="T17" fmla="*/ 58 h 58"/>
                  <a:gd name="T18" fmla="*/ 67 w 75"/>
                  <a:gd name="T19" fmla="*/ 52 h 58"/>
                  <a:gd name="T20" fmla="*/ 57 w 75"/>
                  <a:gd name="T21" fmla="*/ 44 h 58"/>
                  <a:gd name="T22" fmla="*/ 43 w 75"/>
                  <a:gd name="T23" fmla="*/ 36 h 58"/>
                  <a:gd name="T24" fmla="*/ 29 w 75"/>
                  <a:gd name="T25" fmla="*/ 28 h 58"/>
                  <a:gd name="T26" fmla="*/ 17 w 75"/>
                  <a:gd name="T27" fmla="*/ 18 h 58"/>
                  <a:gd name="T28" fmla="*/ 7 w 75"/>
                  <a:gd name="T29" fmla="*/ 11 h 58"/>
                  <a:gd name="T30" fmla="*/ 1 w 75"/>
                  <a:gd name="T31" fmla="*/ 6 h 58"/>
                  <a:gd name="T32" fmla="*/ 0 w 75"/>
                  <a:gd name="T3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8">
                    <a:moveTo>
                      <a:pt x="0" y="1"/>
                    </a:moveTo>
                    <a:lnTo>
                      <a:pt x="5" y="0"/>
                    </a:lnTo>
                    <a:lnTo>
                      <a:pt x="13" y="1"/>
                    </a:lnTo>
                    <a:lnTo>
                      <a:pt x="24" y="6"/>
                    </a:lnTo>
                    <a:lnTo>
                      <a:pt x="37" y="13"/>
                    </a:lnTo>
                    <a:lnTo>
                      <a:pt x="50" y="22"/>
                    </a:lnTo>
                    <a:lnTo>
                      <a:pt x="61" y="33"/>
                    </a:lnTo>
                    <a:lnTo>
                      <a:pt x="70" y="45"/>
                    </a:lnTo>
                    <a:lnTo>
                      <a:pt x="75" y="58"/>
                    </a:lnTo>
                    <a:lnTo>
                      <a:pt x="67" y="52"/>
                    </a:lnTo>
                    <a:lnTo>
                      <a:pt x="57" y="44"/>
                    </a:lnTo>
                    <a:lnTo>
                      <a:pt x="43" y="36"/>
                    </a:lnTo>
                    <a:lnTo>
                      <a:pt x="29" y="28"/>
                    </a:lnTo>
                    <a:lnTo>
                      <a:pt x="17" y="18"/>
                    </a:lnTo>
                    <a:lnTo>
                      <a:pt x="7" y="11"/>
                    </a:lnTo>
                    <a:lnTo>
                      <a:pt x="1"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29" name="Freeform 85">
                <a:extLst>
                  <a:ext uri="{FF2B5EF4-FFF2-40B4-BE49-F238E27FC236}">
                    <a16:creationId xmlns:a16="http://schemas.microsoft.com/office/drawing/2014/main" id="{61C216CF-ABC4-44BD-B90A-024FD7BD38BF}"/>
                  </a:ext>
                </a:extLst>
              </p:cNvPr>
              <p:cNvSpPr>
                <a:spLocks/>
              </p:cNvSpPr>
              <p:nvPr/>
            </p:nvSpPr>
            <p:spPr bwMode="auto">
              <a:xfrm>
                <a:off x="2815" y="637"/>
                <a:ext cx="23" cy="8"/>
              </a:xfrm>
              <a:custGeom>
                <a:avLst/>
                <a:gdLst>
                  <a:gd name="T0" fmla="*/ 0 w 46"/>
                  <a:gd name="T1" fmla="*/ 3 h 15"/>
                  <a:gd name="T2" fmla="*/ 3 w 46"/>
                  <a:gd name="T3" fmla="*/ 1 h 15"/>
                  <a:gd name="T4" fmla="*/ 9 w 46"/>
                  <a:gd name="T5" fmla="*/ 0 h 15"/>
                  <a:gd name="T6" fmla="*/ 16 w 46"/>
                  <a:gd name="T7" fmla="*/ 0 h 15"/>
                  <a:gd name="T8" fmla="*/ 24 w 46"/>
                  <a:gd name="T9" fmla="*/ 0 h 15"/>
                  <a:gd name="T10" fmla="*/ 32 w 46"/>
                  <a:gd name="T11" fmla="*/ 2 h 15"/>
                  <a:gd name="T12" fmla="*/ 39 w 46"/>
                  <a:gd name="T13" fmla="*/ 4 h 15"/>
                  <a:gd name="T14" fmla="*/ 44 w 46"/>
                  <a:gd name="T15" fmla="*/ 9 h 15"/>
                  <a:gd name="T16" fmla="*/ 46 w 46"/>
                  <a:gd name="T17" fmla="*/ 15 h 15"/>
                  <a:gd name="T18" fmla="*/ 40 w 46"/>
                  <a:gd name="T19" fmla="*/ 10 h 15"/>
                  <a:gd name="T20" fmla="*/ 33 w 46"/>
                  <a:gd name="T21" fmla="*/ 8 h 15"/>
                  <a:gd name="T22" fmla="*/ 24 w 46"/>
                  <a:gd name="T23" fmla="*/ 8 h 15"/>
                  <a:gd name="T24" fmla="*/ 16 w 46"/>
                  <a:gd name="T25" fmla="*/ 8 h 15"/>
                  <a:gd name="T26" fmla="*/ 8 w 46"/>
                  <a:gd name="T27" fmla="*/ 8 h 15"/>
                  <a:gd name="T28" fmla="*/ 2 w 46"/>
                  <a:gd name="T29" fmla="*/ 8 h 15"/>
                  <a:gd name="T30" fmla="*/ 0 w 46"/>
                  <a:gd name="T31" fmla="*/ 7 h 15"/>
                  <a:gd name="T32" fmla="*/ 0 w 46"/>
                  <a:gd name="T3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5">
                    <a:moveTo>
                      <a:pt x="0" y="3"/>
                    </a:moveTo>
                    <a:lnTo>
                      <a:pt x="3" y="1"/>
                    </a:lnTo>
                    <a:lnTo>
                      <a:pt x="9" y="0"/>
                    </a:lnTo>
                    <a:lnTo>
                      <a:pt x="16" y="0"/>
                    </a:lnTo>
                    <a:lnTo>
                      <a:pt x="24" y="0"/>
                    </a:lnTo>
                    <a:lnTo>
                      <a:pt x="32" y="2"/>
                    </a:lnTo>
                    <a:lnTo>
                      <a:pt x="39" y="4"/>
                    </a:lnTo>
                    <a:lnTo>
                      <a:pt x="44" y="9"/>
                    </a:lnTo>
                    <a:lnTo>
                      <a:pt x="46" y="15"/>
                    </a:lnTo>
                    <a:lnTo>
                      <a:pt x="40" y="10"/>
                    </a:lnTo>
                    <a:lnTo>
                      <a:pt x="33" y="8"/>
                    </a:lnTo>
                    <a:lnTo>
                      <a:pt x="24" y="8"/>
                    </a:lnTo>
                    <a:lnTo>
                      <a:pt x="16" y="8"/>
                    </a:lnTo>
                    <a:lnTo>
                      <a:pt x="8" y="8"/>
                    </a:lnTo>
                    <a:lnTo>
                      <a:pt x="2" y="8"/>
                    </a:lnTo>
                    <a:lnTo>
                      <a:pt x="0" y="7"/>
                    </a:lnTo>
                    <a:lnTo>
                      <a:pt x="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0" name="Freeform 86">
                <a:extLst>
                  <a:ext uri="{FF2B5EF4-FFF2-40B4-BE49-F238E27FC236}">
                    <a16:creationId xmlns:a16="http://schemas.microsoft.com/office/drawing/2014/main" id="{7945311A-C970-4053-B438-EF4D8AB474E1}"/>
                  </a:ext>
                </a:extLst>
              </p:cNvPr>
              <p:cNvSpPr>
                <a:spLocks/>
              </p:cNvSpPr>
              <p:nvPr/>
            </p:nvSpPr>
            <p:spPr bwMode="auto">
              <a:xfrm>
                <a:off x="2838" y="508"/>
                <a:ext cx="42" cy="38"/>
              </a:xfrm>
              <a:custGeom>
                <a:avLst/>
                <a:gdLst>
                  <a:gd name="T0" fmla="*/ 0 w 84"/>
                  <a:gd name="T1" fmla="*/ 2 h 76"/>
                  <a:gd name="T2" fmla="*/ 4 w 84"/>
                  <a:gd name="T3" fmla="*/ 0 h 76"/>
                  <a:gd name="T4" fmla="*/ 15 w 84"/>
                  <a:gd name="T5" fmla="*/ 4 h 76"/>
                  <a:gd name="T6" fmla="*/ 26 w 84"/>
                  <a:gd name="T7" fmla="*/ 12 h 76"/>
                  <a:gd name="T8" fmla="*/ 40 w 84"/>
                  <a:gd name="T9" fmla="*/ 22 h 76"/>
                  <a:gd name="T10" fmla="*/ 54 w 84"/>
                  <a:gd name="T11" fmla="*/ 35 h 76"/>
                  <a:gd name="T12" fmla="*/ 67 w 84"/>
                  <a:gd name="T13" fmla="*/ 49 h 76"/>
                  <a:gd name="T14" fmla="*/ 77 w 84"/>
                  <a:gd name="T15" fmla="*/ 63 h 76"/>
                  <a:gd name="T16" fmla="*/ 84 w 84"/>
                  <a:gd name="T17" fmla="*/ 76 h 76"/>
                  <a:gd name="T18" fmla="*/ 77 w 84"/>
                  <a:gd name="T19" fmla="*/ 71 h 76"/>
                  <a:gd name="T20" fmla="*/ 67 w 84"/>
                  <a:gd name="T21" fmla="*/ 62 h 76"/>
                  <a:gd name="T22" fmla="*/ 52 w 84"/>
                  <a:gd name="T23" fmla="*/ 50 h 76"/>
                  <a:gd name="T24" fmla="*/ 37 w 84"/>
                  <a:gd name="T25" fmla="*/ 38 h 76"/>
                  <a:gd name="T26" fmla="*/ 22 w 84"/>
                  <a:gd name="T27" fmla="*/ 27 h 76"/>
                  <a:gd name="T28" fmla="*/ 9 w 84"/>
                  <a:gd name="T29" fmla="*/ 17 h 76"/>
                  <a:gd name="T30" fmla="*/ 1 w 84"/>
                  <a:gd name="T31" fmla="*/ 7 h 76"/>
                  <a:gd name="T32" fmla="*/ 0 w 84"/>
                  <a:gd name="T3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76">
                    <a:moveTo>
                      <a:pt x="0" y="2"/>
                    </a:moveTo>
                    <a:lnTo>
                      <a:pt x="4" y="0"/>
                    </a:lnTo>
                    <a:lnTo>
                      <a:pt x="15" y="4"/>
                    </a:lnTo>
                    <a:lnTo>
                      <a:pt x="26" y="12"/>
                    </a:lnTo>
                    <a:lnTo>
                      <a:pt x="40" y="22"/>
                    </a:lnTo>
                    <a:lnTo>
                      <a:pt x="54" y="35"/>
                    </a:lnTo>
                    <a:lnTo>
                      <a:pt x="67" y="49"/>
                    </a:lnTo>
                    <a:lnTo>
                      <a:pt x="77" y="63"/>
                    </a:lnTo>
                    <a:lnTo>
                      <a:pt x="84" y="76"/>
                    </a:lnTo>
                    <a:lnTo>
                      <a:pt x="77" y="71"/>
                    </a:lnTo>
                    <a:lnTo>
                      <a:pt x="67" y="62"/>
                    </a:lnTo>
                    <a:lnTo>
                      <a:pt x="52" y="50"/>
                    </a:lnTo>
                    <a:lnTo>
                      <a:pt x="37" y="38"/>
                    </a:lnTo>
                    <a:lnTo>
                      <a:pt x="22" y="27"/>
                    </a:lnTo>
                    <a:lnTo>
                      <a:pt x="9" y="17"/>
                    </a:lnTo>
                    <a:lnTo>
                      <a:pt x="1" y="7"/>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1" name="Freeform 87">
                <a:extLst>
                  <a:ext uri="{FF2B5EF4-FFF2-40B4-BE49-F238E27FC236}">
                    <a16:creationId xmlns:a16="http://schemas.microsoft.com/office/drawing/2014/main" id="{0860A9F3-E180-4789-879B-82F2128BB3E0}"/>
                  </a:ext>
                </a:extLst>
              </p:cNvPr>
              <p:cNvSpPr>
                <a:spLocks/>
              </p:cNvSpPr>
              <p:nvPr/>
            </p:nvSpPr>
            <p:spPr bwMode="auto">
              <a:xfrm>
                <a:off x="2830" y="535"/>
                <a:ext cx="48" cy="39"/>
              </a:xfrm>
              <a:custGeom>
                <a:avLst/>
                <a:gdLst>
                  <a:gd name="T0" fmla="*/ 0 w 96"/>
                  <a:gd name="T1" fmla="*/ 1 h 77"/>
                  <a:gd name="T2" fmla="*/ 5 w 96"/>
                  <a:gd name="T3" fmla="*/ 0 h 77"/>
                  <a:gd name="T4" fmla="*/ 17 w 96"/>
                  <a:gd name="T5" fmla="*/ 4 h 77"/>
                  <a:gd name="T6" fmla="*/ 32 w 96"/>
                  <a:gd name="T7" fmla="*/ 12 h 77"/>
                  <a:gd name="T8" fmla="*/ 48 w 96"/>
                  <a:gd name="T9" fmla="*/ 23 h 77"/>
                  <a:gd name="T10" fmla="*/ 64 w 96"/>
                  <a:gd name="T11" fmla="*/ 37 h 77"/>
                  <a:gd name="T12" fmla="*/ 79 w 96"/>
                  <a:gd name="T13" fmla="*/ 50 h 77"/>
                  <a:gd name="T14" fmla="*/ 91 w 96"/>
                  <a:gd name="T15" fmla="*/ 64 h 77"/>
                  <a:gd name="T16" fmla="*/ 96 w 96"/>
                  <a:gd name="T17" fmla="*/ 77 h 77"/>
                  <a:gd name="T18" fmla="*/ 89 w 96"/>
                  <a:gd name="T19" fmla="*/ 72 h 77"/>
                  <a:gd name="T20" fmla="*/ 77 w 96"/>
                  <a:gd name="T21" fmla="*/ 63 h 77"/>
                  <a:gd name="T22" fmla="*/ 60 w 96"/>
                  <a:gd name="T23" fmla="*/ 52 h 77"/>
                  <a:gd name="T24" fmla="*/ 42 w 96"/>
                  <a:gd name="T25" fmla="*/ 39 h 77"/>
                  <a:gd name="T26" fmla="*/ 25 w 96"/>
                  <a:gd name="T27" fmla="*/ 26 h 77"/>
                  <a:gd name="T28" fmla="*/ 11 w 96"/>
                  <a:gd name="T29" fmla="*/ 15 h 77"/>
                  <a:gd name="T30" fmla="*/ 2 w 96"/>
                  <a:gd name="T31" fmla="*/ 7 h 77"/>
                  <a:gd name="T32" fmla="*/ 0 w 96"/>
                  <a:gd name="T33"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77">
                    <a:moveTo>
                      <a:pt x="0" y="1"/>
                    </a:moveTo>
                    <a:lnTo>
                      <a:pt x="5" y="0"/>
                    </a:lnTo>
                    <a:lnTo>
                      <a:pt x="17" y="4"/>
                    </a:lnTo>
                    <a:lnTo>
                      <a:pt x="32" y="12"/>
                    </a:lnTo>
                    <a:lnTo>
                      <a:pt x="48" y="23"/>
                    </a:lnTo>
                    <a:lnTo>
                      <a:pt x="64" y="37"/>
                    </a:lnTo>
                    <a:lnTo>
                      <a:pt x="79" y="50"/>
                    </a:lnTo>
                    <a:lnTo>
                      <a:pt x="91" y="64"/>
                    </a:lnTo>
                    <a:lnTo>
                      <a:pt x="96" y="77"/>
                    </a:lnTo>
                    <a:lnTo>
                      <a:pt x="89" y="72"/>
                    </a:lnTo>
                    <a:lnTo>
                      <a:pt x="77" y="63"/>
                    </a:lnTo>
                    <a:lnTo>
                      <a:pt x="60" y="52"/>
                    </a:lnTo>
                    <a:lnTo>
                      <a:pt x="42" y="39"/>
                    </a:lnTo>
                    <a:lnTo>
                      <a:pt x="25" y="26"/>
                    </a:lnTo>
                    <a:lnTo>
                      <a:pt x="11" y="15"/>
                    </a:lnTo>
                    <a:lnTo>
                      <a:pt x="2" y="7"/>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2" name="Freeform 88">
                <a:extLst>
                  <a:ext uri="{FF2B5EF4-FFF2-40B4-BE49-F238E27FC236}">
                    <a16:creationId xmlns:a16="http://schemas.microsoft.com/office/drawing/2014/main" id="{5B096B25-74AF-40F8-A87F-32B16BBADB3C}"/>
                  </a:ext>
                </a:extLst>
              </p:cNvPr>
              <p:cNvSpPr>
                <a:spLocks/>
              </p:cNvSpPr>
              <p:nvPr/>
            </p:nvSpPr>
            <p:spPr bwMode="auto">
              <a:xfrm>
                <a:off x="2822" y="585"/>
                <a:ext cx="46" cy="29"/>
              </a:xfrm>
              <a:custGeom>
                <a:avLst/>
                <a:gdLst>
                  <a:gd name="T0" fmla="*/ 0 w 93"/>
                  <a:gd name="T1" fmla="*/ 1 h 57"/>
                  <a:gd name="T2" fmla="*/ 4 w 93"/>
                  <a:gd name="T3" fmla="*/ 0 h 57"/>
                  <a:gd name="T4" fmla="*/ 15 w 93"/>
                  <a:gd name="T5" fmla="*/ 2 h 57"/>
                  <a:gd name="T6" fmla="*/ 28 w 93"/>
                  <a:gd name="T7" fmla="*/ 7 h 57"/>
                  <a:gd name="T8" fmla="*/ 44 w 93"/>
                  <a:gd name="T9" fmla="*/ 14 h 57"/>
                  <a:gd name="T10" fmla="*/ 59 w 93"/>
                  <a:gd name="T11" fmla="*/ 23 h 57"/>
                  <a:gd name="T12" fmla="*/ 74 w 93"/>
                  <a:gd name="T13" fmla="*/ 33 h 57"/>
                  <a:gd name="T14" fmla="*/ 86 w 93"/>
                  <a:gd name="T15" fmla="*/ 45 h 57"/>
                  <a:gd name="T16" fmla="*/ 93 w 93"/>
                  <a:gd name="T17" fmla="*/ 57 h 57"/>
                  <a:gd name="T18" fmla="*/ 84 w 93"/>
                  <a:gd name="T19" fmla="*/ 52 h 57"/>
                  <a:gd name="T20" fmla="*/ 71 w 93"/>
                  <a:gd name="T21" fmla="*/ 45 h 57"/>
                  <a:gd name="T22" fmla="*/ 55 w 93"/>
                  <a:gd name="T23" fmla="*/ 37 h 57"/>
                  <a:gd name="T24" fmla="*/ 38 w 93"/>
                  <a:gd name="T25" fmla="*/ 28 h 57"/>
                  <a:gd name="T26" fmla="*/ 23 w 93"/>
                  <a:gd name="T27" fmla="*/ 19 h 57"/>
                  <a:gd name="T28" fmla="*/ 10 w 93"/>
                  <a:gd name="T29" fmla="*/ 11 h 57"/>
                  <a:gd name="T30" fmla="*/ 1 w 93"/>
                  <a:gd name="T31" fmla="*/ 6 h 57"/>
                  <a:gd name="T32" fmla="*/ 0 w 93"/>
                  <a:gd name="T33"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57">
                    <a:moveTo>
                      <a:pt x="0" y="1"/>
                    </a:moveTo>
                    <a:lnTo>
                      <a:pt x="4" y="0"/>
                    </a:lnTo>
                    <a:lnTo>
                      <a:pt x="15" y="2"/>
                    </a:lnTo>
                    <a:lnTo>
                      <a:pt x="28" y="7"/>
                    </a:lnTo>
                    <a:lnTo>
                      <a:pt x="44" y="14"/>
                    </a:lnTo>
                    <a:lnTo>
                      <a:pt x="59" y="23"/>
                    </a:lnTo>
                    <a:lnTo>
                      <a:pt x="74" y="33"/>
                    </a:lnTo>
                    <a:lnTo>
                      <a:pt x="86" y="45"/>
                    </a:lnTo>
                    <a:lnTo>
                      <a:pt x="93" y="57"/>
                    </a:lnTo>
                    <a:lnTo>
                      <a:pt x="84" y="52"/>
                    </a:lnTo>
                    <a:lnTo>
                      <a:pt x="71" y="45"/>
                    </a:lnTo>
                    <a:lnTo>
                      <a:pt x="55" y="37"/>
                    </a:lnTo>
                    <a:lnTo>
                      <a:pt x="38" y="28"/>
                    </a:lnTo>
                    <a:lnTo>
                      <a:pt x="23" y="19"/>
                    </a:lnTo>
                    <a:lnTo>
                      <a:pt x="10" y="11"/>
                    </a:lnTo>
                    <a:lnTo>
                      <a:pt x="1"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3" name="Freeform 89">
                <a:extLst>
                  <a:ext uri="{FF2B5EF4-FFF2-40B4-BE49-F238E27FC236}">
                    <a16:creationId xmlns:a16="http://schemas.microsoft.com/office/drawing/2014/main" id="{3DF9FBF8-C8D1-4A29-A812-25B86A38CD78}"/>
                  </a:ext>
                </a:extLst>
              </p:cNvPr>
              <p:cNvSpPr>
                <a:spLocks/>
              </p:cNvSpPr>
              <p:nvPr/>
            </p:nvSpPr>
            <p:spPr bwMode="auto">
              <a:xfrm>
                <a:off x="2821" y="605"/>
                <a:ext cx="34" cy="29"/>
              </a:xfrm>
              <a:custGeom>
                <a:avLst/>
                <a:gdLst>
                  <a:gd name="T0" fmla="*/ 0 w 68"/>
                  <a:gd name="T1" fmla="*/ 0 h 58"/>
                  <a:gd name="T2" fmla="*/ 5 w 68"/>
                  <a:gd name="T3" fmla="*/ 0 h 58"/>
                  <a:gd name="T4" fmla="*/ 14 w 68"/>
                  <a:gd name="T5" fmla="*/ 4 h 58"/>
                  <a:gd name="T6" fmla="*/ 25 w 68"/>
                  <a:gd name="T7" fmla="*/ 12 h 58"/>
                  <a:gd name="T8" fmla="*/ 37 w 68"/>
                  <a:gd name="T9" fmla="*/ 21 h 58"/>
                  <a:gd name="T10" fmla="*/ 50 w 68"/>
                  <a:gd name="T11" fmla="*/ 31 h 58"/>
                  <a:gd name="T12" fmla="*/ 59 w 68"/>
                  <a:gd name="T13" fmla="*/ 43 h 58"/>
                  <a:gd name="T14" fmla="*/ 66 w 68"/>
                  <a:gd name="T15" fmla="*/ 51 h 58"/>
                  <a:gd name="T16" fmla="*/ 68 w 68"/>
                  <a:gd name="T17" fmla="*/ 58 h 58"/>
                  <a:gd name="T18" fmla="*/ 63 w 68"/>
                  <a:gd name="T19" fmla="*/ 53 h 58"/>
                  <a:gd name="T20" fmla="*/ 53 w 68"/>
                  <a:gd name="T21" fmla="*/ 46 h 58"/>
                  <a:gd name="T22" fmla="*/ 42 w 68"/>
                  <a:gd name="T23" fmla="*/ 38 h 58"/>
                  <a:gd name="T24" fmla="*/ 30 w 68"/>
                  <a:gd name="T25" fmla="*/ 29 h 58"/>
                  <a:gd name="T26" fmla="*/ 19 w 68"/>
                  <a:gd name="T27" fmla="*/ 21 h 58"/>
                  <a:gd name="T28" fmla="*/ 10 w 68"/>
                  <a:gd name="T29" fmla="*/ 12 h 58"/>
                  <a:gd name="T30" fmla="*/ 3 w 68"/>
                  <a:gd name="T31" fmla="*/ 5 h 58"/>
                  <a:gd name="T32" fmla="*/ 0 w 68"/>
                  <a:gd name="T3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58">
                    <a:moveTo>
                      <a:pt x="0" y="0"/>
                    </a:moveTo>
                    <a:lnTo>
                      <a:pt x="5" y="0"/>
                    </a:lnTo>
                    <a:lnTo>
                      <a:pt x="14" y="4"/>
                    </a:lnTo>
                    <a:lnTo>
                      <a:pt x="25" y="12"/>
                    </a:lnTo>
                    <a:lnTo>
                      <a:pt x="37" y="21"/>
                    </a:lnTo>
                    <a:lnTo>
                      <a:pt x="50" y="31"/>
                    </a:lnTo>
                    <a:lnTo>
                      <a:pt x="59" y="43"/>
                    </a:lnTo>
                    <a:lnTo>
                      <a:pt x="66" y="51"/>
                    </a:lnTo>
                    <a:lnTo>
                      <a:pt x="68" y="58"/>
                    </a:lnTo>
                    <a:lnTo>
                      <a:pt x="63" y="53"/>
                    </a:lnTo>
                    <a:lnTo>
                      <a:pt x="53" y="46"/>
                    </a:lnTo>
                    <a:lnTo>
                      <a:pt x="42" y="38"/>
                    </a:lnTo>
                    <a:lnTo>
                      <a:pt x="30" y="29"/>
                    </a:lnTo>
                    <a:lnTo>
                      <a:pt x="19" y="21"/>
                    </a:lnTo>
                    <a:lnTo>
                      <a:pt x="10" y="12"/>
                    </a:lnTo>
                    <a:lnTo>
                      <a:pt x="3"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4" name="Freeform 90">
                <a:extLst>
                  <a:ext uri="{FF2B5EF4-FFF2-40B4-BE49-F238E27FC236}">
                    <a16:creationId xmlns:a16="http://schemas.microsoft.com/office/drawing/2014/main" id="{F6999E9D-D38B-49C3-8057-C26B6EC15483}"/>
                  </a:ext>
                </a:extLst>
              </p:cNvPr>
              <p:cNvSpPr>
                <a:spLocks/>
              </p:cNvSpPr>
              <p:nvPr/>
            </p:nvSpPr>
            <p:spPr bwMode="auto">
              <a:xfrm>
                <a:off x="2825" y="627"/>
                <a:ext cx="26" cy="12"/>
              </a:xfrm>
              <a:custGeom>
                <a:avLst/>
                <a:gdLst>
                  <a:gd name="T0" fmla="*/ 0 w 51"/>
                  <a:gd name="T1" fmla="*/ 2 h 23"/>
                  <a:gd name="T2" fmla="*/ 3 w 51"/>
                  <a:gd name="T3" fmla="*/ 0 h 23"/>
                  <a:gd name="T4" fmla="*/ 10 w 51"/>
                  <a:gd name="T5" fmla="*/ 0 h 23"/>
                  <a:gd name="T6" fmla="*/ 18 w 51"/>
                  <a:gd name="T7" fmla="*/ 1 h 23"/>
                  <a:gd name="T8" fmla="*/ 27 w 51"/>
                  <a:gd name="T9" fmla="*/ 3 h 23"/>
                  <a:gd name="T10" fmla="*/ 36 w 51"/>
                  <a:gd name="T11" fmla="*/ 7 h 23"/>
                  <a:gd name="T12" fmla="*/ 43 w 51"/>
                  <a:gd name="T13" fmla="*/ 11 h 23"/>
                  <a:gd name="T14" fmla="*/ 49 w 51"/>
                  <a:gd name="T15" fmla="*/ 17 h 23"/>
                  <a:gd name="T16" fmla="*/ 51 w 51"/>
                  <a:gd name="T17" fmla="*/ 23 h 23"/>
                  <a:gd name="T18" fmla="*/ 45 w 51"/>
                  <a:gd name="T19" fmla="*/ 18 h 23"/>
                  <a:gd name="T20" fmla="*/ 37 w 51"/>
                  <a:gd name="T21" fmla="*/ 15 h 23"/>
                  <a:gd name="T22" fmla="*/ 28 w 51"/>
                  <a:gd name="T23" fmla="*/ 13 h 23"/>
                  <a:gd name="T24" fmla="*/ 19 w 51"/>
                  <a:gd name="T25" fmla="*/ 10 h 23"/>
                  <a:gd name="T26" fmla="*/ 10 w 51"/>
                  <a:gd name="T27" fmla="*/ 9 h 23"/>
                  <a:gd name="T28" fmla="*/ 4 w 51"/>
                  <a:gd name="T29" fmla="*/ 8 h 23"/>
                  <a:gd name="T30" fmla="*/ 0 w 51"/>
                  <a:gd name="T31" fmla="*/ 6 h 23"/>
                  <a:gd name="T32" fmla="*/ 0 w 51"/>
                  <a:gd name="T33"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3">
                    <a:moveTo>
                      <a:pt x="0" y="2"/>
                    </a:moveTo>
                    <a:lnTo>
                      <a:pt x="3" y="0"/>
                    </a:lnTo>
                    <a:lnTo>
                      <a:pt x="10" y="0"/>
                    </a:lnTo>
                    <a:lnTo>
                      <a:pt x="18" y="1"/>
                    </a:lnTo>
                    <a:lnTo>
                      <a:pt x="27" y="3"/>
                    </a:lnTo>
                    <a:lnTo>
                      <a:pt x="36" y="7"/>
                    </a:lnTo>
                    <a:lnTo>
                      <a:pt x="43" y="11"/>
                    </a:lnTo>
                    <a:lnTo>
                      <a:pt x="49" y="17"/>
                    </a:lnTo>
                    <a:lnTo>
                      <a:pt x="51" y="23"/>
                    </a:lnTo>
                    <a:lnTo>
                      <a:pt x="45" y="18"/>
                    </a:lnTo>
                    <a:lnTo>
                      <a:pt x="37" y="15"/>
                    </a:lnTo>
                    <a:lnTo>
                      <a:pt x="28" y="13"/>
                    </a:lnTo>
                    <a:lnTo>
                      <a:pt x="19" y="10"/>
                    </a:lnTo>
                    <a:lnTo>
                      <a:pt x="10" y="9"/>
                    </a:lnTo>
                    <a:lnTo>
                      <a:pt x="4" y="8"/>
                    </a:lnTo>
                    <a:lnTo>
                      <a:pt x="0" y="6"/>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5" name="Freeform 91">
                <a:extLst>
                  <a:ext uri="{FF2B5EF4-FFF2-40B4-BE49-F238E27FC236}">
                    <a16:creationId xmlns:a16="http://schemas.microsoft.com/office/drawing/2014/main" id="{D65C55A7-8601-46BC-B871-7EAF1B32D8DA}"/>
                  </a:ext>
                </a:extLst>
              </p:cNvPr>
              <p:cNvSpPr>
                <a:spLocks/>
              </p:cNvSpPr>
              <p:nvPr/>
            </p:nvSpPr>
            <p:spPr bwMode="auto">
              <a:xfrm>
                <a:off x="2854" y="477"/>
                <a:ext cx="20" cy="23"/>
              </a:xfrm>
              <a:custGeom>
                <a:avLst/>
                <a:gdLst>
                  <a:gd name="T0" fmla="*/ 40 w 40"/>
                  <a:gd name="T1" fmla="*/ 46 h 46"/>
                  <a:gd name="T2" fmla="*/ 37 w 40"/>
                  <a:gd name="T3" fmla="*/ 44 h 46"/>
                  <a:gd name="T4" fmla="*/ 31 w 40"/>
                  <a:gd name="T5" fmla="*/ 38 h 46"/>
                  <a:gd name="T6" fmla="*/ 23 w 40"/>
                  <a:gd name="T7" fmla="*/ 32 h 46"/>
                  <a:gd name="T8" fmla="*/ 15 w 40"/>
                  <a:gd name="T9" fmla="*/ 26 h 46"/>
                  <a:gd name="T10" fmla="*/ 8 w 40"/>
                  <a:gd name="T11" fmla="*/ 19 h 46"/>
                  <a:gd name="T12" fmla="*/ 2 w 40"/>
                  <a:gd name="T13" fmla="*/ 12 h 46"/>
                  <a:gd name="T14" fmla="*/ 0 w 40"/>
                  <a:gd name="T15" fmla="*/ 6 h 46"/>
                  <a:gd name="T16" fmla="*/ 2 w 40"/>
                  <a:gd name="T17" fmla="*/ 1 h 46"/>
                  <a:gd name="T18" fmla="*/ 7 w 40"/>
                  <a:gd name="T19" fmla="*/ 0 h 46"/>
                  <a:gd name="T20" fmla="*/ 12 w 40"/>
                  <a:gd name="T21" fmla="*/ 4 h 46"/>
                  <a:gd name="T22" fmla="*/ 17 w 40"/>
                  <a:gd name="T23" fmla="*/ 9 h 46"/>
                  <a:gd name="T24" fmla="*/ 23 w 40"/>
                  <a:gd name="T25" fmla="*/ 16 h 46"/>
                  <a:gd name="T26" fmla="*/ 28 w 40"/>
                  <a:gd name="T27" fmla="*/ 26 h 46"/>
                  <a:gd name="T28" fmla="*/ 33 w 40"/>
                  <a:gd name="T29" fmla="*/ 34 h 46"/>
                  <a:gd name="T30" fmla="*/ 37 w 40"/>
                  <a:gd name="T31" fmla="*/ 42 h 46"/>
                  <a:gd name="T32" fmla="*/ 40 w 40"/>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6">
                    <a:moveTo>
                      <a:pt x="40" y="46"/>
                    </a:moveTo>
                    <a:lnTo>
                      <a:pt x="37" y="44"/>
                    </a:lnTo>
                    <a:lnTo>
                      <a:pt x="31" y="38"/>
                    </a:lnTo>
                    <a:lnTo>
                      <a:pt x="23" y="32"/>
                    </a:lnTo>
                    <a:lnTo>
                      <a:pt x="15" y="26"/>
                    </a:lnTo>
                    <a:lnTo>
                      <a:pt x="8" y="19"/>
                    </a:lnTo>
                    <a:lnTo>
                      <a:pt x="2" y="12"/>
                    </a:lnTo>
                    <a:lnTo>
                      <a:pt x="0" y="6"/>
                    </a:lnTo>
                    <a:lnTo>
                      <a:pt x="2" y="1"/>
                    </a:lnTo>
                    <a:lnTo>
                      <a:pt x="7" y="0"/>
                    </a:lnTo>
                    <a:lnTo>
                      <a:pt x="12" y="4"/>
                    </a:lnTo>
                    <a:lnTo>
                      <a:pt x="17" y="9"/>
                    </a:lnTo>
                    <a:lnTo>
                      <a:pt x="23" y="16"/>
                    </a:lnTo>
                    <a:lnTo>
                      <a:pt x="28" y="26"/>
                    </a:lnTo>
                    <a:lnTo>
                      <a:pt x="33" y="34"/>
                    </a:lnTo>
                    <a:lnTo>
                      <a:pt x="37" y="42"/>
                    </a:lnTo>
                    <a:lnTo>
                      <a:pt x="4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6" name="Freeform 92">
                <a:extLst>
                  <a:ext uri="{FF2B5EF4-FFF2-40B4-BE49-F238E27FC236}">
                    <a16:creationId xmlns:a16="http://schemas.microsoft.com/office/drawing/2014/main" id="{CF431E84-EC00-45C7-9416-EE53493CDE5B}"/>
                  </a:ext>
                </a:extLst>
              </p:cNvPr>
              <p:cNvSpPr>
                <a:spLocks/>
              </p:cNvSpPr>
              <p:nvPr/>
            </p:nvSpPr>
            <p:spPr bwMode="auto">
              <a:xfrm>
                <a:off x="2870" y="468"/>
                <a:ext cx="5" cy="27"/>
              </a:xfrm>
              <a:custGeom>
                <a:avLst/>
                <a:gdLst>
                  <a:gd name="T0" fmla="*/ 7 w 11"/>
                  <a:gd name="T1" fmla="*/ 54 h 54"/>
                  <a:gd name="T2" fmla="*/ 8 w 11"/>
                  <a:gd name="T3" fmla="*/ 44 h 54"/>
                  <a:gd name="T4" fmla="*/ 11 w 11"/>
                  <a:gd name="T5" fmla="*/ 25 h 54"/>
                  <a:gd name="T6" fmla="*/ 11 w 11"/>
                  <a:gd name="T7" fmla="*/ 8 h 54"/>
                  <a:gd name="T8" fmla="*/ 6 w 11"/>
                  <a:gd name="T9" fmla="*/ 0 h 54"/>
                  <a:gd name="T10" fmla="*/ 0 w 11"/>
                  <a:gd name="T11" fmla="*/ 7 h 54"/>
                  <a:gd name="T12" fmla="*/ 1 w 11"/>
                  <a:gd name="T13" fmla="*/ 22 h 54"/>
                  <a:gd name="T14" fmla="*/ 4 w 11"/>
                  <a:gd name="T15" fmla="*/ 40 h 54"/>
                  <a:gd name="T16" fmla="*/ 7 w 11"/>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4">
                    <a:moveTo>
                      <a:pt x="7" y="54"/>
                    </a:moveTo>
                    <a:lnTo>
                      <a:pt x="8" y="44"/>
                    </a:lnTo>
                    <a:lnTo>
                      <a:pt x="11" y="25"/>
                    </a:lnTo>
                    <a:lnTo>
                      <a:pt x="11" y="8"/>
                    </a:lnTo>
                    <a:lnTo>
                      <a:pt x="6" y="0"/>
                    </a:lnTo>
                    <a:lnTo>
                      <a:pt x="0" y="7"/>
                    </a:lnTo>
                    <a:lnTo>
                      <a:pt x="1" y="22"/>
                    </a:lnTo>
                    <a:lnTo>
                      <a:pt x="4" y="40"/>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7" name="Freeform 93">
                <a:extLst>
                  <a:ext uri="{FF2B5EF4-FFF2-40B4-BE49-F238E27FC236}">
                    <a16:creationId xmlns:a16="http://schemas.microsoft.com/office/drawing/2014/main" id="{11395452-5F31-4DD8-B5BA-2489A251C768}"/>
                  </a:ext>
                </a:extLst>
              </p:cNvPr>
              <p:cNvSpPr>
                <a:spLocks/>
              </p:cNvSpPr>
              <p:nvPr/>
            </p:nvSpPr>
            <p:spPr bwMode="auto">
              <a:xfrm>
                <a:off x="2874" y="475"/>
                <a:ext cx="23" cy="25"/>
              </a:xfrm>
              <a:custGeom>
                <a:avLst/>
                <a:gdLst>
                  <a:gd name="T0" fmla="*/ 0 w 46"/>
                  <a:gd name="T1" fmla="*/ 50 h 50"/>
                  <a:gd name="T2" fmla="*/ 5 w 46"/>
                  <a:gd name="T3" fmla="*/ 44 h 50"/>
                  <a:gd name="T4" fmla="*/ 11 w 46"/>
                  <a:gd name="T5" fmla="*/ 35 h 50"/>
                  <a:gd name="T6" fmla="*/ 17 w 46"/>
                  <a:gd name="T7" fmla="*/ 26 h 50"/>
                  <a:gd name="T8" fmla="*/ 24 w 46"/>
                  <a:gd name="T9" fmla="*/ 17 h 50"/>
                  <a:gd name="T10" fmla="*/ 31 w 46"/>
                  <a:gd name="T11" fmla="*/ 9 h 50"/>
                  <a:gd name="T12" fmla="*/ 38 w 46"/>
                  <a:gd name="T13" fmla="*/ 3 h 50"/>
                  <a:gd name="T14" fmla="*/ 43 w 46"/>
                  <a:gd name="T15" fmla="*/ 0 h 50"/>
                  <a:gd name="T16" fmla="*/ 46 w 46"/>
                  <a:gd name="T17" fmla="*/ 1 h 50"/>
                  <a:gd name="T18" fmla="*/ 46 w 46"/>
                  <a:gd name="T19" fmla="*/ 6 h 50"/>
                  <a:gd name="T20" fmla="*/ 43 w 46"/>
                  <a:gd name="T21" fmla="*/ 11 h 50"/>
                  <a:gd name="T22" fmla="*/ 36 w 46"/>
                  <a:gd name="T23" fmla="*/ 18 h 50"/>
                  <a:gd name="T24" fmla="*/ 29 w 46"/>
                  <a:gd name="T25" fmla="*/ 26 h 50"/>
                  <a:gd name="T26" fmla="*/ 20 w 46"/>
                  <a:gd name="T27" fmla="*/ 33 h 50"/>
                  <a:gd name="T28" fmla="*/ 12 w 46"/>
                  <a:gd name="T29" fmla="*/ 40 h 50"/>
                  <a:gd name="T30" fmla="*/ 5 w 46"/>
                  <a:gd name="T31" fmla="*/ 46 h 50"/>
                  <a:gd name="T32" fmla="*/ 0 w 46"/>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0">
                    <a:moveTo>
                      <a:pt x="0" y="50"/>
                    </a:moveTo>
                    <a:lnTo>
                      <a:pt x="5" y="44"/>
                    </a:lnTo>
                    <a:lnTo>
                      <a:pt x="11" y="35"/>
                    </a:lnTo>
                    <a:lnTo>
                      <a:pt x="17" y="26"/>
                    </a:lnTo>
                    <a:lnTo>
                      <a:pt x="24" y="17"/>
                    </a:lnTo>
                    <a:lnTo>
                      <a:pt x="31" y="9"/>
                    </a:lnTo>
                    <a:lnTo>
                      <a:pt x="38" y="3"/>
                    </a:lnTo>
                    <a:lnTo>
                      <a:pt x="43" y="0"/>
                    </a:lnTo>
                    <a:lnTo>
                      <a:pt x="46" y="1"/>
                    </a:lnTo>
                    <a:lnTo>
                      <a:pt x="46" y="6"/>
                    </a:lnTo>
                    <a:lnTo>
                      <a:pt x="43" y="11"/>
                    </a:lnTo>
                    <a:lnTo>
                      <a:pt x="36" y="18"/>
                    </a:lnTo>
                    <a:lnTo>
                      <a:pt x="29" y="26"/>
                    </a:lnTo>
                    <a:lnTo>
                      <a:pt x="20" y="33"/>
                    </a:lnTo>
                    <a:lnTo>
                      <a:pt x="12" y="40"/>
                    </a:lnTo>
                    <a:lnTo>
                      <a:pt x="5" y="46"/>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8" name="Freeform 94">
                <a:extLst>
                  <a:ext uri="{FF2B5EF4-FFF2-40B4-BE49-F238E27FC236}">
                    <a16:creationId xmlns:a16="http://schemas.microsoft.com/office/drawing/2014/main" id="{3489C6BB-7C3E-44F2-BFDA-91A5FD06F88C}"/>
                  </a:ext>
                </a:extLst>
              </p:cNvPr>
              <p:cNvSpPr>
                <a:spLocks/>
              </p:cNvSpPr>
              <p:nvPr/>
            </p:nvSpPr>
            <p:spPr bwMode="auto">
              <a:xfrm>
                <a:off x="2855" y="632"/>
                <a:ext cx="33" cy="8"/>
              </a:xfrm>
              <a:custGeom>
                <a:avLst/>
                <a:gdLst>
                  <a:gd name="T0" fmla="*/ 0 w 67"/>
                  <a:gd name="T1" fmla="*/ 2 h 16"/>
                  <a:gd name="T2" fmla="*/ 8 w 67"/>
                  <a:gd name="T3" fmla="*/ 1 h 16"/>
                  <a:gd name="T4" fmla="*/ 17 w 67"/>
                  <a:gd name="T5" fmla="*/ 1 h 16"/>
                  <a:gd name="T6" fmla="*/ 29 w 67"/>
                  <a:gd name="T7" fmla="*/ 0 h 16"/>
                  <a:gd name="T8" fmla="*/ 39 w 67"/>
                  <a:gd name="T9" fmla="*/ 0 h 16"/>
                  <a:gd name="T10" fmla="*/ 50 w 67"/>
                  <a:gd name="T11" fmla="*/ 0 h 16"/>
                  <a:gd name="T12" fmla="*/ 59 w 67"/>
                  <a:gd name="T13" fmla="*/ 2 h 16"/>
                  <a:gd name="T14" fmla="*/ 65 w 67"/>
                  <a:gd name="T15" fmla="*/ 6 h 16"/>
                  <a:gd name="T16" fmla="*/ 67 w 67"/>
                  <a:gd name="T17" fmla="*/ 11 h 16"/>
                  <a:gd name="T18" fmla="*/ 65 w 67"/>
                  <a:gd name="T19" fmla="*/ 15 h 16"/>
                  <a:gd name="T20" fmla="*/ 59 w 67"/>
                  <a:gd name="T21" fmla="*/ 16 h 16"/>
                  <a:gd name="T22" fmla="*/ 51 w 67"/>
                  <a:gd name="T23" fmla="*/ 15 h 16"/>
                  <a:gd name="T24" fmla="*/ 40 w 67"/>
                  <a:gd name="T25" fmla="*/ 13 h 16"/>
                  <a:gd name="T26" fmla="*/ 29 w 67"/>
                  <a:gd name="T27" fmla="*/ 11 h 16"/>
                  <a:gd name="T28" fmla="*/ 19 w 67"/>
                  <a:gd name="T29" fmla="*/ 7 h 16"/>
                  <a:gd name="T30" fmla="*/ 8 w 67"/>
                  <a:gd name="T31" fmla="*/ 4 h 16"/>
                  <a:gd name="T32" fmla="*/ 0 w 67"/>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6">
                    <a:moveTo>
                      <a:pt x="0" y="2"/>
                    </a:moveTo>
                    <a:lnTo>
                      <a:pt x="8" y="1"/>
                    </a:lnTo>
                    <a:lnTo>
                      <a:pt x="17" y="1"/>
                    </a:lnTo>
                    <a:lnTo>
                      <a:pt x="29" y="0"/>
                    </a:lnTo>
                    <a:lnTo>
                      <a:pt x="39" y="0"/>
                    </a:lnTo>
                    <a:lnTo>
                      <a:pt x="50" y="0"/>
                    </a:lnTo>
                    <a:lnTo>
                      <a:pt x="59" y="2"/>
                    </a:lnTo>
                    <a:lnTo>
                      <a:pt x="65" y="6"/>
                    </a:lnTo>
                    <a:lnTo>
                      <a:pt x="67" y="11"/>
                    </a:lnTo>
                    <a:lnTo>
                      <a:pt x="65" y="15"/>
                    </a:lnTo>
                    <a:lnTo>
                      <a:pt x="59" y="16"/>
                    </a:lnTo>
                    <a:lnTo>
                      <a:pt x="51" y="15"/>
                    </a:lnTo>
                    <a:lnTo>
                      <a:pt x="40" y="13"/>
                    </a:lnTo>
                    <a:lnTo>
                      <a:pt x="29" y="11"/>
                    </a:lnTo>
                    <a:lnTo>
                      <a:pt x="19" y="7"/>
                    </a:lnTo>
                    <a:lnTo>
                      <a:pt x="8" y="4"/>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39" name="Freeform 95">
                <a:extLst>
                  <a:ext uri="{FF2B5EF4-FFF2-40B4-BE49-F238E27FC236}">
                    <a16:creationId xmlns:a16="http://schemas.microsoft.com/office/drawing/2014/main" id="{CE6DD932-AD73-4FB1-8B55-41DB8A63307E}"/>
                  </a:ext>
                </a:extLst>
              </p:cNvPr>
              <p:cNvSpPr>
                <a:spLocks/>
              </p:cNvSpPr>
              <p:nvPr/>
            </p:nvSpPr>
            <p:spPr bwMode="auto">
              <a:xfrm>
                <a:off x="2848" y="639"/>
                <a:ext cx="33" cy="16"/>
              </a:xfrm>
              <a:custGeom>
                <a:avLst/>
                <a:gdLst>
                  <a:gd name="T0" fmla="*/ 0 w 64"/>
                  <a:gd name="T1" fmla="*/ 0 h 32"/>
                  <a:gd name="T2" fmla="*/ 6 w 64"/>
                  <a:gd name="T3" fmla="*/ 1 h 32"/>
                  <a:gd name="T4" fmla="*/ 16 w 64"/>
                  <a:gd name="T5" fmla="*/ 2 h 32"/>
                  <a:gd name="T6" fmla="*/ 26 w 64"/>
                  <a:gd name="T7" fmla="*/ 6 h 32"/>
                  <a:gd name="T8" fmla="*/ 36 w 64"/>
                  <a:gd name="T9" fmla="*/ 9 h 32"/>
                  <a:gd name="T10" fmla="*/ 47 w 64"/>
                  <a:gd name="T11" fmla="*/ 14 h 32"/>
                  <a:gd name="T12" fmla="*/ 56 w 64"/>
                  <a:gd name="T13" fmla="*/ 18 h 32"/>
                  <a:gd name="T14" fmla="*/ 62 w 64"/>
                  <a:gd name="T15" fmla="*/ 23 h 32"/>
                  <a:gd name="T16" fmla="*/ 64 w 64"/>
                  <a:gd name="T17" fmla="*/ 29 h 32"/>
                  <a:gd name="T18" fmla="*/ 62 w 64"/>
                  <a:gd name="T19" fmla="*/ 32 h 32"/>
                  <a:gd name="T20" fmla="*/ 55 w 64"/>
                  <a:gd name="T21" fmla="*/ 31 h 32"/>
                  <a:gd name="T22" fmla="*/ 46 w 64"/>
                  <a:gd name="T23" fmla="*/ 28 h 32"/>
                  <a:gd name="T24" fmla="*/ 35 w 64"/>
                  <a:gd name="T25" fmla="*/ 22 h 32"/>
                  <a:gd name="T26" fmla="*/ 24 w 64"/>
                  <a:gd name="T27" fmla="*/ 16 h 32"/>
                  <a:gd name="T28" fmla="*/ 13 w 64"/>
                  <a:gd name="T29" fmla="*/ 9 h 32"/>
                  <a:gd name="T30" fmla="*/ 4 w 64"/>
                  <a:gd name="T31" fmla="*/ 3 h 32"/>
                  <a:gd name="T32" fmla="*/ 0 w 6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2">
                    <a:moveTo>
                      <a:pt x="0" y="0"/>
                    </a:moveTo>
                    <a:lnTo>
                      <a:pt x="6" y="1"/>
                    </a:lnTo>
                    <a:lnTo>
                      <a:pt x="16" y="2"/>
                    </a:lnTo>
                    <a:lnTo>
                      <a:pt x="26" y="6"/>
                    </a:lnTo>
                    <a:lnTo>
                      <a:pt x="36" y="9"/>
                    </a:lnTo>
                    <a:lnTo>
                      <a:pt x="47" y="14"/>
                    </a:lnTo>
                    <a:lnTo>
                      <a:pt x="56" y="18"/>
                    </a:lnTo>
                    <a:lnTo>
                      <a:pt x="62" y="23"/>
                    </a:lnTo>
                    <a:lnTo>
                      <a:pt x="64" y="29"/>
                    </a:lnTo>
                    <a:lnTo>
                      <a:pt x="62" y="32"/>
                    </a:lnTo>
                    <a:lnTo>
                      <a:pt x="55" y="31"/>
                    </a:lnTo>
                    <a:lnTo>
                      <a:pt x="46" y="28"/>
                    </a:lnTo>
                    <a:lnTo>
                      <a:pt x="35" y="22"/>
                    </a:lnTo>
                    <a:lnTo>
                      <a:pt x="24" y="16"/>
                    </a:lnTo>
                    <a:lnTo>
                      <a:pt x="13" y="9"/>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0" name="Freeform 96">
                <a:extLst>
                  <a:ext uri="{FF2B5EF4-FFF2-40B4-BE49-F238E27FC236}">
                    <a16:creationId xmlns:a16="http://schemas.microsoft.com/office/drawing/2014/main" id="{8D2E8500-4417-44FD-AD8B-ED8B011ED58E}"/>
                  </a:ext>
                </a:extLst>
              </p:cNvPr>
              <p:cNvSpPr>
                <a:spLocks/>
              </p:cNvSpPr>
              <p:nvPr/>
            </p:nvSpPr>
            <p:spPr bwMode="auto">
              <a:xfrm>
                <a:off x="2856" y="618"/>
                <a:ext cx="33" cy="8"/>
              </a:xfrm>
              <a:custGeom>
                <a:avLst/>
                <a:gdLst>
                  <a:gd name="T0" fmla="*/ 0 w 64"/>
                  <a:gd name="T1" fmla="*/ 8 h 16"/>
                  <a:gd name="T2" fmla="*/ 3 w 64"/>
                  <a:gd name="T3" fmla="*/ 5 h 16"/>
                  <a:gd name="T4" fmla="*/ 10 w 64"/>
                  <a:gd name="T5" fmla="*/ 2 h 16"/>
                  <a:gd name="T6" fmla="*/ 19 w 64"/>
                  <a:gd name="T7" fmla="*/ 1 h 16"/>
                  <a:gd name="T8" fmla="*/ 31 w 64"/>
                  <a:gd name="T9" fmla="*/ 0 h 16"/>
                  <a:gd name="T10" fmla="*/ 42 w 64"/>
                  <a:gd name="T11" fmla="*/ 0 h 16"/>
                  <a:gd name="T12" fmla="*/ 51 w 64"/>
                  <a:gd name="T13" fmla="*/ 2 h 16"/>
                  <a:gd name="T14" fmla="*/ 60 w 64"/>
                  <a:gd name="T15" fmla="*/ 5 h 16"/>
                  <a:gd name="T16" fmla="*/ 64 w 64"/>
                  <a:gd name="T17" fmla="*/ 10 h 16"/>
                  <a:gd name="T18" fmla="*/ 64 w 64"/>
                  <a:gd name="T19" fmla="*/ 15 h 16"/>
                  <a:gd name="T20" fmla="*/ 60 w 64"/>
                  <a:gd name="T21" fmla="*/ 16 h 16"/>
                  <a:gd name="T22" fmla="*/ 51 w 64"/>
                  <a:gd name="T23" fmla="*/ 16 h 16"/>
                  <a:gd name="T24" fmla="*/ 41 w 64"/>
                  <a:gd name="T25" fmla="*/ 13 h 16"/>
                  <a:gd name="T26" fmla="*/ 30 w 64"/>
                  <a:gd name="T27" fmla="*/ 12 h 16"/>
                  <a:gd name="T28" fmla="*/ 18 w 64"/>
                  <a:gd name="T29" fmla="*/ 10 h 16"/>
                  <a:gd name="T30" fmla="*/ 8 w 64"/>
                  <a:gd name="T31" fmla="*/ 8 h 16"/>
                  <a:gd name="T32" fmla="*/ 0 w 64"/>
                  <a:gd name="T3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6">
                    <a:moveTo>
                      <a:pt x="0" y="8"/>
                    </a:moveTo>
                    <a:lnTo>
                      <a:pt x="3" y="5"/>
                    </a:lnTo>
                    <a:lnTo>
                      <a:pt x="10" y="2"/>
                    </a:lnTo>
                    <a:lnTo>
                      <a:pt x="19" y="1"/>
                    </a:lnTo>
                    <a:lnTo>
                      <a:pt x="31" y="0"/>
                    </a:lnTo>
                    <a:lnTo>
                      <a:pt x="42" y="0"/>
                    </a:lnTo>
                    <a:lnTo>
                      <a:pt x="51" y="2"/>
                    </a:lnTo>
                    <a:lnTo>
                      <a:pt x="60" y="5"/>
                    </a:lnTo>
                    <a:lnTo>
                      <a:pt x="64" y="10"/>
                    </a:lnTo>
                    <a:lnTo>
                      <a:pt x="64" y="15"/>
                    </a:lnTo>
                    <a:lnTo>
                      <a:pt x="60" y="16"/>
                    </a:lnTo>
                    <a:lnTo>
                      <a:pt x="51" y="16"/>
                    </a:lnTo>
                    <a:lnTo>
                      <a:pt x="41" y="13"/>
                    </a:lnTo>
                    <a:lnTo>
                      <a:pt x="30" y="12"/>
                    </a:lnTo>
                    <a:lnTo>
                      <a:pt x="18" y="10"/>
                    </a:lnTo>
                    <a:lnTo>
                      <a:pt x="8" y="8"/>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1" name="Freeform 97">
                <a:extLst>
                  <a:ext uri="{FF2B5EF4-FFF2-40B4-BE49-F238E27FC236}">
                    <a16:creationId xmlns:a16="http://schemas.microsoft.com/office/drawing/2014/main" id="{D793D8DB-04F2-4645-8574-71344AEAECEC}"/>
                  </a:ext>
                </a:extLst>
              </p:cNvPr>
              <p:cNvSpPr>
                <a:spLocks/>
              </p:cNvSpPr>
              <p:nvPr/>
            </p:nvSpPr>
            <p:spPr bwMode="auto">
              <a:xfrm>
                <a:off x="2863" y="606"/>
                <a:ext cx="34" cy="6"/>
              </a:xfrm>
              <a:custGeom>
                <a:avLst/>
                <a:gdLst>
                  <a:gd name="T0" fmla="*/ 0 w 68"/>
                  <a:gd name="T1" fmla="*/ 11 h 12"/>
                  <a:gd name="T2" fmla="*/ 5 w 68"/>
                  <a:gd name="T3" fmla="*/ 9 h 12"/>
                  <a:gd name="T4" fmla="*/ 14 w 68"/>
                  <a:gd name="T5" fmla="*/ 5 h 12"/>
                  <a:gd name="T6" fmla="*/ 25 w 68"/>
                  <a:gd name="T7" fmla="*/ 3 h 12"/>
                  <a:gd name="T8" fmla="*/ 36 w 68"/>
                  <a:gd name="T9" fmla="*/ 2 h 12"/>
                  <a:gd name="T10" fmla="*/ 47 w 68"/>
                  <a:gd name="T11" fmla="*/ 0 h 12"/>
                  <a:gd name="T12" fmla="*/ 57 w 68"/>
                  <a:gd name="T13" fmla="*/ 0 h 12"/>
                  <a:gd name="T14" fmla="*/ 65 w 68"/>
                  <a:gd name="T15" fmla="*/ 3 h 12"/>
                  <a:gd name="T16" fmla="*/ 68 w 68"/>
                  <a:gd name="T17" fmla="*/ 6 h 12"/>
                  <a:gd name="T18" fmla="*/ 68 w 68"/>
                  <a:gd name="T19" fmla="*/ 10 h 12"/>
                  <a:gd name="T20" fmla="*/ 64 w 68"/>
                  <a:gd name="T21" fmla="*/ 11 h 12"/>
                  <a:gd name="T22" fmla="*/ 56 w 68"/>
                  <a:gd name="T23" fmla="*/ 12 h 12"/>
                  <a:gd name="T24" fmla="*/ 45 w 68"/>
                  <a:gd name="T25" fmla="*/ 12 h 12"/>
                  <a:gd name="T26" fmla="*/ 34 w 68"/>
                  <a:gd name="T27" fmla="*/ 11 h 12"/>
                  <a:gd name="T28" fmla="*/ 22 w 68"/>
                  <a:gd name="T29" fmla="*/ 11 h 12"/>
                  <a:gd name="T30" fmla="*/ 11 w 68"/>
                  <a:gd name="T31" fmla="*/ 10 h 12"/>
                  <a:gd name="T32" fmla="*/ 0 w 68"/>
                  <a:gd name="T3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12">
                    <a:moveTo>
                      <a:pt x="0" y="11"/>
                    </a:moveTo>
                    <a:lnTo>
                      <a:pt x="5" y="9"/>
                    </a:lnTo>
                    <a:lnTo>
                      <a:pt x="14" y="5"/>
                    </a:lnTo>
                    <a:lnTo>
                      <a:pt x="25" y="3"/>
                    </a:lnTo>
                    <a:lnTo>
                      <a:pt x="36" y="2"/>
                    </a:lnTo>
                    <a:lnTo>
                      <a:pt x="47" y="0"/>
                    </a:lnTo>
                    <a:lnTo>
                      <a:pt x="57" y="0"/>
                    </a:lnTo>
                    <a:lnTo>
                      <a:pt x="65" y="3"/>
                    </a:lnTo>
                    <a:lnTo>
                      <a:pt x="68" y="6"/>
                    </a:lnTo>
                    <a:lnTo>
                      <a:pt x="68" y="10"/>
                    </a:lnTo>
                    <a:lnTo>
                      <a:pt x="64" y="11"/>
                    </a:lnTo>
                    <a:lnTo>
                      <a:pt x="56" y="12"/>
                    </a:lnTo>
                    <a:lnTo>
                      <a:pt x="45" y="12"/>
                    </a:lnTo>
                    <a:lnTo>
                      <a:pt x="34" y="11"/>
                    </a:lnTo>
                    <a:lnTo>
                      <a:pt x="22" y="11"/>
                    </a:lnTo>
                    <a:lnTo>
                      <a:pt x="11" y="10"/>
                    </a:lnTo>
                    <a:lnTo>
                      <a:pt x="0"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2" name="Freeform 98">
                <a:extLst>
                  <a:ext uri="{FF2B5EF4-FFF2-40B4-BE49-F238E27FC236}">
                    <a16:creationId xmlns:a16="http://schemas.microsoft.com/office/drawing/2014/main" id="{DE66E089-DBB1-48B5-AF07-3985F7454E7B}"/>
                  </a:ext>
                </a:extLst>
              </p:cNvPr>
              <p:cNvSpPr>
                <a:spLocks/>
              </p:cNvSpPr>
              <p:nvPr/>
            </p:nvSpPr>
            <p:spPr bwMode="auto">
              <a:xfrm>
                <a:off x="2870" y="594"/>
                <a:ext cx="34" cy="6"/>
              </a:xfrm>
              <a:custGeom>
                <a:avLst/>
                <a:gdLst>
                  <a:gd name="T0" fmla="*/ 0 w 68"/>
                  <a:gd name="T1" fmla="*/ 13 h 13"/>
                  <a:gd name="T2" fmla="*/ 7 w 68"/>
                  <a:gd name="T3" fmla="*/ 11 h 13"/>
                  <a:gd name="T4" fmla="*/ 16 w 68"/>
                  <a:gd name="T5" fmla="*/ 8 h 13"/>
                  <a:gd name="T6" fmla="*/ 28 w 68"/>
                  <a:gd name="T7" fmla="*/ 5 h 13"/>
                  <a:gd name="T8" fmla="*/ 39 w 68"/>
                  <a:gd name="T9" fmla="*/ 2 h 13"/>
                  <a:gd name="T10" fmla="*/ 50 w 68"/>
                  <a:gd name="T11" fmla="*/ 0 h 13"/>
                  <a:gd name="T12" fmla="*/ 59 w 68"/>
                  <a:gd name="T13" fmla="*/ 0 h 13"/>
                  <a:gd name="T14" fmla="*/ 66 w 68"/>
                  <a:gd name="T15" fmla="*/ 1 h 13"/>
                  <a:gd name="T16" fmla="*/ 68 w 68"/>
                  <a:gd name="T17" fmla="*/ 5 h 13"/>
                  <a:gd name="T18" fmla="*/ 66 w 68"/>
                  <a:gd name="T19" fmla="*/ 8 h 13"/>
                  <a:gd name="T20" fmla="*/ 60 w 68"/>
                  <a:gd name="T21" fmla="*/ 11 h 13"/>
                  <a:gd name="T22" fmla="*/ 52 w 68"/>
                  <a:gd name="T23" fmla="*/ 12 h 13"/>
                  <a:gd name="T24" fmla="*/ 42 w 68"/>
                  <a:gd name="T25" fmla="*/ 12 h 13"/>
                  <a:gd name="T26" fmla="*/ 30 w 68"/>
                  <a:gd name="T27" fmla="*/ 12 h 13"/>
                  <a:gd name="T28" fmla="*/ 19 w 68"/>
                  <a:gd name="T29" fmla="*/ 12 h 13"/>
                  <a:gd name="T30" fmla="*/ 8 w 68"/>
                  <a:gd name="T31" fmla="*/ 12 h 13"/>
                  <a:gd name="T32" fmla="*/ 0 w 68"/>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13">
                    <a:moveTo>
                      <a:pt x="0" y="13"/>
                    </a:moveTo>
                    <a:lnTo>
                      <a:pt x="7" y="11"/>
                    </a:lnTo>
                    <a:lnTo>
                      <a:pt x="16" y="8"/>
                    </a:lnTo>
                    <a:lnTo>
                      <a:pt x="28" y="5"/>
                    </a:lnTo>
                    <a:lnTo>
                      <a:pt x="39" y="2"/>
                    </a:lnTo>
                    <a:lnTo>
                      <a:pt x="50" y="0"/>
                    </a:lnTo>
                    <a:lnTo>
                      <a:pt x="59" y="0"/>
                    </a:lnTo>
                    <a:lnTo>
                      <a:pt x="66" y="1"/>
                    </a:lnTo>
                    <a:lnTo>
                      <a:pt x="68" y="5"/>
                    </a:lnTo>
                    <a:lnTo>
                      <a:pt x="66" y="8"/>
                    </a:lnTo>
                    <a:lnTo>
                      <a:pt x="60" y="11"/>
                    </a:lnTo>
                    <a:lnTo>
                      <a:pt x="52" y="12"/>
                    </a:lnTo>
                    <a:lnTo>
                      <a:pt x="42" y="12"/>
                    </a:lnTo>
                    <a:lnTo>
                      <a:pt x="30" y="12"/>
                    </a:lnTo>
                    <a:lnTo>
                      <a:pt x="19" y="12"/>
                    </a:lnTo>
                    <a:lnTo>
                      <a:pt x="8" y="12"/>
                    </a:lnTo>
                    <a:lnTo>
                      <a:pt x="0"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3" name="Freeform 99">
                <a:extLst>
                  <a:ext uri="{FF2B5EF4-FFF2-40B4-BE49-F238E27FC236}">
                    <a16:creationId xmlns:a16="http://schemas.microsoft.com/office/drawing/2014/main" id="{CA28902D-A0E4-4E41-8A46-0C2600FB3713}"/>
                  </a:ext>
                </a:extLst>
              </p:cNvPr>
              <p:cNvSpPr>
                <a:spLocks/>
              </p:cNvSpPr>
              <p:nvPr/>
            </p:nvSpPr>
            <p:spPr bwMode="auto">
              <a:xfrm>
                <a:off x="2872" y="580"/>
                <a:ext cx="39" cy="8"/>
              </a:xfrm>
              <a:custGeom>
                <a:avLst/>
                <a:gdLst>
                  <a:gd name="T0" fmla="*/ 0 w 77"/>
                  <a:gd name="T1" fmla="*/ 17 h 17"/>
                  <a:gd name="T2" fmla="*/ 9 w 77"/>
                  <a:gd name="T3" fmla="*/ 13 h 17"/>
                  <a:gd name="T4" fmla="*/ 21 w 77"/>
                  <a:gd name="T5" fmla="*/ 9 h 17"/>
                  <a:gd name="T6" fmla="*/ 32 w 77"/>
                  <a:gd name="T7" fmla="*/ 5 h 17"/>
                  <a:gd name="T8" fmla="*/ 46 w 77"/>
                  <a:gd name="T9" fmla="*/ 2 h 17"/>
                  <a:gd name="T10" fmla="*/ 57 w 77"/>
                  <a:gd name="T11" fmla="*/ 0 h 17"/>
                  <a:gd name="T12" fmla="*/ 68 w 77"/>
                  <a:gd name="T13" fmla="*/ 0 h 17"/>
                  <a:gd name="T14" fmla="*/ 75 w 77"/>
                  <a:gd name="T15" fmla="*/ 3 h 17"/>
                  <a:gd name="T16" fmla="*/ 77 w 77"/>
                  <a:gd name="T17" fmla="*/ 7 h 17"/>
                  <a:gd name="T18" fmla="*/ 75 w 77"/>
                  <a:gd name="T19" fmla="*/ 12 h 17"/>
                  <a:gd name="T20" fmla="*/ 68 w 77"/>
                  <a:gd name="T21" fmla="*/ 15 h 17"/>
                  <a:gd name="T22" fmla="*/ 57 w 77"/>
                  <a:gd name="T23" fmla="*/ 17 h 17"/>
                  <a:gd name="T24" fmla="*/ 45 w 77"/>
                  <a:gd name="T25" fmla="*/ 17 h 17"/>
                  <a:gd name="T26" fmla="*/ 32 w 77"/>
                  <a:gd name="T27" fmla="*/ 15 h 17"/>
                  <a:gd name="T28" fmla="*/ 19 w 77"/>
                  <a:gd name="T29" fmla="*/ 15 h 17"/>
                  <a:gd name="T30" fmla="*/ 8 w 77"/>
                  <a:gd name="T31" fmla="*/ 15 h 17"/>
                  <a:gd name="T32" fmla="*/ 0 w 77"/>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7">
                    <a:moveTo>
                      <a:pt x="0" y="17"/>
                    </a:moveTo>
                    <a:lnTo>
                      <a:pt x="9" y="13"/>
                    </a:lnTo>
                    <a:lnTo>
                      <a:pt x="21" y="9"/>
                    </a:lnTo>
                    <a:lnTo>
                      <a:pt x="32" y="5"/>
                    </a:lnTo>
                    <a:lnTo>
                      <a:pt x="46" y="2"/>
                    </a:lnTo>
                    <a:lnTo>
                      <a:pt x="57" y="0"/>
                    </a:lnTo>
                    <a:lnTo>
                      <a:pt x="68" y="0"/>
                    </a:lnTo>
                    <a:lnTo>
                      <a:pt x="75" y="3"/>
                    </a:lnTo>
                    <a:lnTo>
                      <a:pt x="77" y="7"/>
                    </a:lnTo>
                    <a:lnTo>
                      <a:pt x="75" y="12"/>
                    </a:lnTo>
                    <a:lnTo>
                      <a:pt x="68" y="15"/>
                    </a:lnTo>
                    <a:lnTo>
                      <a:pt x="57" y="17"/>
                    </a:lnTo>
                    <a:lnTo>
                      <a:pt x="45" y="17"/>
                    </a:lnTo>
                    <a:lnTo>
                      <a:pt x="32" y="15"/>
                    </a:lnTo>
                    <a:lnTo>
                      <a:pt x="19" y="15"/>
                    </a:lnTo>
                    <a:lnTo>
                      <a:pt x="8" y="15"/>
                    </a:lnTo>
                    <a:lnTo>
                      <a:pt x="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4" name="Freeform 100">
                <a:extLst>
                  <a:ext uri="{FF2B5EF4-FFF2-40B4-BE49-F238E27FC236}">
                    <a16:creationId xmlns:a16="http://schemas.microsoft.com/office/drawing/2014/main" id="{53A25639-E15F-46A0-AB00-EAC360C0F693}"/>
                  </a:ext>
                </a:extLst>
              </p:cNvPr>
              <p:cNvSpPr>
                <a:spLocks/>
              </p:cNvSpPr>
              <p:nvPr/>
            </p:nvSpPr>
            <p:spPr bwMode="auto">
              <a:xfrm>
                <a:off x="2875" y="562"/>
                <a:ext cx="42" cy="12"/>
              </a:xfrm>
              <a:custGeom>
                <a:avLst/>
                <a:gdLst>
                  <a:gd name="T0" fmla="*/ 0 w 84"/>
                  <a:gd name="T1" fmla="*/ 24 h 24"/>
                  <a:gd name="T2" fmla="*/ 8 w 84"/>
                  <a:gd name="T3" fmla="*/ 20 h 24"/>
                  <a:gd name="T4" fmla="*/ 20 w 84"/>
                  <a:gd name="T5" fmla="*/ 16 h 24"/>
                  <a:gd name="T6" fmla="*/ 34 w 84"/>
                  <a:gd name="T7" fmla="*/ 10 h 24"/>
                  <a:gd name="T8" fmla="*/ 49 w 84"/>
                  <a:gd name="T9" fmla="*/ 6 h 24"/>
                  <a:gd name="T10" fmla="*/ 63 w 84"/>
                  <a:gd name="T11" fmla="*/ 2 h 24"/>
                  <a:gd name="T12" fmla="*/ 74 w 84"/>
                  <a:gd name="T13" fmla="*/ 0 h 24"/>
                  <a:gd name="T14" fmla="*/ 83 w 84"/>
                  <a:gd name="T15" fmla="*/ 0 h 24"/>
                  <a:gd name="T16" fmla="*/ 84 w 84"/>
                  <a:gd name="T17" fmla="*/ 4 h 24"/>
                  <a:gd name="T18" fmla="*/ 79 w 84"/>
                  <a:gd name="T19" fmla="*/ 10 h 24"/>
                  <a:gd name="T20" fmla="*/ 71 w 84"/>
                  <a:gd name="T21" fmla="*/ 15 h 24"/>
                  <a:gd name="T22" fmla="*/ 58 w 84"/>
                  <a:gd name="T23" fmla="*/ 17 h 24"/>
                  <a:gd name="T24" fmla="*/ 45 w 84"/>
                  <a:gd name="T25" fmla="*/ 19 h 24"/>
                  <a:gd name="T26" fmla="*/ 30 w 84"/>
                  <a:gd name="T27" fmla="*/ 20 h 24"/>
                  <a:gd name="T28" fmla="*/ 17 w 84"/>
                  <a:gd name="T29" fmla="*/ 22 h 24"/>
                  <a:gd name="T30" fmla="*/ 7 w 84"/>
                  <a:gd name="T31" fmla="*/ 23 h 24"/>
                  <a:gd name="T32" fmla="*/ 0 w 8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24">
                    <a:moveTo>
                      <a:pt x="0" y="24"/>
                    </a:moveTo>
                    <a:lnTo>
                      <a:pt x="8" y="20"/>
                    </a:lnTo>
                    <a:lnTo>
                      <a:pt x="20" y="16"/>
                    </a:lnTo>
                    <a:lnTo>
                      <a:pt x="34" y="10"/>
                    </a:lnTo>
                    <a:lnTo>
                      <a:pt x="49" y="6"/>
                    </a:lnTo>
                    <a:lnTo>
                      <a:pt x="63" y="2"/>
                    </a:lnTo>
                    <a:lnTo>
                      <a:pt x="74" y="0"/>
                    </a:lnTo>
                    <a:lnTo>
                      <a:pt x="83" y="0"/>
                    </a:lnTo>
                    <a:lnTo>
                      <a:pt x="84" y="4"/>
                    </a:lnTo>
                    <a:lnTo>
                      <a:pt x="79" y="10"/>
                    </a:lnTo>
                    <a:lnTo>
                      <a:pt x="71" y="15"/>
                    </a:lnTo>
                    <a:lnTo>
                      <a:pt x="58" y="17"/>
                    </a:lnTo>
                    <a:lnTo>
                      <a:pt x="45" y="19"/>
                    </a:lnTo>
                    <a:lnTo>
                      <a:pt x="30" y="20"/>
                    </a:lnTo>
                    <a:lnTo>
                      <a:pt x="17" y="22"/>
                    </a:lnTo>
                    <a:lnTo>
                      <a:pt x="7" y="23"/>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5" name="Freeform 101">
                <a:extLst>
                  <a:ext uri="{FF2B5EF4-FFF2-40B4-BE49-F238E27FC236}">
                    <a16:creationId xmlns:a16="http://schemas.microsoft.com/office/drawing/2014/main" id="{18C32832-6DAB-4485-A770-D45BCE23E5B0}"/>
                  </a:ext>
                </a:extLst>
              </p:cNvPr>
              <p:cNvSpPr>
                <a:spLocks/>
              </p:cNvSpPr>
              <p:nvPr/>
            </p:nvSpPr>
            <p:spPr bwMode="auto">
              <a:xfrm>
                <a:off x="2876" y="547"/>
                <a:ext cx="46" cy="17"/>
              </a:xfrm>
              <a:custGeom>
                <a:avLst/>
                <a:gdLst>
                  <a:gd name="T0" fmla="*/ 0 w 92"/>
                  <a:gd name="T1" fmla="*/ 33 h 33"/>
                  <a:gd name="T2" fmla="*/ 8 w 92"/>
                  <a:gd name="T3" fmla="*/ 25 h 33"/>
                  <a:gd name="T4" fmla="*/ 21 w 92"/>
                  <a:gd name="T5" fmla="*/ 18 h 33"/>
                  <a:gd name="T6" fmla="*/ 35 w 92"/>
                  <a:gd name="T7" fmla="*/ 11 h 33"/>
                  <a:gd name="T8" fmla="*/ 52 w 92"/>
                  <a:gd name="T9" fmla="*/ 6 h 33"/>
                  <a:gd name="T10" fmla="*/ 67 w 92"/>
                  <a:gd name="T11" fmla="*/ 1 h 33"/>
                  <a:gd name="T12" fmla="*/ 79 w 92"/>
                  <a:gd name="T13" fmla="*/ 0 h 33"/>
                  <a:gd name="T14" fmla="*/ 88 w 92"/>
                  <a:gd name="T15" fmla="*/ 2 h 33"/>
                  <a:gd name="T16" fmla="*/ 92 w 92"/>
                  <a:gd name="T17" fmla="*/ 7 h 33"/>
                  <a:gd name="T18" fmla="*/ 90 w 92"/>
                  <a:gd name="T19" fmla="*/ 12 h 33"/>
                  <a:gd name="T20" fmla="*/ 80 w 92"/>
                  <a:gd name="T21" fmla="*/ 18 h 33"/>
                  <a:gd name="T22" fmla="*/ 69 w 92"/>
                  <a:gd name="T23" fmla="*/ 22 h 33"/>
                  <a:gd name="T24" fmla="*/ 54 w 92"/>
                  <a:gd name="T25" fmla="*/ 25 h 33"/>
                  <a:gd name="T26" fmla="*/ 38 w 92"/>
                  <a:gd name="T27" fmla="*/ 29 h 33"/>
                  <a:gd name="T28" fmla="*/ 23 w 92"/>
                  <a:gd name="T29" fmla="*/ 31 h 33"/>
                  <a:gd name="T30" fmla="*/ 10 w 92"/>
                  <a:gd name="T31" fmla="*/ 32 h 33"/>
                  <a:gd name="T32" fmla="*/ 0 w 92"/>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33">
                    <a:moveTo>
                      <a:pt x="0" y="33"/>
                    </a:moveTo>
                    <a:lnTo>
                      <a:pt x="8" y="25"/>
                    </a:lnTo>
                    <a:lnTo>
                      <a:pt x="21" y="18"/>
                    </a:lnTo>
                    <a:lnTo>
                      <a:pt x="35" y="11"/>
                    </a:lnTo>
                    <a:lnTo>
                      <a:pt x="52" y="6"/>
                    </a:lnTo>
                    <a:lnTo>
                      <a:pt x="67" y="1"/>
                    </a:lnTo>
                    <a:lnTo>
                      <a:pt x="79" y="0"/>
                    </a:lnTo>
                    <a:lnTo>
                      <a:pt x="88" y="2"/>
                    </a:lnTo>
                    <a:lnTo>
                      <a:pt x="92" y="7"/>
                    </a:lnTo>
                    <a:lnTo>
                      <a:pt x="90" y="12"/>
                    </a:lnTo>
                    <a:lnTo>
                      <a:pt x="80" y="18"/>
                    </a:lnTo>
                    <a:lnTo>
                      <a:pt x="69" y="22"/>
                    </a:lnTo>
                    <a:lnTo>
                      <a:pt x="54" y="25"/>
                    </a:lnTo>
                    <a:lnTo>
                      <a:pt x="38" y="29"/>
                    </a:lnTo>
                    <a:lnTo>
                      <a:pt x="23" y="31"/>
                    </a:lnTo>
                    <a:lnTo>
                      <a:pt x="10" y="32"/>
                    </a:lnTo>
                    <a:lnTo>
                      <a:pt x="0"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6" name="Freeform 102">
                <a:extLst>
                  <a:ext uri="{FF2B5EF4-FFF2-40B4-BE49-F238E27FC236}">
                    <a16:creationId xmlns:a16="http://schemas.microsoft.com/office/drawing/2014/main" id="{C3AC56E8-046E-4605-9170-C9DF951D52A1}"/>
                  </a:ext>
                </a:extLst>
              </p:cNvPr>
              <p:cNvSpPr>
                <a:spLocks/>
              </p:cNvSpPr>
              <p:nvPr/>
            </p:nvSpPr>
            <p:spPr bwMode="auto">
              <a:xfrm>
                <a:off x="2876" y="519"/>
                <a:ext cx="42" cy="27"/>
              </a:xfrm>
              <a:custGeom>
                <a:avLst/>
                <a:gdLst>
                  <a:gd name="T0" fmla="*/ 0 w 85"/>
                  <a:gd name="T1" fmla="*/ 55 h 55"/>
                  <a:gd name="T2" fmla="*/ 8 w 85"/>
                  <a:gd name="T3" fmla="*/ 47 h 55"/>
                  <a:gd name="T4" fmla="*/ 18 w 85"/>
                  <a:gd name="T5" fmla="*/ 36 h 55"/>
                  <a:gd name="T6" fmla="*/ 32 w 85"/>
                  <a:gd name="T7" fmla="*/ 26 h 55"/>
                  <a:gd name="T8" fmla="*/ 46 w 85"/>
                  <a:gd name="T9" fmla="*/ 17 h 55"/>
                  <a:gd name="T10" fmla="*/ 60 w 85"/>
                  <a:gd name="T11" fmla="*/ 9 h 55"/>
                  <a:gd name="T12" fmla="*/ 71 w 85"/>
                  <a:gd name="T13" fmla="*/ 3 h 55"/>
                  <a:gd name="T14" fmla="*/ 80 w 85"/>
                  <a:gd name="T15" fmla="*/ 0 h 55"/>
                  <a:gd name="T16" fmla="*/ 85 w 85"/>
                  <a:gd name="T17" fmla="*/ 3 h 55"/>
                  <a:gd name="T18" fmla="*/ 85 w 85"/>
                  <a:gd name="T19" fmla="*/ 9 h 55"/>
                  <a:gd name="T20" fmla="*/ 78 w 85"/>
                  <a:gd name="T21" fmla="*/ 15 h 55"/>
                  <a:gd name="T22" fmla="*/ 69 w 85"/>
                  <a:gd name="T23" fmla="*/ 24 h 55"/>
                  <a:gd name="T24" fmla="*/ 55 w 85"/>
                  <a:gd name="T25" fmla="*/ 32 h 55"/>
                  <a:gd name="T26" fmla="*/ 41 w 85"/>
                  <a:gd name="T27" fmla="*/ 40 h 55"/>
                  <a:gd name="T28" fmla="*/ 26 w 85"/>
                  <a:gd name="T29" fmla="*/ 47 h 55"/>
                  <a:gd name="T30" fmla="*/ 11 w 85"/>
                  <a:gd name="T31" fmla="*/ 52 h 55"/>
                  <a:gd name="T32" fmla="*/ 0 w 85"/>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55">
                    <a:moveTo>
                      <a:pt x="0" y="55"/>
                    </a:moveTo>
                    <a:lnTo>
                      <a:pt x="8" y="47"/>
                    </a:lnTo>
                    <a:lnTo>
                      <a:pt x="18" y="36"/>
                    </a:lnTo>
                    <a:lnTo>
                      <a:pt x="32" y="26"/>
                    </a:lnTo>
                    <a:lnTo>
                      <a:pt x="46" y="17"/>
                    </a:lnTo>
                    <a:lnTo>
                      <a:pt x="60" y="9"/>
                    </a:lnTo>
                    <a:lnTo>
                      <a:pt x="71" y="3"/>
                    </a:lnTo>
                    <a:lnTo>
                      <a:pt x="80" y="0"/>
                    </a:lnTo>
                    <a:lnTo>
                      <a:pt x="85" y="3"/>
                    </a:lnTo>
                    <a:lnTo>
                      <a:pt x="85" y="9"/>
                    </a:lnTo>
                    <a:lnTo>
                      <a:pt x="78" y="15"/>
                    </a:lnTo>
                    <a:lnTo>
                      <a:pt x="69" y="24"/>
                    </a:lnTo>
                    <a:lnTo>
                      <a:pt x="55" y="32"/>
                    </a:lnTo>
                    <a:lnTo>
                      <a:pt x="41" y="40"/>
                    </a:lnTo>
                    <a:lnTo>
                      <a:pt x="26" y="47"/>
                    </a:lnTo>
                    <a:lnTo>
                      <a:pt x="11" y="52"/>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7" name="Freeform 103">
                <a:extLst>
                  <a:ext uri="{FF2B5EF4-FFF2-40B4-BE49-F238E27FC236}">
                    <a16:creationId xmlns:a16="http://schemas.microsoft.com/office/drawing/2014/main" id="{0D5DFB2C-8072-4323-BC1D-5DA83D6DBDDA}"/>
                  </a:ext>
                </a:extLst>
              </p:cNvPr>
              <p:cNvSpPr>
                <a:spLocks/>
              </p:cNvSpPr>
              <p:nvPr/>
            </p:nvSpPr>
            <p:spPr bwMode="auto">
              <a:xfrm>
                <a:off x="2876" y="496"/>
                <a:ext cx="36" cy="34"/>
              </a:xfrm>
              <a:custGeom>
                <a:avLst/>
                <a:gdLst>
                  <a:gd name="T0" fmla="*/ 0 w 72"/>
                  <a:gd name="T1" fmla="*/ 69 h 69"/>
                  <a:gd name="T2" fmla="*/ 6 w 72"/>
                  <a:gd name="T3" fmla="*/ 61 h 69"/>
                  <a:gd name="T4" fmla="*/ 15 w 72"/>
                  <a:gd name="T5" fmla="*/ 50 h 69"/>
                  <a:gd name="T6" fmla="*/ 25 w 72"/>
                  <a:gd name="T7" fmla="*/ 37 h 69"/>
                  <a:gd name="T8" fmla="*/ 37 w 72"/>
                  <a:gd name="T9" fmla="*/ 24 h 69"/>
                  <a:gd name="T10" fmla="*/ 48 w 72"/>
                  <a:gd name="T11" fmla="*/ 13 h 69"/>
                  <a:gd name="T12" fmla="*/ 59 w 72"/>
                  <a:gd name="T13" fmla="*/ 4 h 69"/>
                  <a:gd name="T14" fmla="*/ 68 w 72"/>
                  <a:gd name="T15" fmla="*/ 0 h 69"/>
                  <a:gd name="T16" fmla="*/ 72 w 72"/>
                  <a:gd name="T17" fmla="*/ 1 h 69"/>
                  <a:gd name="T18" fmla="*/ 72 w 72"/>
                  <a:gd name="T19" fmla="*/ 8 h 69"/>
                  <a:gd name="T20" fmla="*/ 67 w 72"/>
                  <a:gd name="T21" fmla="*/ 18 h 69"/>
                  <a:gd name="T22" fmla="*/ 56 w 72"/>
                  <a:gd name="T23" fmla="*/ 29 h 69"/>
                  <a:gd name="T24" fmla="*/ 45 w 72"/>
                  <a:gd name="T25" fmla="*/ 41 h 69"/>
                  <a:gd name="T26" fmla="*/ 31 w 72"/>
                  <a:gd name="T27" fmla="*/ 52 h 69"/>
                  <a:gd name="T28" fmla="*/ 18 w 72"/>
                  <a:gd name="T29" fmla="*/ 61 h 69"/>
                  <a:gd name="T30" fmla="*/ 7 w 72"/>
                  <a:gd name="T31" fmla="*/ 67 h 69"/>
                  <a:gd name="T32" fmla="*/ 0 w 72"/>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69">
                    <a:moveTo>
                      <a:pt x="0" y="69"/>
                    </a:moveTo>
                    <a:lnTo>
                      <a:pt x="6" y="61"/>
                    </a:lnTo>
                    <a:lnTo>
                      <a:pt x="15" y="50"/>
                    </a:lnTo>
                    <a:lnTo>
                      <a:pt x="25" y="37"/>
                    </a:lnTo>
                    <a:lnTo>
                      <a:pt x="37" y="24"/>
                    </a:lnTo>
                    <a:lnTo>
                      <a:pt x="48" y="13"/>
                    </a:lnTo>
                    <a:lnTo>
                      <a:pt x="59" y="4"/>
                    </a:lnTo>
                    <a:lnTo>
                      <a:pt x="68" y="0"/>
                    </a:lnTo>
                    <a:lnTo>
                      <a:pt x="72" y="1"/>
                    </a:lnTo>
                    <a:lnTo>
                      <a:pt x="72" y="8"/>
                    </a:lnTo>
                    <a:lnTo>
                      <a:pt x="67" y="18"/>
                    </a:lnTo>
                    <a:lnTo>
                      <a:pt x="56" y="29"/>
                    </a:lnTo>
                    <a:lnTo>
                      <a:pt x="45" y="41"/>
                    </a:lnTo>
                    <a:lnTo>
                      <a:pt x="31" y="52"/>
                    </a:lnTo>
                    <a:lnTo>
                      <a:pt x="18" y="61"/>
                    </a:lnTo>
                    <a:lnTo>
                      <a:pt x="7" y="67"/>
                    </a:lnTo>
                    <a:lnTo>
                      <a:pt x="0"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8" name="Freeform 104">
                <a:extLst>
                  <a:ext uri="{FF2B5EF4-FFF2-40B4-BE49-F238E27FC236}">
                    <a16:creationId xmlns:a16="http://schemas.microsoft.com/office/drawing/2014/main" id="{0583AC8C-3D6D-4EC6-A230-B25C0F8F4BB2}"/>
                  </a:ext>
                </a:extLst>
              </p:cNvPr>
              <p:cNvSpPr>
                <a:spLocks/>
              </p:cNvSpPr>
              <p:nvPr/>
            </p:nvSpPr>
            <p:spPr bwMode="auto">
              <a:xfrm>
                <a:off x="2875" y="484"/>
                <a:ext cx="33" cy="31"/>
              </a:xfrm>
              <a:custGeom>
                <a:avLst/>
                <a:gdLst>
                  <a:gd name="T0" fmla="*/ 67 w 67"/>
                  <a:gd name="T1" fmla="*/ 4 h 62"/>
                  <a:gd name="T2" fmla="*/ 66 w 67"/>
                  <a:gd name="T3" fmla="*/ 7 h 62"/>
                  <a:gd name="T4" fmla="*/ 59 w 67"/>
                  <a:gd name="T5" fmla="*/ 13 h 62"/>
                  <a:gd name="T6" fmla="*/ 50 w 67"/>
                  <a:gd name="T7" fmla="*/ 20 h 62"/>
                  <a:gd name="T8" fmla="*/ 40 w 67"/>
                  <a:gd name="T9" fmla="*/ 28 h 62"/>
                  <a:gd name="T10" fmla="*/ 28 w 67"/>
                  <a:gd name="T11" fmla="*/ 37 h 62"/>
                  <a:gd name="T12" fmla="*/ 17 w 67"/>
                  <a:gd name="T13" fmla="*/ 46 h 62"/>
                  <a:gd name="T14" fmla="*/ 7 w 67"/>
                  <a:gd name="T15" fmla="*/ 54 h 62"/>
                  <a:gd name="T16" fmla="*/ 0 w 67"/>
                  <a:gd name="T17" fmla="*/ 62 h 62"/>
                  <a:gd name="T18" fmla="*/ 5 w 67"/>
                  <a:gd name="T19" fmla="*/ 51 h 62"/>
                  <a:gd name="T20" fmla="*/ 12 w 67"/>
                  <a:gd name="T21" fmla="*/ 39 h 62"/>
                  <a:gd name="T22" fmla="*/ 21 w 67"/>
                  <a:gd name="T23" fmla="*/ 27 h 62"/>
                  <a:gd name="T24" fmla="*/ 32 w 67"/>
                  <a:gd name="T25" fmla="*/ 15 h 62"/>
                  <a:gd name="T26" fmla="*/ 43 w 67"/>
                  <a:gd name="T27" fmla="*/ 7 h 62"/>
                  <a:gd name="T28" fmla="*/ 52 w 67"/>
                  <a:gd name="T29" fmla="*/ 1 h 62"/>
                  <a:gd name="T30" fmla="*/ 62 w 67"/>
                  <a:gd name="T31" fmla="*/ 0 h 62"/>
                  <a:gd name="T32" fmla="*/ 67 w 67"/>
                  <a:gd name="T33"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2">
                    <a:moveTo>
                      <a:pt x="67" y="4"/>
                    </a:moveTo>
                    <a:lnTo>
                      <a:pt x="66" y="7"/>
                    </a:lnTo>
                    <a:lnTo>
                      <a:pt x="59" y="13"/>
                    </a:lnTo>
                    <a:lnTo>
                      <a:pt x="50" y="20"/>
                    </a:lnTo>
                    <a:lnTo>
                      <a:pt x="40" y="28"/>
                    </a:lnTo>
                    <a:lnTo>
                      <a:pt x="28" y="37"/>
                    </a:lnTo>
                    <a:lnTo>
                      <a:pt x="17" y="46"/>
                    </a:lnTo>
                    <a:lnTo>
                      <a:pt x="7" y="54"/>
                    </a:lnTo>
                    <a:lnTo>
                      <a:pt x="0" y="62"/>
                    </a:lnTo>
                    <a:lnTo>
                      <a:pt x="5" y="51"/>
                    </a:lnTo>
                    <a:lnTo>
                      <a:pt x="12" y="39"/>
                    </a:lnTo>
                    <a:lnTo>
                      <a:pt x="21" y="27"/>
                    </a:lnTo>
                    <a:lnTo>
                      <a:pt x="32" y="15"/>
                    </a:lnTo>
                    <a:lnTo>
                      <a:pt x="43" y="7"/>
                    </a:lnTo>
                    <a:lnTo>
                      <a:pt x="52" y="1"/>
                    </a:lnTo>
                    <a:lnTo>
                      <a:pt x="62" y="0"/>
                    </a:lnTo>
                    <a:lnTo>
                      <a:pt x="67"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49" name="Freeform 105">
                <a:extLst>
                  <a:ext uri="{FF2B5EF4-FFF2-40B4-BE49-F238E27FC236}">
                    <a16:creationId xmlns:a16="http://schemas.microsoft.com/office/drawing/2014/main" id="{ACD61386-AB56-403D-A7CB-7815A7BEB445}"/>
                  </a:ext>
                </a:extLst>
              </p:cNvPr>
              <p:cNvSpPr>
                <a:spLocks/>
              </p:cNvSpPr>
              <p:nvPr/>
            </p:nvSpPr>
            <p:spPr bwMode="auto">
              <a:xfrm>
                <a:off x="2807" y="325"/>
                <a:ext cx="40" cy="155"/>
              </a:xfrm>
              <a:custGeom>
                <a:avLst/>
                <a:gdLst>
                  <a:gd name="T0" fmla="*/ 8 w 79"/>
                  <a:gd name="T1" fmla="*/ 311 h 311"/>
                  <a:gd name="T2" fmla="*/ 4 w 79"/>
                  <a:gd name="T3" fmla="*/ 311 h 311"/>
                  <a:gd name="T4" fmla="*/ 2 w 79"/>
                  <a:gd name="T5" fmla="*/ 309 h 311"/>
                  <a:gd name="T6" fmla="*/ 1 w 79"/>
                  <a:gd name="T7" fmla="*/ 307 h 311"/>
                  <a:gd name="T8" fmla="*/ 0 w 79"/>
                  <a:gd name="T9" fmla="*/ 303 h 311"/>
                  <a:gd name="T10" fmla="*/ 32 w 79"/>
                  <a:gd name="T11" fmla="*/ 265 h 311"/>
                  <a:gd name="T12" fmla="*/ 51 w 79"/>
                  <a:gd name="T13" fmla="*/ 225 h 311"/>
                  <a:gd name="T14" fmla="*/ 63 w 79"/>
                  <a:gd name="T15" fmla="*/ 183 h 311"/>
                  <a:gd name="T16" fmla="*/ 66 w 79"/>
                  <a:gd name="T17" fmla="*/ 142 h 311"/>
                  <a:gd name="T18" fmla="*/ 64 w 79"/>
                  <a:gd name="T19" fmla="*/ 101 h 311"/>
                  <a:gd name="T20" fmla="*/ 58 w 79"/>
                  <a:gd name="T21" fmla="*/ 63 h 311"/>
                  <a:gd name="T22" fmla="*/ 51 w 79"/>
                  <a:gd name="T23" fmla="*/ 29 h 311"/>
                  <a:gd name="T24" fmla="*/ 45 w 79"/>
                  <a:gd name="T25" fmla="*/ 0 h 311"/>
                  <a:gd name="T26" fmla="*/ 61 w 79"/>
                  <a:gd name="T27" fmla="*/ 20 h 311"/>
                  <a:gd name="T28" fmla="*/ 72 w 79"/>
                  <a:gd name="T29" fmla="*/ 53 h 311"/>
                  <a:gd name="T30" fmla="*/ 79 w 79"/>
                  <a:gd name="T31" fmla="*/ 97 h 311"/>
                  <a:gd name="T32" fmla="*/ 79 w 79"/>
                  <a:gd name="T33" fmla="*/ 146 h 311"/>
                  <a:gd name="T34" fmla="*/ 73 w 79"/>
                  <a:gd name="T35" fmla="*/ 196 h 311"/>
                  <a:gd name="T36" fmla="*/ 59 w 79"/>
                  <a:gd name="T37" fmla="*/ 243 h 311"/>
                  <a:gd name="T38" fmla="*/ 38 w 79"/>
                  <a:gd name="T39" fmla="*/ 283 h 311"/>
                  <a:gd name="T40" fmla="*/ 8 w 79"/>
                  <a:gd name="T41"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11">
                    <a:moveTo>
                      <a:pt x="8" y="311"/>
                    </a:moveTo>
                    <a:lnTo>
                      <a:pt x="4" y="311"/>
                    </a:lnTo>
                    <a:lnTo>
                      <a:pt x="2" y="309"/>
                    </a:lnTo>
                    <a:lnTo>
                      <a:pt x="1" y="307"/>
                    </a:lnTo>
                    <a:lnTo>
                      <a:pt x="0" y="303"/>
                    </a:lnTo>
                    <a:lnTo>
                      <a:pt x="32" y="265"/>
                    </a:lnTo>
                    <a:lnTo>
                      <a:pt x="51" y="225"/>
                    </a:lnTo>
                    <a:lnTo>
                      <a:pt x="63" y="183"/>
                    </a:lnTo>
                    <a:lnTo>
                      <a:pt x="66" y="142"/>
                    </a:lnTo>
                    <a:lnTo>
                      <a:pt x="64" y="101"/>
                    </a:lnTo>
                    <a:lnTo>
                      <a:pt x="58" y="63"/>
                    </a:lnTo>
                    <a:lnTo>
                      <a:pt x="51" y="29"/>
                    </a:lnTo>
                    <a:lnTo>
                      <a:pt x="45" y="0"/>
                    </a:lnTo>
                    <a:lnTo>
                      <a:pt x="61" y="20"/>
                    </a:lnTo>
                    <a:lnTo>
                      <a:pt x="72" y="53"/>
                    </a:lnTo>
                    <a:lnTo>
                      <a:pt x="79" y="97"/>
                    </a:lnTo>
                    <a:lnTo>
                      <a:pt x="79" y="146"/>
                    </a:lnTo>
                    <a:lnTo>
                      <a:pt x="73" y="196"/>
                    </a:lnTo>
                    <a:lnTo>
                      <a:pt x="59" y="243"/>
                    </a:lnTo>
                    <a:lnTo>
                      <a:pt x="38" y="283"/>
                    </a:lnTo>
                    <a:lnTo>
                      <a:pt x="8" y="3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0" name="Freeform 106">
                <a:extLst>
                  <a:ext uri="{FF2B5EF4-FFF2-40B4-BE49-F238E27FC236}">
                    <a16:creationId xmlns:a16="http://schemas.microsoft.com/office/drawing/2014/main" id="{E298D328-BFBF-4562-B355-AE12A357DD6A}"/>
                  </a:ext>
                </a:extLst>
              </p:cNvPr>
              <p:cNvSpPr>
                <a:spLocks/>
              </p:cNvSpPr>
              <p:nvPr/>
            </p:nvSpPr>
            <p:spPr bwMode="auto">
              <a:xfrm>
                <a:off x="2806" y="326"/>
                <a:ext cx="33" cy="20"/>
              </a:xfrm>
              <a:custGeom>
                <a:avLst/>
                <a:gdLst>
                  <a:gd name="T0" fmla="*/ 67 w 67"/>
                  <a:gd name="T1" fmla="*/ 41 h 41"/>
                  <a:gd name="T2" fmla="*/ 60 w 67"/>
                  <a:gd name="T3" fmla="*/ 33 h 41"/>
                  <a:gd name="T4" fmla="*/ 51 w 67"/>
                  <a:gd name="T5" fmla="*/ 25 h 41"/>
                  <a:gd name="T6" fmla="*/ 41 w 67"/>
                  <a:gd name="T7" fmla="*/ 18 h 41"/>
                  <a:gd name="T8" fmla="*/ 30 w 67"/>
                  <a:gd name="T9" fmla="*/ 11 h 41"/>
                  <a:gd name="T10" fmla="*/ 20 w 67"/>
                  <a:gd name="T11" fmla="*/ 5 h 41"/>
                  <a:gd name="T12" fmla="*/ 11 w 67"/>
                  <a:gd name="T13" fmla="*/ 2 h 41"/>
                  <a:gd name="T14" fmla="*/ 4 w 67"/>
                  <a:gd name="T15" fmla="*/ 0 h 41"/>
                  <a:gd name="T16" fmla="*/ 0 w 67"/>
                  <a:gd name="T17" fmla="*/ 3 h 41"/>
                  <a:gd name="T18" fmla="*/ 1 w 67"/>
                  <a:gd name="T19" fmla="*/ 6 h 41"/>
                  <a:gd name="T20" fmla="*/ 6 w 67"/>
                  <a:gd name="T21" fmla="*/ 10 h 41"/>
                  <a:gd name="T22" fmla="*/ 14 w 67"/>
                  <a:gd name="T23" fmla="*/ 13 h 41"/>
                  <a:gd name="T24" fmla="*/ 23 w 67"/>
                  <a:gd name="T25" fmla="*/ 18 h 41"/>
                  <a:gd name="T26" fmla="*/ 35 w 67"/>
                  <a:gd name="T27" fmla="*/ 22 h 41"/>
                  <a:gd name="T28" fmla="*/ 46 w 67"/>
                  <a:gd name="T29" fmla="*/ 28 h 41"/>
                  <a:gd name="T30" fmla="*/ 58 w 67"/>
                  <a:gd name="T31" fmla="*/ 34 h 41"/>
                  <a:gd name="T32" fmla="*/ 67 w 67"/>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1">
                    <a:moveTo>
                      <a:pt x="67" y="41"/>
                    </a:moveTo>
                    <a:lnTo>
                      <a:pt x="60" y="33"/>
                    </a:lnTo>
                    <a:lnTo>
                      <a:pt x="51" y="25"/>
                    </a:lnTo>
                    <a:lnTo>
                      <a:pt x="41" y="18"/>
                    </a:lnTo>
                    <a:lnTo>
                      <a:pt x="30" y="11"/>
                    </a:lnTo>
                    <a:lnTo>
                      <a:pt x="20" y="5"/>
                    </a:lnTo>
                    <a:lnTo>
                      <a:pt x="11" y="2"/>
                    </a:lnTo>
                    <a:lnTo>
                      <a:pt x="4" y="0"/>
                    </a:lnTo>
                    <a:lnTo>
                      <a:pt x="0" y="3"/>
                    </a:lnTo>
                    <a:lnTo>
                      <a:pt x="1" y="6"/>
                    </a:lnTo>
                    <a:lnTo>
                      <a:pt x="6" y="10"/>
                    </a:lnTo>
                    <a:lnTo>
                      <a:pt x="14" y="13"/>
                    </a:lnTo>
                    <a:lnTo>
                      <a:pt x="23" y="18"/>
                    </a:lnTo>
                    <a:lnTo>
                      <a:pt x="35" y="22"/>
                    </a:lnTo>
                    <a:lnTo>
                      <a:pt x="46" y="28"/>
                    </a:lnTo>
                    <a:lnTo>
                      <a:pt x="58" y="34"/>
                    </a:lnTo>
                    <a:lnTo>
                      <a:pt x="67"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1" name="Freeform 107">
                <a:extLst>
                  <a:ext uri="{FF2B5EF4-FFF2-40B4-BE49-F238E27FC236}">
                    <a16:creationId xmlns:a16="http://schemas.microsoft.com/office/drawing/2014/main" id="{EA1A151B-5421-401B-896F-87B457E2621C}"/>
                  </a:ext>
                </a:extLst>
              </p:cNvPr>
              <p:cNvSpPr>
                <a:spLocks/>
              </p:cNvSpPr>
              <p:nvPr/>
            </p:nvSpPr>
            <p:spPr bwMode="auto">
              <a:xfrm>
                <a:off x="2805" y="337"/>
                <a:ext cx="37" cy="23"/>
              </a:xfrm>
              <a:custGeom>
                <a:avLst/>
                <a:gdLst>
                  <a:gd name="T0" fmla="*/ 0 w 74"/>
                  <a:gd name="T1" fmla="*/ 1 h 46"/>
                  <a:gd name="T2" fmla="*/ 4 w 74"/>
                  <a:gd name="T3" fmla="*/ 0 h 46"/>
                  <a:gd name="T4" fmla="*/ 11 w 74"/>
                  <a:gd name="T5" fmla="*/ 1 h 46"/>
                  <a:gd name="T6" fmla="*/ 20 w 74"/>
                  <a:gd name="T7" fmla="*/ 5 h 46"/>
                  <a:gd name="T8" fmla="*/ 31 w 74"/>
                  <a:gd name="T9" fmla="*/ 11 h 46"/>
                  <a:gd name="T10" fmla="*/ 44 w 74"/>
                  <a:gd name="T11" fmla="*/ 18 h 46"/>
                  <a:gd name="T12" fmla="*/ 55 w 74"/>
                  <a:gd name="T13" fmla="*/ 26 h 46"/>
                  <a:gd name="T14" fmla="*/ 66 w 74"/>
                  <a:gd name="T15" fmla="*/ 36 h 46"/>
                  <a:gd name="T16" fmla="*/ 74 w 74"/>
                  <a:gd name="T17" fmla="*/ 46 h 46"/>
                  <a:gd name="T18" fmla="*/ 65 w 74"/>
                  <a:gd name="T19" fmla="*/ 41 h 46"/>
                  <a:gd name="T20" fmla="*/ 53 w 74"/>
                  <a:gd name="T21" fmla="*/ 35 h 46"/>
                  <a:gd name="T22" fmla="*/ 40 w 74"/>
                  <a:gd name="T23" fmla="*/ 28 h 46"/>
                  <a:gd name="T24" fmla="*/ 29 w 74"/>
                  <a:gd name="T25" fmla="*/ 22 h 46"/>
                  <a:gd name="T26" fmla="*/ 17 w 74"/>
                  <a:gd name="T27" fmla="*/ 15 h 46"/>
                  <a:gd name="T28" fmla="*/ 8 w 74"/>
                  <a:gd name="T29" fmla="*/ 9 h 46"/>
                  <a:gd name="T30" fmla="*/ 1 w 74"/>
                  <a:gd name="T31" fmla="*/ 5 h 46"/>
                  <a:gd name="T32" fmla="*/ 0 w 74"/>
                  <a:gd name="T3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6">
                    <a:moveTo>
                      <a:pt x="0" y="1"/>
                    </a:moveTo>
                    <a:lnTo>
                      <a:pt x="4" y="0"/>
                    </a:lnTo>
                    <a:lnTo>
                      <a:pt x="11" y="1"/>
                    </a:lnTo>
                    <a:lnTo>
                      <a:pt x="20" y="5"/>
                    </a:lnTo>
                    <a:lnTo>
                      <a:pt x="31" y="11"/>
                    </a:lnTo>
                    <a:lnTo>
                      <a:pt x="44" y="18"/>
                    </a:lnTo>
                    <a:lnTo>
                      <a:pt x="55" y="26"/>
                    </a:lnTo>
                    <a:lnTo>
                      <a:pt x="66" y="36"/>
                    </a:lnTo>
                    <a:lnTo>
                      <a:pt x="74" y="46"/>
                    </a:lnTo>
                    <a:lnTo>
                      <a:pt x="65" y="41"/>
                    </a:lnTo>
                    <a:lnTo>
                      <a:pt x="53" y="35"/>
                    </a:lnTo>
                    <a:lnTo>
                      <a:pt x="40" y="28"/>
                    </a:lnTo>
                    <a:lnTo>
                      <a:pt x="29" y="22"/>
                    </a:lnTo>
                    <a:lnTo>
                      <a:pt x="17" y="15"/>
                    </a:lnTo>
                    <a:lnTo>
                      <a:pt x="8" y="9"/>
                    </a:lnTo>
                    <a:lnTo>
                      <a:pt x="1"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2" name="Freeform 108">
                <a:extLst>
                  <a:ext uri="{FF2B5EF4-FFF2-40B4-BE49-F238E27FC236}">
                    <a16:creationId xmlns:a16="http://schemas.microsoft.com/office/drawing/2014/main" id="{1719F32B-C8E2-46ED-9A71-232D79AC0936}"/>
                  </a:ext>
                </a:extLst>
              </p:cNvPr>
              <p:cNvSpPr>
                <a:spLocks/>
              </p:cNvSpPr>
              <p:nvPr/>
            </p:nvSpPr>
            <p:spPr bwMode="auto">
              <a:xfrm>
                <a:off x="2797" y="360"/>
                <a:ext cx="48" cy="31"/>
              </a:xfrm>
              <a:custGeom>
                <a:avLst/>
                <a:gdLst>
                  <a:gd name="T0" fmla="*/ 0 w 96"/>
                  <a:gd name="T1" fmla="*/ 1 h 64"/>
                  <a:gd name="T2" fmla="*/ 5 w 96"/>
                  <a:gd name="T3" fmla="*/ 0 h 64"/>
                  <a:gd name="T4" fmla="*/ 15 w 96"/>
                  <a:gd name="T5" fmla="*/ 3 h 64"/>
                  <a:gd name="T6" fmla="*/ 29 w 96"/>
                  <a:gd name="T7" fmla="*/ 8 h 64"/>
                  <a:gd name="T8" fmla="*/ 44 w 96"/>
                  <a:gd name="T9" fmla="*/ 16 h 64"/>
                  <a:gd name="T10" fmla="*/ 60 w 96"/>
                  <a:gd name="T11" fmla="*/ 27 h 64"/>
                  <a:gd name="T12" fmla="*/ 75 w 96"/>
                  <a:gd name="T13" fmla="*/ 39 h 64"/>
                  <a:gd name="T14" fmla="*/ 88 w 96"/>
                  <a:gd name="T15" fmla="*/ 51 h 64"/>
                  <a:gd name="T16" fmla="*/ 96 w 96"/>
                  <a:gd name="T17" fmla="*/ 64 h 64"/>
                  <a:gd name="T18" fmla="*/ 88 w 96"/>
                  <a:gd name="T19" fmla="*/ 58 h 64"/>
                  <a:gd name="T20" fmla="*/ 75 w 96"/>
                  <a:gd name="T21" fmla="*/ 51 h 64"/>
                  <a:gd name="T22" fmla="*/ 59 w 96"/>
                  <a:gd name="T23" fmla="*/ 42 h 64"/>
                  <a:gd name="T24" fmla="*/ 42 w 96"/>
                  <a:gd name="T25" fmla="*/ 33 h 64"/>
                  <a:gd name="T26" fmla="*/ 24 w 96"/>
                  <a:gd name="T27" fmla="*/ 22 h 64"/>
                  <a:gd name="T28" fmla="*/ 10 w 96"/>
                  <a:gd name="T29" fmla="*/ 14 h 64"/>
                  <a:gd name="T30" fmla="*/ 2 w 96"/>
                  <a:gd name="T31" fmla="*/ 6 h 64"/>
                  <a:gd name="T32" fmla="*/ 0 w 96"/>
                  <a:gd name="T33"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64">
                    <a:moveTo>
                      <a:pt x="0" y="1"/>
                    </a:moveTo>
                    <a:lnTo>
                      <a:pt x="5" y="0"/>
                    </a:lnTo>
                    <a:lnTo>
                      <a:pt x="15" y="3"/>
                    </a:lnTo>
                    <a:lnTo>
                      <a:pt x="29" y="8"/>
                    </a:lnTo>
                    <a:lnTo>
                      <a:pt x="44" y="16"/>
                    </a:lnTo>
                    <a:lnTo>
                      <a:pt x="60" y="27"/>
                    </a:lnTo>
                    <a:lnTo>
                      <a:pt x="75" y="39"/>
                    </a:lnTo>
                    <a:lnTo>
                      <a:pt x="88" y="51"/>
                    </a:lnTo>
                    <a:lnTo>
                      <a:pt x="96" y="64"/>
                    </a:lnTo>
                    <a:lnTo>
                      <a:pt x="88" y="58"/>
                    </a:lnTo>
                    <a:lnTo>
                      <a:pt x="75" y="51"/>
                    </a:lnTo>
                    <a:lnTo>
                      <a:pt x="59" y="42"/>
                    </a:lnTo>
                    <a:lnTo>
                      <a:pt x="42" y="33"/>
                    </a:lnTo>
                    <a:lnTo>
                      <a:pt x="24" y="22"/>
                    </a:lnTo>
                    <a:lnTo>
                      <a:pt x="10" y="14"/>
                    </a:lnTo>
                    <a:lnTo>
                      <a:pt x="2"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3" name="Freeform 109">
                <a:extLst>
                  <a:ext uri="{FF2B5EF4-FFF2-40B4-BE49-F238E27FC236}">
                    <a16:creationId xmlns:a16="http://schemas.microsoft.com/office/drawing/2014/main" id="{D1609F62-A985-47BF-B08E-ADC36EFBA337}"/>
                  </a:ext>
                </a:extLst>
              </p:cNvPr>
              <p:cNvSpPr>
                <a:spLocks/>
              </p:cNvSpPr>
              <p:nvPr/>
            </p:nvSpPr>
            <p:spPr bwMode="auto">
              <a:xfrm>
                <a:off x="2790" y="386"/>
                <a:ext cx="52" cy="34"/>
              </a:xfrm>
              <a:custGeom>
                <a:avLst/>
                <a:gdLst>
                  <a:gd name="T0" fmla="*/ 0 w 105"/>
                  <a:gd name="T1" fmla="*/ 1 h 68"/>
                  <a:gd name="T2" fmla="*/ 6 w 105"/>
                  <a:gd name="T3" fmla="*/ 0 h 68"/>
                  <a:gd name="T4" fmla="*/ 17 w 105"/>
                  <a:gd name="T5" fmla="*/ 4 h 68"/>
                  <a:gd name="T6" fmla="*/ 33 w 105"/>
                  <a:gd name="T7" fmla="*/ 11 h 68"/>
                  <a:gd name="T8" fmla="*/ 51 w 105"/>
                  <a:gd name="T9" fmla="*/ 21 h 68"/>
                  <a:gd name="T10" fmla="*/ 69 w 105"/>
                  <a:gd name="T11" fmla="*/ 32 h 68"/>
                  <a:gd name="T12" fmla="*/ 85 w 105"/>
                  <a:gd name="T13" fmla="*/ 45 h 68"/>
                  <a:gd name="T14" fmla="*/ 98 w 105"/>
                  <a:gd name="T15" fmla="*/ 57 h 68"/>
                  <a:gd name="T16" fmla="*/ 105 w 105"/>
                  <a:gd name="T17" fmla="*/ 68 h 68"/>
                  <a:gd name="T18" fmla="*/ 97 w 105"/>
                  <a:gd name="T19" fmla="*/ 64 h 68"/>
                  <a:gd name="T20" fmla="*/ 83 w 105"/>
                  <a:gd name="T21" fmla="*/ 57 h 68"/>
                  <a:gd name="T22" fmla="*/ 66 w 105"/>
                  <a:gd name="T23" fmla="*/ 46 h 68"/>
                  <a:gd name="T24" fmla="*/ 46 w 105"/>
                  <a:gd name="T25" fmla="*/ 35 h 68"/>
                  <a:gd name="T26" fmla="*/ 29 w 105"/>
                  <a:gd name="T27" fmla="*/ 24 h 68"/>
                  <a:gd name="T28" fmla="*/ 13 w 105"/>
                  <a:gd name="T29" fmla="*/ 14 h 68"/>
                  <a:gd name="T30" fmla="*/ 4 w 105"/>
                  <a:gd name="T31" fmla="*/ 6 h 68"/>
                  <a:gd name="T32" fmla="*/ 0 w 105"/>
                  <a:gd name="T33"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68">
                    <a:moveTo>
                      <a:pt x="0" y="1"/>
                    </a:moveTo>
                    <a:lnTo>
                      <a:pt x="6" y="0"/>
                    </a:lnTo>
                    <a:lnTo>
                      <a:pt x="17" y="4"/>
                    </a:lnTo>
                    <a:lnTo>
                      <a:pt x="33" y="11"/>
                    </a:lnTo>
                    <a:lnTo>
                      <a:pt x="51" y="21"/>
                    </a:lnTo>
                    <a:lnTo>
                      <a:pt x="69" y="32"/>
                    </a:lnTo>
                    <a:lnTo>
                      <a:pt x="85" y="45"/>
                    </a:lnTo>
                    <a:lnTo>
                      <a:pt x="98" y="57"/>
                    </a:lnTo>
                    <a:lnTo>
                      <a:pt x="105" y="68"/>
                    </a:lnTo>
                    <a:lnTo>
                      <a:pt x="97" y="64"/>
                    </a:lnTo>
                    <a:lnTo>
                      <a:pt x="83" y="57"/>
                    </a:lnTo>
                    <a:lnTo>
                      <a:pt x="66" y="46"/>
                    </a:lnTo>
                    <a:lnTo>
                      <a:pt x="46" y="35"/>
                    </a:lnTo>
                    <a:lnTo>
                      <a:pt x="29" y="24"/>
                    </a:lnTo>
                    <a:lnTo>
                      <a:pt x="13" y="14"/>
                    </a:lnTo>
                    <a:lnTo>
                      <a:pt x="4" y="6"/>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4" name="Freeform 110">
                <a:extLst>
                  <a:ext uri="{FF2B5EF4-FFF2-40B4-BE49-F238E27FC236}">
                    <a16:creationId xmlns:a16="http://schemas.microsoft.com/office/drawing/2014/main" id="{15DC2BCB-851C-459C-AACA-4844E5C366F7}"/>
                  </a:ext>
                </a:extLst>
              </p:cNvPr>
              <p:cNvSpPr>
                <a:spLocks/>
              </p:cNvSpPr>
              <p:nvPr/>
            </p:nvSpPr>
            <p:spPr bwMode="auto">
              <a:xfrm>
                <a:off x="2794" y="402"/>
                <a:ext cx="43" cy="37"/>
              </a:xfrm>
              <a:custGeom>
                <a:avLst/>
                <a:gdLst>
                  <a:gd name="T0" fmla="*/ 0 w 85"/>
                  <a:gd name="T1" fmla="*/ 0 h 72"/>
                  <a:gd name="T2" fmla="*/ 5 w 85"/>
                  <a:gd name="T3" fmla="*/ 0 h 72"/>
                  <a:gd name="T4" fmla="*/ 15 w 85"/>
                  <a:gd name="T5" fmla="*/ 5 h 72"/>
                  <a:gd name="T6" fmla="*/ 28 w 85"/>
                  <a:gd name="T7" fmla="*/ 15 h 72"/>
                  <a:gd name="T8" fmla="*/ 43 w 85"/>
                  <a:gd name="T9" fmla="*/ 25 h 72"/>
                  <a:gd name="T10" fmla="*/ 58 w 85"/>
                  <a:gd name="T11" fmla="*/ 39 h 72"/>
                  <a:gd name="T12" fmla="*/ 72 w 85"/>
                  <a:gd name="T13" fmla="*/ 51 h 72"/>
                  <a:gd name="T14" fmla="*/ 81 w 85"/>
                  <a:gd name="T15" fmla="*/ 63 h 72"/>
                  <a:gd name="T16" fmla="*/ 85 w 85"/>
                  <a:gd name="T17" fmla="*/ 72 h 72"/>
                  <a:gd name="T18" fmla="*/ 77 w 85"/>
                  <a:gd name="T19" fmla="*/ 66 h 72"/>
                  <a:gd name="T20" fmla="*/ 65 w 85"/>
                  <a:gd name="T21" fmla="*/ 57 h 72"/>
                  <a:gd name="T22" fmla="*/ 50 w 85"/>
                  <a:gd name="T23" fmla="*/ 47 h 72"/>
                  <a:gd name="T24" fmla="*/ 35 w 85"/>
                  <a:gd name="T25" fmla="*/ 35 h 72"/>
                  <a:gd name="T26" fmla="*/ 20 w 85"/>
                  <a:gd name="T27" fmla="*/ 24 h 72"/>
                  <a:gd name="T28" fmla="*/ 8 w 85"/>
                  <a:gd name="T29" fmla="*/ 13 h 72"/>
                  <a:gd name="T30" fmla="*/ 1 w 85"/>
                  <a:gd name="T31" fmla="*/ 5 h 72"/>
                  <a:gd name="T32" fmla="*/ 0 w 85"/>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72">
                    <a:moveTo>
                      <a:pt x="0" y="0"/>
                    </a:moveTo>
                    <a:lnTo>
                      <a:pt x="5" y="0"/>
                    </a:lnTo>
                    <a:lnTo>
                      <a:pt x="15" y="5"/>
                    </a:lnTo>
                    <a:lnTo>
                      <a:pt x="28" y="15"/>
                    </a:lnTo>
                    <a:lnTo>
                      <a:pt x="43" y="25"/>
                    </a:lnTo>
                    <a:lnTo>
                      <a:pt x="58" y="39"/>
                    </a:lnTo>
                    <a:lnTo>
                      <a:pt x="72" y="51"/>
                    </a:lnTo>
                    <a:lnTo>
                      <a:pt x="81" y="63"/>
                    </a:lnTo>
                    <a:lnTo>
                      <a:pt x="85" y="72"/>
                    </a:lnTo>
                    <a:lnTo>
                      <a:pt x="77" y="66"/>
                    </a:lnTo>
                    <a:lnTo>
                      <a:pt x="65" y="57"/>
                    </a:lnTo>
                    <a:lnTo>
                      <a:pt x="50" y="47"/>
                    </a:lnTo>
                    <a:lnTo>
                      <a:pt x="35" y="35"/>
                    </a:lnTo>
                    <a:lnTo>
                      <a:pt x="20" y="24"/>
                    </a:lnTo>
                    <a:lnTo>
                      <a:pt x="8" y="13"/>
                    </a:lnTo>
                    <a:lnTo>
                      <a:pt x="1"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5" name="Freeform 111">
                <a:extLst>
                  <a:ext uri="{FF2B5EF4-FFF2-40B4-BE49-F238E27FC236}">
                    <a16:creationId xmlns:a16="http://schemas.microsoft.com/office/drawing/2014/main" id="{8A970D0B-E39B-4768-98BB-B9E647B3C464}"/>
                  </a:ext>
                </a:extLst>
              </p:cNvPr>
              <p:cNvSpPr>
                <a:spLocks/>
              </p:cNvSpPr>
              <p:nvPr/>
            </p:nvSpPr>
            <p:spPr bwMode="auto">
              <a:xfrm>
                <a:off x="2795" y="422"/>
                <a:ext cx="35" cy="31"/>
              </a:xfrm>
              <a:custGeom>
                <a:avLst/>
                <a:gdLst>
                  <a:gd name="T0" fmla="*/ 0 w 70"/>
                  <a:gd name="T1" fmla="*/ 0 h 62"/>
                  <a:gd name="T2" fmla="*/ 4 w 70"/>
                  <a:gd name="T3" fmla="*/ 0 h 62"/>
                  <a:gd name="T4" fmla="*/ 12 w 70"/>
                  <a:gd name="T5" fmla="*/ 2 h 62"/>
                  <a:gd name="T6" fmla="*/ 24 w 70"/>
                  <a:gd name="T7" fmla="*/ 9 h 62"/>
                  <a:gd name="T8" fmla="*/ 35 w 70"/>
                  <a:gd name="T9" fmla="*/ 17 h 62"/>
                  <a:gd name="T10" fmla="*/ 47 w 70"/>
                  <a:gd name="T11" fmla="*/ 26 h 62"/>
                  <a:gd name="T12" fmla="*/ 57 w 70"/>
                  <a:gd name="T13" fmla="*/ 38 h 62"/>
                  <a:gd name="T14" fmla="*/ 65 w 70"/>
                  <a:gd name="T15" fmla="*/ 49 h 62"/>
                  <a:gd name="T16" fmla="*/ 70 w 70"/>
                  <a:gd name="T17" fmla="*/ 62 h 62"/>
                  <a:gd name="T18" fmla="*/ 63 w 70"/>
                  <a:gd name="T19" fmla="*/ 55 h 62"/>
                  <a:gd name="T20" fmla="*/ 53 w 70"/>
                  <a:gd name="T21" fmla="*/ 47 h 62"/>
                  <a:gd name="T22" fmla="*/ 40 w 70"/>
                  <a:gd name="T23" fmla="*/ 38 h 62"/>
                  <a:gd name="T24" fmla="*/ 27 w 70"/>
                  <a:gd name="T25" fmla="*/ 27 h 62"/>
                  <a:gd name="T26" fmla="*/ 16 w 70"/>
                  <a:gd name="T27" fmla="*/ 18 h 62"/>
                  <a:gd name="T28" fmla="*/ 7 w 70"/>
                  <a:gd name="T29" fmla="*/ 10 h 62"/>
                  <a:gd name="T30" fmla="*/ 1 w 70"/>
                  <a:gd name="T31" fmla="*/ 4 h 62"/>
                  <a:gd name="T32" fmla="*/ 0 w 70"/>
                  <a:gd name="T3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2">
                    <a:moveTo>
                      <a:pt x="0" y="0"/>
                    </a:moveTo>
                    <a:lnTo>
                      <a:pt x="4" y="0"/>
                    </a:lnTo>
                    <a:lnTo>
                      <a:pt x="12" y="2"/>
                    </a:lnTo>
                    <a:lnTo>
                      <a:pt x="24" y="9"/>
                    </a:lnTo>
                    <a:lnTo>
                      <a:pt x="35" y="17"/>
                    </a:lnTo>
                    <a:lnTo>
                      <a:pt x="47" y="26"/>
                    </a:lnTo>
                    <a:lnTo>
                      <a:pt x="57" y="38"/>
                    </a:lnTo>
                    <a:lnTo>
                      <a:pt x="65" y="49"/>
                    </a:lnTo>
                    <a:lnTo>
                      <a:pt x="70" y="62"/>
                    </a:lnTo>
                    <a:lnTo>
                      <a:pt x="63" y="55"/>
                    </a:lnTo>
                    <a:lnTo>
                      <a:pt x="53" y="47"/>
                    </a:lnTo>
                    <a:lnTo>
                      <a:pt x="40" y="38"/>
                    </a:lnTo>
                    <a:lnTo>
                      <a:pt x="27" y="27"/>
                    </a:lnTo>
                    <a:lnTo>
                      <a:pt x="16" y="18"/>
                    </a:lnTo>
                    <a:lnTo>
                      <a:pt x="7" y="10"/>
                    </a:lnTo>
                    <a:lnTo>
                      <a:pt x="1"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6" name="Freeform 112">
                <a:extLst>
                  <a:ext uri="{FF2B5EF4-FFF2-40B4-BE49-F238E27FC236}">
                    <a16:creationId xmlns:a16="http://schemas.microsoft.com/office/drawing/2014/main" id="{2374CA6E-8405-4767-9800-342096A912C4}"/>
                  </a:ext>
                </a:extLst>
              </p:cNvPr>
              <p:cNvSpPr>
                <a:spLocks/>
              </p:cNvSpPr>
              <p:nvPr/>
            </p:nvSpPr>
            <p:spPr bwMode="auto">
              <a:xfrm>
                <a:off x="2795" y="441"/>
                <a:ext cx="25" cy="26"/>
              </a:xfrm>
              <a:custGeom>
                <a:avLst/>
                <a:gdLst>
                  <a:gd name="T0" fmla="*/ 0 w 49"/>
                  <a:gd name="T1" fmla="*/ 0 h 53"/>
                  <a:gd name="T2" fmla="*/ 3 w 49"/>
                  <a:gd name="T3" fmla="*/ 0 h 53"/>
                  <a:gd name="T4" fmla="*/ 10 w 49"/>
                  <a:gd name="T5" fmla="*/ 3 h 53"/>
                  <a:gd name="T6" fmla="*/ 19 w 49"/>
                  <a:gd name="T7" fmla="*/ 10 h 53"/>
                  <a:gd name="T8" fmla="*/ 28 w 49"/>
                  <a:gd name="T9" fmla="*/ 18 h 53"/>
                  <a:gd name="T10" fmla="*/ 36 w 49"/>
                  <a:gd name="T11" fmla="*/ 29 h 53"/>
                  <a:gd name="T12" fmla="*/ 43 w 49"/>
                  <a:gd name="T13" fmla="*/ 38 h 53"/>
                  <a:gd name="T14" fmla="*/ 48 w 49"/>
                  <a:gd name="T15" fmla="*/ 47 h 53"/>
                  <a:gd name="T16" fmla="*/ 49 w 49"/>
                  <a:gd name="T17" fmla="*/ 53 h 53"/>
                  <a:gd name="T18" fmla="*/ 45 w 49"/>
                  <a:gd name="T19" fmla="*/ 47 h 53"/>
                  <a:gd name="T20" fmla="*/ 36 w 49"/>
                  <a:gd name="T21" fmla="*/ 40 h 53"/>
                  <a:gd name="T22" fmla="*/ 28 w 49"/>
                  <a:gd name="T23" fmla="*/ 33 h 53"/>
                  <a:gd name="T24" fmla="*/ 20 w 49"/>
                  <a:gd name="T25" fmla="*/ 25 h 53"/>
                  <a:gd name="T26" fmla="*/ 12 w 49"/>
                  <a:gd name="T27" fmla="*/ 17 h 53"/>
                  <a:gd name="T28" fmla="*/ 5 w 49"/>
                  <a:gd name="T29" fmla="*/ 10 h 53"/>
                  <a:gd name="T30" fmla="*/ 1 w 49"/>
                  <a:gd name="T31" fmla="*/ 4 h 53"/>
                  <a:gd name="T32" fmla="*/ 0 w 49"/>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3">
                    <a:moveTo>
                      <a:pt x="0" y="0"/>
                    </a:moveTo>
                    <a:lnTo>
                      <a:pt x="3" y="0"/>
                    </a:lnTo>
                    <a:lnTo>
                      <a:pt x="10" y="3"/>
                    </a:lnTo>
                    <a:lnTo>
                      <a:pt x="19" y="10"/>
                    </a:lnTo>
                    <a:lnTo>
                      <a:pt x="28" y="18"/>
                    </a:lnTo>
                    <a:lnTo>
                      <a:pt x="36" y="29"/>
                    </a:lnTo>
                    <a:lnTo>
                      <a:pt x="43" y="38"/>
                    </a:lnTo>
                    <a:lnTo>
                      <a:pt x="48" y="47"/>
                    </a:lnTo>
                    <a:lnTo>
                      <a:pt x="49" y="53"/>
                    </a:lnTo>
                    <a:lnTo>
                      <a:pt x="45" y="47"/>
                    </a:lnTo>
                    <a:lnTo>
                      <a:pt x="36" y="40"/>
                    </a:lnTo>
                    <a:lnTo>
                      <a:pt x="28" y="33"/>
                    </a:lnTo>
                    <a:lnTo>
                      <a:pt x="20" y="25"/>
                    </a:lnTo>
                    <a:lnTo>
                      <a:pt x="12" y="17"/>
                    </a:lnTo>
                    <a:lnTo>
                      <a:pt x="5" y="10"/>
                    </a:lnTo>
                    <a:lnTo>
                      <a:pt x="1"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7" name="Freeform 113">
                <a:extLst>
                  <a:ext uri="{FF2B5EF4-FFF2-40B4-BE49-F238E27FC236}">
                    <a16:creationId xmlns:a16="http://schemas.microsoft.com/office/drawing/2014/main" id="{9C5AEE32-0067-44F6-937C-BF38D873EB2B}"/>
                  </a:ext>
                </a:extLst>
              </p:cNvPr>
              <p:cNvSpPr>
                <a:spLocks/>
              </p:cNvSpPr>
              <p:nvPr/>
            </p:nvSpPr>
            <p:spPr bwMode="auto">
              <a:xfrm>
                <a:off x="2797" y="458"/>
                <a:ext cx="17" cy="18"/>
              </a:xfrm>
              <a:custGeom>
                <a:avLst/>
                <a:gdLst>
                  <a:gd name="T0" fmla="*/ 2 w 35"/>
                  <a:gd name="T1" fmla="*/ 0 h 36"/>
                  <a:gd name="T2" fmla="*/ 6 w 35"/>
                  <a:gd name="T3" fmla="*/ 0 h 36"/>
                  <a:gd name="T4" fmla="*/ 10 w 35"/>
                  <a:gd name="T5" fmla="*/ 3 h 36"/>
                  <a:gd name="T6" fmla="*/ 17 w 35"/>
                  <a:gd name="T7" fmla="*/ 6 h 36"/>
                  <a:gd name="T8" fmla="*/ 23 w 35"/>
                  <a:gd name="T9" fmla="*/ 12 h 36"/>
                  <a:gd name="T10" fmla="*/ 29 w 35"/>
                  <a:gd name="T11" fmla="*/ 18 h 36"/>
                  <a:gd name="T12" fmla="*/ 32 w 35"/>
                  <a:gd name="T13" fmla="*/ 25 h 36"/>
                  <a:gd name="T14" fmla="*/ 35 w 35"/>
                  <a:gd name="T15" fmla="*/ 30 h 36"/>
                  <a:gd name="T16" fmla="*/ 33 w 35"/>
                  <a:gd name="T17" fmla="*/ 36 h 36"/>
                  <a:gd name="T18" fmla="*/ 31 w 35"/>
                  <a:gd name="T19" fmla="*/ 29 h 36"/>
                  <a:gd name="T20" fmla="*/ 27 w 35"/>
                  <a:gd name="T21" fmla="*/ 23 h 36"/>
                  <a:gd name="T22" fmla="*/ 20 w 35"/>
                  <a:gd name="T23" fmla="*/ 18 h 36"/>
                  <a:gd name="T24" fmla="*/ 13 w 35"/>
                  <a:gd name="T25" fmla="*/ 13 h 36"/>
                  <a:gd name="T26" fmla="*/ 7 w 35"/>
                  <a:gd name="T27" fmla="*/ 10 h 36"/>
                  <a:gd name="T28" fmla="*/ 2 w 35"/>
                  <a:gd name="T29" fmla="*/ 6 h 36"/>
                  <a:gd name="T30" fmla="*/ 0 w 35"/>
                  <a:gd name="T31" fmla="*/ 3 h 36"/>
                  <a:gd name="T32" fmla="*/ 2 w 3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6">
                    <a:moveTo>
                      <a:pt x="2" y="0"/>
                    </a:moveTo>
                    <a:lnTo>
                      <a:pt x="6" y="0"/>
                    </a:lnTo>
                    <a:lnTo>
                      <a:pt x="10" y="3"/>
                    </a:lnTo>
                    <a:lnTo>
                      <a:pt x="17" y="6"/>
                    </a:lnTo>
                    <a:lnTo>
                      <a:pt x="23" y="12"/>
                    </a:lnTo>
                    <a:lnTo>
                      <a:pt x="29" y="18"/>
                    </a:lnTo>
                    <a:lnTo>
                      <a:pt x="32" y="25"/>
                    </a:lnTo>
                    <a:lnTo>
                      <a:pt x="35" y="30"/>
                    </a:lnTo>
                    <a:lnTo>
                      <a:pt x="33" y="36"/>
                    </a:lnTo>
                    <a:lnTo>
                      <a:pt x="31" y="29"/>
                    </a:lnTo>
                    <a:lnTo>
                      <a:pt x="27" y="23"/>
                    </a:lnTo>
                    <a:lnTo>
                      <a:pt x="20" y="18"/>
                    </a:lnTo>
                    <a:lnTo>
                      <a:pt x="13" y="13"/>
                    </a:lnTo>
                    <a:lnTo>
                      <a:pt x="7" y="10"/>
                    </a:lnTo>
                    <a:lnTo>
                      <a:pt x="2" y="6"/>
                    </a:lnTo>
                    <a:lnTo>
                      <a:pt x="0" y="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8" name="Freeform 114">
                <a:extLst>
                  <a:ext uri="{FF2B5EF4-FFF2-40B4-BE49-F238E27FC236}">
                    <a16:creationId xmlns:a16="http://schemas.microsoft.com/office/drawing/2014/main" id="{ABC3DA8B-C6F7-4609-9D88-0648C2E2BC52}"/>
                  </a:ext>
                </a:extLst>
              </p:cNvPr>
              <p:cNvSpPr>
                <a:spLocks/>
              </p:cNvSpPr>
              <p:nvPr/>
            </p:nvSpPr>
            <p:spPr bwMode="auto">
              <a:xfrm>
                <a:off x="2812" y="314"/>
                <a:ext cx="21" cy="20"/>
              </a:xfrm>
              <a:custGeom>
                <a:avLst/>
                <a:gdLst>
                  <a:gd name="T0" fmla="*/ 43 w 43"/>
                  <a:gd name="T1" fmla="*/ 40 h 40"/>
                  <a:gd name="T2" fmla="*/ 39 w 43"/>
                  <a:gd name="T3" fmla="*/ 38 h 40"/>
                  <a:gd name="T4" fmla="*/ 32 w 43"/>
                  <a:gd name="T5" fmla="*/ 35 h 40"/>
                  <a:gd name="T6" fmla="*/ 24 w 43"/>
                  <a:gd name="T7" fmla="*/ 29 h 40"/>
                  <a:gd name="T8" fmla="*/ 16 w 43"/>
                  <a:gd name="T9" fmla="*/ 23 h 40"/>
                  <a:gd name="T10" fmla="*/ 8 w 43"/>
                  <a:gd name="T11" fmla="*/ 16 h 40"/>
                  <a:gd name="T12" fmla="*/ 2 w 43"/>
                  <a:gd name="T13" fmla="*/ 10 h 40"/>
                  <a:gd name="T14" fmla="*/ 0 w 43"/>
                  <a:gd name="T15" fmla="*/ 6 h 40"/>
                  <a:gd name="T16" fmla="*/ 1 w 43"/>
                  <a:gd name="T17" fmla="*/ 1 h 40"/>
                  <a:gd name="T18" fmla="*/ 6 w 43"/>
                  <a:gd name="T19" fmla="*/ 0 h 40"/>
                  <a:gd name="T20" fmla="*/ 10 w 43"/>
                  <a:gd name="T21" fmla="*/ 2 h 40"/>
                  <a:gd name="T22" fmla="*/ 16 w 43"/>
                  <a:gd name="T23" fmla="*/ 7 h 40"/>
                  <a:gd name="T24" fmla="*/ 23 w 43"/>
                  <a:gd name="T25" fmla="*/ 14 h 40"/>
                  <a:gd name="T26" fmla="*/ 29 w 43"/>
                  <a:gd name="T27" fmla="*/ 22 h 40"/>
                  <a:gd name="T28" fmla="*/ 35 w 43"/>
                  <a:gd name="T29" fmla="*/ 30 h 40"/>
                  <a:gd name="T30" fmla="*/ 39 w 43"/>
                  <a:gd name="T31" fmla="*/ 36 h 40"/>
                  <a:gd name="T32" fmla="*/ 43 w 43"/>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0">
                    <a:moveTo>
                      <a:pt x="43" y="40"/>
                    </a:moveTo>
                    <a:lnTo>
                      <a:pt x="39" y="38"/>
                    </a:lnTo>
                    <a:lnTo>
                      <a:pt x="32" y="35"/>
                    </a:lnTo>
                    <a:lnTo>
                      <a:pt x="24" y="29"/>
                    </a:lnTo>
                    <a:lnTo>
                      <a:pt x="16" y="23"/>
                    </a:lnTo>
                    <a:lnTo>
                      <a:pt x="8" y="16"/>
                    </a:lnTo>
                    <a:lnTo>
                      <a:pt x="2" y="10"/>
                    </a:lnTo>
                    <a:lnTo>
                      <a:pt x="0" y="6"/>
                    </a:lnTo>
                    <a:lnTo>
                      <a:pt x="1" y="1"/>
                    </a:lnTo>
                    <a:lnTo>
                      <a:pt x="6" y="0"/>
                    </a:lnTo>
                    <a:lnTo>
                      <a:pt x="10" y="2"/>
                    </a:lnTo>
                    <a:lnTo>
                      <a:pt x="16" y="7"/>
                    </a:lnTo>
                    <a:lnTo>
                      <a:pt x="23" y="14"/>
                    </a:lnTo>
                    <a:lnTo>
                      <a:pt x="29" y="22"/>
                    </a:lnTo>
                    <a:lnTo>
                      <a:pt x="35" y="30"/>
                    </a:lnTo>
                    <a:lnTo>
                      <a:pt x="39" y="36"/>
                    </a:lnTo>
                    <a:lnTo>
                      <a:pt x="43"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59" name="Freeform 115">
                <a:extLst>
                  <a:ext uri="{FF2B5EF4-FFF2-40B4-BE49-F238E27FC236}">
                    <a16:creationId xmlns:a16="http://schemas.microsoft.com/office/drawing/2014/main" id="{070DCDC6-1D31-4858-8CB6-1960E5839EDC}"/>
                  </a:ext>
                </a:extLst>
              </p:cNvPr>
              <p:cNvSpPr>
                <a:spLocks/>
              </p:cNvSpPr>
              <p:nvPr/>
            </p:nvSpPr>
            <p:spPr bwMode="auto">
              <a:xfrm>
                <a:off x="2834" y="312"/>
                <a:ext cx="11" cy="23"/>
              </a:xfrm>
              <a:custGeom>
                <a:avLst/>
                <a:gdLst>
                  <a:gd name="T0" fmla="*/ 0 w 22"/>
                  <a:gd name="T1" fmla="*/ 46 h 46"/>
                  <a:gd name="T2" fmla="*/ 5 w 22"/>
                  <a:gd name="T3" fmla="*/ 37 h 46"/>
                  <a:gd name="T4" fmla="*/ 15 w 22"/>
                  <a:gd name="T5" fmla="*/ 23 h 46"/>
                  <a:gd name="T6" fmla="*/ 22 w 22"/>
                  <a:gd name="T7" fmla="*/ 9 h 46"/>
                  <a:gd name="T8" fmla="*/ 20 w 22"/>
                  <a:gd name="T9" fmla="*/ 0 h 46"/>
                  <a:gd name="T10" fmla="*/ 14 w 22"/>
                  <a:gd name="T11" fmla="*/ 2 h 46"/>
                  <a:gd name="T12" fmla="*/ 8 w 22"/>
                  <a:gd name="T13" fmla="*/ 16 h 46"/>
                  <a:gd name="T14" fmla="*/ 3 w 22"/>
                  <a:gd name="T15" fmla="*/ 33 h 46"/>
                  <a:gd name="T16" fmla="*/ 0 w 22"/>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6">
                    <a:moveTo>
                      <a:pt x="0" y="46"/>
                    </a:moveTo>
                    <a:lnTo>
                      <a:pt x="5" y="37"/>
                    </a:lnTo>
                    <a:lnTo>
                      <a:pt x="15" y="23"/>
                    </a:lnTo>
                    <a:lnTo>
                      <a:pt x="22" y="9"/>
                    </a:lnTo>
                    <a:lnTo>
                      <a:pt x="20" y="0"/>
                    </a:lnTo>
                    <a:lnTo>
                      <a:pt x="14" y="2"/>
                    </a:lnTo>
                    <a:lnTo>
                      <a:pt x="8" y="16"/>
                    </a:lnTo>
                    <a:lnTo>
                      <a:pt x="3" y="33"/>
                    </a:lnTo>
                    <a:lnTo>
                      <a:pt x="0"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0" name="Freeform 116">
                <a:extLst>
                  <a:ext uri="{FF2B5EF4-FFF2-40B4-BE49-F238E27FC236}">
                    <a16:creationId xmlns:a16="http://schemas.microsoft.com/office/drawing/2014/main" id="{44B60410-BB08-48A5-BCC2-2B298D54D9EB}"/>
                  </a:ext>
                </a:extLst>
              </p:cNvPr>
              <p:cNvSpPr>
                <a:spLocks/>
              </p:cNvSpPr>
              <p:nvPr/>
            </p:nvSpPr>
            <p:spPr bwMode="auto">
              <a:xfrm>
                <a:off x="2826" y="303"/>
                <a:ext cx="6" cy="27"/>
              </a:xfrm>
              <a:custGeom>
                <a:avLst/>
                <a:gdLst>
                  <a:gd name="T0" fmla="*/ 12 w 12"/>
                  <a:gd name="T1" fmla="*/ 53 h 53"/>
                  <a:gd name="T2" fmla="*/ 12 w 12"/>
                  <a:gd name="T3" fmla="*/ 43 h 53"/>
                  <a:gd name="T4" fmla="*/ 12 w 12"/>
                  <a:gd name="T5" fmla="*/ 26 h 53"/>
                  <a:gd name="T6" fmla="*/ 10 w 12"/>
                  <a:gd name="T7" fmla="*/ 8 h 53"/>
                  <a:gd name="T8" fmla="*/ 4 w 12"/>
                  <a:gd name="T9" fmla="*/ 0 h 53"/>
                  <a:gd name="T10" fmla="*/ 0 w 12"/>
                  <a:gd name="T11" fmla="*/ 7 h 53"/>
                  <a:gd name="T12" fmla="*/ 3 w 12"/>
                  <a:gd name="T13" fmla="*/ 23 h 53"/>
                  <a:gd name="T14" fmla="*/ 8 w 12"/>
                  <a:gd name="T15" fmla="*/ 41 h 53"/>
                  <a:gd name="T16" fmla="*/ 12 w 12"/>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3">
                    <a:moveTo>
                      <a:pt x="12" y="53"/>
                    </a:moveTo>
                    <a:lnTo>
                      <a:pt x="12" y="43"/>
                    </a:lnTo>
                    <a:lnTo>
                      <a:pt x="12" y="26"/>
                    </a:lnTo>
                    <a:lnTo>
                      <a:pt x="10" y="8"/>
                    </a:lnTo>
                    <a:lnTo>
                      <a:pt x="4" y="0"/>
                    </a:lnTo>
                    <a:lnTo>
                      <a:pt x="0" y="7"/>
                    </a:lnTo>
                    <a:lnTo>
                      <a:pt x="3" y="23"/>
                    </a:lnTo>
                    <a:lnTo>
                      <a:pt x="8" y="41"/>
                    </a:lnTo>
                    <a:lnTo>
                      <a:pt x="12"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1" name="Freeform 117">
                <a:extLst>
                  <a:ext uri="{FF2B5EF4-FFF2-40B4-BE49-F238E27FC236}">
                    <a16:creationId xmlns:a16="http://schemas.microsoft.com/office/drawing/2014/main" id="{1306E529-EDDD-4707-AA49-837CB7594B7F}"/>
                  </a:ext>
                </a:extLst>
              </p:cNvPr>
              <p:cNvSpPr>
                <a:spLocks/>
              </p:cNvSpPr>
              <p:nvPr/>
            </p:nvSpPr>
            <p:spPr bwMode="auto">
              <a:xfrm>
                <a:off x="2837" y="319"/>
                <a:ext cx="21" cy="24"/>
              </a:xfrm>
              <a:custGeom>
                <a:avLst/>
                <a:gdLst>
                  <a:gd name="T0" fmla="*/ 0 w 41"/>
                  <a:gd name="T1" fmla="*/ 47 h 47"/>
                  <a:gd name="T2" fmla="*/ 3 w 41"/>
                  <a:gd name="T3" fmla="*/ 41 h 47"/>
                  <a:gd name="T4" fmla="*/ 9 w 41"/>
                  <a:gd name="T5" fmla="*/ 33 h 47"/>
                  <a:gd name="T6" fmla="*/ 15 w 41"/>
                  <a:gd name="T7" fmla="*/ 24 h 47"/>
                  <a:gd name="T8" fmla="*/ 20 w 41"/>
                  <a:gd name="T9" fmla="*/ 16 h 47"/>
                  <a:gd name="T10" fmla="*/ 27 w 41"/>
                  <a:gd name="T11" fmla="*/ 8 h 47"/>
                  <a:gd name="T12" fmla="*/ 33 w 41"/>
                  <a:gd name="T13" fmla="*/ 3 h 47"/>
                  <a:gd name="T14" fmla="*/ 38 w 41"/>
                  <a:gd name="T15" fmla="*/ 0 h 47"/>
                  <a:gd name="T16" fmla="*/ 41 w 41"/>
                  <a:gd name="T17" fmla="*/ 1 h 47"/>
                  <a:gd name="T18" fmla="*/ 41 w 41"/>
                  <a:gd name="T19" fmla="*/ 4 h 47"/>
                  <a:gd name="T20" fmla="*/ 38 w 41"/>
                  <a:gd name="T21" fmla="*/ 10 h 47"/>
                  <a:gd name="T22" fmla="*/ 32 w 41"/>
                  <a:gd name="T23" fmla="*/ 17 h 47"/>
                  <a:gd name="T24" fmla="*/ 25 w 41"/>
                  <a:gd name="T25" fmla="*/ 24 h 47"/>
                  <a:gd name="T26" fmla="*/ 17 w 41"/>
                  <a:gd name="T27" fmla="*/ 32 h 47"/>
                  <a:gd name="T28" fmla="*/ 10 w 41"/>
                  <a:gd name="T29" fmla="*/ 38 h 47"/>
                  <a:gd name="T30" fmla="*/ 3 w 41"/>
                  <a:gd name="T31" fmla="*/ 43 h 47"/>
                  <a:gd name="T32" fmla="*/ 0 w 41"/>
                  <a:gd name="T3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7">
                    <a:moveTo>
                      <a:pt x="0" y="47"/>
                    </a:moveTo>
                    <a:lnTo>
                      <a:pt x="3" y="41"/>
                    </a:lnTo>
                    <a:lnTo>
                      <a:pt x="9" y="33"/>
                    </a:lnTo>
                    <a:lnTo>
                      <a:pt x="15" y="24"/>
                    </a:lnTo>
                    <a:lnTo>
                      <a:pt x="20" y="16"/>
                    </a:lnTo>
                    <a:lnTo>
                      <a:pt x="27" y="8"/>
                    </a:lnTo>
                    <a:lnTo>
                      <a:pt x="33" y="3"/>
                    </a:lnTo>
                    <a:lnTo>
                      <a:pt x="38" y="0"/>
                    </a:lnTo>
                    <a:lnTo>
                      <a:pt x="41" y="1"/>
                    </a:lnTo>
                    <a:lnTo>
                      <a:pt x="41" y="4"/>
                    </a:lnTo>
                    <a:lnTo>
                      <a:pt x="38" y="10"/>
                    </a:lnTo>
                    <a:lnTo>
                      <a:pt x="32" y="17"/>
                    </a:lnTo>
                    <a:lnTo>
                      <a:pt x="25" y="24"/>
                    </a:lnTo>
                    <a:lnTo>
                      <a:pt x="17" y="32"/>
                    </a:lnTo>
                    <a:lnTo>
                      <a:pt x="10" y="38"/>
                    </a:lnTo>
                    <a:lnTo>
                      <a:pt x="3" y="43"/>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2" name="Freeform 118">
                <a:extLst>
                  <a:ext uri="{FF2B5EF4-FFF2-40B4-BE49-F238E27FC236}">
                    <a16:creationId xmlns:a16="http://schemas.microsoft.com/office/drawing/2014/main" id="{9659EE0B-7F04-42B5-AA52-7AE7CD50D55E}"/>
                  </a:ext>
                </a:extLst>
              </p:cNvPr>
              <p:cNvSpPr>
                <a:spLocks/>
              </p:cNvSpPr>
              <p:nvPr/>
            </p:nvSpPr>
            <p:spPr bwMode="auto">
              <a:xfrm>
                <a:off x="2818" y="465"/>
                <a:ext cx="34" cy="7"/>
              </a:xfrm>
              <a:custGeom>
                <a:avLst/>
                <a:gdLst>
                  <a:gd name="T0" fmla="*/ 0 w 68"/>
                  <a:gd name="T1" fmla="*/ 2 h 15"/>
                  <a:gd name="T2" fmla="*/ 8 w 68"/>
                  <a:gd name="T3" fmla="*/ 1 h 15"/>
                  <a:gd name="T4" fmla="*/ 17 w 68"/>
                  <a:gd name="T5" fmla="*/ 1 h 15"/>
                  <a:gd name="T6" fmla="*/ 28 w 68"/>
                  <a:gd name="T7" fmla="*/ 0 h 15"/>
                  <a:gd name="T8" fmla="*/ 40 w 68"/>
                  <a:gd name="T9" fmla="*/ 0 h 15"/>
                  <a:gd name="T10" fmla="*/ 50 w 68"/>
                  <a:gd name="T11" fmla="*/ 1 h 15"/>
                  <a:gd name="T12" fmla="*/ 58 w 68"/>
                  <a:gd name="T13" fmla="*/ 3 h 15"/>
                  <a:gd name="T14" fmla="*/ 65 w 68"/>
                  <a:gd name="T15" fmla="*/ 6 h 15"/>
                  <a:gd name="T16" fmla="*/ 68 w 68"/>
                  <a:gd name="T17" fmla="*/ 10 h 15"/>
                  <a:gd name="T18" fmla="*/ 65 w 68"/>
                  <a:gd name="T19" fmla="*/ 14 h 15"/>
                  <a:gd name="T20" fmla="*/ 60 w 68"/>
                  <a:gd name="T21" fmla="*/ 15 h 15"/>
                  <a:gd name="T22" fmla="*/ 51 w 68"/>
                  <a:gd name="T23" fmla="*/ 14 h 15"/>
                  <a:gd name="T24" fmla="*/ 41 w 68"/>
                  <a:gd name="T25" fmla="*/ 12 h 15"/>
                  <a:gd name="T26" fmla="*/ 30 w 68"/>
                  <a:gd name="T27" fmla="*/ 8 h 15"/>
                  <a:gd name="T28" fmla="*/ 18 w 68"/>
                  <a:gd name="T29" fmla="*/ 6 h 15"/>
                  <a:gd name="T30" fmla="*/ 8 w 68"/>
                  <a:gd name="T31" fmla="*/ 3 h 15"/>
                  <a:gd name="T32" fmla="*/ 0 w 68"/>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15">
                    <a:moveTo>
                      <a:pt x="0" y="2"/>
                    </a:moveTo>
                    <a:lnTo>
                      <a:pt x="8" y="1"/>
                    </a:lnTo>
                    <a:lnTo>
                      <a:pt x="17" y="1"/>
                    </a:lnTo>
                    <a:lnTo>
                      <a:pt x="28" y="0"/>
                    </a:lnTo>
                    <a:lnTo>
                      <a:pt x="40" y="0"/>
                    </a:lnTo>
                    <a:lnTo>
                      <a:pt x="50" y="1"/>
                    </a:lnTo>
                    <a:lnTo>
                      <a:pt x="58" y="3"/>
                    </a:lnTo>
                    <a:lnTo>
                      <a:pt x="65" y="6"/>
                    </a:lnTo>
                    <a:lnTo>
                      <a:pt x="68" y="10"/>
                    </a:lnTo>
                    <a:lnTo>
                      <a:pt x="65" y="14"/>
                    </a:lnTo>
                    <a:lnTo>
                      <a:pt x="60" y="15"/>
                    </a:lnTo>
                    <a:lnTo>
                      <a:pt x="51" y="14"/>
                    </a:lnTo>
                    <a:lnTo>
                      <a:pt x="41" y="12"/>
                    </a:lnTo>
                    <a:lnTo>
                      <a:pt x="30" y="8"/>
                    </a:lnTo>
                    <a:lnTo>
                      <a:pt x="18" y="6"/>
                    </a:lnTo>
                    <a:lnTo>
                      <a:pt x="8" y="3"/>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3" name="Freeform 119">
                <a:extLst>
                  <a:ext uri="{FF2B5EF4-FFF2-40B4-BE49-F238E27FC236}">
                    <a16:creationId xmlns:a16="http://schemas.microsoft.com/office/drawing/2014/main" id="{C56B16B6-9B5E-4881-83BD-11444139D50C}"/>
                  </a:ext>
                </a:extLst>
              </p:cNvPr>
              <p:cNvSpPr>
                <a:spLocks/>
              </p:cNvSpPr>
              <p:nvPr/>
            </p:nvSpPr>
            <p:spPr bwMode="auto">
              <a:xfrm>
                <a:off x="2814" y="473"/>
                <a:ext cx="32" cy="12"/>
              </a:xfrm>
              <a:custGeom>
                <a:avLst/>
                <a:gdLst>
                  <a:gd name="T0" fmla="*/ 0 w 65"/>
                  <a:gd name="T1" fmla="*/ 0 h 25"/>
                  <a:gd name="T2" fmla="*/ 7 w 65"/>
                  <a:gd name="T3" fmla="*/ 0 h 25"/>
                  <a:gd name="T4" fmla="*/ 15 w 65"/>
                  <a:gd name="T5" fmla="*/ 1 h 25"/>
                  <a:gd name="T6" fmla="*/ 26 w 65"/>
                  <a:gd name="T7" fmla="*/ 4 h 25"/>
                  <a:gd name="T8" fmla="*/ 37 w 65"/>
                  <a:gd name="T9" fmla="*/ 6 h 25"/>
                  <a:gd name="T10" fmla="*/ 48 w 65"/>
                  <a:gd name="T11" fmla="*/ 8 h 25"/>
                  <a:gd name="T12" fmla="*/ 56 w 65"/>
                  <a:gd name="T13" fmla="*/ 13 h 25"/>
                  <a:gd name="T14" fmla="*/ 63 w 65"/>
                  <a:gd name="T15" fmla="*/ 16 h 25"/>
                  <a:gd name="T16" fmla="*/ 65 w 65"/>
                  <a:gd name="T17" fmla="*/ 21 h 25"/>
                  <a:gd name="T18" fmla="*/ 63 w 65"/>
                  <a:gd name="T19" fmla="*/ 25 h 25"/>
                  <a:gd name="T20" fmla="*/ 57 w 65"/>
                  <a:gd name="T21" fmla="*/ 25 h 25"/>
                  <a:gd name="T22" fmla="*/ 48 w 65"/>
                  <a:gd name="T23" fmla="*/ 22 h 25"/>
                  <a:gd name="T24" fmla="*/ 36 w 65"/>
                  <a:gd name="T25" fmla="*/ 18 h 25"/>
                  <a:gd name="T26" fmla="*/ 25 w 65"/>
                  <a:gd name="T27" fmla="*/ 13 h 25"/>
                  <a:gd name="T28" fmla="*/ 14 w 65"/>
                  <a:gd name="T29" fmla="*/ 7 h 25"/>
                  <a:gd name="T30" fmla="*/ 5 w 65"/>
                  <a:gd name="T31" fmla="*/ 3 h 25"/>
                  <a:gd name="T32" fmla="*/ 0 w 65"/>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25">
                    <a:moveTo>
                      <a:pt x="0" y="0"/>
                    </a:moveTo>
                    <a:lnTo>
                      <a:pt x="7" y="0"/>
                    </a:lnTo>
                    <a:lnTo>
                      <a:pt x="15" y="1"/>
                    </a:lnTo>
                    <a:lnTo>
                      <a:pt x="26" y="4"/>
                    </a:lnTo>
                    <a:lnTo>
                      <a:pt x="37" y="6"/>
                    </a:lnTo>
                    <a:lnTo>
                      <a:pt x="48" y="8"/>
                    </a:lnTo>
                    <a:lnTo>
                      <a:pt x="56" y="13"/>
                    </a:lnTo>
                    <a:lnTo>
                      <a:pt x="63" y="16"/>
                    </a:lnTo>
                    <a:lnTo>
                      <a:pt x="65" y="21"/>
                    </a:lnTo>
                    <a:lnTo>
                      <a:pt x="63" y="25"/>
                    </a:lnTo>
                    <a:lnTo>
                      <a:pt x="57" y="25"/>
                    </a:lnTo>
                    <a:lnTo>
                      <a:pt x="48" y="22"/>
                    </a:lnTo>
                    <a:lnTo>
                      <a:pt x="36" y="18"/>
                    </a:lnTo>
                    <a:lnTo>
                      <a:pt x="25" y="13"/>
                    </a:lnTo>
                    <a:lnTo>
                      <a:pt x="14" y="7"/>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4" name="Freeform 120">
                <a:extLst>
                  <a:ext uri="{FF2B5EF4-FFF2-40B4-BE49-F238E27FC236}">
                    <a16:creationId xmlns:a16="http://schemas.microsoft.com/office/drawing/2014/main" id="{1FDDDA95-7311-4139-9071-3E5D0E230DC8}"/>
                  </a:ext>
                </a:extLst>
              </p:cNvPr>
              <p:cNvSpPr>
                <a:spLocks/>
              </p:cNvSpPr>
              <p:nvPr/>
            </p:nvSpPr>
            <p:spPr bwMode="auto">
              <a:xfrm>
                <a:off x="2830" y="448"/>
                <a:ext cx="32" cy="7"/>
              </a:xfrm>
              <a:custGeom>
                <a:avLst/>
                <a:gdLst>
                  <a:gd name="T0" fmla="*/ 0 w 63"/>
                  <a:gd name="T1" fmla="*/ 7 h 15"/>
                  <a:gd name="T2" fmla="*/ 2 w 63"/>
                  <a:gd name="T3" fmla="*/ 4 h 15"/>
                  <a:gd name="T4" fmla="*/ 9 w 63"/>
                  <a:gd name="T5" fmla="*/ 2 h 15"/>
                  <a:gd name="T6" fmla="*/ 18 w 63"/>
                  <a:gd name="T7" fmla="*/ 1 h 15"/>
                  <a:gd name="T8" fmla="*/ 30 w 63"/>
                  <a:gd name="T9" fmla="*/ 0 h 15"/>
                  <a:gd name="T10" fmla="*/ 40 w 63"/>
                  <a:gd name="T11" fmla="*/ 1 h 15"/>
                  <a:gd name="T12" fmla="*/ 50 w 63"/>
                  <a:gd name="T13" fmla="*/ 2 h 15"/>
                  <a:gd name="T14" fmla="*/ 58 w 63"/>
                  <a:gd name="T15" fmla="*/ 4 h 15"/>
                  <a:gd name="T16" fmla="*/ 63 w 63"/>
                  <a:gd name="T17" fmla="*/ 9 h 15"/>
                  <a:gd name="T18" fmla="*/ 63 w 63"/>
                  <a:gd name="T19" fmla="*/ 12 h 15"/>
                  <a:gd name="T20" fmla="*/ 58 w 63"/>
                  <a:gd name="T21" fmla="*/ 15 h 15"/>
                  <a:gd name="T22" fmla="*/ 50 w 63"/>
                  <a:gd name="T23" fmla="*/ 13 h 15"/>
                  <a:gd name="T24" fmla="*/ 40 w 63"/>
                  <a:gd name="T25" fmla="*/ 12 h 15"/>
                  <a:gd name="T26" fmla="*/ 30 w 63"/>
                  <a:gd name="T27" fmla="*/ 10 h 15"/>
                  <a:gd name="T28" fmla="*/ 18 w 63"/>
                  <a:gd name="T29" fmla="*/ 9 h 15"/>
                  <a:gd name="T30" fmla="*/ 8 w 63"/>
                  <a:gd name="T31" fmla="*/ 7 h 15"/>
                  <a:gd name="T32" fmla="*/ 0 w 63"/>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5">
                    <a:moveTo>
                      <a:pt x="0" y="7"/>
                    </a:moveTo>
                    <a:lnTo>
                      <a:pt x="2" y="4"/>
                    </a:lnTo>
                    <a:lnTo>
                      <a:pt x="9" y="2"/>
                    </a:lnTo>
                    <a:lnTo>
                      <a:pt x="18" y="1"/>
                    </a:lnTo>
                    <a:lnTo>
                      <a:pt x="30" y="0"/>
                    </a:lnTo>
                    <a:lnTo>
                      <a:pt x="40" y="1"/>
                    </a:lnTo>
                    <a:lnTo>
                      <a:pt x="50" y="2"/>
                    </a:lnTo>
                    <a:lnTo>
                      <a:pt x="58" y="4"/>
                    </a:lnTo>
                    <a:lnTo>
                      <a:pt x="63" y="9"/>
                    </a:lnTo>
                    <a:lnTo>
                      <a:pt x="63" y="12"/>
                    </a:lnTo>
                    <a:lnTo>
                      <a:pt x="58" y="15"/>
                    </a:lnTo>
                    <a:lnTo>
                      <a:pt x="50" y="13"/>
                    </a:lnTo>
                    <a:lnTo>
                      <a:pt x="40" y="12"/>
                    </a:lnTo>
                    <a:lnTo>
                      <a:pt x="30" y="10"/>
                    </a:lnTo>
                    <a:lnTo>
                      <a:pt x="18" y="9"/>
                    </a:lnTo>
                    <a:lnTo>
                      <a:pt x="8"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5" name="Freeform 121">
                <a:extLst>
                  <a:ext uri="{FF2B5EF4-FFF2-40B4-BE49-F238E27FC236}">
                    <a16:creationId xmlns:a16="http://schemas.microsoft.com/office/drawing/2014/main" id="{6CC44F71-AB25-4E42-9944-300A244AE532}"/>
                  </a:ext>
                </a:extLst>
              </p:cNvPr>
              <p:cNvSpPr>
                <a:spLocks/>
              </p:cNvSpPr>
              <p:nvPr/>
            </p:nvSpPr>
            <p:spPr bwMode="auto">
              <a:xfrm>
                <a:off x="2834" y="429"/>
                <a:ext cx="37" cy="10"/>
              </a:xfrm>
              <a:custGeom>
                <a:avLst/>
                <a:gdLst>
                  <a:gd name="T0" fmla="*/ 0 w 75"/>
                  <a:gd name="T1" fmla="*/ 20 h 20"/>
                  <a:gd name="T2" fmla="*/ 8 w 75"/>
                  <a:gd name="T3" fmla="*/ 16 h 20"/>
                  <a:gd name="T4" fmla="*/ 18 w 75"/>
                  <a:gd name="T5" fmla="*/ 11 h 20"/>
                  <a:gd name="T6" fmla="*/ 30 w 75"/>
                  <a:gd name="T7" fmla="*/ 6 h 20"/>
                  <a:gd name="T8" fmla="*/ 42 w 75"/>
                  <a:gd name="T9" fmla="*/ 3 h 20"/>
                  <a:gd name="T10" fmla="*/ 54 w 75"/>
                  <a:gd name="T11" fmla="*/ 1 h 20"/>
                  <a:gd name="T12" fmla="*/ 64 w 75"/>
                  <a:gd name="T13" fmla="*/ 0 h 20"/>
                  <a:gd name="T14" fmla="*/ 71 w 75"/>
                  <a:gd name="T15" fmla="*/ 1 h 20"/>
                  <a:gd name="T16" fmla="*/ 75 w 75"/>
                  <a:gd name="T17" fmla="*/ 5 h 20"/>
                  <a:gd name="T18" fmla="*/ 72 w 75"/>
                  <a:gd name="T19" fmla="*/ 10 h 20"/>
                  <a:gd name="T20" fmla="*/ 67 w 75"/>
                  <a:gd name="T21" fmla="*/ 13 h 20"/>
                  <a:gd name="T22" fmla="*/ 56 w 75"/>
                  <a:gd name="T23" fmla="*/ 16 h 20"/>
                  <a:gd name="T24" fmla="*/ 43 w 75"/>
                  <a:gd name="T25" fmla="*/ 16 h 20"/>
                  <a:gd name="T26" fmla="*/ 31 w 75"/>
                  <a:gd name="T27" fmla="*/ 17 h 20"/>
                  <a:gd name="T28" fmla="*/ 18 w 75"/>
                  <a:gd name="T29" fmla="*/ 18 h 20"/>
                  <a:gd name="T30" fmla="*/ 8 w 75"/>
                  <a:gd name="T31" fmla="*/ 19 h 20"/>
                  <a:gd name="T32" fmla="*/ 0 w 75"/>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20">
                    <a:moveTo>
                      <a:pt x="0" y="20"/>
                    </a:moveTo>
                    <a:lnTo>
                      <a:pt x="8" y="16"/>
                    </a:lnTo>
                    <a:lnTo>
                      <a:pt x="18" y="11"/>
                    </a:lnTo>
                    <a:lnTo>
                      <a:pt x="30" y="6"/>
                    </a:lnTo>
                    <a:lnTo>
                      <a:pt x="42" y="3"/>
                    </a:lnTo>
                    <a:lnTo>
                      <a:pt x="54" y="1"/>
                    </a:lnTo>
                    <a:lnTo>
                      <a:pt x="64" y="0"/>
                    </a:lnTo>
                    <a:lnTo>
                      <a:pt x="71" y="1"/>
                    </a:lnTo>
                    <a:lnTo>
                      <a:pt x="75" y="5"/>
                    </a:lnTo>
                    <a:lnTo>
                      <a:pt x="72" y="10"/>
                    </a:lnTo>
                    <a:lnTo>
                      <a:pt x="67" y="13"/>
                    </a:lnTo>
                    <a:lnTo>
                      <a:pt x="56" y="16"/>
                    </a:lnTo>
                    <a:lnTo>
                      <a:pt x="43" y="16"/>
                    </a:lnTo>
                    <a:lnTo>
                      <a:pt x="31" y="17"/>
                    </a:lnTo>
                    <a:lnTo>
                      <a:pt x="18" y="18"/>
                    </a:lnTo>
                    <a:lnTo>
                      <a:pt x="8" y="19"/>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6" name="Freeform 122">
                <a:extLst>
                  <a:ext uri="{FF2B5EF4-FFF2-40B4-BE49-F238E27FC236}">
                    <a16:creationId xmlns:a16="http://schemas.microsoft.com/office/drawing/2014/main" id="{75BC1D3A-661E-4814-88D5-E2F13638D9AE}"/>
                  </a:ext>
                </a:extLst>
              </p:cNvPr>
              <p:cNvSpPr>
                <a:spLocks/>
              </p:cNvSpPr>
              <p:nvPr/>
            </p:nvSpPr>
            <p:spPr bwMode="auto">
              <a:xfrm>
                <a:off x="2840" y="410"/>
                <a:ext cx="41" cy="12"/>
              </a:xfrm>
              <a:custGeom>
                <a:avLst/>
                <a:gdLst>
                  <a:gd name="T0" fmla="*/ 0 w 82"/>
                  <a:gd name="T1" fmla="*/ 24 h 24"/>
                  <a:gd name="T2" fmla="*/ 8 w 82"/>
                  <a:gd name="T3" fmla="*/ 20 h 24"/>
                  <a:gd name="T4" fmla="*/ 20 w 82"/>
                  <a:gd name="T5" fmla="*/ 16 h 24"/>
                  <a:gd name="T6" fmla="*/ 34 w 82"/>
                  <a:gd name="T7" fmla="*/ 10 h 24"/>
                  <a:gd name="T8" fmla="*/ 48 w 82"/>
                  <a:gd name="T9" fmla="*/ 5 h 24"/>
                  <a:gd name="T10" fmla="*/ 61 w 82"/>
                  <a:gd name="T11" fmla="*/ 2 h 24"/>
                  <a:gd name="T12" fmla="*/ 73 w 82"/>
                  <a:gd name="T13" fmla="*/ 0 h 24"/>
                  <a:gd name="T14" fmla="*/ 80 w 82"/>
                  <a:gd name="T15" fmla="*/ 1 h 24"/>
                  <a:gd name="T16" fmla="*/ 82 w 82"/>
                  <a:gd name="T17" fmla="*/ 4 h 24"/>
                  <a:gd name="T18" fmla="*/ 79 w 82"/>
                  <a:gd name="T19" fmla="*/ 10 h 24"/>
                  <a:gd name="T20" fmla="*/ 69 w 82"/>
                  <a:gd name="T21" fmla="*/ 14 h 24"/>
                  <a:gd name="T22" fmla="*/ 58 w 82"/>
                  <a:gd name="T23" fmla="*/ 16 h 24"/>
                  <a:gd name="T24" fmla="*/ 44 w 82"/>
                  <a:gd name="T25" fmla="*/ 18 h 24"/>
                  <a:gd name="T26" fmla="*/ 29 w 82"/>
                  <a:gd name="T27" fmla="*/ 20 h 24"/>
                  <a:gd name="T28" fmla="*/ 17 w 82"/>
                  <a:gd name="T29" fmla="*/ 22 h 24"/>
                  <a:gd name="T30" fmla="*/ 6 w 82"/>
                  <a:gd name="T31" fmla="*/ 23 h 24"/>
                  <a:gd name="T32" fmla="*/ 0 w 82"/>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24">
                    <a:moveTo>
                      <a:pt x="0" y="24"/>
                    </a:moveTo>
                    <a:lnTo>
                      <a:pt x="8" y="20"/>
                    </a:lnTo>
                    <a:lnTo>
                      <a:pt x="20" y="16"/>
                    </a:lnTo>
                    <a:lnTo>
                      <a:pt x="34" y="10"/>
                    </a:lnTo>
                    <a:lnTo>
                      <a:pt x="48" y="5"/>
                    </a:lnTo>
                    <a:lnTo>
                      <a:pt x="61" y="2"/>
                    </a:lnTo>
                    <a:lnTo>
                      <a:pt x="73" y="0"/>
                    </a:lnTo>
                    <a:lnTo>
                      <a:pt x="80" y="1"/>
                    </a:lnTo>
                    <a:lnTo>
                      <a:pt x="82" y="4"/>
                    </a:lnTo>
                    <a:lnTo>
                      <a:pt x="79" y="10"/>
                    </a:lnTo>
                    <a:lnTo>
                      <a:pt x="69" y="14"/>
                    </a:lnTo>
                    <a:lnTo>
                      <a:pt x="58" y="16"/>
                    </a:lnTo>
                    <a:lnTo>
                      <a:pt x="44" y="18"/>
                    </a:lnTo>
                    <a:lnTo>
                      <a:pt x="29" y="20"/>
                    </a:lnTo>
                    <a:lnTo>
                      <a:pt x="17" y="22"/>
                    </a:lnTo>
                    <a:lnTo>
                      <a:pt x="6" y="23"/>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7" name="Freeform 123">
                <a:extLst>
                  <a:ext uri="{FF2B5EF4-FFF2-40B4-BE49-F238E27FC236}">
                    <a16:creationId xmlns:a16="http://schemas.microsoft.com/office/drawing/2014/main" id="{65358870-E35F-41BB-8749-3461CD991381}"/>
                  </a:ext>
                </a:extLst>
              </p:cNvPr>
              <p:cNvSpPr>
                <a:spLocks/>
              </p:cNvSpPr>
              <p:nvPr/>
            </p:nvSpPr>
            <p:spPr bwMode="auto">
              <a:xfrm>
                <a:off x="2841" y="371"/>
                <a:ext cx="44" cy="20"/>
              </a:xfrm>
              <a:custGeom>
                <a:avLst/>
                <a:gdLst>
                  <a:gd name="T0" fmla="*/ 0 w 86"/>
                  <a:gd name="T1" fmla="*/ 42 h 42"/>
                  <a:gd name="T2" fmla="*/ 8 w 86"/>
                  <a:gd name="T3" fmla="*/ 35 h 42"/>
                  <a:gd name="T4" fmla="*/ 19 w 86"/>
                  <a:gd name="T5" fmla="*/ 27 h 42"/>
                  <a:gd name="T6" fmla="*/ 32 w 86"/>
                  <a:gd name="T7" fmla="*/ 19 h 42"/>
                  <a:gd name="T8" fmla="*/ 47 w 86"/>
                  <a:gd name="T9" fmla="*/ 11 h 42"/>
                  <a:gd name="T10" fmla="*/ 61 w 86"/>
                  <a:gd name="T11" fmla="*/ 5 h 42"/>
                  <a:gd name="T12" fmla="*/ 72 w 86"/>
                  <a:gd name="T13" fmla="*/ 1 h 42"/>
                  <a:gd name="T14" fmla="*/ 81 w 86"/>
                  <a:gd name="T15" fmla="*/ 0 h 42"/>
                  <a:gd name="T16" fmla="*/ 86 w 86"/>
                  <a:gd name="T17" fmla="*/ 3 h 42"/>
                  <a:gd name="T18" fmla="*/ 85 w 86"/>
                  <a:gd name="T19" fmla="*/ 7 h 42"/>
                  <a:gd name="T20" fmla="*/ 76 w 86"/>
                  <a:gd name="T21" fmla="*/ 12 h 42"/>
                  <a:gd name="T22" fmla="*/ 63 w 86"/>
                  <a:gd name="T23" fmla="*/ 17 h 42"/>
                  <a:gd name="T24" fmla="*/ 48 w 86"/>
                  <a:gd name="T25" fmla="*/ 22 h 42"/>
                  <a:gd name="T26" fmla="*/ 32 w 86"/>
                  <a:gd name="T27" fmla="*/ 27 h 42"/>
                  <a:gd name="T28" fmla="*/ 17 w 86"/>
                  <a:gd name="T29" fmla="*/ 32 h 42"/>
                  <a:gd name="T30" fmla="*/ 5 w 86"/>
                  <a:gd name="T31" fmla="*/ 37 h 42"/>
                  <a:gd name="T32" fmla="*/ 0 w 86"/>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42">
                    <a:moveTo>
                      <a:pt x="0" y="42"/>
                    </a:moveTo>
                    <a:lnTo>
                      <a:pt x="8" y="35"/>
                    </a:lnTo>
                    <a:lnTo>
                      <a:pt x="19" y="27"/>
                    </a:lnTo>
                    <a:lnTo>
                      <a:pt x="32" y="19"/>
                    </a:lnTo>
                    <a:lnTo>
                      <a:pt x="47" y="11"/>
                    </a:lnTo>
                    <a:lnTo>
                      <a:pt x="61" y="5"/>
                    </a:lnTo>
                    <a:lnTo>
                      <a:pt x="72" y="1"/>
                    </a:lnTo>
                    <a:lnTo>
                      <a:pt x="81" y="0"/>
                    </a:lnTo>
                    <a:lnTo>
                      <a:pt x="86" y="3"/>
                    </a:lnTo>
                    <a:lnTo>
                      <a:pt x="85" y="7"/>
                    </a:lnTo>
                    <a:lnTo>
                      <a:pt x="76" y="12"/>
                    </a:lnTo>
                    <a:lnTo>
                      <a:pt x="63" y="17"/>
                    </a:lnTo>
                    <a:lnTo>
                      <a:pt x="48" y="22"/>
                    </a:lnTo>
                    <a:lnTo>
                      <a:pt x="32" y="27"/>
                    </a:lnTo>
                    <a:lnTo>
                      <a:pt x="17" y="32"/>
                    </a:lnTo>
                    <a:lnTo>
                      <a:pt x="5" y="37"/>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8" name="Freeform 124">
                <a:extLst>
                  <a:ext uri="{FF2B5EF4-FFF2-40B4-BE49-F238E27FC236}">
                    <a16:creationId xmlns:a16="http://schemas.microsoft.com/office/drawing/2014/main" id="{AFB28601-8AD0-4C54-9B4F-BA189CD014C7}"/>
                  </a:ext>
                </a:extLst>
              </p:cNvPr>
              <p:cNvSpPr>
                <a:spLocks/>
              </p:cNvSpPr>
              <p:nvPr/>
            </p:nvSpPr>
            <p:spPr bwMode="auto">
              <a:xfrm>
                <a:off x="2838" y="333"/>
                <a:ext cx="40" cy="24"/>
              </a:xfrm>
              <a:custGeom>
                <a:avLst/>
                <a:gdLst>
                  <a:gd name="T0" fmla="*/ 0 w 80"/>
                  <a:gd name="T1" fmla="*/ 50 h 50"/>
                  <a:gd name="T2" fmla="*/ 7 w 80"/>
                  <a:gd name="T3" fmla="*/ 43 h 50"/>
                  <a:gd name="T4" fmla="*/ 17 w 80"/>
                  <a:gd name="T5" fmla="*/ 35 h 50"/>
                  <a:gd name="T6" fmla="*/ 30 w 80"/>
                  <a:gd name="T7" fmla="*/ 26 h 50"/>
                  <a:gd name="T8" fmla="*/ 42 w 80"/>
                  <a:gd name="T9" fmla="*/ 15 h 50"/>
                  <a:gd name="T10" fmla="*/ 56 w 80"/>
                  <a:gd name="T11" fmla="*/ 8 h 50"/>
                  <a:gd name="T12" fmla="*/ 68 w 80"/>
                  <a:gd name="T13" fmla="*/ 2 h 50"/>
                  <a:gd name="T14" fmla="*/ 76 w 80"/>
                  <a:gd name="T15" fmla="*/ 0 h 50"/>
                  <a:gd name="T16" fmla="*/ 80 w 80"/>
                  <a:gd name="T17" fmla="*/ 2 h 50"/>
                  <a:gd name="T18" fmla="*/ 79 w 80"/>
                  <a:gd name="T19" fmla="*/ 8 h 50"/>
                  <a:gd name="T20" fmla="*/ 71 w 80"/>
                  <a:gd name="T21" fmla="*/ 14 h 50"/>
                  <a:gd name="T22" fmla="*/ 60 w 80"/>
                  <a:gd name="T23" fmla="*/ 21 h 50"/>
                  <a:gd name="T24" fmla="*/ 46 w 80"/>
                  <a:gd name="T25" fmla="*/ 28 h 50"/>
                  <a:gd name="T26" fmla="*/ 30 w 80"/>
                  <a:gd name="T27" fmla="*/ 35 h 50"/>
                  <a:gd name="T28" fmla="*/ 16 w 80"/>
                  <a:gd name="T29" fmla="*/ 40 h 50"/>
                  <a:gd name="T30" fmla="*/ 6 w 80"/>
                  <a:gd name="T31" fmla="*/ 45 h 50"/>
                  <a:gd name="T32" fmla="*/ 0 w 80"/>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50">
                    <a:moveTo>
                      <a:pt x="0" y="50"/>
                    </a:moveTo>
                    <a:lnTo>
                      <a:pt x="7" y="43"/>
                    </a:lnTo>
                    <a:lnTo>
                      <a:pt x="17" y="35"/>
                    </a:lnTo>
                    <a:lnTo>
                      <a:pt x="30" y="26"/>
                    </a:lnTo>
                    <a:lnTo>
                      <a:pt x="42" y="15"/>
                    </a:lnTo>
                    <a:lnTo>
                      <a:pt x="56" y="8"/>
                    </a:lnTo>
                    <a:lnTo>
                      <a:pt x="68" y="2"/>
                    </a:lnTo>
                    <a:lnTo>
                      <a:pt x="76" y="0"/>
                    </a:lnTo>
                    <a:lnTo>
                      <a:pt x="80" y="2"/>
                    </a:lnTo>
                    <a:lnTo>
                      <a:pt x="79" y="8"/>
                    </a:lnTo>
                    <a:lnTo>
                      <a:pt x="71" y="14"/>
                    </a:lnTo>
                    <a:lnTo>
                      <a:pt x="60" y="21"/>
                    </a:lnTo>
                    <a:lnTo>
                      <a:pt x="46" y="28"/>
                    </a:lnTo>
                    <a:lnTo>
                      <a:pt x="30" y="35"/>
                    </a:lnTo>
                    <a:lnTo>
                      <a:pt x="16" y="40"/>
                    </a:lnTo>
                    <a:lnTo>
                      <a:pt x="6" y="45"/>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69" name="Freeform 125">
                <a:extLst>
                  <a:ext uri="{FF2B5EF4-FFF2-40B4-BE49-F238E27FC236}">
                    <a16:creationId xmlns:a16="http://schemas.microsoft.com/office/drawing/2014/main" id="{F52BA141-39A2-4820-90F1-2E1D0E81D194}"/>
                  </a:ext>
                </a:extLst>
              </p:cNvPr>
              <p:cNvSpPr>
                <a:spLocks/>
              </p:cNvSpPr>
              <p:nvPr/>
            </p:nvSpPr>
            <p:spPr bwMode="auto">
              <a:xfrm>
                <a:off x="2843" y="386"/>
                <a:ext cx="36" cy="21"/>
              </a:xfrm>
              <a:custGeom>
                <a:avLst/>
                <a:gdLst>
                  <a:gd name="T0" fmla="*/ 0 w 74"/>
                  <a:gd name="T1" fmla="*/ 43 h 43"/>
                  <a:gd name="T2" fmla="*/ 7 w 74"/>
                  <a:gd name="T3" fmla="*/ 37 h 43"/>
                  <a:gd name="T4" fmla="*/ 16 w 74"/>
                  <a:gd name="T5" fmla="*/ 29 h 43"/>
                  <a:gd name="T6" fmla="*/ 28 w 74"/>
                  <a:gd name="T7" fmla="*/ 21 h 43"/>
                  <a:gd name="T8" fmla="*/ 40 w 74"/>
                  <a:gd name="T9" fmla="*/ 13 h 43"/>
                  <a:gd name="T10" fmla="*/ 53 w 74"/>
                  <a:gd name="T11" fmla="*/ 6 h 43"/>
                  <a:gd name="T12" fmla="*/ 63 w 74"/>
                  <a:gd name="T13" fmla="*/ 1 h 43"/>
                  <a:gd name="T14" fmla="*/ 70 w 74"/>
                  <a:gd name="T15" fmla="*/ 0 h 43"/>
                  <a:gd name="T16" fmla="*/ 74 w 74"/>
                  <a:gd name="T17" fmla="*/ 4 h 43"/>
                  <a:gd name="T18" fmla="*/ 71 w 74"/>
                  <a:gd name="T19" fmla="*/ 10 h 43"/>
                  <a:gd name="T20" fmla="*/ 63 w 74"/>
                  <a:gd name="T21" fmla="*/ 15 h 43"/>
                  <a:gd name="T22" fmla="*/ 53 w 74"/>
                  <a:gd name="T23" fmla="*/ 21 h 43"/>
                  <a:gd name="T24" fmla="*/ 40 w 74"/>
                  <a:gd name="T25" fmla="*/ 27 h 43"/>
                  <a:gd name="T26" fmla="*/ 28 w 74"/>
                  <a:gd name="T27" fmla="*/ 31 h 43"/>
                  <a:gd name="T28" fmla="*/ 15 w 74"/>
                  <a:gd name="T29" fmla="*/ 36 h 43"/>
                  <a:gd name="T30" fmla="*/ 6 w 74"/>
                  <a:gd name="T31" fmla="*/ 39 h 43"/>
                  <a:gd name="T32" fmla="*/ 0 w 74"/>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3">
                    <a:moveTo>
                      <a:pt x="0" y="43"/>
                    </a:moveTo>
                    <a:lnTo>
                      <a:pt x="7" y="37"/>
                    </a:lnTo>
                    <a:lnTo>
                      <a:pt x="16" y="29"/>
                    </a:lnTo>
                    <a:lnTo>
                      <a:pt x="28" y="21"/>
                    </a:lnTo>
                    <a:lnTo>
                      <a:pt x="40" y="13"/>
                    </a:lnTo>
                    <a:lnTo>
                      <a:pt x="53" y="6"/>
                    </a:lnTo>
                    <a:lnTo>
                      <a:pt x="63" y="1"/>
                    </a:lnTo>
                    <a:lnTo>
                      <a:pt x="70" y="0"/>
                    </a:lnTo>
                    <a:lnTo>
                      <a:pt x="74" y="4"/>
                    </a:lnTo>
                    <a:lnTo>
                      <a:pt x="71" y="10"/>
                    </a:lnTo>
                    <a:lnTo>
                      <a:pt x="63" y="15"/>
                    </a:lnTo>
                    <a:lnTo>
                      <a:pt x="53" y="21"/>
                    </a:lnTo>
                    <a:lnTo>
                      <a:pt x="40" y="27"/>
                    </a:lnTo>
                    <a:lnTo>
                      <a:pt x="28" y="31"/>
                    </a:lnTo>
                    <a:lnTo>
                      <a:pt x="15" y="36"/>
                    </a:lnTo>
                    <a:lnTo>
                      <a:pt x="6" y="39"/>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0" name="Freeform 126">
                <a:extLst>
                  <a:ext uri="{FF2B5EF4-FFF2-40B4-BE49-F238E27FC236}">
                    <a16:creationId xmlns:a16="http://schemas.microsoft.com/office/drawing/2014/main" id="{95A07F4A-C6CA-4431-B182-9EFE7221116F}"/>
                  </a:ext>
                </a:extLst>
              </p:cNvPr>
              <p:cNvSpPr>
                <a:spLocks/>
              </p:cNvSpPr>
              <p:nvPr/>
            </p:nvSpPr>
            <p:spPr bwMode="auto">
              <a:xfrm>
                <a:off x="2793" y="371"/>
                <a:ext cx="52" cy="34"/>
              </a:xfrm>
              <a:custGeom>
                <a:avLst/>
                <a:gdLst>
                  <a:gd name="T0" fmla="*/ 0 w 104"/>
                  <a:gd name="T1" fmla="*/ 2 h 68"/>
                  <a:gd name="T2" fmla="*/ 6 w 104"/>
                  <a:gd name="T3" fmla="*/ 0 h 68"/>
                  <a:gd name="T4" fmla="*/ 17 w 104"/>
                  <a:gd name="T5" fmla="*/ 4 h 68"/>
                  <a:gd name="T6" fmla="*/ 33 w 104"/>
                  <a:gd name="T7" fmla="*/ 11 h 68"/>
                  <a:gd name="T8" fmla="*/ 51 w 104"/>
                  <a:gd name="T9" fmla="*/ 21 h 68"/>
                  <a:gd name="T10" fmla="*/ 69 w 104"/>
                  <a:gd name="T11" fmla="*/ 33 h 68"/>
                  <a:gd name="T12" fmla="*/ 84 w 104"/>
                  <a:gd name="T13" fmla="*/ 45 h 68"/>
                  <a:gd name="T14" fmla="*/ 97 w 104"/>
                  <a:gd name="T15" fmla="*/ 57 h 68"/>
                  <a:gd name="T16" fmla="*/ 104 w 104"/>
                  <a:gd name="T17" fmla="*/ 68 h 68"/>
                  <a:gd name="T18" fmla="*/ 96 w 104"/>
                  <a:gd name="T19" fmla="*/ 64 h 68"/>
                  <a:gd name="T20" fmla="*/ 82 w 104"/>
                  <a:gd name="T21" fmla="*/ 57 h 68"/>
                  <a:gd name="T22" fmla="*/ 64 w 104"/>
                  <a:gd name="T23" fmla="*/ 46 h 68"/>
                  <a:gd name="T24" fmla="*/ 46 w 104"/>
                  <a:gd name="T25" fmla="*/ 35 h 68"/>
                  <a:gd name="T26" fmla="*/ 29 w 104"/>
                  <a:gd name="T27" fmla="*/ 25 h 68"/>
                  <a:gd name="T28" fmla="*/ 13 w 104"/>
                  <a:gd name="T29" fmla="*/ 14 h 68"/>
                  <a:gd name="T30" fmla="*/ 3 w 104"/>
                  <a:gd name="T31" fmla="*/ 6 h 68"/>
                  <a:gd name="T32" fmla="*/ 0 w 104"/>
                  <a:gd name="T3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68">
                    <a:moveTo>
                      <a:pt x="0" y="2"/>
                    </a:moveTo>
                    <a:lnTo>
                      <a:pt x="6" y="0"/>
                    </a:lnTo>
                    <a:lnTo>
                      <a:pt x="17" y="4"/>
                    </a:lnTo>
                    <a:lnTo>
                      <a:pt x="33" y="11"/>
                    </a:lnTo>
                    <a:lnTo>
                      <a:pt x="51" y="21"/>
                    </a:lnTo>
                    <a:lnTo>
                      <a:pt x="69" y="33"/>
                    </a:lnTo>
                    <a:lnTo>
                      <a:pt x="84" y="45"/>
                    </a:lnTo>
                    <a:lnTo>
                      <a:pt x="97" y="57"/>
                    </a:lnTo>
                    <a:lnTo>
                      <a:pt x="104" y="68"/>
                    </a:lnTo>
                    <a:lnTo>
                      <a:pt x="96" y="64"/>
                    </a:lnTo>
                    <a:lnTo>
                      <a:pt x="82" y="57"/>
                    </a:lnTo>
                    <a:lnTo>
                      <a:pt x="64" y="46"/>
                    </a:lnTo>
                    <a:lnTo>
                      <a:pt x="46" y="35"/>
                    </a:lnTo>
                    <a:lnTo>
                      <a:pt x="29" y="25"/>
                    </a:lnTo>
                    <a:lnTo>
                      <a:pt x="13" y="14"/>
                    </a:lnTo>
                    <a:lnTo>
                      <a:pt x="3" y="6"/>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1" name="Freeform 127">
                <a:extLst>
                  <a:ext uri="{FF2B5EF4-FFF2-40B4-BE49-F238E27FC236}">
                    <a16:creationId xmlns:a16="http://schemas.microsoft.com/office/drawing/2014/main" id="{3B3D97D7-A9D3-49C5-B7DD-2024118A1BA3}"/>
                  </a:ext>
                </a:extLst>
              </p:cNvPr>
              <p:cNvSpPr>
                <a:spLocks/>
              </p:cNvSpPr>
              <p:nvPr/>
            </p:nvSpPr>
            <p:spPr bwMode="auto">
              <a:xfrm>
                <a:off x="2803" y="349"/>
                <a:ext cx="41" cy="29"/>
              </a:xfrm>
              <a:custGeom>
                <a:avLst/>
                <a:gdLst>
                  <a:gd name="T0" fmla="*/ 0 w 81"/>
                  <a:gd name="T1" fmla="*/ 0 h 59"/>
                  <a:gd name="T2" fmla="*/ 3 w 81"/>
                  <a:gd name="T3" fmla="*/ 0 h 59"/>
                  <a:gd name="T4" fmla="*/ 11 w 81"/>
                  <a:gd name="T5" fmla="*/ 3 h 59"/>
                  <a:gd name="T6" fmla="*/ 23 w 81"/>
                  <a:gd name="T7" fmla="*/ 7 h 59"/>
                  <a:gd name="T8" fmla="*/ 36 w 81"/>
                  <a:gd name="T9" fmla="*/ 15 h 59"/>
                  <a:gd name="T10" fmla="*/ 50 w 81"/>
                  <a:gd name="T11" fmla="*/ 25 h 59"/>
                  <a:gd name="T12" fmla="*/ 64 w 81"/>
                  <a:gd name="T13" fmla="*/ 35 h 59"/>
                  <a:gd name="T14" fmla="*/ 74 w 81"/>
                  <a:gd name="T15" fmla="*/ 47 h 59"/>
                  <a:gd name="T16" fmla="*/ 81 w 81"/>
                  <a:gd name="T17" fmla="*/ 59 h 59"/>
                  <a:gd name="T18" fmla="*/ 72 w 81"/>
                  <a:gd name="T19" fmla="*/ 52 h 59"/>
                  <a:gd name="T20" fmla="*/ 61 w 81"/>
                  <a:gd name="T21" fmla="*/ 44 h 59"/>
                  <a:gd name="T22" fmla="*/ 47 w 81"/>
                  <a:gd name="T23" fmla="*/ 35 h 59"/>
                  <a:gd name="T24" fmla="*/ 32 w 81"/>
                  <a:gd name="T25" fmla="*/ 26 h 59"/>
                  <a:gd name="T26" fmla="*/ 19 w 81"/>
                  <a:gd name="T27" fmla="*/ 18 h 59"/>
                  <a:gd name="T28" fmla="*/ 9 w 81"/>
                  <a:gd name="T29" fmla="*/ 10 h 59"/>
                  <a:gd name="T30" fmla="*/ 2 w 81"/>
                  <a:gd name="T31" fmla="*/ 4 h 59"/>
                  <a:gd name="T32" fmla="*/ 0 w 81"/>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59">
                    <a:moveTo>
                      <a:pt x="0" y="0"/>
                    </a:moveTo>
                    <a:lnTo>
                      <a:pt x="3" y="0"/>
                    </a:lnTo>
                    <a:lnTo>
                      <a:pt x="11" y="3"/>
                    </a:lnTo>
                    <a:lnTo>
                      <a:pt x="23" y="7"/>
                    </a:lnTo>
                    <a:lnTo>
                      <a:pt x="36" y="15"/>
                    </a:lnTo>
                    <a:lnTo>
                      <a:pt x="50" y="25"/>
                    </a:lnTo>
                    <a:lnTo>
                      <a:pt x="64" y="35"/>
                    </a:lnTo>
                    <a:lnTo>
                      <a:pt x="74" y="47"/>
                    </a:lnTo>
                    <a:lnTo>
                      <a:pt x="81" y="59"/>
                    </a:lnTo>
                    <a:lnTo>
                      <a:pt x="72" y="52"/>
                    </a:lnTo>
                    <a:lnTo>
                      <a:pt x="61" y="44"/>
                    </a:lnTo>
                    <a:lnTo>
                      <a:pt x="47" y="35"/>
                    </a:lnTo>
                    <a:lnTo>
                      <a:pt x="32" y="26"/>
                    </a:lnTo>
                    <a:lnTo>
                      <a:pt x="19" y="18"/>
                    </a:lnTo>
                    <a:lnTo>
                      <a:pt x="9" y="10"/>
                    </a:lnTo>
                    <a:lnTo>
                      <a:pt x="2"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2" name="Freeform 128">
                <a:extLst>
                  <a:ext uri="{FF2B5EF4-FFF2-40B4-BE49-F238E27FC236}">
                    <a16:creationId xmlns:a16="http://schemas.microsoft.com/office/drawing/2014/main" id="{9689D5B1-4888-4490-BBF9-787D1CFFBC69}"/>
                  </a:ext>
                </a:extLst>
              </p:cNvPr>
              <p:cNvSpPr>
                <a:spLocks/>
              </p:cNvSpPr>
              <p:nvPr/>
            </p:nvSpPr>
            <p:spPr bwMode="auto">
              <a:xfrm>
                <a:off x="2841" y="349"/>
                <a:ext cx="40" cy="25"/>
              </a:xfrm>
              <a:custGeom>
                <a:avLst/>
                <a:gdLst>
                  <a:gd name="T0" fmla="*/ 0 w 80"/>
                  <a:gd name="T1" fmla="*/ 49 h 49"/>
                  <a:gd name="T2" fmla="*/ 6 w 80"/>
                  <a:gd name="T3" fmla="*/ 43 h 49"/>
                  <a:gd name="T4" fmla="*/ 16 w 80"/>
                  <a:gd name="T5" fmla="*/ 34 h 49"/>
                  <a:gd name="T6" fmla="*/ 28 w 80"/>
                  <a:gd name="T7" fmla="*/ 25 h 49"/>
                  <a:gd name="T8" fmla="*/ 42 w 80"/>
                  <a:gd name="T9" fmla="*/ 16 h 49"/>
                  <a:gd name="T10" fmla="*/ 55 w 80"/>
                  <a:gd name="T11" fmla="*/ 8 h 49"/>
                  <a:gd name="T12" fmla="*/ 66 w 80"/>
                  <a:gd name="T13" fmla="*/ 2 h 49"/>
                  <a:gd name="T14" fmla="*/ 76 w 80"/>
                  <a:gd name="T15" fmla="*/ 0 h 49"/>
                  <a:gd name="T16" fmla="*/ 80 w 80"/>
                  <a:gd name="T17" fmla="*/ 2 h 49"/>
                  <a:gd name="T18" fmla="*/ 79 w 80"/>
                  <a:gd name="T19" fmla="*/ 8 h 49"/>
                  <a:gd name="T20" fmla="*/ 71 w 80"/>
                  <a:gd name="T21" fmla="*/ 15 h 49"/>
                  <a:gd name="T22" fmla="*/ 58 w 80"/>
                  <a:gd name="T23" fmla="*/ 21 h 49"/>
                  <a:gd name="T24" fmla="*/ 44 w 80"/>
                  <a:gd name="T25" fmla="*/ 28 h 49"/>
                  <a:gd name="T26" fmla="*/ 29 w 80"/>
                  <a:gd name="T27" fmla="*/ 34 h 49"/>
                  <a:gd name="T28" fmla="*/ 16 w 80"/>
                  <a:gd name="T29" fmla="*/ 40 h 49"/>
                  <a:gd name="T30" fmla="*/ 5 w 80"/>
                  <a:gd name="T31" fmla="*/ 46 h 49"/>
                  <a:gd name="T32" fmla="*/ 0 w 80"/>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9">
                    <a:moveTo>
                      <a:pt x="0" y="49"/>
                    </a:moveTo>
                    <a:lnTo>
                      <a:pt x="6" y="43"/>
                    </a:lnTo>
                    <a:lnTo>
                      <a:pt x="16" y="34"/>
                    </a:lnTo>
                    <a:lnTo>
                      <a:pt x="28" y="25"/>
                    </a:lnTo>
                    <a:lnTo>
                      <a:pt x="42" y="16"/>
                    </a:lnTo>
                    <a:lnTo>
                      <a:pt x="55" y="8"/>
                    </a:lnTo>
                    <a:lnTo>
                      <a:pt x="66" y="2"/>
                    </a:lnTo>
                    <a:lnTo>
                      <a:pt x="76" y="0"/>
                    </a:lnTo>
                    <a:lnTo>
                      <a:pt x="80" y="2"/>
                    </a:lnTo>
                    <a:lnTo>
                      <a:pt x="79" y="8"/>
                    </a:lnTo>
                    <a:lnTo>
                      <a:pt x="71" y="15"/>
                    </a:lnTo>
                    <a:lnTo>
                      <a:pt x="58" y="21"/>
                    </a:lnTo>
                    <a:lnTo>
                      <a:pt x="44" y="28"/>
                    </a:lnTo>
                    <a:lnTo>
                      <a:pt x="29" y="34"/>
                    </a:lnTo>
                    <a:lnTo>
                      <a:pt x="16" y="40"/>
                    </a:lnTo>
                    <a:lnTo>
                      <a:pt x="5" y="46"/>
                    </a:lnTo>
                    <a:lnTo>
                      <a:pt x="0"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3" name="Freeform 129">
                <a:extLst>
                  <a:ext uri="{FF2B5EF4-FFF2-40B4-BE49-F238E27FC236}">
                    <a16:creationId xmlns:a16="http://schemas.microsoft.com/office/drawing/2014/main" id="{09DB9131-4073-459A-8B27-CC2C3BE7EE34}"/>
                  </a:ext>
                </a:extLst>
              </p:cNvPr>
              <p:cNvSpPr>
                <a:spLocks/>
              </p:cNvSpPr>
              <p:nvPr/>
            </p:nvSpPr>
            <p:spPr bwMode="auto">
              <a:xfrm>
                <a:off x="2757" y="210"/>
                <a:ext cx="34" cy="132"/>
              </a:xfrm>
              <a:custGeom>
                <a:avLst/>
                <a:gdLst>
                  <a:gd name="T0" fmla="*/ 7 w 68"/>
                  <a:gd name="T1" fmla="*/ 265 h 265"/>
                  <a:gd name="T2" fmla="*/ 4 w 68"/>
                  <a:gd name="T3" fmla="*/ 265 h 265"/>
                  <a:gd name="T4" fmla="*/ 2 w 68"/>
                  <a:gd name="T5" fmla="*/ 262 h 265"/>
                  <a:gd name="T6" fmla="*/ 1 w 68"/>
                  <a:gd name="T7" fmla="*/ 260 h 265"/>
                  <a:gd name="T8" fmla="*/ 0 w 68"/>
                  <a:gd name="T9" fmla="*/ 258 h 265"/>
                  <a:gd name="T10" fmla="*/ 26 w 68"/>
                  <a:gd name="T11" fmla="*/ 226 h 265"/>
                  <a:gd name="T12" fmla="*/ 43 w 68"/>
                  <a:gd name="T13" fmla="*/ 191 h 265"/>
                  <a:gd name="T14" fmla="*/ 54 w 68"/>
                  <a:gd name="T15" fmla="*/ 156 h 265"/>
                  <a:gd name="T16" fmla="*/ 56 w 68"/>
                  <a:gd name="T17" fmla="*/ 121 h 265"/>
                  <a:gd name="T18" fmla="*/ 55 w 68"/>
                  <a:gd name="T19" fmla="*/ 86 h 265"/>
                  <a:gd name="T20" fmla="*/ 49 w 68"/>
                  <a:gd name="T21" fmla="*/ 54 h 265"/>
                  <a:gd name="T22" fmla="*/ 43 w 68"/>
                  <a:gd name="T23" fmla="*/ 25 h 265"/>
                  <a:gd name="T24" fmla="*/ 38 w 68"/>
                  <a:gd name="T25" fmla="*/ 0 h 265"/>
                  <a:gd name="T26" fmla="*/ 51 w 68"/>
                  <a:gd name="T27" fmla="*/ 17 h 265"/>
                  <a:gd name="T28" fmla="*/ 62 w 68"/>
                  <a:gd name="T29" fmla="*/ 45 h 265"/>
                  <a:gd name="T30" fmla="*/ 68 w 68"/>
                  <a:gd name="T31" fmla="*/ 83 h 265"/>
                  <a:gd name="T32" fmla="*/ 68 w 68"/>
                  <a:gd name="T33" fmla="*/ 124 h 265"/>
                  <a:gd name="T34" fmla="*/ 63 w 68"/>
                  <a:gd name="T35" fmla="*/ 167 h 265"/>
                  <a:gd name="T36" fmla="*/ 51 w 68"/>
                  <a:gd name="T37" fmla="*/ 207 h 265"/>
                  <a:gd name="T38" fmla="*/ 33 w 68"/>
                  <a:gd name="T39" fmla="*/ 241 h 265"/>
                  <a:gd name="T40" fmla="*/ 7 w 68"/>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265">
                    <a:moveTo>
                      <a:pt x="7" y="265"/>
                    </a:moveTo>
                    <a:lnTo>
                      <a:pt x="4" y="265"/>
                    </a:lnTo>
                    <a:lnTo>
                      <a:pt x="2" y="262"/>
                    </a:lnTo>
                    <a:lnTo>
                      <a:pt x="1" y="260"/>
                    </a:lnTo>
                    <a:lnTo>
                      <a:pt x="0" y="258"/>
                    </a:lnTo>
                    <a:lnTo>
                      <a:pt x="26" y="226"/>
                    </a:lnTo>
                    <a:lnTo>
                      <a:pt x="43" y="191"/>
                    </a:lnTo>
                    <a:lnTo>
                      <a:pt x="54" y="156"/>
                    </a:lnTo>
                    <a:lnTo>
                      <a:pt x="56" y="121"/>
                    </a:lnTo>
                    <a:lnTo>
                      <a:pt x="55" y="86"/>
                    </a:lnTo>
                    <a:lnTo>
                      <a:pt x="49" y="54"/>
                    </a:lnTo>
                    <a:lnTo>
                      <a:pt x="43" y="25"/>
                    </a:lnTo>
                    <a:lnTo>
                      <a:pt x="38" y="0"/>
                    </a:lnTo>
                    <a:lnTo>
                      <a:pt x="51" y="17"/>
                    </a:lnTo>
                    <a:lnTo>
                      <a:pt x="62" y="45"/>
                    </a:lnTo>
                    <a:lnTo>
                      <a:pt x="68" y="83"/>
                    </a:lnTo>
                    <a:lnTo>
                      <a:pt x="68" y="124"/>
                    </a:lnTo>
                    <a:lnTo>
                      <a:pt x="63" y="167"/>
                    </a:lnTo>
                    <a:lnTo>
                      <a:pt x="51" y="207"/>
                    </a:lnTo>
                    <a:lnTo>
                      <a:pt x="33" y="241"/>
                    </a:lnTo>
                    <a:lnTo>
                      <a:pt x="7" y="2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4" name="Freeform 130">
                <a:extLst>
                  <a:ext uri="{FF2B5EF4-FFF2-40B4-BE49-F238E27FC236}">
                    <a16:creationId xmlns:a16="http://schemas.microsoft.com/office/drawing/2014/main" id="{B0A1EE75-DFAB-44D3-A66C-980B2412C0EF}"/>
                  </a:ext>
                </a:extLst>
              </p:cNvPr>
              <p:cNvSpPr>
                <a:spLocks/>
              </p:cNvSpPr>
              <p:nvPr/>
            </p:nvSpPr>
            <p:spPr bwMode="auto">
              <a:xfrm>
                <a:off x="2757" y="212"/>
                <a:ext cx="28" cy="16"/>
              </a:xfrm>
              <a:custGeom>
                <a:avLst/>
                <a:gdLst>
                  <a:gd name="T0" fmla="*/ 57 w 57"/>
                  <a:gd name="T1" fmla="*/ 34 h 34"/>
                  <a:gd name="T2" fmla="*/ 51 w 57"/>
                  <a:gd name="T3" fmla="*/ 27 h 34"/>
                  <a:gd name="T4" fmla="*/ 43 w 57"/>
                  <a:gd name="T5" fmla="*/ 20 h 34"/>
                  <a:gd name="T6" fmla="*/ 34 w 57"/>
                  <a:gd name="T7" fmla="*/ 14 h 34"/>
                  <a:gd name="T8" fmla="*/ 26 w 57"/>
                  <a:gd name="T9" fmla="*/ 8 h 34"/>
                  <a:gd name="T10" fmla="*/ 17 w 57"/>
                  <a:gd name="T11" fmla="*/ 4 h 34"/>
                  <a:gd name="T12" fmla="*/ 9 w 57"/>
                  <a:gd name="T13" fmla="*/ 1 h 34"/>
                  <a:gd name="T14" fmla="*/ 4 w 57"/>
                  <a:gd name="T15" fmla="*/ 0 h 34"/>
                  <a:gd name="T16" fmla="*/ 0 w 57"/>
                  <a:gd name="T17" fmla="*/ 1 h 34"/>
                  <a:gd name="T18" fmla="*/ 0 w 57"/>
                  <a:gd name="T19" fmla="*/ 4 h 34"/>
                  <a:gd name="T20" fmla="*/ 5 w 57"/>
                  <a:gd name="T21" fmla="*/ 7 h 34"/>
                  <a:gd name="T22" fmla="*/ 12 w 57"/>
                  <a:gd name="T23" fmla="*/ 11 h 34"/>
                  <a:gd name="T24" fmla="*/ 20 w 57"/>
                  <a:gd name="T25" fmla="*/ 14 h 34"/>
                  <a:gd name="T26" fmla="*/ 29 w 57"/>
                  <a:gd name="T27" fmla="*/ 19 h 34"/>
                  <a:gd name="T28" fmla="*/ 40 w 57"/>
                  <a:gd name="T29" fmla="*/ 23 h 34"/>
                  <a:gd name="T30" fmla="*/ 49 w 57"/>
                  <a:gd name="T31" fmla="*/ 28 h 34"/>
                  <a:gd name="T32" fmla="*/ 57 w 57"/>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4">
                    <a:moveTo>
                      <a:pt x="57" y="34"/>
                    </a:moveTo>
                    <a:lnTo>
                      <a:pt x="51" y="27"/>
                    </a:lnTo>
                    <a:lnTo>
                      <a:pt x="43" y="20"/>
                    </a:lnTo>
                    <a:lnTo>
                      <a:pt x="34" y="14"/>
                    </a:lnTo>
                    <a:lnTo>
                      <a:pt x="26" y="8"/>
                    </a:lnTo>
                    <a:lnTo>
                      <a:pt x="17" y="4"/>
                    </a:lnTo>
                    <a:lnTo>
                      <a:pt x="9" y="1"/>
                    </a:lnTo>
                    <a:lnTo>
                      <a:pt x="4" y="0"/>
                    </a:lnTo>
                    <a:lnTo>
                      <a:pt x="0" y="1"/>
                    </a:lnTo>
                    <a:lnTo>
                      <a:pt x="0" y="4"/>
                    </a:lnTo>
                    <a:lnTo>
                      <a:pt x="5" y="7"/>
                    </a:lnTo>
                    <a:lnTo>
                      <a:pt x="12" y="11"/>
                    </a:lnTo>
                    <a:lnTo>
                      <a:pt x="20" y="14"/>
                    </a:lnTo>
                    <a:lnTo>
                      <a:pt x="29" y="19"/>
                    </a:lnTo>
                    <a:lnTo>
                      <a:pt x="40" y="23"/>
                    </a:lnTo>
                    <a:lnTo>
                      <a:pt x="49" y="28"/>
                    </a:lnTo>
                    <a:lnTo>
                      <a:pt x="57"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5" name="Freeform 131">
                <a:extLst>
                  <a:ext uri="{FF2B5EF4-FFF2-40B4-BE49-F238E27FC236}">
                    <a16:creationId xmlns:a16="http://schemas.microsoft.com/office/drawing/2014/main" id="{78AF60EA-27B0-4AED-8AA1-7D9C7F641F6E}"/>
                  </a:ext>
                </a:extLst>
              </p:cNvPr>
              <p:cNvSpPr>
                <a:spLocks/>
              </p:cNvSpPr>
              <p:nvPr/>
            </p:nvSpPr>
            <p:spPr bwMode="auto">
              <a:xfrm>
                <a:off x="2756" y="220"/>
                <a:ext cx="31" cy="20"/>
              </a:xfrm>
              <a:custGeom>
                <a:avLst/>
                <a:gdLst>
                  <a:gd name="T0" fmla="*/ 0 w 62"/>
                  <a:gd name="T1" fmla="*/ 2 h 40"/>
                  <a:gd name="T2" fmla="*/ 3 w 62"/>
                  <a:gd name="T3" fmla="*/ 0 h 40"/>
                  <a:gd name="T4" fmla="*/ 8 w 62"/>
                  <a:gd name="T5" fmla="*/ 2 h 40"/>
                  <a:gd name="T6" fmla="*/ 18 w 62"/>
                  <a:gd name="T7" fmla="*/ 5 h 40"/>
                  <a:gd name="T8" fmla="*/ 27 w 62"/>
                  <a:gd name="T9" fmla="*/ 10 h 40"/>
                  <a:gd name="T10" fmla="*/ 37 w 62"/>
                  <a:gd name="T11" fmla="*/ 15 h 40"/>
                  <a:gd name="T12" fmla="*/ 46 w 62"/>
                  <a:gd name="T13" fmla="*/ 22 h 40"/>
                  <a:gd name="T14" fmla="*/ 56 w 62"/>
                  <a:gd name="T15" fmla="*/ 30 h 40"/>
                  <a:gd name="T16" fmla="*/ 62 w 62"/>
                  <a:gd name="T17" fmla="*/ 40 h 40"/>
                  <a:gd name="T18" fmla="*/ 54 w 62"/>
                  <a:gd name="T19" fmla="*/ 35 h 40"/>
                  <a:gd name="T20" fmla="*/ 45 w 62"/>
                  <a:gd name="T21" fmla="*/ 30 h 40"/>
                  <a:gd name="T22" fmla="*/ 35 w 62"/>
                  <a:gd name="T23" fmla="*/ 25 h 40"/>
                  <a:gd name="T24" fmla="*/ 24 w 62"/>
                  <a:gd name="T25" fmla="*/ 19 h 40"/>
                  <a:gd name="T26" fmla="*/ 14 w 62"/>
                  <a:gd name="T27" fmla="*/ 13 h 40"/>
                  <a:gd name="T28" fmla="*/ 6 w 62"/>
                  <a:gd name="T29" fmla="*/ 9 h 40"/>
                  <a:gd name="T30" fmla="*/ 1 w 62"/>
                  <a:gd name="T31" fmla="*/ 4 h 40"/>
                  <a:gd name="T32" fmla="*/ 0 w 62"/>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0">
                    <a:moveTo>
                      <a:pt x="0" y="2"/>
                    </a:moveTo>
                    <a:lnTo>
                      <a:pt x="3" y="0"/>
                    </a:lnTo>
                    <a:lnTo>
                      <a:pt x="8" y="2"/>
                    </a:lnTo>
                    <a:lnTo>
                      <a:pt x="18" y="5"/>
                    </a:lnTo>
                    <a:lnTo>
                      <a:pt x="27" y="10"/>
                    </a:lnTo>
                    <a:lnTo>
                      <a:pt x="37" y="15"/>
                    </a:lnTo>
                    <a:lnTo>
                      <a:pt x="46" y="22"/>
                    </a:lnTo>
                    <a:lnTo>
                      <a:pt x="56" y="30"/>
                    </a:lnTo>
                    <a:lnTo>
                      <a:pt x="62" y="40"/>
                    </a:lnTo>
                    <a:lnTo>
                      <a:pt x="54" y="35"/>
                    </a:lnTo>
                    <a:lnTo>
                      <a:pt x="45" y="30"/>
                    </a:lnTo>
                    <a:lnTo>
                      <a:pt x="35" y="25"/>
                    </a:lnTo>
                    <a:lnTo>
                      <a:pt x="24" y="19"/>
                    </a:lnTo>
                    <a:lnTo>
                      <a:pt x="14" y="13"/>
                    </a:lnTo>
                    <a:lnTo>
                      <a:pt x="6" y="9"/>
                    </a:lnTo>
                    <a:lnTo>
                      <a:pt x="1" y="4"/>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6" name="Freeform 132">
                <a:extLst>
                  <a:ext uri="{FF2B5EF4-FFF2-40B4-BE49-F238E27FC236}">
                    <a16:creationId xmlns:a16="http://schemas.microsoft.com/office/drawing/2014/main" id="{19F5E137-5DC6-4DAE-8165-2FCCFF5D4F92}"/>
                  </a:ext>
                </a:extLst>
              </p:cNvPr>
              <p:cNvSpPr>
                <a:spLocks/>
              </p:cNvSpPr>
              <p:nvPr/>
            </p:nvSpPr>
            <p:spPr bwMode="auto">
              <a:xfrm>
                <a:off x="2749" y="240"/>
                <a:ext cx="41" cy="26"/>
              </a:xfrm>
              <a:custGeom>
                <a:avLst/>
                <a:gdLst>
                  <a:gd name="T0" fmla="*/ 0 w 81"/>
                  <a:gd name="T1" fmla="*/ 1 h 53"/>
                  <a:gd name="T2" fmla="*/ 4 w 81"/>
                  <a:gd name="T3" fmla="*/ 0 h 53"/>
                  <a:gd name="T4" fmla="*/ 13 w 81"/>
                  <a:gd name="T5" fmla="*/ 2 h 53"/>
                  <a:gd name="T6" fmla="*/ 25 w 81"/>
                  <a:gd name="T7" fmla="*/ 7 h 53"/>
                  <a:gd name="T8" fmla="*/ 37 w 81"/>
                  <a:gd name="T9" fmla="*/ 13 h 53"/>
                  <a:gd name="T10" fmla="*/ 51 w 81"/>
                  <a:gd name="T11" fmla="*/ 23 h 53"/>
                  <a:gd name="T12" fmla="*/ 64 w 81"/>
                  <a:gd name="T13" fmla="*/ 32 h 53"/>
                  <a:gd name="T14" fmla="*/ 74 w 81"/>
                  <a:gd name="T15" fmla="*/ 42 h 53"/>
                  <a:gd name="T16" fmla="*/ 81 w 81"/>
                  <a:gd name="T17" fmla="*/ 53 h 53"/>
                  <a:gd name="T18" fmla="*/ 75 w 81"/>
                  <a:gd name="T19" fmla="*/ 48 h 53"/>
                  <a:gd name="T20" fmla="*/ 64 w 81"/>
                  <a:gd name="T21" fmla="*/ 42 h 53"/>
                  <a:gd name="T22" fmla="*/ 50 w 81"/>
                  <a:gd name="T23" fmla="*/ 35 h 53"/>
                  <a:gd name="T24" fmla="*/ 36 w 81"/>
                  <a:gd name="T25" fmla="*/ 26 h 53"/>
                  <a:gd name="T26" fmla="*/ 21 w 81"/>
                  <a:gd name="T27" fmla="*/ 18 h 53"/>
                  <a:gd name="T28" fmla="*/ 10 w 81"/>
                  <a:gd name="T29" fmla="*/ 11 h 53"/>
                  <a:gd name="T30" fmla="*/ 3 w 81"/>
                  <a:gd name="T31" fmla="*/ 5 h 53"/>
                  <a:gd name="T32" fmla="*/ 0 w 81"/>
                  <a:gd name="T33"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53">
                    <a:moveTo>
                      <a:pt x="0" y="1"/>
                    </a:moveTo>
                    <a:lnTo>
                      <a:pt x="4" y="0"/>
                    </a:lnTo>
                    <a:lnTo>
                      <a:pt x="13" y="2"/>
                    </a:lnTo>
                    <a:lnTo>
                      <a:pt x="25" y="7"/>
                    </a:lnTo>
                    <a:lnTo>
                      <a:pt x="37" y="13"/>
                    </a:lnTo>
                    <a:lnTo>
                      <a:pt x="51" y="23"/>
                    </a:lnTo>
                    <a:lnTo>
                      <a:pt x="64" y="32"/>
                    </a:lnTo>
                    <a:lnTo>
                      <a:pt x="74" y="42"/>
                    </a:lnTo>
                    <a:lnTo>
                      <a:pt x="81" y="53"/>
                    </a:lnTo>
                    <a:lnTo>
                      <a:pt x="75" y="48"/>
                    </a:lnTo>
                    <a:lnTo>
                      <a:pt x="64" y="42"/>
                    </a:lnTo>
                    <a:lnTo>
                      <a:pt x="50" y="35"/>
                    </a:lnTo>
                    <a:lnTo>
                      <a:pt x="36" y="26"/>
                    </a:lnTo>
                    <a:lnTo>
                      <a:pt x="21" y="18"/>
                    </a:lnTo>
                    <a:lnTo>
                      <a:pt x="10" y="11"/>
                    </a:lnTo>
                    <a:lnTo>
                      <a:pt x="3"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7" name="Freeform 133">
                <a:extLst>
                  <a:ext uri="{FF2B5EF4-FFF2-40B4-BE49-F238E27FC236}">
                    <a16:creationId xmlns:a16="http://schemas.microsoft.com/office/drawing/2014/main" id="{A07EBAA5-E7E4-432D-B191-ACC767320F2F}"/>
                  </a:ext>
                </a:extLst>
              </p:cNvPr>
              <p:cNvSpPr>
                <a:spLocks/>
              </p:cNvSpPr>
              <p:nvPr/>
            </p:nvSpPr>
            <p:spPr bwMode="auto">
              <a:xfrm>
                <a:off x="2743" y="262"/>
                <a:ext cx="44" cy="29"/>
              </a:xfrm>
              <a:custGeom>
                <a:avLst/>
                <a:gdLst>
                  <a:gd name="T0" fmla="*/ 0 w 88"/>
                  <a:gd name="T1" fmla="*/ 2 h 59"/>
                  <a:gd name="T2" fmla="*/ 4 w 88"/>
                  <a:gd name="T3" fmla="*/ 0 h 59"/>
                  <a:gd name="T4" fmla="*/ 15 w 88"/>
                  <a:gd name="T5" fmla="*/ 3 h 59"/>
                  <a:gd name="T6" fmla="*/ 27 w 88"/>
                  <a:gd name="T7" fmla="*/ 10 h 59"/>
                  <a:gd name="T8" fmla="*/ 42 w 88"/>
                  <a:gd name="T9" fmla="*/ 18 h 59"/>
                  <a:gd name="T10" fmla="*/ 57 w 88"/>
                  <a:gd name="T11" fmla="*/ 28 h 59"/>
                  <a:gd name="T12" fmla="*/ 71 w 88"/>
                  <a:gd name="T13" fmla="*/ 38 h 59"/>
                  <a:gd name="T14" fmla="*/ 83 w 88"/>
                  <a:gd name="T15" fmla="*/ 49 h 59"/>
                  <a:gd name="T16" fmla="*/ 88 w 88"/>
                  <a:gd name="T17" fmla="*/ 59 h 59"/>
                  <a:gd name="T18" fmla="*/ 82 w 88"/>
                  <a:gd name="T19" fmla="*/ 56 h 59"/>
                  <a:gd name="T20" fmla="*/ 70 w 88"/>
                  <a:gd name="T21" fmla="*/ 49 h 59"/>
                  <a:gd name="T22" fmla="*/ 55 w 88"/>
                  <a:gd name="T23" fmla="*/ 40 h 59"/>
                  <a:gd name="T24" fmla="*/ 39 w 88"/>
                  <a:gd name="T25" fmla="*/ 30 h 59"/>
                  <a:gd name="T26" fmla="*/ 24 w 88"/>
                  <a:gd name="T27" fmla="*/ 21 h 59"/>
                  <a:gd name="T28" fmla="*/ 11 w 88"/>
                  <a:gd name="T29" fmla="*/ 12 h 59"/>
                  <a:gd name="T30" fmla="*/ 2 w 88"/>
                  <a:gd name="T31" fmla="*/ 5 h 59"/>
                  <a:gd name="T32" fmla="*/ 0 w 88"/>
                  <a:gd name="T33"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0" y="2"/>
                    </a:moveTo>
                    <a:lnTo>
                      <a:pt x="4" y="0"/>
                    </a:lnTo>
                    <a:lnTo>
                      <a:pt x="15" y="3"/>
                    </a:lnTo>
                    <a:lnTo>
                      <a:pt x="27" y="10"/>
                    </a:lnTo>
                    <a:lnTo>
                      <a:pt x="42" y="18"/>
                    </a:lnTo>
                    <a:lnTo>
                      <a:pt x="57" y="28"/>
                    </a:lnTo>
                    <a:lnTo>
                      <a:pt x="71" y="38"/>
                    </a:lnTo>
                    <a:lnTo>
                      <a:pt x="83" y="49"/>
                    </a:lnTo>
                    <a:lnTo>
                      <a:pt x="88" y="59"/>
                    </a:lnTo>
                    <a:lnTo>
                      <a:pt x="82" y="56"/>
                    </a:lnTo>
                    <a:lnTo>
                      <a:pt x="70" y="49"/>
                    </a:lnTo>
                    <a:lnTo>
                      <a:pt x="55" y="40"/>
                    </a:lnTo>
                    <a:lnTo>
                      <a:pt x="39" y="30"/>
                    </a:lnTo>
                    <a:lnTo>
                      <a:pt x="24" y="21"/>
                    </a:lnTo>
                    <a:lnTo>
                      <a:pt x="11" y="12"/>
                    </a:lnTo>
                    <a:lnTo>
                      <a:pt x="2" y="5"/>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8" name="Freeform 134">
                <a:extLst>
                  <a:ext uri="{FF2B5EF4-FFF2-40B4-BE49-F238E27FC236}">
                    <a16:creationId xmlns:a16="http://schemas.microsoft.com/office/drawing/2014/main" id="{84C83DEF-8B7A-4468-B9F7-5DB393FCEFB9}"/>
                  </a:ext>
                </a:extLst>
              </p:cNvPr>
              <p:cNvSpPr>
                <a:spLocks/>
              </p:cNvSpPr>
              <p:nvPr/>
            </p:nvSpPr>
            <p:spPr bwMode="auto">
              <a:xfrm>
                <a:off x="2747" y="276"/>
                <a:ext cx="36" cy="31"/>
              </a:xfrm>
              <a:custGeom>
                <a:avLst/>
                <a:gdLst>
                  <a:gd name="T0" fmla="*/ 0 w 71"/>
                  <a:gd name="T1" fmla="*/ 0 h 62"/>
                  <a:gd name="T2" fmla="*/ 3 w 71"/>
                  <a:gd name="T3" fmla="*/ 0 h 62"/>
                  <a:gd name="T4" fmla="*/ 11 w 71"/>
                  <a:gd name="T5" fmla="*/ 5 h 62"/>
                  <a:gd name="T6" fmla="*/ 23 w 71"/>
                  <a:gd name="T7" fmla="*/ 13 h 62"/>
                  <a:gd name="T8" fmla="*/ 36 w 71"/>
                  <a:gd name="T9" fmla="*/ 22 h 62"/>
                  <a:gd name="T10" fmla="*/ 48 w 71"/>
                  <a:gd name="T11" fmla="*/ 34 h 62"/>
                  <a:gd name="T12" fmla="*/ 60 w 71"/>
                  <a:gd name="T13" fmla="*/ 44 h 62"/>
                  <a:gd name="T14" fmla="*/ 68 w 71"/>
                  <a:gd name="T15" fmla="*/ 54 h 62"/>
                  <a:gd name="T16" fmla="*/ 71 w 71"/>
                  <a:gd name="T17" fmla="*/ 62 h 62"/>
                  <a:gd name="T18" fmla="*/ 64 w 71"/>
                  <a:gd name="T19" fmla="*/ 57 h 62"/>
                  <a:gd name="T20" fmla="*/ 54 w 71"/>
                  <a:gd name="T21" fmla="*/ 50 h 62"/>
                  <a:gd name="T22" fmla="*/ 41 w 71"/>
                  <a:gd name="T23" fmla="*/ 41 h 62"/>
                  <a:gd name="T24" fmla="*/ 29 w 71"/>
                  <a:gd name="T25" fmla="*/ 31 h 62"/>
                  <a:gd name="T26" fmla="*/ 16 w 71"/>
                  <a:gd name="T27" fmla="*/ 21 h 62"/>
                  <a:gd name="T28" fmla="*/ 7 w 71"/>
                  <a:gd name="T29" fmla="*/ 13 h 62"/>
                  <a:gd name="T30" fmla="*/ 1 w 71"/>
                  <a:gd name="T31" fmla="*/ 5 h 62"/>
                  <a:gd name="T32" fmla="*/ 0 w 71"/>
                  <a:gd name="T3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62">
                    <a:moveTo>
                      <a:pt x="0" y="0"/>
                    </a:moveTo>
                    <a:lnTo>
                      <a:pt x="3" y="0"/>
                    </a:lnTo>
                    <a:lnTo>
                      <a:pt x="11" y="5"/>
                    </a:lnTo>
                    <a:lnTo>
                      <a:pt x="23" y="13"/>
                    </a:lnTo>
                    <a:lnTo>
                      <a:pt x="36" y="22"/>
                    </a:lnTo>
                    <a:lnTo>
                      <a:pt x="48" y="34"/>
                    </a:lnTo>
                    <a:lnTo>
                      <a:pt x="60" y="44"/>
                    </a:lnTo>
                    <a:lnTo>
                      <a:pt x="68" y="54"/>
                    </a:lnTo>
                    <a:lnTo>
                      <a:pt x="71" y="62"/>
                    </a:lnTo>
                    <a:lnTo>
                      <a:pt x="64" y="57"/>
                    </a:lnTo>
                    <a:lnTo>
                      <a:pt x="54" y="50"/>
                    </a:lnTo>
                    <a:lnTo>
                      <a:pt x="41" y="41"/>
                    </a:lnTo>
                    <a:lnTo>
                      <a:pt x="29" y="31"/>
                    </a:lnTo>
                    <a:lnTo>
                      <a:pt x="16" y="21"/>
                    </a:lnTo>
                    <a:lnTo>
                      <a:pt x="7" y="13"/>
                    </a:lnTo>
                    <a:lnTo>
                      <a:pt x="1"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79" name="Freeform 135">
                <a:extLst>
                  <a:ext uri="{FF2B5EF4-FFF2-40B4-BE49-F238E27FC236}">
                    <a16:creationId xmlns:a16="http://schemas.microsoft.com/office/drawing/2014/main" id="{D2C0EF05-7420-49C7-AC6D-B5FC06AA1B60}"/>
                  </a:ext>
                </a:extLst>
              </p:cNvPr>
              <p:cNvSpPr>
                <a:spLocks/>
              </p:cNvSpPr>
              <p:nvPr/>
            </p:nvSpPr>
            <p:spPr bwMode="auto">
              <a:xfrm>
                <a:off x="2748" y="293"/>
                <a:ext cx="29" cy="26"/>
              </a:xfrm>
              <a:custGeom>
                <a:avLst/>
                <a:gdLst>
                  <a:gd name="T0" fmla="*/ 0 w 59"/>
                  <a:gd name="T1" fmla="*/ 0 h 53"/>
                  <a:gd name="T2" fmla="*/ 4 w 59"/>
                  <a:gd name="T3" fmla="*/ 0 h 53"/>
                  <a:gd name="T4" fmla="*/ 11 w 59"/>
                  <a:gd name="T5" fmla="*/ 2 h 53"/>
                  <a:gd name="T6" fmla="*/ 20 w 59"/>
                  <a:gd name="T7" fmla="*/ 7 h 53"/>
                  <a:gd name="T8" fmla="*/ 30 w 59"/>
                  <a:gd name="T9" fmla="*/ 13 h 53"/>
                  <a:gd name="T10" fmla="*/ 39 w 59"/>
                  <a:gd name="T11" fmla="*/ 23 h 53"/>
                  <a:gd name="T12" fmla="*/ 49 w 59"/>
                  <a:gd name="T13" fmla="*/ 32 h 53"/>
                  <a:gd name="T14" fmla="*/ 55 w 59"/>
                  <a:gd name="T15" fmla="*/ 42 h 53"/>
                  <a:gd name="T16" fmla="*/ 59 w 59"/>
                  <a:gd name="T17" fmla="*/ 53 h 53"/>
                  <a:gd name="T18" fmla="*/ 53 w 59"/>
                  <a:gd name="T19" fmla="*/ 47 h 53"/>
                  <a:gd name="T20" fmla="*/ 44 w 59"/>
                  <a:gd name="T21" fmla="*/ 40 h 53"/>
                  <a:gd name="T22" fmla="*/ 34 w 59"/>
                  <a:gd name="T23" fmla="*/ 32 h 53"/>
                  <a:gd name="T24" fmla="*/ 23 w 59"/>
                  <a:gd name="T25" fmla="*/ 24 h 53"/>
                  <a:gd name="T26" fmla="*/ 13 w 59"/>
                  <a:gd name="T27" fmla="*/ 16 h 53"/>
                  <a:gd name="T28" fmla="*/ 5 w 59"/>
                  <a:gd name="T29" fmla="*/ 9 h 53"/>
                  <a:gd name="T30" fmla="*/ 0 w 59"/>
                  <a:gd name="T31" fmla="*/ 3 h 53"/>
                  <a:gd name="T32" fmla="*/ 0 w 59"/>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3">
                    <a:moveTo>
                      <a:pt x="0" y="0"/>
                    </a:moveTo>
                    <a:lnTo>
                      <a:pt x="4" y="0"/>
                    </a:lnTo>
                    <a:lnTo>
                      <a:pt x="11" y="2"/>
                    </a:lnTo>
                    <a:lnTo>
                      <a:pt x="20" y="7"/>
                    </a:lnTo>
                    <a:lnTo>
                      <a:pt x="30" y="13"/>
                    </a:lnTo>
                    <a:lnTo>
                      <a:pt x="39" y="23"/>
                    </a:lnTo>
                    <a:lnTo>
                      <a:pt x="49" y="32"/>
                    </a:lnTo>
                    <a:lnTo>
                      <a:pt x="55" y="42"/>
                    </a:lnTo>
                    <a:lnTo>
                      <a:pt x="59" y="53"/>
                    </a:lnTo>
                    <a:lnTo>
                      <a:pt x="53" y="47"/>
                    </a:lnTo>
                    <a:lnTo>
                      <a:pt x="44" y="40"/>
                    </a:lnTo>
                    <a:lnTo>
                      <a:pt x="34" y="32"/>
                    </a:lnTo>
                    <a:lnTo>
                      <a:pt x="23" y="24"/>
                    </a:lnTo>
                    <a:lnTo>
                      <a:pt x="13" y="16"/>
                    </a:lnTo>
                    <a:lnTo>
                      <a:pt x="5" y="9"/>
                    </a:lnTo>
                    <a:lnTo>
                      <a:pt x="0"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0" name="Freeform 136">
                <a:extLst>
                  <a:ext uri="{FF2B5EF4-FFF2-40B4-BE49-F238E27FC236}">
                    <a16:creationId xmlns:a16="http://schemas.microsoft.com/office/drawing/2014/main" id="{4FC28BE9-F8E9-412F-BC81-DC53A2348B09}"/>
                  </a:ext>
                </a:extLst>
              </p:cNvPr>
              <p:cNvSpPr>
                <a:spLocks/>
              </p:cNvSpPr>
              <p:nvPr/>
            </p:nvSpPr>
            <p:spPr bwMode="auto">
              <a:xfrm>
                <a:off x="2748" y="309"/>
                <a:ext cx="21" cy="22"/>
              </a:xfrm>
              <a:custGeom>
                <a:avLst/>
                <a:gdLst>
                  <a:gd name="T0" fmla="*/ 0 w 43"/>
                  <a:gd name="T1" fmla="*/ 0 h 45"/>
                  <a:gd name="T2" fmla="*/ 3 w 43"/>
                  <a:gd name="T3" fmla="*/ 0 h 45"/>
                  <a:gd name="T4" fmla="*/ 9 w 43"/>
                  <a:gd name="T5" fmla="*/ 2 h 45"/>
                  <a:gd name="T6" fmla="*/ 16 w 43"/>
                  <a:gd name="T7" fmla="*/ 8 h 45"/>
                  <a:gd name="T8" fmla="*/ 24 w 43"/>
                  <a:gd name="T9" fmla="*/ 16 h 45"/>
                  <a:gd name="T10" fmla="*/ 31 w 43"/>
                  <a:gd name="T11" fmla="*/ 24 h 45"/>
                  <a:gd name="T12" fmla="*/ 38 w 43"/>
                  <a:gd name="T13" fmla="*/ 32 h 45"/>
                  <a:gd name="T14" fmla="*/ 41 w 43"/>
                  <a:gd name="T15" fmla="*/ 39 h 45"/>
                  <a:gd name="T16" fmla="*/ 43 w 43"/>
                  <a:gd name="T17" fmla="*/ 45 h 45"/>
                  <a:gd name="T18" fmla="*/ 38 w 43"/>
                  <a:gd name="T19" fmla="*/ 40 h 45"/>
                  <a:gd name="T20" fmla="*/ 32 w 43"/>
                  <a:gd name="T21" fmla="*/ 34 h 45"/>
                  <a:gd name="T22" fmla="*/ 25 w 43"/>
                  <a:gd name="T23" fmla="*/ 29 h 45"/>
                  <a:gd name="T24" fmla="*/ 18 w 43"/>
                  <a:gd name="T25" fmla="*/ 22 h 45"/>
                  <a:gd name="T26" fmla="*/ 12 w 43"/>
                  <a:gd name="T27" fmla="*/ 15 h 45"/>
                  <a:gd name="T28" fmla="*/ 6 w 43"/>
                  <a:gd name="T29" fmla="*/ 9 h 45"/>
                  <a:gd name="T30" fmla="*/ 1 w 43"/>
                  <a:gd name="T31" fmla="*/ 3 h 45"/>
                  <a:gd name="T32" fmla="*/ 0 w 4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5">
                    <a:moveTo>
                      <a:pt x="0" y="0"/>
                    </a:moveTo>
                    <a:lnTo>
                      <a:pt x="3" y="0"/>
                    </a:lnTo>
                    <a:lnTo>
                      <a:pt x="9" y="2"/>
                    </a:lnTo>
                    <a:lnTo>
                      <a:pt x="16" y="8"/>
                    </a:lnTo>
                    <a:lnTo>
                      <a:pt x="24" y="16"/>
                    </a:lnTo>
                    <a:lnTo>
                      <a:pt x="31" y="24"/>
                    </a:lnTo>
                    <a:lnTo>
                      <a:pt x="38" y="32"/>
                    </a:lnTo>
                    <a:lnTo>
                      <a:pt x="41" y="39"/>
                    </a:lnTo>
                    <a:lnTo>
                      <a:pt x="43" y="45"/>
                    </a:lnTo>
                    <a:lnTo>
                      <a:pt x="38" y="40"/>
                    </a:lnTo>
                    <a:lnTo>
                      <a:pt x="32" y="34"/>
                    </a:lnTo>
                    <a:lnTo>
                      <a:pt x="25" y="29"/>
                    </a:lnTo>
                    <a:lnTo>
                      <a:pt x="18" y="22"/>
                    </a:lnTo>
                    <a:lnTo>
                      <a:pt x="12" y="15"/>
                    </a:lnTo>
                    <a:lnTo>
                      <a:pt x="6" y="9"/>
                    </a:lnTo>
                    <a:lnTo>
                      <a:pt x="1"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1" name="Freeform 137">
                <a:extLst>
                  <a:ext uri="{FF2B5EF4-FFF2-40B4-BE49-F238E27FC236}">
                    <a16:creationId xmlns:a16="http://schemas.microsoft.com/office/drawing/2014/main" id="{66710125-374D-45CB-B84B-85978F017B97}"/>
                  </a:ext>
                </a:extLst>
              </p:cNvPr>
              <p:cNvSpPr>
                <a:spLocks/>
              </p:cNvSpPr>
              <p:nvPr/>
            </p:nvSpPr>
            <p:spPr bwMode="auto">
              <a:xfrm>
                <a:off x="2749" y="323"/>
                <a:ext cx="15" cy="16"/>
              </a:xfrm>
              <a:custGeom>
                <a:avLst/>
                <a:gdLst>
                  <a:gd name="T0" fmla="*/ 3 w 29"/>
                  <a:gd name="T1" fmla="*/ 0 h 31"/>
                  <a:gd name="T2" fmla="*/ 10 w 29"/>
                  <a:gd name="T3" fmla="*/ 1 h 31"/>
                  <a:gd name="T4" fmla="*/ 20 w 29"/>
                  <a:gd name="T5" fmla="*/ 9 h 31"/>
                  <a:gd name="T6" fmla="*/ 29 w 29"/>
                  <a:gd name="T7" fmla="*/ 20 h 31"/>
                  <a:gd name="T8" fmla="*/ 29 w 29"/>
                  <a:gd name="T9" fmla="*/ 31 h 31"/>
                  <a:gd name="T10" fmla="*/ 27 w 29"/>
                  <a:gd name="T11" fmla="*/ 25 h 31"/>
                  <a:gd name="T12" fmla="*/ 24 w 29"/>
                  <a:gd name="T13" fmla="*/ 20 h 31"/>
                  <a:gd name="T14" fmla="*/ 18 w 29"/>
                  <a:gd name="T15" fmla="*/ 16 h 31"/>
                  <a:gd name="T16" fmla="*/ 12 w 29"/>
                  <a:gd name="T17" fmla="*/ 11 h 31"/>
                  <a:gd name="T18" fmla="*/ 6 w 29"/>
                  <a:gd name="T19" fmla="*/ 8 h 31"/>
                  <a:gd name="T20" fmla="*/ 3 w 29"/>
                  <a:gd name="T21" fmla="*/ 4 h 31"/>
                  <a:gd name="T22" fmla="*/ 0 w 29"/>
                  <a:gd name="T23" fmla="*/ 2 h 31"/>
                  <a:gd name="T24" fmla="*/ 3 w 2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1">
                    <a:moveTo>
                      <a:pt x="3" y="0"/>
                    </a:moveTo>
                    <a:lnTo>
                      <a:pt x="10" y="1"/>
                    </a:lnTo>
                    <a:lnTo>
                      <a:pt x="20" y="9"/>
                    </a:lnTo>
                    <a:lnTo>
                      <a:pt x="29" y="20"/>
                    </a:lnTo>
                    <a:lnTo>
                      <a:pt x="29" y="31"/>
                    </a:lnTo>
                    <a:lnTo>
                      <a:pt x="27" y="25"/>
                    </a:lnTo>
                    <a:lnTo>
                      <a:pt x="24" y="20"/>
                    </a:lnTo>
                    <a:lnTo>
                      <a:pt x="18" y="16"/>
                    </a:lnTo>
                    <a:lnTo>
                      <a:pt x="12" y="11"/>
                    </a:lnTo>
                    <a:lnTo>
                      <a:pt x="6" y="8"/>
                    </a:lnTo>
                    <a:lnTo>
                      <a:pt x="3" y="4"/>
                    </a:lnTo>
                    <a:lnTo>
                      <a:pt x="0" y="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2" name="Freeform 138">
                <a:extLst>
                  <a:ext uri="{FF2B5EF4-FFF2-40B4-BE49-F238E27FC236}">
                    <a16:creationId xmlns:a16="http://schemas.microsoft.com/office/drawing/2014/main" id="{6E698B86-2B95-4ABD-85B0-3C4A5EDD5806}"/>
                  </a:ext>
                </a:extLst>
              </p:cNvPr>
              <p:cNvSpPr>
                <a:spLocks/>
              </p:cNvSpPr>
              <p:nvPr/>
            </p:nvSpPr>
            <p:spPr bwMode="auto">
              <a:xfrm>
                <a:off x="2761" y="201"/>
                <a:ext cx="19" cy="17"/>
              </a:xfrm>
              <a:custGeom>
                <a:avLst/>
                <a:gdLst>
                  <a:gd name="T0" fmla="*/ 37 w 37"/>
                  <a:gd name="T1" fmla="*/ 35 h 35"/>
                  <a:gd name="T2" fmla="*/ 34 w 37"/>
                  <a:gd name="T3" fmla="*/ 33 h 35"/>
                  <a:gd name="T4" fmla="*/ 28 w 37"/>
                  <a:gd name="T5" fmla="*/ 29 h 35"/>
                  <a:gd name="T6" fmla="*/ 22 w 37"/>
                  <a:gd name="T7" fmla="*/ 24 h 35"/>
                  <a:gd name="T8" fmla="*/ 15 w 37"/>
                  <a:gd name="T9" fmla="*/ 20 h 35"/>
                  <a:gd name="T10" fmla="*/ 8 w 37"/>
                  <a:gd name="T11" fmla="*/ 14 h 35"/>
                  <a:gd name="T12" fmla="*/ 2 w 37"/>
                  <a:gd name="T13" fmla="*/ 10 h 35"/>
                  <a:gd name="T14" fmla="*/ 0 w 37"/>
                  <a:gd name="T15" fmla="*/ 5 h 35"/>
                  <a:gd name="T16" fmla="*/ 1 w 37"/>
                  <a:gd name="T17" fmla="*/ 1 h 35"/>
                  <a:gd name="T18" fmla="*/ 4 w 37"/>
                  <a:gd name="T19" fmla="*/ 0 h 35"/>
                  <a:gd name="T20" fmla="*/ 10 w 37"/>
                  <a:gd name="T21" fmla="*/ 3 h 35"/>
                  <a:gd name="T22" fmla="*/ 15 w 37"/>
                  <a:gd name="T23" fmla="*/ 7 h 35"/>
                  <a:gd name="T24" fmla="*/ 20 w 37"/>
                  <a:gd name="T25" fmla="*/ 13 h 35"/>
                  <a:gd name="T26" fmla="*/ 25 w 37"/>
                  <a:gd name="T27" fmla="*/ 19 h 35"/>
                  <a:gd name="T28" fmla="*/ 30 w 37"/>
                  <a:gd name="T29" fmla="*/ 26 h 35"/>
                  <a:gd name="T30" fmla="*/ 34 w 37"/>
                  <a:gd name="T31" fmla="*/ 31 h 35"/>
                  <a:gd name="T32" fmla="*/ 37 w 37"/>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5">
                    <a:moveTo>
                      <a:pt x="37" y="35"/>
                    </a:moveTo>
                    <a:lnTo>
                      <a:pt x="34" y="33"/>
                    </a:lnTo>
                    <a:lnTo>
                      <a:pt x="28" y="29"/>
                    </a:lnTo>
                    <a:lnTo>
                      <a:pt x="22" y="24"/>
                    </a:lnTo>
                    <a:lnTo>
                      <a:pt x="15" y="20"/>
                    </a:lnTo>
                    <a:lnTo>
                      <a:pt x="8" y="14"/>
                    </a:lnTo>
                    <a:lnTo>
                      <a:pt x="2" y="10"/>
                    </a:lnTo>
                    <a:lnTo>
                      <a:pt x="0" y="5"/>
                    </a:lnTo>
                    <a:lnTo>
                      <a:pt x="1" y="1"/>
                    </a:lnTo>
                    <a:lnTo>
                      <a:pt x="4" y="0"/>
                    </a:lnTo>
                    <a:lnTo>
                      <a:pt x="10" y="3"/>
                    </a:lnTo>
                    <a:lnTo>
                      <a:pt x="15" y="7"/>
                    </a:lnTo>
                    <a:lnTo>
                      <a:pt x="20" y="13"/>
                    </a:lnTo>
                    <a:lnTo>
                      <a:pt x="25" y="19"/>
                    </a:lnTo>
                    <a:lnTo>
                      <a:pt x="30" y="26"/>
                    </a:lnTo>
                    <a:lnTo>
                      <a:pt x="34" y="31"/>
                    </a:lnTo>
                    <a:lnTo>
                      <a:pt x="37"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3" name="Freeform 139">
                <a:extLst>
                  <a:ext uri="{FF2B5EF4-FFF2-40B4-BE49-F238E27FC236}">
                    <a16:creationId xmlns:a16="http://schemas.microsoft.com/office/drawing/2014/main" id="{A057D878-A9DA-4091-BF3C-4DB5DFCA550B}"/>
                  </a:ext>
                </a:extLst>
              </p:cNvPr>
              <p:cNvSpPr>
                <a:spLocks/>
              </p:cNvSpPr>
              <p:nvPr/>
            </p:nvSpPr>
            <p:spPr bwMode="auto">
              <a:xfrm>
                <a:off x="2781" y="199"/>
                <a:ext cx="9" cy="20"/>
              </a:xfrm>
              <a:custGeom>
                <a:avLst/>
                <a:gdLst>
                  <a:gd name="T0" fmla="*/ 0 w 18"/>
                  <a:gd name="T1" fmla="*/ 40 h 40"/>
                  <a:gd name="T2" fmla="*/ 4 w 18"/>
                  <a:gd name="T3" fmla="*/ 33 h 40"/>
                  <a:gd name="T4" fmla="*/ 12 w 18"/>
                  <a:gd name="T5" fmla="*/ 21 h 40"/>
                  <a:gd name="T6" fmla="*/ 18 w 18"/>
                  <a:gd name="T7" fmla="*/ 8 h 40"/>
                  <a:gd name="T8" fmla="*/ 17 w 18"/>
                  <a:gd name="T9" fmla="*/ 0 h 40"/>
                  <a:gd name="T10" fmla="*/ 11 w 18"/>
                  <a:gd name="T11" fmla="*/ 2 h 40"/>
                  <a:gd name="T12" fmla="*/ 7 w 18"/>
                  <a:gd name="T13" fmla="*/ 15 h 40"/>
                  <a:gd name="T14" fmla="*/ 2 w 18"/>
                  <a:gd name="T15" fmla="*/ 29 h 40"/>
                  <a:gd name="T16" fmla="*/ 0 w 18"/>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0">
                    <a:moveTo>
                      <a:pt x="0" y="40"/>
                    </a:moveTo>
                    <a:lnTo>
                      <a:pt x="4" y="33"/>
                    </a:lnTo>
                    <a:lnTo>
                      <a:pt x="12" y="21"/>
                    </a:lnTo>
                    <a:lnTo>
                      <a:pt x="18" y="8"/>
                    </a:lnTo>
                    <a:lnTo>
                      <a:pt x="17" y="0"/>
                    </a:lnTo>
                    <a:lnTo>
                      <a:pt x="11" y="2"/>
                    </a:lnTo>
                    <a:lnTo>
                      <a:pt x="7" y="15"/>
                    </a:lnTo>
                    <a:lnTo>
                      <a:pt x="2" y="29"/>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4" name="Freeform 140">
                <a:extLst>
                  <a:ext uri="{FF2B5EF4-FFF2-40B4-BE49-F238E27FC236}">
                    <a16:creationId xmlns:a16="http://schemas.microsoft.com/office/drawing/2014/main" id="{426EE4FC-9DBC-451A-932F-9D9ED27AA6E9}"/>
                  </a:ext>
                </a:extLst>
              </p:cNvPr>
              <p:cNvSpPr>
                <a:spLocks/>
              </p:cNvSpPr>
              <p:nvPr/>
            </p:nvSpPr>
            <p:spPr bwMode="auto">
              <a:xfrm>
                <a:off x="2774" y="192"/>
                <a:ext cx="5" cy="22"/>
              </a:xfrm>
              <a:custGeom>
                <a:avLst/>
                <a:gdLst>
                  <a:gd name="T0" fmla="*/ 10 w 10"/>
                  <a:gd name="T1" fmla="*/ 45 h 45"/>
                  <a:gd name="T2" fmla="*/ 9 w 10"/>
                  <a:gd name="T3" fmla="*/ 36 h 45"/>
                  <a:gd name="T4" fmla="*/ 10 w 10"/>
                  <a:gd name="T5" fmla="*/ 21 h 45"/>
                  <a:gd name="T6" fmla="*/ 8 w 10"/>
                  <a:gd name="T7" fmla="*/ 7 h 45"/>
                  <a:gd name="T8" fmla="*/ 3 w 10"/>
                  <a:gd name="T9" fmla="*/ 0 h 45"/>
                  <a:gd name="T10" fmla="*/ 0 w 10"/>
                  <a:gd name="T11" fmla="*/ 6 h 45"/>
                  <a:gd name="T12" fmla="*/ 2 w 10"/>
                  <a:gd name="T13" fmla="*/ 18 h 45"/>
                  <a:gd name="T14" fmla="*/ 7 w 10"/>
                  <a:gd name="T15" fmla="*/ 35 h 45"/>
                  <a:gd name="T16" fmla="*/ 10 w 1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10" y="45"/>
                    </a:moveTo>
                    <a:lnTo>
                      <a:pt x="9" y="36"/>
                    </a:lnTo>
                    <a:lnTo>
                      <a:pt x="10" y="21"/>
                    </a:lnTo>
                    <a:lnTo>
                      <a:pt x="8" y="7"/>
                    </a:lnTo>
                    <a:lnTo>
                      <a:pt x="3" y="0"/>
                    </a:lnTo>
                    <a:lnTo>
                      <a:pt x="0" y="6"/>
                    </a:lnTo>
                    <a:lnTo>
                      <a:pt x="2" y="18"/>
                    </a:lnTo>
                    <a:lnTo>
                      <a:pt x="7" y="35"/>
                    </a:lnTo>
                    <a:lnTo>
                      <a:pt x="1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5" name="Freeform 141">
                <a:extLst>
                  <a:ext uri="{FF2B5EF4-FFF2-40B4-BE49-F238E27FC236}">
                    <a16:creationId xmlns:a16="http://schemas.microsoft.com/office/drawing/2014/main" id="{075AC8AE-15F5-4241-934D-AE2144A8C925}"/>
                  </a:ext>
                </a:extLst>
              </p:cNvPr>
              <p:cNvSpPr>
                <a:spLocks/>
              </p:cNvSpPr>
              <p:nvPr/>
            </p:nvSpPr>
            <p:spPr bwMode="auto">
              <a:xfrm>
                <a:off x="2784" y="205"/>
                <a:ext cx="17" cy="20"/>
              </a:xfrm>
              <a:custGeom>
                <a:avLst/>
                <a:gdLst>
                  <a:gd name="T0" fmla="*/ 0 w 34"/>
                  <a:gd name="T1" fmla="*/ 40 h 40"/>
                  <a:gd name="T2" fmla="*/ 3 w 34"/>
                  <a:gd name="T3" fmla="*/ 34 h 40"/>
                  <a:gd name="T4" fmla="*/ 6 w 34"/>
                  <a:gd name="T5" fmla="*/ 28 h 40"/>
                  <a:gd name="T6" fmla="*/ 11 w 34"/>
                  <a:gd name="T7" fmla="*/ 20 h 40"/>
                  <a:gd name="T8" fmla="*/ 17 w 34"/>
                  <a:gd name="T9" fmla="*/ 13 h 40"/>
                  <a:gd name="T10" fmla="*/ 23 w 34"/>
                  <a:gd name="T11" fmla="*/ 6 h 40"/>
                  <a:gd name="T12" fmla="*/ 27 w 34"/>
                  <a:gd name="T13" fmla="*/ 2 h 40"/>
                  <a:gd name="T14" fmla="*/ 31 w 34"/>
                  <a:gd name="T15" fmla="*/ 0 h 40"/>
                  <a:gd name="T16" fmla="*/ 34 w 34"/>
                  <a:gd name="T17" fmla="*/ 1 h 40"/>
                  <a:gd name="T18" fmla="*/ 34 w 34"/>
                  <a:gd name="T19" fmla="*/ 4 h 40"/>
                  <a:gd name="T20" fmla="*/ 32 w 34"/>
                  <a:gd name="T21" fmla="*/ 9 h 40"/>
                  <a:gd name="T22" fmla="*/ 27 w 34"/>
                  <a:gd name="T23" fmla="*/ 14 h 40"/>
                  <a:gd name="T24" fmla="*/ 20 w 34"/>
                  <a:gd name="T25" fmla="*/ 20 h 40"/>
                  <a:gd name="T26" fmla="*/ 15 w 34"/>
                  <a:gd name="T27" fmla="*/ 27 h 40"/>
                  <a:gd name="T28" fmla="*/ 8 w 34"/>
                  <a:gd name="T29" fmla="*/ 32 h 40"/>
                  <a:gd name="T30" fmla="*/ 3 w 34"/>
                  <a:gd name="T31" fmla="*/ 36 h 40"/>
                  <a:gd name="T32" fmla="*/ 0 w 34"/>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40">
                    <a:moveTo>
                      <a:pt x="0" y="40"/>
                    </a:moveTo>
                    <a:lnTo>
                      <a:pt x="3" y="34"/>
                    </a:lnTo>
                    <a:lnTo>
                      <a:pt x="6" y="28"/>
                    </a:lnTo>
                    <a:lnTo>
                      <a:pt x="11" y="20"/>
                    </a:lnTo>
                    <a:lnTo>
                      <a:pt x="17" y="13"/>
                    </a:lnTo>
                    <a:lnTo>
                      <a:pt x="23" y="6"/>
                    </a:lnTo>
                    <a:lnTo>
                      <a:pt x="27" y="2"/>
                    </a:lnTo>
                    <a:lnTo>
                      <a:pt x="31" y="0"/>
                    </a:lnTo>
                    <a:lnTo>
                      <a:pt x="34" y="1"/>
                    </a:lnTo>
                    <a:lnTo>
                      <a:pt x="34" y="4"/>
                    </a:lnTo>
                    <a:lnTo>
                      <a:pt x="32" y="9"/>
                    </a:lnTo>
                    <a:lnTo>
                      <a:pt x="27" y="14"/>
                    </a:lnTo>
                    <a:lnTo>
                      <a:pt x="20" y="20"/>
                    </a:lnTo>
                    <a:lnTo>
                      <a:pt x="15" y="27"/>
                    </a:lnTo>
                    <a:lnTo>
                      <a:pt x="8" y="32"/>
                    </a:lnTo>
                    <a:lnTo>
                      <a:pt x="3" y="36"/>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6" name="Freeform 142">
                <a:extLst>
                  <a:ext uri="{FF2B5EF4-FFF2-40B4-BE49-F238E27FC236}">
                    <a16:creationId xmlns:a16="http://schemas.microsoft.com/office/drawing/2014/main" id="{F07CC247-C5C4-4BAE-948A-66745E6D4705}"/>
                  </a:ext>
                </a:extLst>
              </p:cNvPr>
              <p:cNvSpPr>
                <a:spLocks/>
              </p:cNvSpPr>
              <p:nvPr/>
            </p:nvSpPr>
            <p:spPr bwMode="auto">
              <a:xfrm>
                <a:off x="2768" y="329"/>
                <a:ext cx="28" cy="6"/>
              </a:xfrm>
              <a:custGeom>
                <a:avLst/>
                <a:gdLst>
                  <a:gd name="T0" fmla="*/ 0 w 57"/>
                  <a:gd name="T1" fmla="*/ 1 h 13"/>
                  <a:gd name="T2" fmla="*/ 7 w 57"/>
                  <a:gd name="T3" fmla="*/ 1 h 13"/>
                  <a:gd name="T4" fmla="*/ 15 w 57"/>
                  <a:gd name="T5" fmla="*/ 0 h 13"/>
                  <a:gd name="T6" fmla="*/ 25 w 57"/>
                  <a:gd name="T7" fmla="*/ 0 h 13"/>
                  <a:gd name="T8" fmla="*/ 34 w 57"/>
                  <a:gd name="T9" fmla="*/ 0 h 13"/>
                  <a:gd name="T10" fmla="*/ 42 w 57"/>
                  <a:gd name="T11" fmla="*/ 0 h 13"/>
                  <a:gd name="T12" fmla="*/ 50 w 57"/>
                  <a:gd name="T13" fmla="*/ 3 h 13"/>
                  <a:gd name="T14" fmla="*/ 54 w 57"/>
                  <a:gd name="T15" fmla="*/ 5 h 13"/>
                  <a:gd name="T16" fmla="*/ 57 w 57"/>
                  <a:gd name="T17" fmla="*/ 8 h 13"/>
                  <a:gd name="T18" fmla="*/ 56 w 57"/>
                  <a:gd name="T19" fmla="*/ 12 h 13"/>
                  <a:gd name="T20" fmla="*/ 50 w 57"/>
                  <a:gd name="T21" fmla="*/ 13 h 13"/>
                  <a:gd name="T22" fmla="*/ 43 w 57"/>
                  <a:gd name="T23" fmla="*/ 12 h 13"/>
                  <a:gd name="T24" fmla="*/ 34 w 57"/>
                  <a:gd name="T25" fmla="*/ 9 h 13"/>
                  <a:gd name="T26" fmla="*/ 25 w 57"/>
                  <a:gd name="T27" fmla="*/ 7 h 13"/>
                  <a:gd name="T28" fmla="*/ 15 w 57"/>
                  <a:gd name="T29" fmla="*/ 5 h 13"/>
                  <a:gd name="T30" fmla="*/ 7 w 57"/>
                  <a:gd name="T31" fmla="*/ 3 h 13"/>
                  <a:gd name="T32" fmla="*/ 0 w 57"/>
                  <a:gd name="T3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13">
                    <a:moveTo>
                      <a:pt x="0" y="1"/>
                    </a:moveTo>
                    <a:lnTo>
                      <a:pt x="7" y="1"/>
                    </a:lnTo>
                    <a:lnTo>
                      <a:pt x="15" y="0"/>
                    </a:lnTo>
                    <a:lnTo>
                      <a:pt x="25" y="0"/>
                    </a:lnTo>
                    <a:lnTo>
                      <a:pt x="34" y="0"/>
                    </a:lnTo>
                    <a:lnTo>
                      <a:pt x="42" y="0"/>
                    </a:lnTo>
                    <a:lnTo>
                      <a:pt x="50" y="3"/>
                    </a:lnTo>
                    <a:lnTo>
                      <a:pt x="54" y="5"/>
                    </a:lnTo>
                    <a:lnTo>
                      <a:pt x="57" y="8"/>
                    </a:lnTo>
                    <a:lnTo>
                      <a:pt x="56" y="12"/>
                    </a:lnTo>
                    <a:lnTo>
                      <a:pt x="50" y="13"/>
                    </a:lnTo>
                    <a:lnTo>
                      <a:pt x="43" y="12"/>
                    </a:lnTo>
                    <a:lnTo>
                      <a:pt x="34" y="9"/>
                    </a:lnTo>
                    <a:lnTo>
                      <a:pt x="25" y="7"/>
                    </a:lnTo>
                    <a:lnTo>
                      <a:pt x="15" y="5"/>
                    </a:lnTo>
                    <a:lnTo>
                      <a:pt x="7" y="3"/>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7" name="Freeform 143">
                <a:extLst>
                  <a:ext uri="{FF2B5EF4-FFF2-40B4-BE49-F238E27FC236}">
                    <a16:creationId xmlns:a16="http://schemas.microsoft.com/office/drawing/2014/main" id="{FA559471-4CE9-4C9E-BE7B-6735819605C0}"/>
                  </a:ext>
                </a:extLst>
              </p:cNvPr>
              <p:cNvSpPr>
                <a:spLocks/>
              </p:cNvSpPr>
              <p:nvPr/>
            </p:nvSpPr>
            <p:spPr bwMode="auto">
              <a:xfrm>
                <a:off x="2763" y="337"/>
                <a:ext cx="28" cy="9"/>
              </a:xfrm>
              <a:custGeom>
                <a:avLst/>
                <a:gdLst>
                  <a:gd name="T0" fmla="*/ 0 w 55"/>
                  <a:gd name="T1" fmla="*/ 0 h 20"/>
                  <a:gd name="T2" fmla="*/ 6 w 55"/>
                  <a:gd name="T3" fmla="*/ 0 h 20"/>
                  <a:gd name="T4" fmla="*/ 14 w 55"/>
                  <a:gd name="T5" fmla="*/ 1 h 20"/>
                  <a:gd name="T6" fmla="*/ 22 w 55"/>
                  <a:gd name="T7" fmla="*/ 3 h 20"/>
                  <a:gd name="T8" fmla="*/ 31 w 55"/>
                  <a:gd name="T9" fmla="*/ 5 h 20"/>
                  <a:gd name="T10" fmla="*/ 40 w 55"/>
                  <a:gd name="T11" fmla="*/ 7 h 20"/>
                  <a:gd name="T12" fmla="*/ 47 w 55"/>
                  <a:gd name="T13" fmla="*/ 9 h 20"/>
                  <a:gd name="T14" fmla="*/ 53 w 55"/>
                  <a:gd name="T15" fmla="*/ 13 h 20"/>
                  <a:gd name="T16" fmla="*/ 55 w 55"/>
                  <a:gd name="T17" fmla="*/ 18 h 20"/>
                  <a:gd name="T18" fmla="*/ 53 w 55"/>
                  <a:gd name="T19" fmla="*/ 20 h 20"/>
                  <a:gd name="T20" fmla="*/ 48 w 55"/>
                  <a:gd name="T21" fmla="*/ 20 h 20"/>
                  <a:gd name="T22" fmla="*/ 40 w 55"/>
                  <a:gd name="T23" fmla="*/ 18 h 20"/>
                  <a:gd name="T24" fmla="*/ 31 w 55"/>
                  <a:gd name="T25" fmla="*/ 14 h 20"/>
                  <a:gd name="T26" fmla="*/ 21 w 55"/>
                  <a:gd name="T27" fmla="*/ 11 h 20"/>
                  <a:gd name="T28" fmla="*/ 12 w 55"/>
                  <a:gd name="T29" fmla="*/ 6 h 20"/>
                  <a:gd name="T30" fmla="*/ 5 w 55"/>
                  <a:gd name="T31" fmla="*/ 3 h 20"/>
                  <a:gd name="T32" fmla="*/ 0 w 55"/>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0">
                    <a:moveTo>
                      <a:pt x="0" y="0"/>
                    </a:moveTo>
                    <a:lnTo>
                      <a:pt x="6" y="0"/>
                    </a:lnTo>
                    <a:lnTo>
                      <a:pt x="14" y="1"/>
                    </a:lnTo>
                    <a:lnTo>
                      <a:pt x="22" y="3"/>
                    </a:lnTo>
                    <a:lnTo>
                      <a:pt x="31" y="5"/>
                    </a:lnTo>
                    <a:lnTo>
                      <a:pt x="40" y="7"/>
                    </a:lnTo>
                    <a:lnTo>
                      <a:pt x="47" y="9"/>
                    </a:lnTo>
                    <a:lnTo>
                      <a:pt x="53" y="13"/>
                    </a:lnTo>
                    <a:lnTo>
                      <a:pt x="55" y="18"/>
                    </a:lnTo>
                    <a:lnTo>
                      <a:pt x="53" y="20"/>
                    </a:lnTo>
                    <a:lnTo>
                      <a:pt x="48" y="20"/>
                    </a:lnTo>
                    <a:lnTo>
                      <a:pt x="40" y="18"/>
                    </a:lnTo>
                    <a:lnTo>
                      <a:pt x="31" y="14"/>
                    </a:lnTo>
                    <a:lnTo>
                      <a:pt x="21" y="11"/>
                    </a:lnTo>
                    <a:lnTo>
                      <a:pt x="12" y="6"/>
                    </a:lnTo>
                    <a:lnTo>
                      <a:pt x="5"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8" name="Freeform 144">
                <a:extLst>
                  <a:ext uri="{FF2B5EF4-FFF2-40B4-BE49-F238E27FC236}">
                    <a16:creationId xmlns:a16="http://schemas.microsoft.com/office/drawing/2014/main" id="{3772118E-BF81-48A2-B4B3-FB4DD9A2AFF1}"/>
                  </a:ext>
                </a:extLst>
              </p:cNvPr>
              <p:cNvSpPr>
                <a:spLocks/>
              </p:cNvSpPr>
              <p:nvPr/>
            </p:nvSpPr>
            <p:spPr bwMode="auto">
              <a:xfrm>
                <a:off x="2777" y="315"/>
                <a:ext cx="27" cy="6"/>
              </a:xfrm>
              <a:custGeom>
                <a:avLst/>
                <a:gdLst>
                  <a:gd name="T0" fmla="*/ 0 w 54"/>
                  <a:gd name="T1" fmla="*/ 7 h 13"/>
                  <a:gd name="T2" fmla="*/ 2 w 54"/>
                  <a:gd name="T3" fmla="*/ 5 h 13"/>
                  <a:gd name="T4" fmla="*/ 8 w 54"/>
                  <a:gd name="T5" fmla="*/ 3 h 13"/>
                  <a:gd name="T6" fmla="*/ 16 w 54"/>
                  <a:gd name="T7" fmla="*/ 2 h 13"/>
                  <a:gd name="T8" fmla="*/ 25 w 54"/>
                  <a:gd name="T9" fmla="*/ 0 h 13"/>
                  <a:gd name="T10" fmla="*/ 34 w 54"/>
                  <a:gd name="T11" fmla="*/ 2 h 13"/>
                  <a:gd name="T12" fmla="*/ 44 w 54"/>
                  <a:gd name="T13" fmla="*/ 3 h 13"/>
                  <a:gd name="T14" fmla="*/ 50 w 54"/>
                  <a:gd name="T15" fmla="*/ 5 h 13"/>
                  <a:gd name="T16" fmla="*/ 54 w 54"/>
                  <a:gd name="T17" fmla="*/ 8 h 13"/>
                  <a:gd name="T18" fmla="*/ 54 w 54"/>
                  <a:gd name="T19" fmla="*/ 12 h 13"/>
                  <a:gd name="T20" fmla="*/ 50 w 54"/>
                  <a:gd name="T21" fmla="*/ 13 h 13"/>
                  <a:gd name="T22" fmla="*/ 44 w 54"/>
                  <a:gd name="T23" fmla="*/ 13 h 13"/>
                  <a:gd name="T24" fmla="*/ 34 w 54"/>
                  <a:gd name="T25" fmla="*/ 11 h 13"/>
                  <a:gd name="T26" fmla="*/ 25 w 54"/>
                  <a:gd name="T27" fmla="*/ 10 h 13"/>
                  <a:gd name="T28" fmla="*/ 16 w 54"/>
                  <a:gd name="T29" fmla="*/ 8 h 13"/>
                  <a:gd name="T30" fmla="*/ 7 w 54"/>
                  <a:gd name="T31" fmla="*/ 7 h 13"/>
                  <a:gd name="T32" fmla="*/ 0 w 54"/>
                  <a:gd name="T3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3">
                    <a:moveTo>
                      <a:pt x="0" y="7"/>
                    </a:moveTo>
                    <a:lnTo>
                      <a:pt x="2" y="5"/>
                    </a:lnTo>
                    <a:lnTo>
                      <a:pt x="8" y="3"/>
                    </a:lnTo>
                    <a:lnTo>
                      <a:pt x="16" y="2"/>
                    </a:lnTo>
                    <a:lnTo>
                      <a:pt x="25" y="0"/>
                    </a:lnTo>
                    <a:lnTo>
                      <a:pt x="34" y="2"/>
                    </a:lnTo>
                    <a:lnTo>
                      <a:pt x="44" y="3"/>
                    </a:lnTo>
                    <a:lnTo>
                      <a:pt x="50" y="5"/>
                    </a:lnTo>
                    <a:lnTo>
                      <a:pt x="54" y="8"/>
                    </a:lnTo>
                    <a:lnTo>
                      <a:pt x="54" y="12"/>
                    </a:lnTo>
                    <a:lnTo>
                      <a:pt x="50" y="13"/>
                    </a:lnTo>
                    <a:lnTo>
                      <a:pt x="44" y="13"/>
                    </a:lnTo>
                    <a:lnTo>
                      <a:pt x="34" y="11"/>
                    </a:lnTo>
                    <a:lnTo>
                      <a:pt x="25" y="10"/>
                    </a:lnTo>
                    <a:lnTo>
                      <a:pt x="16" y="8"/>
                    </a:lnTo>
                    <a:lnTo>
                      <a:pt x="7" y="7"/>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89" name="Freeform 145">
                <a:extLst>
                  <a:ext uri="{FF2B5EF4-FFF2-40B4-BE49-F238E27FC236}">
                    <a16:creationId xmlns:a16="http://schemas.microsoft.com/office/drawing/2014/main" id="{E9302341-CD27-4FFE-BE1F-B70007C99389}"/>
                  </a:ext>
                </a:extLst>
              </p:cNvPr>
              <p:cNvSpPr>
                <a:spLocks/>
              </p:cNvSpPr>
              <p:nvPr/>
            </p:nvSpPr>
            <p:spPr bwMode="auto">
              <a:xfrm>
                <a:off x="2780" y="299"/>
                <a:ext cx="32" cy="8"/>
              </a:xfrm>
              <a:custGeom>
                <a:avLst/>
                <a:gdLst>
                  <a:gd name="T0" fmla="*/ 0 w 63"/>
                  <a:gd name="T1" fmla="*/ 17 h 17"/>
                  <a:gd name="T2" fmla="*/ 7 w 63"/>
                  <a:gd name="T3" fmla="*/ 14 h 17"/>
                  <a:gd name="T4" fmla="*/ 16 w 63"/>
                  <a:gd name="T5" fmla="*/ 9 h 17"/>
                  <a:gd name="T6" fmla="*/ 26 w 63"/>
                  <a:gd name="T7" fmla="*/ 6 h 17"/>
                  <a:gd name="T8" fmla="*/ 37 w 63"/>
                  <a:gd name="T9" fmla="*/ 2 h 17"/>
                  <a:gd name="T10" fmla="*/ 46 w 63"/>
                  <a:gd name="T11" fmla="*/ 1 h 17"/>
                  <a:gd name="T12" fmla="*/ 54 w 63"/>
                  <a:gd name="T13" fmla="*/ 0 h 17"/>
                  <a:gd name="T14" fmla="*/ 61 w 63"/>
                  <a:gd name="T15" fmla="*/ 1 h 17"/>
                  <a:gd name="T16" fmla="*/ 63 w 63"/>
                  <a:gd name="T17" fmla="*/ 5 h 17"/>
                  <a:gd name="T18" fmla="*/ 62 w 63"/>
                  <a:gd name="T19" fmla="*/ 8 h 17"/>
                  <a:gd name="T20" fmla="*/ 56 w 63"/>
                  <a:gd name="T21" fmla="*/ 12 h 17"/>
                  <a:gd name="T22" fmla="*/ 48 w 63"/>
                  <a:gd name="T23" fmla="*/ 13 h 17"/>
                  <a:gd name="T24" fmla="*/ 38 w 63"/>
                  <a:gd name="T25" fmla="*/ 14 h 17"/>
                  <a:gd name="T26" fmla="*/ 26 w 63"/>
                  <a:gd name="T27" fmla="*/ 15 h 17"/>
                  <a:gd name="T28" fmla="*/ 16 w 63"/>
                  <a:gd name="T29" fmla="*/ 15 h 17"/>
                  <a:gd name="T30" fmla="*/ 7 w 63"/>
                  <a:gd name="T31" fmla="*/ 16 h 17"/>
                  <a:gd name="T32" fmla="*/ 0 w 63"/>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7">
                    <a:moveTo>
                      <a:pt x="0" y="17"/>
                    </a:moveTo>
                    <a:lnTo>
                      <a:pt x="7" y="14"/>
                    </a:lnTo>
                    <a:lnTo>
                      <a:pt x="16" y="9"/>
                    </a:lnTo>
                    <a:lnTo>
                      <a:pt x="26" y="6"/>
                    </a:lnTo>
                    <a:lnTo>
                      <a:pt x="37" y="2"/>
                    </a:lnTo>
                    <a:lnTo>
                      <a:pt x="46" y="1"/>
                    </a:lnTo>
                    <a:lnTo>
                      <a:pt x="54" y="0"/>
                    </a:lnTo>
                    <a:lnTo>
                      <a:pt x="61" y="1"/>
                    </a:lnTo>
                    <a:lnTo>
                      <a:pt x="63" y="5"/>
                    </a:lnTo>
                    <a:lnTo>
                      <a:pt x="62" y="8"/>
                    </a:lnTo>
                    <a:lnTo>
                      <a:pt x="56" y="12"/>
                    </a:lnTo>
                    <a:lnTo>
                      <a:pt x="48" y="13"/>
                    </a:lnTo>
                    <a:lnTo>
                      <a:pt x="38" y="14"/>
                    </a:lnTo>
                    <a:lnTo>
                      <a:pt x="26" y="15"/>
                    </a:lnTo>
                    <a:lnTo>
                      <a:pt x="16" y="15"/>
                    </a:lnTo>
                    <a:lnTo>
                      <a:pt x="7" y="16"/>
                    </a:lnTo>
                    <a:lnTo>
                      <a:pt x="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0" name="Freeform 146">
                <a:extLst>
                  <a:ext uri="{FF2B5EF4-FFF2-40B4-BE49-F238E27FC236}">
                    <a16:creationId xmlns:a16="http://schemas.microsoft.com/office/drawing/2014/main" id="{DEBF8CA9-C159-4293-88DA-F36DAC561C9C}"/>
                  </a:ext>
                </a:extLst>
              </p:cNvPr>
              <p:cNvSpPr>
                <a:spLocks/>
              </p:cNvSpPr>
              <p:nvPr/>
            </p:nvSpPr>
            <p:spPr bwMode="auto">
              <a:xfrm>
                <a:off x="2786" y="283"/>
                <a:ext cx="35" cy="10"/>
              </a:xfrm>
              <a:custGeom>
                <a:avLst/>
                <a:gdLst>
                  <a:gd name="T0" fmla="*/ 0 w 69"/>
                  <a:gd name="T1" fmla="*/ 20 h 20"/>
                  <a:gd name="T2" fmla="*/ 6 w 69"/>
                  <a:gd name="T3" fmla="*/ 17 h 20"/>
                  <a:gd name="T4" fmla="*/ 16 w 69"/>
                  <a:gd name="T5" fmla="*/ 13 h 20"/>
                  <a:gd name="T6" fmla="*/ 28 w 69"/>
                  <a:gd name="T7" fmla="*/ 8 h 20"/>
                  <a:gd name="T8" fmla="*/ 39 w 69"/>
                  <a:gd name="T9" fmla="*/ 5 h 20"/>
                  <a:gd name="T10" fmla="*/ 51 w 69"/>
                  <a:gd name="T11" fmla="*/ 1 h 20"/>
                  <a:gd name="T12" fmla="*/ 60 w 69"/>
                  <a:gd name="T13" fmla="*/ 0 h 20"/>
                  <a:gd name="T14" fmla="*/ 67 w 69"/>
                  <a:gd name="T15" fmla="*/ 0 h 20"/>
                  <a:gd name="T16" fmla="*/ 69 w 69"/>
                  <a:gd name="T17" fmla="*/ 4 h 20"/>
                  <a:gd name="T18" fmla="*/ 66 w 69"/>
                  <a:gd name="T19" fmla="*/ 8 h 20"/>
                  <a:gd name="T20" fmla="*/ 59 w 69"/>
                  <a:gd name="T21" fmla="*/ 12 h 20"/>
                  <a:gd name="T22" fmla="*/ 49 w 69"/>
                  <a:gd name="T23" fmla="*/ 14 h 20"/>
                  <a:gd name="T24" fmla="*/ 37 w 69"/>
                  <a:gd name="T25" fmla="*/ 16 h 20"/>
                  <a:gd name="T26" fmla="*/ 26 w 69"/>
                  <a:gd name="T27" fmla="*/ 17 h 20"/>
                  <a:gd name="T28" fmla="*/ 14 w 69"/>
                  <a:gd name="T29" fmla="*/ 18 h 20"/>
                  <a:gd name="T30" fmla="*/ 6 w 69"/>
                  <a:gd name="T31" fmla="*/ 18 h 20"/>
                  <a:gd name="T32" fmla="*/ 0 w 69"/>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20">
                    <a:moveTo>
                      <a:pt x="0" y="20"/>
                    </a:moveTo>
                    <a:lnTo>
                      <a:pt x="6" y="17"/>
                    </a:lnTo>
                    <a:lnTo>
                      <a:pt x="16" y="13"/>
                    </a:lnTo>
                    <a:lnTo>
                      <a:pt x="28" y="8"/>
                    </a:lnTo>
                    <a:lnTo>
                      <a:pt x="39" y="5"/>
                    </a:lnTo>
                    <a:lnTo>
                      <a:pt x="51" y="1"/>
                    </a:lnTo>
                    <a:lnTo>
                      <a:pt x="60" y="0"/>
                    </a:lnTo>
                    <a:lnTo>
                      <a:pt x="67" y="0"/>
                    </a:lnTo>
                    <a:lnTo>
                      <a:pt x="69" y="4"/>
                    </a:lnTo>
                    <a:lnTo>
                      <a:pt x="66" y="8"/>
                    </a:lnTo>
                    <a:lnTo>
                      <a:pt x="59" y="12"/>
                    </a:lnTo>
                    <a:lnTo>
                      <a:pt x="49" y="14"/>
                    </a:lnTo>
                    <a:lnTo>
                      <a:pt x="37" y="16"/>
                    </a:lnTo>
                    <a:lnTo>
                      <a:pt x="26" y="17"/>
                    </a:lnTo>
                    <a:lnTo>
                      <a:pt x="14" y="18"/>
                    </a:lnTo>
                    <a:lnTo>
                      <a:pt x="6" y="18"/>
                    </a:lnTo>
                    <a:lnTo>
                      <a:pt x="0"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1" name="Freeform 147">
                <a:extLst>
                  <a:ext uri="{FF2B5EF4-FFF2-40B4-BE49-F238E27FC236}">
                    <a16:creationId xmlns:a16="http://schemas.microsoft.com/office/drawing/2014/main" id="{2B84B76B-54D2-40CC-B807-A298EE3CFE31}"/>
                  </a:ext>
                </a:extLst>
              </p:cNvPr>
              <p:cNvSpPr>
                <a:spLocks/>
              </p:cNvSpPr>
              <p:nvPr/>
            </p:nvSpPr>
            <p:spPr bwMode="auto">
              <a:xfrm>
                <a:off x="2787" y="249"/>
                <a:ext cx="37" cy="18"/>
              </a:xfrm>
              <a:custGeom>
                <a:avLst/>
                <a:gdLst>
                  <a:gd name="T0" fmla="*/ 0 w 74"/>
                  <a:gd name="T1" fmla="*/ 36 h 36"/>
                  <a:gd name="T2" fmla="*/ 7 w 74"/>
                  <a:gd name="T3" fmla="*/ 30 h 36"/>
                  <a:gd name="T4" fmla="*/ 18 w 74"/>
                  <a:gd name="T5" fmla="*/ 23 h 36"/>
                  <a:gd name="T6" fmla="*/ 28 w 74"/>
                  <a:gd name="T7" fmla="*/ 16 h 36"/>
                  <a:gd name="T8" fmla="*/ 41 w 74"/>
                  <a:gd name="T9" fmla="*/ 9 h 36"/>
                  <a:gd name="T10" fmla="*/ 52 w 74"/>
                  <a:gd name="T11" fmla="*/ 5 h 36"/>
                  <a:gd name="T12" fmla="*/ 63 w 74"/>
                  <a:gd name="T13" fmla="*/ 1 h 36"/>
                  <a:gd name="T14" fmla="*/ 71 w 74"/>
                  <a:gd name="T15" fmla="*/ 0 h 36"/>
                  <a:gd name="T16" fmla="*/ 74 w 74"/>
                  <a:gd name="T17" fmla="*/ 2 h 36"/>
                  <a:gd name="T18" fmla="*/ 73 w 74"/>
                  <a:gd name="T19" fmla="*/ 6 h 36"/>
                  <a:gd name="T20" fmla="*/ 66 w 74"/>
                  <a:gd name="T21" fmla="*/ 10 h 36"/>
                  <a:gd name="T22" fmla="*/ 54 w 74"/>
                  <a:gd name="T23" fmla="*/ 15 h 36"/>
                  <a:gd name="T24" fmla="*/ 42 w 74"/>
                  <a:gd name="T25" fmla="*/ 19 h 36"/>
                  <a:gd name="T26" fmla="*/ 28 w 74"/>
                  <a:gd name="T27" fmla="*/ 23 h 36"/>
                  <a:gd name="T28" fmla="*/ 15 w 74"/>
                  <a:gd name="T29" fmla="*/ 28 h 36"/>
                  <a:gd name="T30" fmla="*/ 6 w 74"/>
                  <a:gd name="T31" fmla="*/ 32 h 36"/>
                  <a:gd name="T32" fmla="*/ 0 w 74"/>
                  <a:gd name="T3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36">
                    <a:moveTo>
                      <a:pt x="0" y="36"/>
                    </a:moveTo>
                    <a:lnTo>
                      <a:pt x="7" y="30"/>
                    </a:lnTo>
                    <a:lnTo>
                      <a:pt x="18" y="23"/>
                    </a:lnTo>
                    <a:lnTo>
                      <a:pt x="28" y="16"/>
                    </a:lnTo>
                    <a:lnTo>
                      <a:pt x="41" y="9"/>
                    </a:lnTo>
                    <a:lnTo>
                      <a:pt x="52" y="5"/>
                    </a:lnTo>
                    <a:lnTo>
                      <a:pt x="63" y="1"/>
                    </a:lnTo>
                    <a:lnTo>
                      <a:pt x="71" y="0"/>
                    </a:lnTo>
                    <a:lnTo>
                      <a:pt x="74" y="2"/>
                    </a:lnTo>
                    <a:lnTo>
                      <a:pt x="73" y="6"/>
                    </a:lnTo>
                    <a:lnTo>
                      <a:pt x="66" y="10"/>
                    </a:lnTo>
                    <a:lnTo>
                      <a:pt x="54" y="15"/>
                    </a:lnTo>
                    <a:lnTo>
                      <a:pt x="42" y="19"/>
                    </a:lnTo>
                    <a:lnTo>
                      <a:pt x="28" y="23"/>
                    </a:lnTo>
                    <a:lnTo>
                      <a:pt x="15" y="28"/>
                    </a:lnTo>
                    <a:lnTo>
                      <a:pt x="6" y="32"/>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2" name="Freeform 148">
                <a:extLst>
                  <a:ext uri="{FF2B5EF4-FFF2-40B4-BE49-F238E27FC236}">
                    <a16:creationId xmlns:a16="http://schemas.microsoft.com/office/drawing/2014/main" id="{5A218306-1CDD-457F-BBF6-B462490C9239}"/>
                  </a:ext>
                </a:extLst>
              </p:cNvPr>
              <p:cNvSpPr>
                <a:spLocks/>
              </p:cNvSpPr>
              <p:nvPr/>
            </p:nvSpPr>
            <p:spPr bwMode="auto">
              <a:xfrm>
                <a:off x="2784" y="216"/>
                <a:ext cx="34" cy="22"/>
              </a:xfrm>
              <a:custGeom>
                <a:avLst/>
                <a:gdLst>
                  <a:gd name="T0" fmla="*/ 0 w 68"/>
                  <a:gd name="T1" fmla="*/ 43 h 43"/>
                  <a:gd name="T2" fmla="*/ 5 w 68"/>
                  <a:gd name="T3" fmla="*/ 38 h 43"/>
                  <a:gd name="T4" fmla="*/ 14 w 68"/>
                  <a:gd name="T5" fmla="*/ 30 h 43"/>
                  <a:gd name="T6" fmla="*/ 24 w 68"/>
                  <a:gd name="T7" fmla="*/ 22 h 43"/>
                  <a:gd name="T8" fmla="*/ 35 w 68"/>
                  <a:gd name="T9" fmla="*/ 14 h 43"/>
                  <a:gd name="T10" fmla="*/ 47 w 68"/>
                  <a:gd name="T11" fmla="*/ 7 h 43"/>
                  <a:gd name="T12" fmla="*/ 56 w 68"/>
                  <a:gd name="T13" fmla="*/ 3 h 43"/>
                  <a:gd name="T14" fmla="*/ 64 w 68"/>
                  <a:gd name="T15" fmla="*/ 0 h 43"/>
                  <a:gd name="T16" fmla="*/ 68 w 68"/>
                  <a:gd name="T17" fmla="*/ 3 h 43"/>
                  <a:gd name="T18" fmla="*/ 67 w 68"/>
                  <a:gd name="T19" fmla="*/ 7 h 43"/>
                  <a:gd name="T20" fmla="*/ 60 w 68"/>
                  <a:gd name="T21" fmla="*/ 13 h 43"/>
                  <a:gd name="T22" fmla="*/ 50 w 68"/>
                  <a:gd name="T23" fmla="*/ 19 h 43"/>
                  <a:gd name="T24" fmla="*/ 38 w 68"/>
                  <a:gd name="T25" fmla="*/ 25 h 43"/>
                  <a:gd name="T26" fmla="*/ 25 w 68"/>
                  <a:gd name="T27" fmla="*/ 30 h 43"/>
                  <a:gd name="T28" fmla="*/ 14 w 68"/>
                  <a:gd name="T29" fmla="*/ 36 h 43"/>
                  <a:gd name="T30" fmla="*/ 4 w 68"/>
                  <a:gd name="T31" fmla="*/ 40 h 43"/>
                  <a:gd name="T32" fmla="*/ 0 w 68"/>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43">
                    <a:moveTo>
                      <a:pt x="0" y="43"/>
                    </a:moveTo>
                    <a:lnTo>
                      <a:pt x="5" y="38"/>
                    </a:lnTo>
                    <a:lnTo>
                      <a:pt x="14" y="30"/>
                    </a:lnTo>
                    <a:lnTo>
                      <a:pt x="24" y="22"/>
                    </a:lnTo>
                    <a:lnTo>
                      <a:pt x="35" y="14"/>
                    </a:lnTo>
                    <a:lnTo>
                      <a:pt x="47" y="7"/>
                    </a:lnTo>
                    <a:lnTo>
                      <a:pt x="56" y="3"/>
                    </a:lnTo>
                    <a:lnTo>
                      <a:pt x="64" y="0"/>
                    </a:lnTo>
                    <a:lnTo>
                      <a:pt x="68" y="3"/>
                    </a:lnTo>
                    <a:lnTo>
                      <a:pt x="67" y="7"/>
                    </a:lnTo>
                    <a:lnTo>
                      <a:pt x="60" y="13"/>
                    </a:lnTo>
                    <a:lnTo>
                      <a:pt x="50" y="19"/>
                    </a:lnTo>
                    <a:lnTo>
                      <a:pt x="38" y="25"/>
                    </a:lnTo>
                    <a:lnTo>
                      <a:pt x="25" y="30"/>
                    </a:lnTo>
                    <a:lnTo>
                      <a:pt x="14" y="36"/>
                    </a:lnTo>
                    <a:lnTo>
                      <a:pt x="4" y="40"/>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3" name="Freeform 149">
                <a:extLst>
                  <a:ext uri="{FF2B5EF4-FFF2-40B4-BE49-F238E27FC236}">
                    <a16:creationId xmlns:a16="http://schemas.microsoft.com/office/drawing/2014/main" id="{9B6046D2-F555-4A30-81B4-75519CAC630C}"/>
                  </a:ext>
                </a:extLst>
              </p:cNvPr>
              <p:cNvSpPr>
                <a:spLocks/>
              </p:cNvSpPr>
              <p:nvPr/>
            </p:nvSpPr>
            <p:spPr bwMode="auto">
              <a:xfrm>
                <a:off x="2788" y="262"/>
                <a:ext cx="31" cy="18"/>
              </a:xfrm>
              <a:custGeom>
                <a:avLst/>
                <a:gdLst>
                  <a:gd name="T0" fmla="*/ 0 w 62"/>
                  <a:gd name="T1" fmla="*/ 35 h 35"/>
                  <a:gd name="T2" fmla="*/ 5 w 62"/>
                  <a:gd name="T3" fmla="*/ 31 h 35"/>
                  <a:gd name="T4" fmla="*/ 13 w 62"/>
                  <a:gd name="T5" fmla="*/ 25 h 35"/>
                  <a:gd name="T6" fmla="*/ 24 w 62"/>
                  <a:gd name="T7" fmla="*/ 17 h 35"/>
                  <a:gd name="T8" fmla="*/ 34 w 62"/>
                  <a:gd name="T9" fmla="*/ 10 h 35"/>
                  <a:gd name="T10" fmla="*/ 45 w 62"/>
                  <a:gd name="T11" fmla="*/ 4 h 35"/>
                  <a:gd name="T12" fmla="*/ 53 w 62"/>
                  <a:gd name="T13" fmla="*/ 1 h 35"/>
                  <a:gd name="T14" fmla="*/ 60 w 62"/>
                  <a:gd name="T15" fmla="*/ 0 h 35"/>
                  <a:gd name="T16" fmla="*/ 62 w 62"/>
                  <a:gd name="T17" fmla="*/ 2 h 35"/>
                  <a:gd name="T18" fmla="*/ 60 w 62"/>
                  <a:gd name="T19" fmla="*/ 8 h 35"/>
                  <a:gd name="T20" fmla="*/ 54 w 62"/>
                  <a:gd name="T21" fmla="*/ 12 h 35"/>
                  <a:gd name="T22" fmla="*/ 45 w 62"/>
                  <a:gd name="T23" fmla="*/ 17 h 35"/>
                  <a:gd name="T24" fmla="*/ 34 w 62"/>
                  <a:gd name="T25" fmla="*/ 21 h 35"/>
                  <a:gd name="T26" fmla="*/ 23 w 62"/>
                  <a:gd name="T27" fmla="*/ 26 h 35"/>
                  <a:gd name="T28" fmla="*/ 12 w 62"/>
                  <a:gd name="T29" fmla="*/ 30 h 35"/>
                  <a:gd name="T30" fmla="*/ 4 w 62"/>
                  <a:gd name="T31" fmla="*/ 33 h 35"/>
                  <a:gd name="T32" fmla="*/ 0 w 62"/>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35">
                    <a:moveTo>
                      <a:pt x="0" y="35"/>
                    </a:moveTo>
                    <a:lnTo>
                      <a:pt x="5" y="31"/>
                    </a:lnTo>
                    <a:lnTo>
                      <a:pt x="13" y="25"/>
                    </a:lnTo>
                    <a:lnTo>
                      <a:pt x="24" y="17"/>
                    </a:lnTo>
                    <a:lnTo>
                      <a:pt x="34" y="10"/>
                    </a:lnTo>
                    <a:lnTo>
                      <a:pt x="45" y="4"/>
                    </a:lnTo>
                    <a:lnTo>
                      <a:pt x="53" y="1"/>
                    </a:lnTo>
                    <a:lnTo>
                      <a:pt x="60" y="0"/>
                    </a:lnTo>
                    <a:lnTo>
                      <a:pt x="62" y="2"/>
                    </a:lnTo>
                    <a:lnTo>
                      <a:pt x="60" y="8"/>
                    </a:lnTo>
                    <a:lnTo>
                      <a:pt x="54" y="12"/>
                    </a:lnTo>
                    <a:lnTo>
                      <a:pt x="45" y="17"/>
                    </a:lnTo>
                    <a:lnTo>
                      <a:pt x="34" y="21"/>
                    </a:lnTo>
                    <a:lnTo>
                      <a:pt x="23" y="26"/>
                    </a:lnTo>
                    <a:lnTo>
                      <a:pt x="12" y="30"/>
                    </a:lnTo>
                    <a:lnTo>
                      <a:pt x="4" y="33"/>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4" name="Freeform 150">
                <a:extLst>
                  <a:ext uri="{FF2B5EF4-FFF2-40B4-BE49-F238E27FC236}">
                    <a16:creationId xmlns:a16="http://schemas.microsoft.com/office/drawing/2014/main" id="{29EC0C60-FA1A-48EE-8E39-B39A6CCAAEB3}"/>
                  </a:ext>
                </a:extLst>
              </p:cNvPr>
              <p:cNvSpPr>
                <a:spLocks/>
              </p:cNvSpPr>
              <p:nvPr/>
            </p:nvSpPr>
            <p:spPr bwMode="auto">
              <a:xfrm>
                <a:off x="2746" y="250"/>
                <a:ext cx="44" cy="28"/>
              </a:xfrm>
              <a:custGeom>
                <a:avLst/>
                <a:gdLst>
                  <a:gd name="T0" fmla="*/ 0 w 88"/>
                  <a:gd name="T1" fmla="*/ 1 h 58"/>
                  <a:gd name="T2" fmla="*/ 4 w 88"/>
                  <a:gd name="T3" fmla="*/ 0 h 58"/>
                  <a:gd name="T4" fmla="*/ 15 w 88"/>
                  <a:gd name="T5" fmla="*/ 3 h 58"/>
                  <a:gd name="T6" fmla="*/ 27 w 88"/>
                  <a:gd name="T7" fmla="*/ 8 h 58"/>
                  <a:gd name="T8" fmla="*/ 42 w 88"/>
                  <a:gd name="T9" fmla="*/ 18 h 58"/>
                  <a:gd name="T10" fmla="*/ 57 w 88"/>
                  <a:gd name="T11" fmla="*/ 27 h 58"/>
                  <a:gd name="T12" fmla="*/ 71 w 88"/>
                  <a:gd name="T13" fmla="*/ 37 h 58"/>
                  <a:gd name="T14" fmla="*/ 82 w 88"/>
                  <a:gd name="T15" fmla="*/ 49 h 58"/>
                  <a:gd name="T16" fmla="*/ 88 w 88"/>
                  <a:gd name="T17" fmla="*/ 58 h 58"/>
                  <a:gd name="T18" fmla="*/ 81 w 88"/>
                  <a:gd name="T19" fmla="*/ 54 h 58"/>
                  <a:gd name="T20" fmla="*/ 70 w 88"/>
                  <a:gd name="T21" fmla="*/ 47 h 58"/>
                  <a:gd name="T22" fmla="*/ 55 w 88"/>
                  <a:gd name="T23" fmla="*/ 39 h 58"/>
                  <a:gd name="T24" fmla="*/ 39 w 88"/>
                  <a:gd name="T25" fmla="*/ 30 h 58"/>
                  <a:gd name="T26" fmla="*/ 24 w 88"/>
                  <a:gd name="T27" fmla="*/ 21 h 58"/>
                  <a:gd name="T28" fmla="*/ 11 w 88"/>
                  <a:gd name="T29" fmla="*/ 12 h 58"/>
                  <a:gd name="T30" fmla="*/ 2 w 88"/>
                  <a:gd name="T31" fmla="*/ 5 h 58"/>
                  <a:gd name="T32" fmla="*/ 0 w 88"/>
                  <a:gd name="T3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8">
                    <a:moveTo>
                      <a:pt x="0" y="1"/>
                    </a:moveTo>
                    <a:lnTo>
                      <a:pt x="4" y="0"/>
                    </a:lnTo>
                    <a:lnTo>
                      <a:pt x="15" y="3"/>
                    </a:lnTo>
                    <a:lnTo>
                      <a:pt x="27" y="8"/>
                    </a:lnTo>
                    <a:lnTo>
                      <a:pt x="42" y="18"/>
                    </a:lnTo>
                    <a:lnTo>
                      <a:pt x="57" y="27"/>
                    </a:lnTo>
                    <a:lnTo>
                      <a:pt x="71" y="37"/>
                    </a:lnTo>
                    <a:lnTo>
                      <a:pt x="82" y="49"/>
                    </a:lnTo>
                    <a:lnTo>
                      <a:pt x="88" y="58"/>
                    </a:lnTo>
                    <a:lnTo>
                      <a:pt x="81" y="54"/>
                    </a:lnTo>
                    <a:lnTo>
                      <a:pt x="70" y="47"/>
                    </a:lnTo>
                    <a:lnTo>
                      <a:pt x="55" y="39"/>
                    </a:lnTo>
                    <a:lnTo>
                      <a:pt x="39" y="30"/>
                    </a:lnTo>
                    <a:lnTo>
                      <a:pt x="24" y="21"/>
                    </a:lnTo>
                    <a:lnTo>
                      <a:pt x="11" y="12"/>
                    </a:lnTo>
                    <a:lnTo>
                      <a:pt x="2" y="5"/>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5" name="Freeform 151">
                <a:extLst>
                  <a:ext uri="{FF2B5EF4-FFF2-40B4-BE49-F238E27FC236}">
                    <a16:creationId xmlns:a16="http://schemas.microsoft.com/office/drawing/2014/main" id="{AADD12DC-4120-42FE-BC88-7CE26E69EEF4}"/>
                  </a:ext>
                </a:extLst>
              </p:cNvPr>
              <p:cNvSpPr>
                <a:spLocks/>
              </p:cNvSpPr>
              <p:nvPr/>
            </p:nvSpPr>
            <p:spPr bwMode="auto">
              <a:xfrm>
                <a:off x="2754" y="231"/>
                <a:ext cx="34" cy="24"/>
              </a:xfrm>
              <a:custGeom>
                <a:avLst/>
                <a:gdLst>
                  <a:gd name="T0" fmla="*/ 0 w 69"/>
                  <a:gd name="T1" fmla="*/ 0 h 50"/>
                  <a:gd name="T2" fmla="*/ 3 w 69"/>
                  <a:gd name="T3" fmla="*/ 0 h 50"/>
                  <a:gd name="T4" fmla="*/ 10 w 69"/>
                  <a:gd name="T5" fmla="*/ 3 h 50"/>
                  <a:gd name="T6" fmla="*/ 20 w 69"/>
                  <a:gd name="T7" fmla="*/ 7 h 50"/>
                  <a:gd name="T8" fmla="*/ 32 w 69"/>
                  <a:gd name="T9" fmla="*/ 13 h 50"/>
                  <a:gd name="T10" fmla="*/ 43 w 69"/>
                  <a:gd name="T11" fmla="*/ 21 h 50"/>
                  <a:gd name="T12" fmla="*/ 54 w 69"/>
                  <a:gd name="T13" fmla="*/ 30 h 50"/>
                  <a:gd name="T14" fmla="*/ 63 w 69"/>
                  <a:gd name="T15" fmla="*/ 39 h 50"/>
                  <a:gd name="T16" fmla="*/ 69 w 69"/>
                  <a:gd name="T17" fmla="*/ 50 h 50"/>
                  <a:gd name="T18" fmla="*/ 62 w 69"/>
                  <a:gd name="T19" fmla="*/ 44 h 50"/>
                  <a:gd name="T20" fmla="*/ 52 w 69"/>
                  <a:gd name="T21" fmla="*/ 37 h 50"/>
                  <a:gd name="T22" fmla="*/ 40 w 69"/>
                  <a:gd name="T23" fmla="*/ 29 h 50"/>
                  <a:gd name="T24" fmla="*/ 27 w 69"/>
                  <a:gd name="T25" fmla="*/ 21 h 50"/>
                  <a:gd name="T26" fmla="*/ 17 w 69"/>
                  <a:gd name="T27" fmla="*/ 14 h 50"/>
                  <a:gd name="T28" fmla="*/ 8 w 69"/>
                  <a:gd name="T29" fmla="*/ 8 h 50"/>
                  <a:gd name="T30" fmla="*/ 1 w 69"/>
                  <a:gd name="T31" fmla="*/ 4 h 50"/>
                  <a:gd name="T32" fmla="*/ 0 w 6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50">
                    <a:moveTo>
                      <a:pt x="0" y="0"/>
                    </a:moveTo>
                    <a:lnTo>
                      <a:pt x="3" y="0"/>
                    </a:lnTo>
                    <a:lnTo>
                      <a:pt x="10" y="3"/>
                    </a:lnTo>
                    <a:lnTo>
                      <a:pt x="20" y="7"/>
                    </a:lnTo>
                    <a:lnTo>
                      <a:pt x="32" y="13"/>
                    </a:lnTo>
                    <a:lnTo>
                      <a:pt x="43" y="21"/>
                    </a:lnTo>
                    <a:lnTo>
                      <a:pt x="54" y="30"/>
                    </a:lnTo>
                    <a:lnTo>
                      <a:pt x="63" y="39"/>
                    </a:lnTo>
                    <a:lnTo>
                      <a:pt x="69" y="50"/>
                    </a:lnTo>
                    <a:lnTo>
                      <a:pt x="62" y="44"/>
                    </a:lnTo>
                    <a:lnTo>
                      <a:pt x="52" y="37"/>
                    </a:lnTo>
                    <a:lnTo>
                      <a:pt x="40" y="29"/>
                    </a:lnTo>
                    <a:lnTo>
                      <a:pt x="27" y="21"/>
                    </a:lnTo>
                    <a:lnTo>
                      <a:pt x="17" y="14"/>
                    </a:lnTo>
                    <a:lnTo>
                      <a:pt x="8" y="8"/>
                    </a:lnTo>
                    <a:lnTo>
                      <a:pt x="1"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6" name="Freeform 152">
                <a:extLst>
                  <a:ext uri="{FF2B5EF4-FFF2-40B4-BE49-F238E27FC236}">
                    <a16:creationId xmlns:a16="http://schemas.microsoft.com/office/drawing/2014/main" id="{787E2067-1E98-4A8F-93C0-5A13BA5FA734}"/>
                  </a:ext>
                </a:extLst>
              </p:cNvPr>
              <p:cNvSpPr>
                <a:spLocks/>
              </p:cNvSpPr>
              <p:nvPr/>
            </p:nvSpPr>
            <p:spPr bwMode="auto">
              <a:xfrm>
                <a:off x="2786" y="231"/>
                <a:ext cx="35" cy="21"/>
              </a:xfrm>
              <a:custGeom>
                <a:avLst/>
                <a:gdLst>
                  <a:gd name="T0" fmla="*/ 0 w 69"/>
                  <a:gd name="T1" fmla="*/ 43 h 43"/>
                  <a:gd name="T2" fmla="*/ 6 w 69"/>
                  <a:gd name="T3" fmla="*/ 37 h 43"/>
                  <a:gd name="T4" fmla="*/ 14 w 69"/>
                  <a:gd name="T5" fmla="*/ 30 h 43"/>
                  <a:gd name="T6" fmla="*/ 26 w 69"/>
                  <a:gd name="T7" fmla="*/ 22 h 43"/>
                  <a:gd name="T8" fmla="*/ 37 w 69"/>
                  <a:gd name="T9" fmla="*/ 14 h 43"/>
                  <a:gd name="T10" fmla="*/ 47 w 69"/>
                  <a:gd name="T11" fmla="*/ 7 h 43"/>
                  <a:gd name="T12" fmla="*/ 58 w 69"/>
                  <a:gd name="T13" fmla="*/ 3 h 43"/>
                  <a:gd name="T14" fmla="*/ 65 w 69"/>
                  <a:gd name="T15" fmla="*/ 0 h 43"/>
                  <a:gd name="T16" fmla="*/ 69 w 69"/>
                  <a:gd name="T17" fmla="*/ 3 h 43"/>
                  <a:gd name="T18" fmla="*/ 68 w 69"/>
                  <a:gd name="T19" fmla="*/ 7 h 43"/>
                  <a:gd name="T20" fmla="*/ 61 w 69"/>
                  <a:gd name="T21" fmla="*/ 13 h 43"/>
                  <a:gd name="T22" fmla="*/ 51 w 69"/>
                  <a:gd name="T23" fmla="*/ 19 h 43"/>
                  <a:gd name="T24" fmla="*/ 38 w 69"/>
                  <a:gd name="T25" fmla="*/ 25 h 43"/>
                  <a:gd name="T26" fmla="*/ 26 w 69"/>
                  <a:gd name="T27" fmla="*/ 29 h 43"/>
                  <a:gd name="T28" fmla="*/ 14 w 69"/>
                  <a:gd name="T29" fmla="*/ 35 h 43"/>
                  <a:gd name="T30" fmla="*/ 5 w 69"/>
                  <a:gd name="T31" fmla="*/ 40 h 43"/>
                  <a:gd name="T32" fmla="*/ 0 w 69"/>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43">
                    <a:moveTo>
                      <a:pt x="0" y="43"/>
                    </a:moveTo>
                    <a:lnTo>
                      <a:pt x="6" y="37"/>
                    </a:lnTo>
                    <a:lnTo>
                      <a:pt x="14" y="30"/>
                    </a:lnTo>
                    <a:lnTo>
                      <a:pt x="26" y="22"/>
                    </a:lnTo>
                    <a:lnTo>
                      <a:pt x="37" y="14"/>
                    </a:lnTo>
                    <a:lnTo>
                      <a:pt x="47" y="7"/>
                    </a:lnTo>
                    <a:lnTo>
                      <a:pt x="58" y="3"/>
                    </a:lnTo>
                    <a:lnTo>
                      <a:pt x="65" y="0"/>
                    </a:lnTo>
                    <a:lnTo>
                      <a:pt x="69" y="3"/>
                    </a:lnTo>
                    <a:lnTo>
                      <a:pt x="68" y="7"/>
                    </a:lnTo>
                    <a:lnTo>
                      <a:pt x="61" y="13"/>
                    </a:lnTo>
                    <a:lnTo>
                      <a:pt x="51" y="19"/>
                    </a:lnTo>
                    <a:lnTo>
                      <a:pt x="38" y="25"/>
                    </a:lnTo>
                    <a:lnTo>
                      <a:pt x="26" y="29"/>
                    </a:lnTo>
                    <a:lnTo>
                      <a:pt x="14" y="35"/>
                    </a:lnTo>
                    <a:lnTo>
                      <a:pt x="5" y="40"/>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7" name="Freeform 153">
                <a:extLst>
                  <a:ext uri="{FF2B5EF4-FFF2-40B4-BE49-F238E27FC236}">
                    <a16:creationId xmlns:a16="http://schemas.microsoft.com/office/drawing/2014/main" id="{35FB94D1-4814-4E60-A264-747C1557DE57}"/>
                  </a:ext>
                </a:extLst>
              </p:cNvPr>
              <p:cNvSpPr>
                <a:spLocks/>
              </p:cNvSpPr>
              <p:nvPr/>
            </p:nvSpPr>
            <p:spPr bwMode="auto">
              <a:xfrm>
                <a:off x="2063" y="1221"/>
                <a:ext cx="150" cy="58"/>
              </a:xfrm>
              <a:custGeom>
                <a:avLst/>
                <a:gdLst>
                  <a:gd name="T0" fmla="*/ 301 w 301"/>
                  <a:gd name="T1" fmla="*/ 21 h 116"/>
                  <a:gd name="T2" fmla="*/ 301 w 301"/>
                  <a:gd name="T3" fmla="*/ 22 h 116"/>
                  <a:gd name="T4" fmla="*/ 297 w 301"/>
                  <a:gd name="T5" fmla="*/ 24 h 116"/>
                  <a:gd name="T6" fmla="*/ 294 w 301"/>
                  <a:gd name="T7" fmla="*/ 25 h 116"/>
                  <a:gd name="T8" fmla="*/ 294 w 301"/>
                  <a:gd name="T9" fmla="*/ 28 h 116"/>
                  <a:gd name="T10" fmla="*/ 270 w 301"/>
                  <a:gd name="T11" fmla="*/ 20 h 116"/>
                  <a:gd name="T12" fmla="*/ 246 w 301"/>
                  <a:gd name="T13" fmla="*/ 15 h 116"/>
                  <a:gd name="T14" fmla="*/ 223 w 301"/>
                  <a:gd name="T15" fmla="*/ 14 h 116"/>
                  <a:gd name="T16" fmla="*/ 200 w 301"/>
                  <a:gd name="T17" fmla="*/ 14 h 116"/>
                  <a:gd name="T18" fmla="*/ 180 w 301"/>
                  <a:gd name="T19" fmla="*/ 17 h 116"/>
                  <a:gd name="T20" fmla="*/ 159 w 301"/>
                  <a:gd name="T21" fmla="*/ 22 h 116"/>
                  <a:gd name="T22" fmla="*/ 138 w 301"/>
                  <a:gd name="T23" fmla="*/ 29 h 116"/>
                  <a:gd name="T24" fmla="*/ 120 w 301"/>
                  <a:gd name="T25" fmla="*/ 37 h 116"/>
                  <a:gd name="T26" fmla="*/ 101 w 301"/>
                  <a:gd name="T27" fmla="*/ 46 h 116"/>
                  <a:gd name="T28" fmla="*/ 83 w 301"/>
                  <a:gd name="T29" fmla="*/ 55 h 116"/>
                  <a:gd name="T30" fmla="*/ 67 w 301"/>
                  <a:gd name="T31" fmla="*/ 66 h 116"/>
                  <a:gd name="T32" fmla="*/ 52 w 301"/>
                  <a:gd name="T33" fmla="*/ 77 h 116"/>
                  <a:gd name="T34" fmla="*/ 37 w 301"/>
                  <a:gd name="T35" fmla="*/ 88 h 116"/>
                  <a:gd name="T36" fmla="*/ 23 w 301"/>
                  <a:gd name="T37" fmla="*/ 98 h 116"/>
                  <a:gd name="T38" fmla="*/ 12 w 301"/>
                  <a:gd name="T39" fmla="*/ 107 h 116"/>
                  <a:gd name="T40" fmla="*/ 0 w 301"/>
                  <a:gd name="T41" fmla="*/ 116 h 116"/>
                  <a:gd name="T42" fmla="*/ 5 w 301"/>
                  <a:gd name="T43" fmla="*/ 105 h 116"/>
                  <a:gd name="T44" fmla="*/ 13 w 301"/>
                  <a:gd name="T45" fmla="*/ 93 h 116"/>
                  <a:gd name="T46" fmla="*/ 24 w 301"/>
                  <a:gd name="T47" fmla="*/ 81 h 116"/>
                  <a:gd name="T48" fmla="*/ 39 w 301"/>
                  <a:gd name="T49" fmla="*/ 68 h 116"/>
                  <a:gd name="T50" fmla="*/ 57 w 301"/>
                  <a:gd name="T51" fmla="*/ 56 h 116"/>
                  <a:gd name="T52" fmla="*/ 76 w 301"/>
                  <a:gd name="T53" fmla="*/ 44 h 116"/>
                  <a:gd name="T54" fmla="*/ 98 w 301"/>
                  <a:gd name="T55" fmla="*/ 32 h 116"/>
                  <a:gd name="T56" fmla="*/ 121 w 301"/>
                  <a:gd name="T57" fmla="*/ 23 h 116"/>
                  <a:gd name="T58" fmla="*/ 145 w 301"/>
                  <a:gd name="T59" fmla="*/ 14 h 116"/>
                  <a:gd name="T60" fmla="*/ 169 w 301"/>
                  <a:gd name="T61" fmla="*/ 7 h 116"/>
                  <a:gd name="T62" fmla="*/ 194 w 301"/>
                  <a:gd name="T63" fmla="*/ 2 h 116"/>
                  <a:gd name="T64" fmla="*/ 218 w 301"/>
                  <a:gd name="T65" fmla="*/ 0 h 116"/>
                  <a:gd name="T66" fmla="*/ 241 w 301"/>
                  <a:gd name="T67" fmla="*/ 0 h 116"/>
                  <a:gd name="T68" fmla="*/ 263 w 301"/>
                  <a:gd name="T69" fmla="*/ 3 h 116"/>
                  <a:gd name="T70" fmla="*/ 282 w 301"/>
                  <a:gd name="T71" fmla="*/ 10 h 116"/>
                  <a:gd name="T72" fmla="*/ 301 w 301"/>
                  <a:gd name="T73" fmla="*/ 2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1" h="116">
                    <a:moveTo>
                      <a:pt x="301" y="21"/>
                    </a:moveTo>
                    <a:lnTo>
                      <a:pt x="301" y="22"/>
                    </a:lnTo>
                    <a:lnTo>
                      <a:pt x="297" y="24"/>
                    </a:lnTo>
                    <a:lnTo>
                      <a:pt x="294" y="25"/>
                    </a:lnTo>
                    <a:lnTo>
                      <a:pt x="294" y="28"/>
                    </a:lnTo>
                    <a:lnTo>
                      <a:pt x="270" y="20"/>
                    </a:lnTo>
                    <a:lnTo>
                      <a:pt x="246" y="15"/>
                    </a:lnTo>
                    <a:lnTo>
                      <a:pt x="223" y="14"/>
                    </a:lnTo>
                    <a:lnTo>
                      <a:pt x="200" y="14"/>
                    </a:lnTo>
                    <a:lnTo>
                      <a:pt x="180" y="17"/>
                    </a:lnTo>
                    <a:lnTo>
                      <a:pt x="159" y="22"/>
                    </a:lnTo>
                    <a:lnTo>
                      <a:pt x="138" y="29"/>
                    </a:lnTo>
                    <a:lnTo>
                      <a:pt x="120" y="37"/>
                    </a:lnTo>
                    <a:lnTo>
                      <a:pt x="101" y="46"/>
                    </a:lnTo>
                    <a:lnTo>
                      <a:pt x="83" y="55"/>
                    </a:lnTo>
                    <a:lnTo>
                      <a:pt x="67" y="66"/>
                    </a:lnTo>
                    <a:lnTo>
                      <a:pt x="52" y="77"/>
                    </a:lnTo>
                    <a:lnTo>
                      <a:pt x="37" y="88"/>
                    </a:lnTo>
                    <a:lnTo>
                      <a:pt x="23" y="98"/>
                    </a:lnTo>
                    <a:lnTo>
                      <a:pt x="12" y="107"/>
                    </a:lnTo>
                    <a:lnTo>
                      <a:pt x="0" y="116"/>
                    </a:lnTo>
                    <a:lnTo>
                      <a:pt x="5" y="105"/>
                    </a:lnTo>
                    <a:lnTo>
                      <a:pt x="13" y="93"/>
                    </a:lnTo>
                    <a:lnTo>
                      <a:pt x="24" y="81"/>
                    </a:lnTo>
                    <a:lnTo>
                      <a:pt x="39" y="68"/>
                    </a:lnTo>
                    <a:lnTo>
                      <a:pt x="57" y="56"/>
                    </a:lnTo>
                    <a:lnTo>
                      <a:pt x="76" y="44"/>
                    </a:lnTo>
                    <a:lnTo>
                      <a:pt x="98" y="32"/>
                    </a:lnTo>
                    <a:lnTo>
                      <a:pt x="121" y="23"/>
                    </a:lnTo>
                    <a:lnTo>
                      <a:pt x="145" y="14"/>
                    </a:lnTo>
                    <a:lnTo>
                      <a:pt x="169" y="7"/>
                    </a:lnTo>
                    <a:lnTo>
                      <a:pt x="194" y="2"/>
                    </a:lnTo>
                    <a:lnTo>
                      <a:pt x="218" y="0"/>
                    </a:lnTo>
                    <a:lnTo>
                      <a:pt x="241" y="0"/>
                    </a:lnTo>
                    <a:lnTo>
                      <a:pt x="263" y="3"/>
                    </a:lnTo>
                    <a:lnTo>
                      <a:pt x="282" y="10"/>
                    </a:lnTo>
                    <a:lnTo>
                      <a:pt x="301"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8" name="Freeform 154">
                <a:extLst>
                  <a:ext uri="{FF2B5EF4-FFF2-40B4-BE49-F238E27FC236}">
                    <a16:creationId xmlns:a16="http://schemas.microsoft.com/office/drawing/2014/main" id="{F308B6DE-7AC1-4C60-B582-373A5B6A7003}"/>
                  </a:ext>
                </a:extLst>
              </p:cNvPr>
              <p:cNvSpPr>
                <a:spLocks/>
              </p:cNvSpPr>
              <p:nvPr/>
            </p:nvSpPr>
            <p:spPr bwMode="auto">
              <a:xfrm>
                <a:off x="2086" y="1250"/>
                <a:ext cx="10" cy="50"/>
              </a:xfrm>
              <a:custGeom>
                <a:avLst/>
                <a:gdLst>
                  <a:gd name="T0" fmla="*/ 4 w 21"/>
                  <a:gd name="T1" fmla="*/ 100 h 100"/>
                  <a:gd name="T2" fmla="*/ 0 w 21"/>
                  <a:gd name="T3" fmla="*/ 87 h 100"/>
                  <a:gd name="T4" fmla="*/ 0 w 21"/>
                  <a:gd name="T5" fmla="*/ 58 h 100"/>
                  <a:gd name="T6" fmla="*/ 7 w 21"/>
                  <a:gd name="T7" fmla="*/ 26 h 100"/>
                  <a:gd name="T8" fmla="*/ 21 w 21"/>
                  <a:gd name="T9" fmla="*/ 0 h 100"/>
                  <a:gd name="T10" fmla="*/ 16 w 21"/>
                  <a:gd name="T11" fmla="*/ 25 h 100"/>
                  <a:gd name="T12" fmla="*/ 12 w 21"/>
                  <a:gd name="T13" fmla="*/ 58 h 100"/>
                  <a:gd name="T14" fmla="*/ 8 w 21"/>
                  <a:gd name="T15" fmla="*/ 87 h 100"/>
                  <a:gd name="T16" fmla="*/ 4 w 21"/>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0">
                    <a:moveTo>
                      <a:pt x="4" y="100"/>
                    </a:moveTo>
                    <a:lnTo>
                      <a:pt x="0" y="87"/>
                    </a:lnTo>
                    <a:lnTo>
                      <a:pt x="0" y="58"/>
                    </a:lnTo>
                    <a:lnTo>
                      <a:pt x="7" y="26"/>
                    </a:lnTo>
                    <a:lnTo>
                      <a:pt x="21" y="0"/>
                    </a:lnTo>
                    <a:lnTo>
                      <a:pt x="16" y="25"/>
                    </a:lnTo>
                    <a:lnTo>
                      <a:pt x="12" y="58"/>
                    </a:lnTo>
                    <a:lnTo>
                      <a:pt x="8" y="87"/>
                    </a:lnTo>
                    <a:lnTo>
                      <a:pt x="4" y="10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899" name="Freeform 155">
                <a:extLst>
                  <a:ext uri="{FF2B5EF4-FFF2-40B4-BE49-F238E27FC236}">
                    <a16:creationId xmlns:a16="http://schemas.microsoft.com/office/drawing/2014/main" id="{D146A19A-B2F1-45D4-8A3B-533463114EE8}"/>
                  </a:ext>
                </a:extLst>
              </p:cNvPr>
              <p:cNvSpPr>
                <a:spLocks/>
              </p:cNvSpPr>
              <p:nvPr/>
            </p:nvSpPr>
            <p:spPr bwMode="auto">
              <a:xfrm>
                <a:off x="2095" y="1241"/>
                <a:ext cx="15" cy="60"/>
              </a:xfrm>
              <a:custGeom>
                <a:avLst/>
                <a:gdLst>
                  <a:gd name="T0" fmla="*/ 4 w 28"/>
                  <a:gd name="T1" fmla="*/ 120 h 120"/>
                  <a:gd name="T2" fmla="*/ 1 w 28"/>
                  <a:gd name="T3" fmla="*/ 116 h 120"/>
                  <a:gd name="T4" fmla="*/ 0 w 28"/>
                  <a:gd name="T5" fmla="*/ 105 h 120"/>
                  <a:gd name="T6" fmla="*/ 1 w 28"/>
                  <a:gd name="T7" fmla="*/ 89 h 120"/>
                  <a:gd name="T8" fmla="*/ 3 w 28"/>
                  <a:gd name="T9" fmla="*/ 69 h 120"/>
                  <a:gd name="T10" fmla="*/ 8 w 28"/>
                  <a:gd name="T11" fmla="*/ 50 h 120"/>
                  <a:gd name="T12" fmla="*/ 13 w 28"/>
                  <a:gd name="T13" fmla="*/ 30 h 120"/>
                  <a:gd name="T14" fmla="*/ 20 w 28"/>
                  <a:gd name="T15" fmla="*/ 13 h 120"/>
                  <a:gd name="T16" fmla="*/ 28 w 28"/>
                  <a:gd name="T17" fmla="*/ 0 h 120"/>
                  <a:gd name="T18" fmla="*/ 24 w 28"/>
                  <a:gd name="T19" fmla="*/ 26 h 120"/>
                  <a:gd name="T20" fmla="*/ 18 w 28"/>
                  <a:gd name="T21" fmla="*/ 66 h 120"/>
                  <a:gd name="T22" fmla="*/ 12 w 28"/>
                  <a:gd name="T23" fmla="*/ 104 h 120"/>
                  <a:gd name="T24" fmla="*/ 4 w 28"/>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20">
                    <a:moveTo>
                      <a:pt x="4" y="120"/>
                    </a:moveTo>
                    <a:lnTo>
                      <a:pt x="1" y="116"/>
                    </a:lnTo>
                    <a:lnTo>
                      <a:pt x="0" y="105"/>
                    </a:lnTo>
                    <a:lnTo>
                      <a:pt x="1" y="89"/>
                    </a:lnTo>
                    <a:lnTo>
                      <a:pt x="3" y="69"/>
                    </a:lnTo>
                    <a:lnTo>
                      <a:pt x="8" y="50"/>
                    </a:lnTo>
                    <a:lnTo>
                      <a:pt x="13" y="30"/>
                    </a:lnTo>
                    <a:lnTo>
                      <a:pt x="20" y="13"/>
                    </a:lnTo>
                    <a:lnTo>
                      <a:pt x="28" y="0"/>
                    </a:lnTo>
                    <a:lnTo>
                      <a:pt x="24" y="26"/>
                    </a:lnTo>
                    <a:lnTo>
                      <a:pt x="18" y="66"/>
                    </a:lnTo>
                    <a:lnTo>
                      <a:pt x="12" y="104"/>
                    </a:lnTo>
                    <a:lnTo>
                      <a:pt x="4" y="1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0" name="Freeform 156">
                <a:extLst>
                  <a:ext uri="{FF2B5EF4-FFF2-40B4-BE49-F238E27FC236}">
                    <a16:creationId xmlns:a16="http://schemas.microsoft.com/office/drawing/2014/main" id="{B872D7C9-9764-4C70-9CD2-526DD93820E6}"/>
                  </a:ext>
                </a:extLst>
              </p:cNvPr>
              <p:cNvSpPr>
                <a:spLocks/>
              </p:cNvSpPr>
              <p:nvPr/>
            </p:nvSpPr>
            <p:spPr bwMode="auto">
              <a:xfrm>
                <a:off x="2120" y="1231"/>
                <a:ext cx="11" cy="63"/>
              </a:xfrm>
              <a:custGeom>
                <a:avLst/>
                <a:gdLst>
                  <a:gd name="T0" fmla="*/ 6 w 22"/>
                  <a:gd name="T1" fmla="*/ 125 h 125"/>
                  <a:gd name="T2" fmla="*/ 0 w 22"/>
                  <a:gd name="T3" fmla="*/ 108 h 125"/>
                  <a:gd name="T4" fmla="*/ 2 w 22"/>
                  <a:gd name="T5" fmla="*/ 70 h 125"/>
                  <a:gd name="T6" fmla="*/ 9 w 22"/>
                  <a:gd name="T7" fmla="*/ 28 h 125"/>
                  <a:gd name="T8" fmla="*/ 22 w 22"/>
                  <a:gd name="T9" fmla="*/ 0 h 125"/>
                  <a:gd name="T10" fmla="*/ 20 w 22"/>
                  <a:gd name="T11" fmla="*/ 25 h 125"/>
                  <a:gd name="T12" fmla="*/ 16 w 22"/>
                  <a:gd name="T13" fmla="*/ 68 h 125"/>
                  <a:gd name="T14" fmla="*/ 12 w 22"/>
                  <a:gd name="T15" fmla="*/ 108 h 125"/>
                  <a:gd name="T16" fmla="*/ 6 w 22"/>
                  <a:gd name="T1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25">
                    <a:moveTo>
                      <a:pt x="6" y="125"/>
                    </a:moveTo>
                    <a:lnTo>
                      <a:pt x="0" y="108"/>
                    </a:lnTo>
                    <a:lnTo>
                      <a:pt x="2" y="70"/>
                    </a:lnTo>
                    <a:lnTo>
                      <a:pt x="9" y="28"/>
                    </a:lnTo>
                    <a:lnTo>
                      <a:pt x="22" y="0"/>
                    </a:lnTo>
                    <a:lnTo>
                      <a:pt x="20" y="25"/>
                    </a:lnTo>
                    <a:lnTo>
                      <a:pt x="16" y="68"/>
                    </a:lnTo>
                    <a:lnTo>
                      <a:pt x="12" y="108"/>
                    </a:lnTo>
                    <a:lnTo>
                      <a:pt x="6" y="12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1" name="Freeform 157">
                <a:extLst>
                  <a:ext uri="{FF2B5EF4-FFF2-40B4-BE49-F238E27FC236}">
                    <a16:creationId xmlns:a16="http://schemas.microsoft.com/office/drawing/2014/main" id="{53B69A02-ADCB-4792-B353-EE3798E07B7C}"/>
                  </a:ext>
                </a:extLst>
              </p:cNvPr>
              <p:cNvSpPr>
                <a:spLocks/>
              </p:cNvSpPr>
              <p:nvPr/>
            </p:nvSpPr>
            <p:spPr bwMode="auto">
              <a:xfrm>
                <a:off x="2136" y="1227"/>
                <a:ext cx="9" cy="56"/>
              </a:xfrm>
              <a:custGeom>
                <a:avLst/>
                <a:gdLst>
                  <a:gd name="T0" fmla="*/ 4 w 18"/>
                  <a:gd name="T1" fmla="*/ 111 h 111"/>
                  <a:gd name="T2" fmla="*/ 0 w 18"/>
                  <a:gd name="T3" fmla="*/ 96 h 111"/>
                  <a:gd name="T4" fmla="*/ 1 w 18"/>
                  <a:gd name="T5" fmla="*/ 61 h 111"/>
                  <a:gd name="T6" fmla="*/ 7 w 18"/>
                  <a:gd name="T7" fmla="*/ 23 h 111"/>
                  <a:gd name="T8" fmla="*/ 18 w 18"/>
                  <a:gd name="T9" fmla="*/ 0 h 111"/>
                  <a:gd name="T10" fmla="*/ 16 w 18"/>
                  <a:gd name="T11" fmla="*/ 25 h 111"/>
                  <a:gd name="T12" fmla="*/ 15 w 18"/>
                  <a:gd name="T13" fmla="*/ 63 h 111"/>
                  <a:gd name="T14" fmla="*/ 12 w 18"/>
                  <a:gd name="T15" fmla="*/ 98 h 111"/>
                  <a:gd name="T16" fmla="*/ 4 w 18"/>
                  <a:gd name="T1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11">
                    <a:moveTo>
                      <a:pt x="4" y="111"/>
                    </a:moveTo>
                    <a:lnTo>
                      <a:pt x="0" y="96"/>
                    </a:lnTo>
                    <a:lnTo>
                      <a:pt x="1" y="61"/>
                    </a:lnTo>
                    <a:lnTo>
                      <a:pt x="7" y="23"/>
                    </a:lnTo>
                    <a:lnTo>
                      <a:pt x="18" y="0"/>
                    </a:lnTo>
                    <a:lnTo>
                      <a:pt x="16" y="25"/>
                    </a:lnTo>
                    <a:lnTo>
                      <a:pt x="15" y="63"/>
                    </a:lnTo>
                    <a:lnTo>
                      <a:pt x="12" y="98"/>
                    </a:lnTo>
                    <a:lnTo>
                      <a:pt x="4" y="1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2" name="Freeform 158">
                <a:extLst>
                  <a:ext uri="{FF2B5EF4-FFF2-40B4-BE49-F238E27FC236}">
                    <a16:creationId xmlns:a16="http://schemas.microsoft.com/office/drawing/2014/main" id="{648BEA75-6D45-4CE9-BA5F-46AF909EA993}"/>
                  </a:ext>
                </a:extLst>
              </p:cNvPr>
              <p:cNvSpPr>
                <a:spLocks/>
              </p:cNvSpPr>
              <p:nvPr/>
            </p:nvSpPr>
            <p:spPr bwMode="auto">
              <a:xfrm>
                <a:off x="2162" y="1223"/>
                <a:ext cx="8" cy="48"/>
              </a:xfrm>
              <a:custGeom>
                <a:avLst/>
                <a:gdLst>
                  <a:gd name="T0" fmla="*/ 10 w 15"/>
                  <a:gd name="T1" fmla="*/ 94 h 94"/>
                  <a:gd name="T2" fmla="*/ 4 w 15"/>
                  <a:gd name="T3" fmla="*/ 83 h 94"/>
                  <a:gd name="T4" fmla="*/ 0 w 15"/>
                  <a:gd name="T5" fmla="*/ 56 h 94"/>
                  <a:gd name="T6" fmla="*/ 2 w 15"/>
                  <a:gd name="T7" fmla="*/ 25 h 94"/>
                  <a:gd name="T8" fmla="*/ 14 w 15"/>
                  <a:gd name="T9" fmla="*/ 0 h 94"/>
                  <a:gd name="T10" fmla="*/ 14 w 15"/>
                  <a:gd name="T11" fmla="*/ 23 h 94"/>
                  <a:gd name="T12" fmla="*/ 15 w 15"/>
                  <a:gd name="T13" fmla="*/ 54 h 94"/>
                  <a:gd name="T14" fmla="*/ 15 w 15"/>
                  <a:gd name="T15" fmla="*/ 83 h 94"/>
                  <a:gd name="T16" fmla="*/ 10 w 1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4">
                    <a:moveTo>
                      <a:pt x="10" y="94"/>
                    </a:moveTo>
                    <a:lnTo>
                      <a:pt x="4" y="83"/>
                    </a:lnTo>
                    <a:lnTo>
                      <a:pt x="0" y="56"/>
                    </a:lnTo>
                    <a:lnTo>
                      <a:pt x="2" y="25"/>
                    </a:lnTo>
                    <a:lnTo>
                      <a:pt x="14" y="0"/>
                    </a:lnTo>
                    <a:lnTo>
                      <a:pt x="14" y="23"/>
                    </a:lnTo>
                    <a:lnTo>
                      <a:pt x="15" y="54"/>
                    </a:lnTo>
                    <a:lnTo>
                      <a:pt x="15" y="83"/>
                    </a:lnTo>
                    <a:lnTo>
                      <a:pt x="10" y="9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3" name="Freeform 159">
                <a:extLst>
                  <a:ext uri="{FF2B5EF4-FFF2-40B4-BE49-F238E27FC236}">
                    <a16:creationId xmlns:a16="http://schemas.microsoft.com/office/drawing/2014/main" id="{5E0BAF7A-3D7D-42F7-8E13-86FB3AED8E3E}"/>
                  </a:ext>
                </a:extLst>
              </p:cNvPr>
              <p:cNvSpPr>
                <a:spLocks/>
              </p:cNvSpPr>
              <p:nvPr/>
            </p:nvSpPr>
            <p:spPr bwMode="auto">
              <a:xfrm>
                <a:off x="2201" y="1228"/>
                <a:ext cx="8" cy="24"/>
              </a:xfrm>
              <a:custGeom>
                <a:avLst/>
                <a:gdLst>
                  <a:gd name="T0" fmla="*/ 15 w 18"/>
                  <a:gd name="T1" fmla="*/ 46 h 46"/>
                  <a:gd name="T2" fmla="*/ 8 w 18"/>
                  <a:gd name="T3" fmla="*/ 40 h 46"/>
                  <a:gd name="T4" fmla="*/ 3 w 18"/>
                  <a:gd name="T5" fmla="*/ 26 h 46"/>
                  <a:gd name="T6" fmla="*/ 0 w 18"/>
                  <a:gd name="T7" fmla="*/ 10 h 46"/>
                  <a:gd name="T8" fmla="*/ 5 w 18"/>
                  <a:gd name="T9" fmla="*/ 0 h 46"/>
                  <a:gd name="T10" fmla="*/ 5 w 18"/>
                  <a:gd name="T11" fmla="*/ 15 h 46"/>
                  <a:gd name="T12" fmla="*/ 12 w 18"/>
                  <a:gd name="T13" fmla="*/ 30 h 46"/>
                  <a:gd name="T14" fmla="*/ 18 w 18"/>
                  <a:gd name="T15" fmla="*/ 41 h 46"/>
                  <a:gd name="T16" fmla="*/ 15 w 1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6">
                    <a:moveTo>
                      <a:pt x="15" y="46"/>
                    </a:moveTo>
                    <a:lnTo>
                      <a:pt x="8" y="40"/>
                    </a:lnTo>
                    <a:lnTo>
                      <a:pt x="3" y="26"/>
                    </a:lnTo>
                    <a:lnTo>
                      <a:pt x="0" y="10"/>
                    </a:lnTo>
                    <a:lnTo>
                      <a:pt x="5" y="0"/>
                    </a:lnTo>
                    <a:lnTo>
                      <a:pt x="5" y="15"/>
                    </a:lnTo>
                    <a:lnTo>
                      <a:pt x="12" y="30"/>
                    </a:lnTo>
                    <a:lnTo>
                      <a:pt x="18" y="41"/>
                    </a:lnTo>
                    <a:lnTo>
                      <a:pt x="15"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4" name="Freeform 160">
                <a:extLst>
                  <a:ext uri="{FF2B5EF4-FFF2-40B4-BE49-F238E27FC236}">
                    <a16:creationId xmlns:a16="http://schemas.microsoft.com/office/drawing/2014/main" id="{009A8A90-3FED-42C0-8B63-38048C9D676B}"/>
                  </a:ext>
                </a:extLst>
              </p:cNvPr>
              <p:cNvSpPr>
                <a:spLocks/>
              </p:cNvSpPr>
              <p:nvPr/>
            </p:nvSpPr>
            <p:spPr bwMode="auto">
              <a:xfrm>
                <a:off x="2072" y="1261"/>
                <a:ext cx="10" cy="42"/>
              </a:xfrm>
              <a:custGeom>
                <a:avLst/>
                <a:gdLst>
                  <a:gd name="T0" fmla="*/ 4 w 21"/>
                  <a:gd name="T1" fmla="*/ 86 h 86"/>
                  <a:gd name="T2" fmla="*/ 0 w 21"/>
                  <a:gd name="T3" fmla="*/ 77 h 86"/>
                  <a:gd name="T4" fmla="*/ 0 w 21"/>
                  <a:gd name="T5" fmla="*/ 52 h 86"/>
                  <a:gd name="T6" fmla="*/ 7 w 21"/>
                  <a:gd name="T7" fmla="*/ 25 h 86"/>
                  <a:gd name="T8" fmla="*/ 21 w 21"/>
                  <a:gd name="T9" fmla="*/ 0 h 86"/>
                  <a:gd name="T10" fmla="*/ 16 w 21"/>
                  <a:gd name="T11" fmla="*/ 25 h 86"/>
                  <a:gd name="T12" fmla="*/ 12 w 21"/>
                  <a:gd name="T13" fmla="*/ 52 h 86"/>
                  <a:gd name="T14" fmla="*/ 8 w 21"/>
                  <a:gd name="T15" fmla="*/ 77 h 86"/>
                  <a:gd name="T16" fmla="*/ 4 w 21"/>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6">
                    <a:moveTo>
                      <a:pt x="4" y="86"/>
                    </a:moveTo>
                    <a:lnTo>
                      <a:pt x="0" y="77"/>
                    </a:lnTo>
                    <a:lnTo>
                      <a:pt x="0" y="52"/>
                    </a:lnTo>
                    <a:lnTo>
                      <a:pt x="7" y="25"/>
                    </a:lnTo>
                    <a:lnTo>
                      <a:pt x="21" y="0"/>
                    </a:lnTo>
                    <a:lnTo>
                      <a:pt x="16" y="25"/>
                    </a:lnTo>
                    <a:lnTo>
                      <a:pt x="12" y="52"/>
                    </a:lnTo>
                    <a:lnTo>
                      <a:pt x="8" y="77"/>
                    </a:lnTo>
                    <a:lnTo>
                      <a:pt x="4"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5" name="Freeform 161">
                <a:extLst>
                  <a:ext uri="{FF2B5EF4-FFF2-40B4-BE49-F238E27FC236}">
                    <a16:creationId xmlns:a16="http://schemas.microsoft.com/office/drawing/2014/main" id="{3736466F-DFC6-4826-99D3-ECA17DE76E94}"/>
                  </a:ext>
                </a:extLst>
              </p:cNvPr>
              <p:cNvSpPr>
                <a:spLocks/>
              </p:cNvSpPr>
              <p:nvPr/>
            </p:nvSpPr>
            <p:spPr bwMode="auto">
              <a:xfrm>
                <a:off x="2108" y="1237"/>
                <a:ext cx="11" cy="60"/>
              </a:xfrm>
              <a:custGeom>
                <a:avLst/>
                <a:gdLst>
                  <a:gd name="T0" fmla="*/ 6 w 23"/>
                  <a:gd name="T1" fmla="*/ 121 h 121"/>
                  <a:gd name="T2" fmla="*/ 0 w 23"/>
                  <a:gd name="T3" fmla="*/ 105 h 121"/>
                  <a:gd name="T4" fmla="*/ 2 w 23"/>
                  <a:gd name="T5" fmla="*/ 68 h 121"/>
                  <a:gd name="T6" fmla="*/ 9 w 23"/>
                  <a:gd name="T7" fmla="*/ 28 h 121"/>
                  <a:gd name="T8" fmla="*/ 23 w 23"/>
                  <a:gd name="T9" fmla="*/ 0 h 121"/>
                  <a:gd name="T10" fmla="*/ 21 w 23"/>
                  <a:gd name="T11" fmla="*/ 24 h 121"/>
                  <a:gd name="T12" fmla="*/ 17 w 23"/>
                  <a:gd name="T13" fmla="*/ 66 h 121"/>
                  <a:gd name="T14" fmla="*/ 11 w 23"/>
                  <a:gd name="T15" fmla="*/ 105 h 121"/>
                  <a:gd name="T16" fmla="*/ 6 w 23"/>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1">
                    <a:moveTo>
                      <a:pt x="6" y="121"/>
                    </a:moveTo>
                    <a:lnTo>
                      <a:pt x="0" y="105"/>
                    </a:lnTo>
                    <a:lnTo>
                      <a:pt x="2" y="68"/>
                    </a:lnTo>
                    <a:lnTo>
                      <a:pt x="9" y="28"/>
                    </a:lnTo>
                    <a:lnTo>
                      <a:pt x="23" y="0"/>
                    </a:lnTo>
                    <a:lnTo>
                      <a:pt x="21" y="24"/>
                    </a:lnTo>
                    <a:lnTo>
                      <a:pt x="17" y="66"/>
                    </a:lnTo>
                    <a:lnTo>
                      <a:pt x="11" y="105"/>
                    </a:lnTo>
                    <a:lnTo>
                      <a:pt x="6" y="1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6" name="Freeform 162">
                <a:extLst>
                  <a:ext uri="{FF2B5EF4-FFF2-40B4-BE49-F238E27FC236}">
                    <a16:creationId xmlns:a16="http://schemas.microsoft.com/office/drawing/2014/main" id="{283594A6-27C8-4EAF-90B7-95EE137773F9}"/>
                  </a:ext>
                </a:extLst>
              </p:cNvPr>
              <p:cNvSpPr>
                <a:spLocks/>
              </p:cNvSpPr>
              <p:nvPr/>
            </p:nvSpPr>
            <p:spPr bwMode="auto">
              <a:xfrm>
                <a:off x="2151" y="1224"/>
                <a:ext cx="7" cy="55"/>
              </a:xfrm>
              <a:custGeom>
                <a:avLst/>
                <a:gdLst>
                  <a:gd name="T0" fmla="*/ 11 w 14"/>
                  <a:gd name="T1" fmla="*/ 109 h 109"/>
                  <a:gd name="T2" fmla="*/ 4 w 14"/>
                  <a:gd name="T3" fmla="*/ 96 h 109"/>
                  <a:gd name="T4" fmla="*/ 0 w 14"/>
                  <a:gd name="T5" fmla="*/ 63 h 109"/>
                  <a:gd name="T6" fmla="*/ 3 w 14"/>
                  <a:gd name="T7" fmla="*/ 28 h 109"/>
                  <a:gd name="T8" fmla="*/ 13 w 14"/>
                  <a:gd name="T9" fmla="*/ 0 h 109"/>
                  <a:gd name="T10" fmla="*/ 13 w 14"/>
                  <a:gd name="T11" fmla="*/ 25 h 109"/>
                  <a:gd name="T12" fmla="*/ 14 w 14"/>
                  <a:gd name="T13" fmla="*/ 62 h 109"/>
                  <a:gd name="T14" fmla="*/ 14 w 14"/>
                  <a:gd name="T15" fmla="*/ 96 h 109"/>
                  <a:gd name="T16" fmla="*/ 11 w 14"/>
                  <a:gd name="T17"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9">
                    <a:moveTo>
                      <a:pt x="11" y="109"/>
                    </a:moveTo>
                    <a:lnTo>
                      <a:pt x="4" y="96"/>
                    </a:lnTo>
                    <a:lnTo>
                      <a:pt x="0" y="63"/>
                    </a:lnTo>
                    <a:lnTo>
                      <a:pt x="3" y="28"/>
                    </a:lnTo>
                    <a:lnTo>
                      <a:pt x="13" y="0"/>
                    </a:lnTo>
                    <a:lnTo>
                      <a:pt x="13" y="25"/>
                    </a:lnTo>
                    <a:lnTo>
                      <a:pt x="14" y="62"/>
                    </a:lnTo>
                    <a:lnTo>
                      <a:pt x="14" y="96"/>
                    </a:lnTo>
                    <a:lnTo>
                      <a:pt x="11" y="10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7" name="Freeform 163">
                <a:extLst>
                  <a:ext uri="{FF2B5EF4-FFF2-40B4-BE49-F238E27FC236}">
                    <a16:creationId xmlns:a16="http://schemas.microsoft.com/office/drawing/2014/main" id="{2678A238-BC5B-458A-A278-A739DADA9F57}"/>
                  </a:ext>
                </a:extLst>
              </p:cNvPr>
              <p:cNvSpPr>
                <a:spLocks/>
              </p:cNvSpPr>
              <p:nvPr/>
            </p:nvSpPr>
            <p:spPr bwMode="auto">
              <a:xfrm>
                <a:off x="2175" y="1224"/>
                <a:ext cx="5" cy="44"/>
              </a:xfrm>
              <a:custGeom>
                <a:avLst/>
                <a:gdLst>
                  <a:gd name="T0" fmla="*/ 5 w 12"/>
                  <a:gd name="T1" fmla="*/ 88 h 88"/>
                  <a:gd name="T2" fmla="*/ 0 w 12"/>
                  <a:gd name="T3" fmla="*/ 76 h 88"/>
                  <a:gd name="T4" fmla="*/ 0 w 12"/>
                  <a:gd name="T5" fmla="*/ 47 h 88"/>
                  <a:gd name="T6" fmla="*/ 5 w 12"/>
                  <a:gd name="T7" fmla="*/ 16 h 88"/>
                  <a:gd name="T8" fmla="*/ 12 w 12"/>
                  <a:gd name="T9" fmla="*/ 0 h 88"/>
                  <a:gd name="T10" fmla="*/ 11 w 12"/>
                  <a:gd name="T11" fmla="*/ 19 h 88"/>
                  <a:gd name="T12" fmla="*/ 11 w 12"/>
                  <a:gd name="T13" fmla="*/ 48 h 88"/>
                  <a:gd name="T14" fmla="*/ 9 w 12"/>
                  <a:gd name="T15" fmla="*/ 75 h 88"/>
                  <a:gd name="T16" fmla="*/ 5 w 12"/>
                  <a:gd name="T1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8">
                    <a:moveTo>
                      <a:pt x="5" y="88"/>
                    </a:moveTo>
                    <a:lnTo>
                      <a:pt x="0" y="76"/>
                    </a:lnTo>
                    <a:lnTo>
                      <a:pt x="0" y="47"/>
                    </a:lnTo>
                    <a:lnTo>
                      <a:pt x="5" y="16"/>
                    </a:lnTo>
                    <a:lnTo>
                      <a:pt x="12" y="0"/>
                    </a:lnTo>
                    <a:lnTo>
                      <a:pt x="11" y="19"/>
                    </a:lnTo>
                    <a:lnTo>
                      <a:pt x="11" y="48"/>
                    </a:lnTo>
                    <a:lnTo>
                      <a:pt x="9" y="75"/>
                    </a:lnTo>
                    <a:lnTo>
                      <a:pt x="5" y="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8" name="Freeform 164">
                <a:extLst>
                  <a:ext uri="{FF2B5EF4-FFF2-40B4-BE49-F238E27FC236}">
                    <a16:creationId xmlns:a16="http://schemas.microsoft.com/office/drawing/2014/main" id="{53244643-F833-417C-BD16-55A98618CC91}"/>
                  </a:ext>
                </a:extLst>
              </p:cNvPr>
              <p:cNvSpPr>
                <a:spLocks/>
              </p:cNvSpPr>
              <p:nvPr/>
            </p:nvSpPr>
            <p:spPr bwMode="auto">
              <a:xfrm>
                <a:off x="2188" y="1226"/>
                <a:ext cx="7" cy="27"/>
              </a:xfrm>
              <a:custGeom>
                <a:avLst/>
                <a:gdLst>
                  <a:gd name="T0" fmla="*/ 11 w 15"/>
                  <a:gd name="T1" fmla="*/ 54 h 54"/>
                  <a:gd name="T2" fmla="*/ 6 w 15"/>
                  <a:gd name="T3" fmla="*/ 47 h 54"/>
                  <a:gd name="T4" fmla="*/ 1 w 15"/>
                  <a:gd name="T5" fmla="*/ 30 h 54"/>
                  <a:gd name="T6" fmla="*/ 0 w 15"/>
                  <a:gd name="T7" fmla="*/ 12 h 54"/>
                  <a:gd name="T8" fmla="*/ 6 w 15"/>
                  <a:gd name="T9" fmla="*/ 0 h 54"/>
                  <a:gd name="T10" fmla="*/ 6 w 15"/>
                  <a:gd name="T11" fmla="*/ 15 h 54"/>
                  <a:gd name="T12" fmla="*/ 10 w 15"/>
                  <a:gd name="T13" fmla="*/ 34 h 54"/>
                  <a:gd name="T14" fmla="*/ 15 w 15"/>
                  <a:gd name="T15" fmla="*/ 49 h 54"/>
                  <a:gd name="T16" fmla="*/ 11 w 15"/>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4">
                    <a:moveTo>
                      <a:pt x="11" y="54"/>
                    </a:moveTo>
                    <a:lnTo>
                      <a:pt x="6" y="47"/>
                    </a:lnTo>
                    <a:lnTo>
                      <a:pt x="1" y="30"/>
                    </a:lnTo>
                    <a:lnTo>
                      <a:pt x="0" y="12"/>
                    </a:lnTo>
                    <a:lnTo>
                      <a:pt x="6" y="0"/>
                    </a:lnTo>
                    <a:lnTo>
                      <a:pt x="6" y="15"/>
                    </a:lnTo>
                    <a:lnTo>
                      <a:pt x="10" y="34"/>
                    </a:lnTo>
                    <a:lnTo>
                      <a:pt x="15" y="49"/>
                    </a:lnTo>
                    <a:lnTo>
                      <a:pt x="11"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09" name="Freeform 165">
                <a:extLst>
                  <a:ext uri="{FF2B5EF4-FFF2-40B4-BE49-F238E27FC236}">
                    <a16:creationId xmlns:a16="http://schemas.microsoft.com/office/drawing/2014/main" id="{4A66D288-9072-42A6-9646-042AECEE6DA2}"/>
                  </a:ext>
                </a:extLst>
              </p:cNvPr>
              <p:cNvSpPr>
                <a:spLocks/>
              </p:cNvSpPr>
              <p:nvPr/>
            </p:nvSpPr>
            <p:spPr bwMode="auto">
              <a:xfrm>
                <a:off x="2059" y="1270"/>
                <a:ext cx="11" cy="27"/>
              </a:xfrm>
              <a:custGeom>
                <a:avLst/>
                <a:gdLst>
                  <a:gd name="T0" fmla="*/ 22 w 22"/>
                  <a:gd name="T1" fmla="*/ 0 h 54"/>
                  <a:gd name="T2" fmla="*/ 21 w 22"/>
                  <a:gd name="T3" fmla="*/ 11 h 54"/>
                  <a:gd name="T4" fmla="*/ 17 w 22"/>
                  <a:gd name="T5" fmla="*/ 31 h 54"/>
                  <a:gd name="T6" fmla="*/ 12 w 22"/>
                  <a:gd name="T7" fmla="*/ 48 h 54"/>
                  <a:gd name="T8" fmla="*/ 3 w 22"/>
                  <a:gd name="T9" fmla="*/ 54 h 54"/>
                  <a:gd name="T10" fmla="*/ 0 w 22"/>
                  <a:gd name="T11" fmla="*/ 45 h 54"/>
                  <a:gd name="T12" fmla="*/ 6 w 22"/>
                  <a:gd name="T13" fmla="*/ 29 h 54"/>
                  <a:gd name="T14" fmla="*/ 15 w 22"/>
                  <a:gd name="T15" fmla="*/ 13 h 54"/>
                  <a:gd name="T16" fmla="*/ 22 w 2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2" y="0"/>
                    </a:moveTo>
                    <a:lnTo>
                      <a:pt x="21" y="11"/>
                    </a:lnTo>
                    <a:lnTo>
                      <a:pt x="17" y="31"/>
                    </a:lnTo>
                    <a:lnTo>
                      <a:pt x="12" y="48"/>
                    </a:lnTo>
                    <a:lnTo>
                      <a:pt x="3" y="54"/>
                    </a:lnTo>
                    <a:lnTo>
                      <a:pt x="0" y="45"/>
                    </a:lnTo>
                    <a:lnTo>
                      <a:pt x="6" y="29"/>
                    </a:lnTo>
                    <a:lnTo>
                      <a:pt x="15" y="13"/>
                    </a:lnTo>
                    <a:lnTo>
                      <a:pt x="2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0" name="Freeform 166">
                <a:extLst>
                  <a:ext uri="{FF2B5EF4-FFF2-40B4-BE49-F238E27FC236}">
                    <a16:creationId xmlns:a16="http://schemas.microsoft.com/office/drawing/2014/main" id="{C9D09470-63E9-4E73-B163-64562A2701F7}"/>
                  </a:ext>
                </a:extLst>
              </p:cNvPr>
              <p:cNvSpPr>
                <a:spLocks/>
              </p:cNvSpPr>
              <p:nvPr/>
            </p:nvSpPr>
            <p:spPr bwMode="auto">
              <a:xfrm>
                <a:off x="2046" y="1268"/>
                <a:ext cx="26" cy="5"/>
              </a:xfrm>
              <a:custGeom>
                <a:avLst/>
                <a:gdLst>
                  <a:gd name="T0" fmla="*/ 51 w 51"/>
                  <a:gd name="T1" fmla="*/ 3 h 11"/>
                  <a:gd name="T2" fmla="*/ 48 w 51"/>
                  <a:gd name="T3" fmla="*/ 3 h 11"/>
                  <a:gd name="T4" fmla="*/ 41 w 51"/>
                  <a:gd name="T5" fmla="*/ 1 h 11"/>
                  <a:gd name="T6" fmla="*/ 33 w 51"/>
                  <a:gd name="T7" fmla="*/ 1 h 11"/>
                  <a:gd name="T8" fmla="*/ 24 w 51"/>
                  <a:gd name="T9" fmla="*/ 0 h 11"/>
                  <a:gd name="T10" fmla="*/ 15 w 51"/>
                  <a:gd name="T11" fmla="*/ 0 h 11"/>
                  <a:gd name="T12" fmla="*/ 8 w 51"/>
                  <a:gd name="T13" fmla="*/ 0 h 11"/>
                  <a:gd name="T14" fmla="*/ 2 w 51"/>
                  <a:gd name="T15" fmla="*/ 3 h 11"/>
                  <a:gd name="T16" fmla="*/ 0 w 51"/>
                  <a:gd name="T17" fmla="*/ 6 h 11"/>
                  <a:gd name="T18" fmla="*/ 1 w 51"/>
                  <a:gd name="T19" fmla="*/ 10 h 11"/>
                  <a:gd name="T20" fmla="*/ 5 w 51"/>
                  <a:gd name="T21" fmla="*/ 11 h 11"/>
                  <a:gd name="T22" fmla="*/ 12 w 51"/>
                  <a:gd name="T23" fmla="*/ 11 h 11"/>
                  <a:gd name="T24" fmla="*/ 20 w 51"/>
                  <a:gd name="T25" fmla="*/ 10 h 11"/>
                  <a:gd name="T26" fmla="*/ 29 w 51"/>
                  <a:gd name="T27" fmla="*/ 8 h 11"/>
                  <a:gd name="T28" fmla="*/ 39 w 51"/>
                  <a:gd name="T29" fmla="*/ 6 h 11"/>
                  <a:gd name="T30" fmla="*/ 46 w 51"/>
                  <a:gd name="T31" fmla="*/ 4 h 11"/>
                  <a:gd name="T32" fmla="*/ 51 w 51"/>
                  <a:gd name="T3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1">
                    <a:moveTo>
                      <a:pt x="51" y="3"/>
                    </a:moveTo>
                    <a:lnTo>
                      <a:pt x="48" y="3"/>
                    </a:lnTo>
                    <a:lnTo>
                      <a:pt x="41" y="1"/>
                    </a:lnTo>
                    <a:lnTo>
                      <a:pt x="33" y="1"/>
                    </a:lnTo>
                    <a:lnTo>
                      <a:pt x="24" y="0"/>
                    </a:lnTo>
                    <a:lnTo>
                      <a:pt x="15" y="0"/>
                    </a:lnTo>
                    <a:lnTo>
                      <a:pt x="8" y="0"/>
                    </a:lnTo>
                    <a:lnTo>
                      <a:pt x="2" y="3"/>
                    </a:lnTo>
                    <a:lnTo>
                      <a:pt x="0" y="6"/>
                    </a:lnTo>
                    <a:lnTo>
                      <a:pt x="1" y="10"/>
                    </a:lnTo>
                    <a:lnTo>
                      <a:pt x="5" y="11"/>
                    </a:lnTo>
                    <a:lnTo>
                      <a:pt x="12" y="11"/>
                    </a:lnTo>
                    <a:lnTo>
                      <a:pt x="20" y="10"/>
                    </a:lnTo>
                    <a:lnTo>
                      <a:pt x="29" y="8"/>
                    </a:lnTo>
                    <a:lnTo>
                      <a:pt x="39" y="6"/>
                    </a:lnTo>
                    <a:lnTo>
                      <a:pt x="46" y="4"/>
                    </a:lnTo>
                    <a:lnTo>
                      <a:pt x="51"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1" name="Freeform 167">
                <a:extLst>
                  <a:ext uri="{FF2B5EF4-FFF2-40B4-BE49-F238E27FC236}">
                    <a16:creationId xmlns:a16="http://schemas.microsoft.com/office/drawing/2014/main" id="{8E2544F7-B14C-40AD-8C4F-3BAC4C8BD9D6}"/>
                  </a:ext>
                </a:extLst>
              </p:cNvPr>
              <p:cNvSpPr>
                <a:spLocks/>
              </p:cNvSpPr>
              <p:nvPr/>
            </p:nvSpPr>
            <p:spPr bwMode="auto">
              <a:xfrm>
                <a:off x="2042" y="1278"/>
                <a:ext cx="22" cy="16"/>
              </a:xfrm>
              <a:custGeom>
                <a:avLst/>
                <a:gdLst>
                  <a:gd name="T0" fmla="*/ 44 w 44"/>
                  <a:gd name="T1" fmla="*/ 0 h 32"/>
                  <a:gd name="T2" fmla="*/ 41 w 44"/>
                  <a:gd name="T3" fmla="*/ 2 h 32"/>
                  <a:gd name="T4" fmla="*/ 35 w 44"/>
                  <a:gd name="T5" fmla="*/ 5 h 32"/>
                  <a:gd name="T6" fmla="*/ 28 w 44"/>
                  <a:gd name="T7" fmla="*/ 8 h 32"/>
                  <a:gd name="T8" fmla="*/ 19 w 44"/>
                  <a:gd name="T9" fmla="*/ 12 h 32"/>
                  <a:gd name="T10" fmla="*/ 11 w 44"/>
                  <a:gd name="T11" fmla="*/ 16 h 32"/>
                  <a:gd name="T12" fmla="*/ 5 w 44"/>
                  <a:gd name="T13" fmla="*/ 21 h 32"/>
                  <a:gd name="T14" fmla="*/ 0 w 44"/>
                  <a:gd name="T15" fmla="*/ 25 h 32"/>
                  <a:gd name="T16" fmla="*/ 0 w 44"/>
                  <a:gd name="T17" fmla="*/ 30 h 32"/>
                  <a:gd name="T18" fmla="*/ 3 w 44"/>
                  <a:gd name="T19" fmla="*/ 32 h 32"/>
                  <a:gd name="T20" fmla="*/ 9 w 44"/>
                  <a:gd name="T21" fmla="*/ 31 h 32"/>
                  <a:gd name="T22" fmla="*/ 14 w 44"/>
                  <a:gd name="T23" fmla="*/ 28 h 32"/>
                  <a:gd name="T24" fmla="*/ 21 w 44"/>
                  <a:gd name="T25" fmla="*/ 22 h 32"/>
                  <a:gd name="T26" fmla="*/ 28 w 44"/>
                  <a:gd name="T27" fmla="*/ 16 h 32"/>
                  <a:gd name="T28" fmla="*/ 35 w 44"/>
                  <a:gd name="T29" fmla="*/ 9 h 32"/>
                  <a:gd name="T30" fmla="*/ 41 w 44"/>
                  <a:gd name="T31" fmla="*/ 5 h 32"/>
                  <a:gd name="T32" fmla="*/ 44 w 4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
                    <a:moveTo>
                      <a:pt x="44" y="0"/>
                    </a:moveTo>
                    <a:lnTo>
                      <a:pt x="41" y="2"/>
                    </a:lnTo>
                    <a:lnTo>
                      <a:pt x="35" y="5"/>
                    </a:lnTo>
                    <a:lnTo>
                      <a:pt x="28" y="8"/>
                    </a:lnTo>
                    <a:lnTo>
                      <a:pt x="19" y="12"/>
                    </a:lnTo>
                    <a:lnTo>
                      <a:pt x="11" y="16"/>
                    </a:lnTo>
                    <a:lnTo>
                      <a:pt x="5" y="21"/>
                    </a:lnTo>
                    <a:lnTo>
                      <a:pt x="0" y="25"/>
                    </a:lnTo>
                    <a:lnTo>
                      <a:pt x="0" y="30"/>
                    </a:lnTo>
                    <a:lnTo>
                      <a:pt x="3" y="32"/>
                    </a:lnTo>
                    <a:lnTo>
                      <a:pt x="9" y="31"/>
                    </a:lnTo>
                    <a:lnTo>
                      <a:pt x="14" y="28"/>
                    </a:lnTo>
                    <a:lnTo>
                      <a:pt x="21" y="22"/>
                    </a:lnTo>
                    <a:lnTo>
                      <a:pt x="28" y="16"/>
                    </a:lnTo>
                    <a:lnTo>
                      <a:pt x="35" y="9"/>
                    </a:lnTo>
                    <a:lnTo>
                      <a:pt x="41" y="5"/>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2" name="Freeform 168">
                <a:extLst>
                  <a:ext uri="{FF2B5EF4-FFF2-40B4-BE49-F238E27FC236}">
                    <a16:creationId xmlns:a16="http://schemas.microsoft.com/office/drawing/2014/main" id="{E0597376-6F8F-496F-9058-3B28AB56E824}"/>
                  </a:ext>
                </a:extLst>
              </p:cNvPr>
              <p:cNvSpPr>
                <a:spLocks/>
              </p:cNvSpPr>
              <p:nvPr/>
            </p:nvSpPr>
            <p:spPr bwMode="auto">
              <a:xfrm>
                <a:off x="2186" y="1194"/>
                <a:ext cx="7" cy="34"/>
              </a:xfrm>
              <a:custGeom>
                <a:avLst/>
                <a:gdLst>
                  <a:gd name="T0" fmla="*/ 12 w 14"/>
                  <a:gd name="T1" fmla="*/ 68 h 68"/>
                  <a:gd name="T2" fmla="*/ 4 w 14"/>
                  <a:gd name="T3" fmla="*/ 52 h 68"/>
                  <a:gd name="T4" fmla="*/ 0 w 14"/>
                  <a:gd name="T5" fmla="*/ 30 h 68"/>
                  <a:gd name="T6" fmla="*/ 1 w 14"/>
                  <a:gd name="T7" fmla="*/ 10 h 68"/>
                  <a:gd name="T8" fmla="*/ 8 w 14"/>
                  <a:gd name="T9" fmla="*/ 0 h 68"/>
                  <a:gd name="T10" fmla="*/ 14 w 14"/>
                  <a:gd name="T11" fmla="*/ 7 h 68"/>
                  <a:gd name="T12" fmla="*/ 14 w 14"/>
                  <a:gd name="T13" fmla="*/ 26 h 68"/>
                  <a:gd name="T14" fmla="*/ 12 w 14"/>
                  <a:gd name="T15" fmla="*/ 49 h 68"/>
                  <a:gd name="T16" fmla="*/ 12 w 14"/>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8">
                    <a:moveTo>
                      <a:pt x="12" y="68"/>
                    </a:moveTo>
                    <a:lnTo>
                      <a:pt x="4" y="52"/>
                    </a:lnTo>
                    <a:lnTo>
                      <a:pt x="0" y="30"/>
                    </a:lnTo>
                    <a:lnTo>
                      <a:pt x="1" y="10"/>
                    </a:lnTo>
                    <a:lnTo>
                      <a:pt x="8" y="0"/>
                    </a:lnTo>
                    <a:lnTo>
                      <a:pt x="14" y="7"/>
                    </a:lnTo>
                    <a:lnTo>
                      <a:pt x="14" y="26"/>
                    </a:lnTo>
                    <a:lnTo>
                      <a:pt x="12" y="49"/>
                    </a:lnTo>
                    <a:lnTo>
                      <a:pt x="12"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3" name="Freeform 169">
                <a:extLst>
                  <a:ext uri="{FF2B5EF4-FFF2-40B4-BE49-F238E27FC236}">
                    <a16:creationId xmlns:a16="http://schemas.microsoft.com/office/drawing/2014/main" id="{34D87561-C469-41E9-A30E-B7640F341563}"/>
                  </a:ext>
                </a:extLst>
              </p:cNvPr>
              <p:cNvSpPr>
                <a:spLocks/>
              </p:cNvSpPr>
              <p:nvPr/>
            </p:nvSpPr>
            <p:spPr bwMode="auto">
              <a:xfrm>
                <a:off x="2205" y="1201"/>
                <a:ext cx="13" cy="33"/>
              </a:xfrm>
              <a:custGeom>
                <a:avLst/>
                <a:gdLst>
                  <a:gd name="T0" fmla="*/ 0 w 28"/>
                  <a:gd name="T1" fmla="*/ 64 h 64"/>
                  <a:gd name="T2" fmla="*/ 3 w 28"/>
                  <a:gd name="T3" fmla="*/ 49 h 64"/>
                  <a:gd name="T4" fmla="*/ 8 w 28"/>
                  <a:gd name="T5" fmla="*/ 27 h 64"/>
                  <a:gd name="T6" fmla="*/ 15 w 28"/>
                  <a:gd name="T7" fmla="*/ 9 h 64"/>
                  <a:gd name="T8" fmla="*/ 24 w 28"/>
                  <a:gd name="T9" fmla="*/ 0 h 64"/>
                  <a:gd name="T10" fmla="*/ 28 w 28"/>
                  <a:gd name="T11" fmla="*/ 2 h 64"/>
                  <a:gd name="T12" fmla="*/ 27 w 28"/>
                  <a:gd name="T13" fmla="*/ 9 h 64"/>
                  <a:gd name="T14" fmla="*/ 24 w 28"/>
                  <a:gd name="T15" fmla="*/ 18 h 64"/>
                  <a:gd name="T16" fmla="*/ 20 w 28"/>
                  <a:gd name="T17" fmla="*/ 30 h 64"/>
                  <a:gd name="T18" fmla="*/ 14 w 28"/>
                  <a:gd name="T19" fmla="*/ 41 h 64"/>
                  <a:gd name="T20" fmla="*/ 8 w 28"/>
                  <a:gd name="T21" fmla="*/ 52 h 64"/>
                  <a:gd name="T22" fmla="*/ 4 w 28"/>
                  <a:gd name="T23" fmla="*/ 60 h 64"/>
                  <a:gd name="T24" fmla="*/ 0 w 28"/>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4">
                    <a:moveTo>
                      <a:pt x="0" y="64"/>
                    </a:moveTo>
                    <a:lnTo>
                      <a:pt x="3" y="49"/>
                    </a:lnTo>
                    <a:lnTo>
                      <a:pt x="8" y="27"/>
                    </a:lnTo>
                    <a:lnTo>
                      <a:pt x="15" y="9"/>
                    </a:lnTo>
                    <a:lnTo>
                      <a:pt x="24" y="0"/>
                    </a:lnTo>
                    <a:lnTo>
                      <a:pt x="28" y="2"/>
                    </a:lnTo>
                    <a:lnTo>
                      <a:pt x="27" y="9"/>
                    </a:lnTo>
                    <a:lnTo>
                      <a:pt x="24" y="18"/>
                    </a:lnTo>
                    <a:lnTo>
                      <a:pt x="20" y="30"/>
                    </a:lnTo>
                    <a:lnTo>
                      <a:pt x="14" y="41"/>
                    </a:lnTo>
                    <a:lnTo>
                      <a:pt x="8" y="52"/>
                    </a:lnTo>
                    <a:lnTo>
                      <a:pt x="4"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4" name="Freeform 170">
                <a:extLst>
                  <a:ext uri="{FF2B5EF4-FFF2-40B4-BE49-F238E27FC236}">
                    <a16:creationId xmlns:a16="http://schemas.microsoft.com/office/drawing/2014/main" id="{350EC6D8-CD6D-4773-8828-946D32E2B467}"/>
                  </a:ext>
                </a:extLst>
              </p:cNvPr>
              <p:cNvSpPr>
                <a:spLocks/>
              </p:cNvSpPr>
              <p:nvPr/>
            </p:nvSpPr>
            <p:spPr bwMode="auto">
              <a:xfrm>
                <a:off x="2173" y="1194"/>
                <a:ext cx="7" cy="31"/>
              </a:xfrm>
              <a:custGeom>
                <a:avLst/>
                <a:gdLst>
                  <a:gd name="T0" fmla="*/ 15 w 15"/>
                  <a:gd name="T1" fmla="*/ 62 h 62"/>
                  <a:gd name="T2" fmla="*/ 6 w 15"/>
                  <a:gd name="T3" fmla="*/ 54 h 62"/>
                  <a:gd name="T4" fmla="*/ 0 w 15"/>
                  <a:gd name="T5" fmla="*/ 34 h 62"/>
                  <a:gd name="T6" fmla="*/ 0 w 15"/>
                  <a:gd name="T7" fmla="*/ 12 h 62"/>
                  <a:gd name="T8" fmla="*/ 6 w 15"/>
                  <a:gd name="T9" fmla="*/ 0 h 62"/>
                  <a:gd name="T10" fmla="*/ 12 w 15"/>
                  <a:gd name="T11" fmla="*/ 3 h 62"/>
                  <a:gd name="T12" fmla="*/ 14 w 15"/>
                  <a:gd name="T13" fmla="*/ 21 h 62"/>
                  <a:gd name="T14" fmla="*/ 14 w 15"/>
                  <a:gd name="T15" fmla="*/ 44 h 62"/>
                  <a:gd name="T16" fmla="*/ 15 w 15"/>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2">
                    <a:moveTo>
                      <a:pt x="15" y="62"/>
                    </a:moveTo>
                    <a:lnTo>
                      <a:pt x="6" y="54"/>
                    </a:lnTo>
                    <a:lnTo>
                      <a:pt x="0" y="34"/>
                    </a:lnTo>
                    <a:lnTo>
                      <a:pt x="0" y="12"/>
                    </a:lnTo>
                    <a:lnTo>
                      <a:pt x="6" y="0"/>
                    </a:lnTo>
                    <a:lnTo>
                      <a:pt x="12" y="3"/>
                    </a:lnTo>
                    <a:lnTo>
                      <a:pt x="14" y="21"/>
                    </a:lnTo>
                    <a:lnTo>
                      <a:pt x="14" y="44"/>
                    </a:lnTo>
                    <a:lnTo>
                      <a:pt x="15"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5" name="Freeform 171">
                <a:extLst>
                  <a:ext uri="{FF2B5EF4-FFF2-40B4-BE49-F238E27FC236}">
                    <a16:creationId xmlns:a16="http://schemas.microsoft.com/office/drawing/2014/main" id="{F85916B2-0AFC-4FFA-B893-F788B7AA250A}"/>
                  </a:ext>
                </a:extLst>
              </p:cNvPr>
              <p:cNvSpPr>
                <a:spLocks/>
              </p:cNvSpPr>
              <p:nvPr/>
            </p:nvSpPr>
            <p:spPr bwMode="auto">
              <a:xfrm>
                <a:off x="2159" y="1192"/>
                <a:ext cx="10" cy="33"/>
              </a:xfrm>
              <a:custGeom>
                <a:avLst/>
                <a:gdLst>
                  <a:gd name="T0" fmla="*/ 20 w 20"/>
                  <a:gd name="T1" fmla="*/ 67 h 67"/>
                  <a:gd name="T2" fmla="*/ 10 w 20"/>
                  <a:gd name="T3" fmla="*/ 54 h 67"/>
                  <a:gd name="T4" fmla="*/ 3 w 20"/>
                  <a:gd name="T5" fmla="*/ 34 h 67"/>
                  <a:gd name="T6" fmla="*/ 0 w 20"/>
                  <a:gd name="T7" fmla="*/ 13 h 67"/>
                  <a:gd name="T8" fmla="*/ 4 w 20"/>
                  <a:gd name="T9" fmla="*/ 0 h 67"/>
                  <a:gd name="T10" fmla="*/ 10 w 20"/>
                  <a:gd name="T11" fmla="*/ 5 h 67"/>
                  <a:gd name="T12" fmla="*/ 12 w 20"/>
                  <a:gd name="T13" fmla="*/ 22 h 67"/>
                  <a:gd name="T14" fmla="*/ 15 w 20"/>
                  <a:gd name="T15" fmla="*/ 45 h 67"/>
                  <a:gd name="T16" fmla="*/ 20 w 20"/>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67">
                    <a:moveTo>
                      <a:pt x="20" y="67"/>
                    </a:moveTo>
                    <a:lnTo>
                      <a:pt x="10" y="54"/>
                    </a:lnTo>
                    <a:lnTo>
                      <a:pt x="3" y="34"/>
                    </a:lnTo>
                    <a:lnTo>
                      <a:pt x="0" y="13"/>
                    </a:lnTo>
                    <a:lnTo>
                      <a:pt x="4" y="0"/>
                    </a:lnTo>
                    <a:lnTo>
                      <a:pt x="10" y="5"/>
                    </a:lnTo>
                    <a:lnTo>
                      <a:pt x="12" y="22"/>
                    </a:lnTo>
                    <a:lnTo>
                      <a:pt x="15" y="45"/>
                    </a:lnTo>
                    <a:lnTo>
                      <a:pt x="20" y="6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6" name="Freeform 172">
                <a:extLst>
                  <a:ext uri="{FF2B5EF4-FFF2-40B4-BE49-F238E27FC236}">
                    <a16:creationId xmlns:a16="http://schemas.microsoft.com/office/drawing/2014/main" id="{B02A57F1-A6E0-40E9-B9A4-0352E93558CA}"/>
                  </a:ext>
                </a:extLst>
              </p:cNvPr>
              <p:cNvSpPr>
                <a:spLocks/>
              </p:cNvSpPr>
              <p:nvPr/>
            </p:nvSpPr>
            <p:spPr bwMode="auto">
              <a:xfrm>
                <a:off x="2145" y="1194"/>
                <a:ext cx="14" cy="32"/>
              </a:xfrm>
              <a:custGeom>
                <a:avLst/>
                <a:gdLst>
                  <a:gd name="T0" fmla="*/ 27 w 27"/>
                  <a:gd name="T1" fmla="*/ 64 h 64"/>
                  <a:gd name="T2" fmla="*/ 20 w 27"/>
                  <a:gd name="T3" fmla="*/ 59 h 64"/>
                  <a:gd name="T4" fmla="*/ 15 w 27"/>
                  <a:gd name="T5" fmla="*/ 51 h 64"/>
                  <a:gd name="T6" fmla="*/ 9 w 27"/>
                  <a:gd name="T7" fmla="*/ 40 h 64"/>
                  <a:gd name="T8" fmla="*/ 5 w 27"/>
                  <a:gd name="T9" fmla="*/ 30 h 64"/>
                  <a:gd name="T10" fmla="*/ 2 w 27"/>
                  <a:gd name="T11" fmla="*/ 19 h 64"/>
                  <a:gd name="T12" fmla="*/ 0 w 27"/>
                  <a:gd name="T13" fmla="*/ 10 h 64"/>
                  <a:gd name="T14" fmla="*/ 1 w 27"/>
                  <a:gd name="T15" fmla="*/ 3 h 64"/>
                  <a:gd name="T16" fmla="*/ 3 w 27"/>
                  <a:gd name="T17" fmla="*/ 0 h 64"/>
                  <a:gd name="T18" fmla="*/ 10 w 27"/>
                  <a:gd name="T19" fmla="*/ 6 h 64"/>
                  <a:gd name="T20" fmla="*/ 16 w 27"/>
                  <a:gd name="T21" fmla="*/ 24 h 64"/>
                  <a:gd name="T22" fmla="*/ 22 w 27"/>
                  <a:gd name="T23" fmla="*/ 46 h 64"/>
                  <a:gd name="T24" fmla="*/ 27 w 27"/>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4">
                    <a:moveTo>
                      <a:pt x="27" y="64"/>
                    </a:moveTo>
                    <a:lnTo>
                      <a:pt x="20" y="59"/>
                    </a:lnTo>
                    <a:lnTo>
                      <a:pt x="15" y="51"/>
                    </a:lnTo>
                    <a:lnTo>
                      <a:pt x="9" y="40"/>
                    </a:lnTo>
                    <a:lnTo>
                      <a:pt x="5" y="30"/>
                    </a:lnTo>
                    <a:lnTo>
                      <a:pt x="2" y="19"/>
                    </a:lnTo>
                    <a:lnTo>
                      <a:pt x="0" y="10"/>
                    </a:lnTo>
                    <a:lnTo>
                      <a:pt x="1" y="3"/>
                    </a:lnTo>
                    <a:lnTo>
                      <a:pt x="3" y="0"/>
                    </a:lnTo>
                    <a:lnTo>
                      <a:pt x="10" y="6"/>
                    </a:lnTo>
                    <a:lnTo>
                      <a:pt x="16" y="24"/>
                    </a:lnTo>
                    <a:lnTo>
                      <a:pt x="22" y="46"/>
                    </a:lnTo>
                    <a:lnTo>
                      <a:pt x="27"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7" name="Freeform 173">
                <a:extLst>
                  <a:ext uri="{FF2B5EF4-FFF2-40B4-BE49-F238E27FC236}">
                    <a16:creationId xmlns:a16="http://schemas.microsoft.com/office/drawing/2014/main" id="{F538B20D-21EB-4BEF-A814-AAA8A7452860}"/>
                  </a:ext>
                </a:extLst>
              </p:cNvPr>
              <p:cNvSpPr>
                <a:spLocks/>
              </p:cNvSpPr>
              <p:nvPr/>
            </p:nvSpPr>
            <p:spPr bwMode="auto">
              <a:xfrm>
                <a:off x="2127" y="1196"/>
                <a:ext cx="20" cy="32"/>
              </a:xfrm>
              <a:custGeom>
                <a:avLst/>
                <a:gdLst>
                  <a:gd name="T0" fmla="*/ 40 w 40"/>
                  <a:gd name="T1" fmla="*/ 66 h 66"/>
                  <a:gd name="T2" fmla="*/ 33 w 40"/>
                  <a:gd name="T3" fmla="*/ 59 h 66"/>
                  <a:gd name="T4" fmla="*/ 26 w 40"/>
                  <a:gd name="T5" fmla="*/ 51 h 66"/>
                  <a:gd name="T6" fmla="*/ 18 w 40"/>
                  <a:gd name="T7" fmla="*/ 41 h 66"/>
                  <a:gd name="T8" fmla="*/ 11 w 40"/>
                  <a:gd name="T9" fmla="*/ 30 h 66"/>
                  <a:gd name="T10" fmla="*/ 4 w 40"/>
                  <a:gd name="T11" fmla="*/ 21 h 66"/>
                  <a:gd name="T12" fmla="*/ 1 w 40"/>
                  <a:gd name="T13" fmla="*/ 12 h 66"/>
                  <a:gd name="T14" fmla="*/ 0 w 40"/>
                  <a:gd name="T15" fmla="*/ 5 h 66"/>
                  <a:gd name="T16" fmla="*/ 3 w 40"/>
                  <a:gd name="T17" fmla="*/ 0 h 66"/>
                  <a:gd name="T18" fmla="*/ 8 w 40"/>
                  <a:gd name="T19" fmla="*/ 0 h 66"/>
                  <a:gd name="T20" fmla="*/ 14 w 40"/>
                  <a:gd name="T21" fmla="*/ 6 h 66"/>
                  <a:gd name="T22" fmla="*/ 18 w 40"/>
                  <a:gd name="T23" fmla="*/ 15 h 66"/>
                  <a:gd name="T24" fmla="*/ 24 w 40"/>
                  <a:gd name="T25" fmla="*/ 26 h 66"/>
                  <a:gd name="T26" fmla="*/ 29 w 40"/>
                  <a:gd name="T27" fmla="*/ 38 h 66"/>
                  <a:gd name="T28" fmla="*/ 32 w 40"/>
                  <a:gd name="T29" fmla="*/ 50 h 66"/>
                  <a:gd name="T30" fmla="*/ 37 w 40"/>
                  <a:gd name="T31" fmla="*/ 59 h 66"/>
                  <a:gd name="T32" fmla="*/ 40 w 40"/>
                  <a:gd name="T3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66">
                    <a:moveTo>
                      <a:pt x="40" y="66"/>
                    </a:moveTo>
                    <a:lnTo>
                      <a:pt x="33" y="59"/>
                    </a:lnTo>
                    <a:lnTo>
                      <a:pt x="26" y="51"/>
                    </a:lnTo>
                    <a:lnTo>
                      <a:pt x="18" y="41"/>
                    </a:lnTo>
                    <a:lnTo>
                      <a:pt x="11" y="30"/>
                    </a:lnTo>
                    <a:lnTo>
                      <a:pt x="4" y="21"/>
                    </a:lnTo>
                    <a:lnTo>
                      <a:pt x="1" y="12"/>
                    </a:lnTo>
                    <a:lnTo>
                      <a:pt x="0" y="5"/>
                    </a:lnTo>
                    <a:lnTo>
                      <a:pt x="3" y="0"/>
                    </a:lnTo>
                    <a:lnTo>
                      <a:pt x="8" y="0"/>
                    </a:lnTo>
                    <a:lnTo>
                      <a:pt x="14" y="6"/>
                    </a:lnTo>
                    <a:lnTo>
                      <a:pt x="18" y="15"/>
                    </a:lnTo>
                    <a:lnTo>
                      <a:pt x="24" y="26"/>
                    </a:lnTo>
                    <a:lnTo>
                      <a:pt x="29" y="38"/>
                    </a:lnTo>
                    <a:lnTo>
                      <a:pt x="32" y="50"/>
                    </a:lnTo>
                    <a:lnTo>
                      <a:pt x="37" y="59"/>
                    </a:lnTo>
                    <a:lnTo>
                      <a:pt x="40" y="6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8" name="Freeform 174">
                <a:extLst>
                  <a:ext uri="{FF2B5EF4-FFF2-40B4-BE49-F238E27FC236}">
                    <a16:creationId xmlns:a16="http://schemas.microsoft.com/office/drawing/2014/main" id="{C8C9A011-85F1-4515-9F2F-C68CBDDE6808}"/>
                  </a:ext>
                </a:extLst>
              </p:cNvPr>
              <p:cNvSpPr>
                <a:spLocks/>
              </p:cNvSpPr>
              <p:nvPr/>
            </p:nvSpPr>
            <p:spPr bwMode="auto">
              <a:xfrm>
                <a:off x="2106" y="1201"/>
                <a:ext cx="27" cy="33"/>
              </a:xfrm>
              <a:custGeom>
                <a:avLst/>
                <a:gdLst>
                  <a:gd name="T0" fmla="*/ 56 w 56"/>
                  <a:gd name="T1" fmla="*/ 65 h 65"/>
                  <a:gd name="T2" fmla="*/ 49 w 56"/>
                  <a:gd name="T3" fmla="*/ 60 h 65"/>
                  <a:gd name="T4" fmla="*/ 39 w 56"/>
                  <a:gd name="T5" fmla="*/ 52 h 65"/>
                  <a:gd name="T6" fmla="*/ 29 w 56"/>
                  <a:gd name="T7" fmla="*/ 41 h 65"/>
                  <a:gd name="T8" fmla="*/ 19 w 56"/>
                  <a:gd name="T9" fmla="*/ 31 h 65"/>
                  <a:gd name="T10" fmla="*/ 9 w 56"/>
                  <a:gd name="T11" fmla="*/ 19 h 65"/>
                  <a:gd name="T12" fmla="*/ 3 w 56"/>
                  <a:gd name="T13" fmla="*/ 10 h 65"/>
                  <a:gd name="T14" fmla="*/ 0 w 56"/>
                  <a:gd name="T15" fmla="*/ 3 h 65"/>
                  <a:gd name="T16" fmla="*/ 3 w 56"/>
                  <a:gd name="T17" fmla="*/ 0 h 65"/>
                  <a:gd name="T18" fmla="*/ 8 w 56"/>
                  <a:gd name="T19" fmla="*/ 1 h 65"/>
                  <a:gd name="T20" fmla="*/ 16 w 56"/>
                  <a:gd name="T21" fmla="*/ 8 h 65"/>
                  <a:gd name="T22" fmla="*/ 24 w 56"/>
                  <a:gd name="T23" fmla="*/ 17 h 65"/>
                  <a:gd name="T24" fmla="*/ 33 w 56"/>
                  <a:gd name="T25" fmla="*/ 29 h 65"/>
                  <a:gd name="T26" fmla="*/ 39 w 56"/>
                  <a:gd name="T27" fmla="*/ 41 h 65"/>
                  <a:gd name="T28" fmla="*/ 46 w 56"/>
                  <a:gd name="T29" fmla="*/ 52 h 65"/>
                  <a:gd name="T30" fmla="*/ 52 w 56"/>
                  <a:gd name="T31" fmla="*/ 61 h 65"/>
                  <a:gd name="T32" fmla="*/ 56 w 56"/>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5">
                    <a:moveTo>
                      <a:pt x="56" y="65"/>
                    </a:moveTo>
                    <a:lnTo>
                      <a:pt x="49" y="60"/>
                    </a:lnTo>
                    <a:lnTo>
                      <a:pt x="39" y="52"/>
                    </a:lnTo>
                    <a:lnTo>
                      <a:pt x="29" y="41"/>
                    </a:lnTo>
                    <a:lnTo>
                      <a:pt x="19" y="31"/>
                    </a:lnTo>
                    <a:lnTo>
                      <a:pt x="9" y="19"/>
                    </a:lnTo>
                    <a:lnTo>
                      <a:pt x="3" y="10"/>
                    </a:lnTo>
                    <a:lnTo>
                      <a:pt x="0" y="3"/>
                    </a:lnTo>
                    <a:lnTo>
                      <a:pt x="3" y="0"/>
                    </a:lnTo>
                    <a:lnTo>
                      <a:pt x="8" y="1"/>
                    </a:lnTo>
                    <a:lnTo>
                      <a:pt x="16" y="8"/>
                    </a:lnTo>
                    <a:lnTo>
                      <a:pt x="24" y="17"/>
                    </a:lnTo>
                    <a:lnTo>
                      <a:pt x="33" y="29"/>
                    </a:lnTo>
                    <a:lnTo>
                      <a:pt x="39" y="41"/>
                    </a:lnTo>
                    <a:lnTo>
                      <a:pt x="46" y="52"/>
                    </a:lnTo>
                    <a:lnTo>
                      <a:pt x="52" y="61"/>
                    </a:lnTo>
                    <a:lnTo>
                      <a:pt x="56"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19" name="Freeform 175">
                <a:extLst>
                  <a:ext uri="{FF2B5EF4-FFF2-40B4-BE49-F238E27FC236}">
                    <a16:creationId xmlns:a16="http://schemas.microsoft.com/office/drawing/2014/main" id="{899700FA-1558-4CA5-AE6A-2AAFE5F1A095}"/>
                  </a:ext>
                </a:extLst>
              </p:cNvPr>
              <p:cNvSpPr>
                <a:spLocks/>
              </p:cNvSpPr>
              <p:nvPr/>
            </p:nvSpPr>
            <p:spPr bwMode="auto">
              <a:xfrm>
                <a:off x="2085" y="1206"/>
                <a:ext cx="32" cy="34"/>
              </a:xfrm>
              <a:custGeom>
                <a:avLst/>
                <a:gdLst>
                  <a:gd name="T0" fmla="*/ 63 w 63"/>
                  <a:gd name="T1" fmla="*/ 68 h 68"/>
                  <a:gd name="T2" fmla="*/ 55 w 63"/>
                  <a:gd name="T3" fmla="*/ 63 h 68"/>
                  <a:gd name="T4" fmla="*/ 46 w 63"/>
                  <a:gd name="T5" fmla="*/ 55 h 68"/>
                  <a:gd name="T6" fmla="*/ 33 w 63"/>
                  <a:gd name="T7" fmla="*/ 46 h 68"/>
                  <a:gd name="T8" fmla="*/ 22 w 63"/>
                  <a:gd name="T9" fmla="*/ 35 h 68"/>
                  <a:gd name="T10" fmla="*/ 12 w 63"/>
                  <a:gd name="T11" fmla="*/ 24 h 68"/>
                  <a:gd name="T12" fmla="*/ 3 w 63"/>
                  <a:gd name="T13" fmla="*/ 14 h 68"/>
                  <a:gd name="T14" fmla="*/ 0 w 63"/>
                  <a:gd name="T15" fmla="*/ 6 h 68"/>
                  <a:gd name="T16" fmla="*/ 2 w 63"/>
                  <a:gd name="T17" fmla="*/ 0 h 68"/>
                  <a:gd name="T18" fmla="*/ 8 w 63"/>
                  <a:gd name="T19" fmla="*/ 0 h 68"/>
                  <a:gd name="T20" fmla="*/ 16 w 63"/>
                  <a:gd name="T21" fmla="*/ 6 h 68"/>
                  <a:gd name="T22" fmla="*/ 24 w 63"/>
                  <a:gd name="T23" fmla="*/ 15 h 68"/>
                  <a:gd name="T24" fmla="*/ 33 w 63"/>
                  <a:gd name="T25" fmla="*/ 27 h 68"/>
                  <a:gd name="T26" fmla="*/ 41 w 63"/>
                  <a:gd name="T27" fmla="*/ 40 h 68"/>
                  <a:gd name="T28" fmla="*/ 49 w 63"/>
                  <a:gd name="T29" fmla="*/ 52 h 68"/>
                  <a:gd name="T30" fmla="*/ 58 w 63"/>
                  <a:gd name="T31" fmla="*/ 62 h 68"/>
                  <a:gd name="T32" fmla="*/ 63 w 63"/>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8">
                    <a:moveTo>
                      <a:pt x="63" y="68"/>
                    </a:moveTo>
                    <a:lnTo>
                      <a:pt x="55" y="63"/>
                    </a:lnTo>
                    <a:lnTo>
                      <a:pt x="46" y="55"/>
                    </a:lnTo>
                    <a:lnTo>
                      <a:pt x="33" y="46"/>
                    </a:lnTo>
                    <a:lnTo>
                      <a:pt x="22" y="35"/>
                    </a:lnTo>
                    <a:lnTo>
                      <a:pt x="12" y="24"/>
                    </a:lnTo>
                    <a:lnTo>
                      <a:pt x="3" y="14"/>
                    </a:lnTo>
                    <a:lnTo>
                      <a:pt x="0" y="6"/>
                    </a:lnTo>
                    <a:lnTo>
                      <a:pt x="2" y="0"/>
                    </a:lnTo>
                    <a:lnTo>
                      <a:pt x="8" y="0"/>
                    </a:lnTo>
                    <a:lnTo>
                      <a:pt x="16" y="6"/>
                    </a:lnTo>
                    <a:lnTo>
                      <a:pt x="24" y="15"/>
                    </a:lnTo>
                    <a:lnTo>
                      <a:pt x="33" y="27"/>
                    </a:lnTo>
                    <a:lnTo>
                      <a:pt x="41" y="40"/>
                    </a:lnTo>
                    <a:lnTo>
                      <a:pt x="49" y="52"/>
                    </a:lnTo>
                    <a:lnTo>
                      <a:pt x="58" y="62"/>
                    </a:lnTo>
                    <a:lnTo>
                      <a:pt x="6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0" name="Freeform 176">
                <a:extLst>
                  <a:ext uri="{FF2B5EF4-FFF2-40B4-BE49-F238E27FC236}">
                    <a16:creationId xmlns:a16="http://schemas.microsoft.com/office/drawing/2014/main" id="{1B9F68A1-4B90-4585-A174-24314DE0F7AF}"/>
                  </a:ext>
                </a:extLst>
              </p:cNvPr>
              <p:cNvSpPr>
                <a:spLocks/>
              </p:cNvSpPr>
              <p:nvPr/>
            </p:nvSpPr>
            <p:spPr bwMode="auto">
              <a:xfrm>
                <a:off x="2069" y="1215"/>
                <a:ext cx="37" cy="32"/>
              </a:xfrm>
              <a:custGeom>
                <a:avLst/>
                <a:gdLst>
                  <a:gd name="T0" fmla="*/ 73 w 73"/>
                  <a:gd name="T1" fmla="*/ 64 h 64"/>
                  <a:gd name="T2" fmla="*/ 64 w 73"/>
                  <a:gd name="T3" fmla="*/ 60 h 64"/>
                  <a:gd name="T4" fmla="*/ 53 w 73"/>
                  <a:gd name="T5" fmla="*/ 55 h 64"/>
                  <a:gd name="T6" fmla="*/ 40 w 73"/>
                  <a:gd name="T7" fmla="*/ 49 h 64"/>
                  <a:gd name="T8" fmla="*/ 28 w 73"/>
                  <a:gd name="T9" fmla="*/ 41 h 64"/>
                  <a:gd name="T10" fmla="*/ 17 w 73"/>
                  <a:gd name="T11" fmla="*/ 32 h 64"/>
                  <a:gd name="T12" fmla="*/ 8 w 73"/>
                  <a:gd name="T13" fmla="*/ 22 h 64"/>
                  <a:gd name="T14" fmla="*/ 2 w 73"/>
                  <a:gd name="T15" fmla="*/ 13 h 64"/>
                  <a:gd name="T16" fmla="*/ 0 w 73"/>
                  <a:gd name="T17" fmla="*/ 3 h 64"/>
                  <a:gd name="T18" fmla="*/ 2 w 73"/>
                  <a:gd name="T19" fmla="*/ 0 h 64"/>
                  <a:gd name="T20" fmla="*/ 10 w 73"/>
                  <a:gd name="T21" fmla="*/ 5 h 64"/>
                  <a:gd name="T22" fmla="*/ 20 w 73"/>
                  <a:gd name="T23" fmla="*/ 13 h 64"/>
                  <a:gd name="T24" fmla="*/ 33 w 73"/>
                  <a:gd name="T25" fmla="*/ 23 h 64"/>
                  <a:gd name="T26" fmla="*/ 46 w 73"/>
                  <a:gd name="T27" fmla="*/ 36 h 64"/>
                  <a:gd name="T28" fmla="*/ 57 w 73"/>
                  <a:gd name="T29" fmla="*/ 48 h 64"/>
                  <a:gd name="T30" fmla="*/ 68 w 73"/>
                  <a:gd name="T31" fmla="*/ 57 h 64"/>
                  <a:gd name="T32" fmla="*/ 73 w 73"/>
                  <a:gd name="T3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4">
                    <a:moveTo>
                      <a:pt x="73" y="64"/>
                    </a:moveTo>
                    <a:lnTo>
                      <a:pt x="64" y="60"/>
                    </a:lnTo>
                    <a:lnTo>
                      <a:pt x="53" y="55"/>
                    </a:lnTo>
                    <a:lnTo>
                      <a:pt x="40" y="49"/>
                    </a:lnTo>
                    <a:lnTo>
                      <a:pt x="28" y="41"/>
                    </a:lnTo>
                    <a:lnTo>
                      <a:pt x="17" y="32"/>
                    </a:lnTo>
                    <a:lnTo>
                      <a:pt x="8" y="22"/>
                    </a:lnTo>
                    <a:lnTo>
                      <a:pt x="2" y="13"/>
                    </a:lnTo>
                    <a:lnTo>
                      <a:pt x="0" y="3"/>
                    </a:lnTo>
                    <a:lnTo>
                      <a:pt x="2" y="0"/>
                    </a:lnTo>
                    <a:lnTo>
                      <a:pt x="10" y="5"/>
                    </a:lnTo>
                    <a:lnTo>
                      <a:pt x="20" y="13"/>
                    </a:lnTo>
                    <a:lnTo>
                      <a:pt x="33" y="23"/>
                    </a:lnTo>
                    <a:lnTo>
                      <a:pt x="46" y="36"/>
                    </a:lnTo>
                    <a:lnTo>
                      <a:pt x="57" y="48"/>
                    </a:lnTo>
                    <a:lnTo>
                      <a:pt x="68" y="57"/>
                    </a:lnTo>
                    <a:lnTo>
                      <a:pt x="73"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1" name="Freeform 177">
                <a:extLst>
                  <a:ext uri="{FF2B5EF4-FFF2-40B4-BE49-F238E27FC236}">
                    <a16:creationId xmlns:a16="http://schemas.microsoft.com/office/drawing/2014/main" id="{0FA74FA3-1D00-4365-899C-4A3E50408DB6}"/>
                  </a:ext>
                </a:extLst>
              </p:cNvPr>
              <p:cNvSpPr>
                <a:spLocks/>
              </p:cNvSpPr>
              <p:nvPr/>
            </p:nvSpPr>
            <p:spPr bwMode="auto">
              <a:xfrm>
                <a:off x="2056" y="1235"/>
                <a:ext cx="40" cy="16"/>
              </a:xfrm>
              <a:custGeom>
                <a:avLst/>
                <a:gdLst>
                  <a:gd name="T0" fmla="*/ 0 w 81"/>
                  <a:gd name="T1" fmla="*/ 1 h 31"/>
                  <a:gd name="T2" fmla="*/ 5 w 81"/>
                  <a:gd name="T3" fmla="*/ 0 h 31"/>
                  <a:gd name="T4" fmla="*/ 13 w 81"/>
                  <a:gd name="T5" fmla="*/ 2 h 31"/>
                  <a:gd name="T6" fmla="*/ 23 w 81"/>
                  <a:gd name="T7" fmla="*/ 6 h 31"/>
                  <a:gd name="T8" fmla="*/ 36 w 81"/>
                  <a:gd name="T9" fmla="*/ 11 h 31"/>
                  <a:gd name="T10" fmla="*/ 49 w 81"/>
                  <a:gd name="T11" fmla="*/ 16 h 31"/>
                  <a:gd name="T12" fmla="*/ 61 w 81"/>
                  <a:gd name="T13" fmla="*/ 22 h 31"/>
                  <a:gd name="T14" fmla="*/ 73 w 81"/>
                  <a:gd name="T15" fmla="*/ 26 h 31"/>
                  <a:gd name="T16" fmla="*/ 81 w 81"/>
                  <a:gd name="T17" fmla="*/ 29 h 31"/>
                  <a:gd name="T18" fmla="*/ 69 w 81"/>
                  <a:gd name="T19" fmla="*/ 31 h 31"/>
                  <a:gd name="T20" fmla="*/ 57 w 81"/>
                  <a:gd name="T21" fmla="*/ 30 h 31"/>
                  <a:gd name="T22" fmla="*/ 42 w 81"/>
                  <a:gd name="T23" fmla="*/ 27 h 31"/>
                  <a:gd name="T24" fmla="*/ 28 w 81"/>
                  <a:gd name="T25" fmla="*/ 24 h 31"/>
                  <a:gd name="T26" fmla="*/ 15 w 81"/>
                  <a:gd name="T27" fmla="*/ 19 h 31"/>
                  <a:gd name="T28" fmla="*/ 5 w 81"/>
                  <a:gd name="T29" fmla="*/ 14 h 31"/>
                  <a:gd name="T30" fmla="*/ 0 w 81"/>
                  <a:gd name="T31" fmla="*/ 8 h 31"/>
                  <a:gd name="T32" fmla="*/ 0 w 81"/>
                  <a:gd name="T33"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31">
                    <a:moveTo>
                      <a:pt x="0" y="1"/>
                    </a:moveTo>
                    <a:lnTo>
                      <a:pt x="5" y="0"/>
                    </a:lnTo>
                    <a:lnTo>
                      <a:pt x="13" y="2"/>
                    </a:lnTo>
                    <a:lnTo>
                      <a:pt x="23" y="6"/>
                    </a:lnTo>
                    <a:lnTo>
                      <a:pt x="36" y="11"/>
                    </a:lnTo>
                    <a:lnTo>
                      <a:pt x="49" y="16"/>
                    </a:lnTo>
                    <a:lnTo>
                      <a:pt x="61" y="22"/>
                    </a:lnTo>
                    <a:lnTo>
                      <a:pt x="73" y="26"/>
                    </a:lnTo>
                    <a:lnTo>
                      <a:pt x="81" y="29"/>
                    </a:lnTo>
                    <a:lnTo>
                      <a:pt x="69" y="31"/>
                    </a:lnTo>
                    <a:lnTo>
                      <a:pt x="57" y="30"/>
                    </a:lnTo>
                    <a:lnTo>
                      <a:pt x="42" y="27"/>
                    </a:lnTo>
                    <a:lnTo>
                      <a:pt x="28" y="24"/>
                    </a:lnTo>
                    <a:lnTo>
                      <a:pt x="15" y="19"/>
                    </a:lnTo>
                    <a:lnTo>
                      <a:pt x="5" y="14"/>
                    </a:lnTo>
                    <a:lnTo>
                      <a:pt x="0" y="8"/>
                    </a:lnTo>
                    <a:lnTo>
                      <a:pt x="0"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2" name="Freeform 178">
                <a:extLst>
                  <a:ext uri="{FF2B5EF4-FFF2-40B4-BE49-F238E27FC236}">
                    <a16:creationId xmlns:a16="http://schemas.microsoft.com/office/drawing/2014/main" id="{5AC3865C-9996-4745-A6D0-E1EDF8370E33}"/>
                  </a:ext>
                </a:extLst>
              </p:cNvPr>
              <p:cNvSpPr>
                <a:spLocks/>
              </p:cNvSpPr>
              <p:nvPr/>
            </p:nvSpPr>
            <p:spPr bwMode="auto">
              <a:xfrm>
                <a:off x="2043" y="1247"/>
                <a:ext cx="40" cy="15"/>
              </a:xfrm>
              <a:custGeom>
                <a:avLst/>
                <a:gdLst>
                  <a:gd name="T0" fmla="*/ 0 w 78"/>
                  <a:gd name="T1" fmla="*/ 0 h 30"/>
                  <a:gd name="T2" fmla="*/ 5 w 78"/>
                  <a:gd name="T3" fmla="*/ 0 h 30"/>
                  <a:gd name="T4" fmla="*/ 13 w 78"/>
                  <a:gd name="T5" fmla="*/ 1 h 30"/>
                  <a:gd name="T6" fmla="*/ 23 w 78"/>
                  <a:gd name="T7" fmla="*/ 6 h 30"/>
                  <a:gd name="T8" fmla="*/ 36 w 78"/>
                  <a:gd name="T9" fmla="*/ 10 h 30"/>
                  <a:gd name="T10" fmla="*/ 49 w 78"/>
                  <a:gd name="T11" fmla="*/ 16 h 30"/>
                  <a:gd name="T12" fmla="*/ 61 w 78"/>
                  <a:gd name="T13" fmla="*/ 21 h 30"/>
                  <a:gd name="T14" fmla="*/ 71 w 78"/>
                  <a:gd name="T15" fmla="*/ 25 h 30"/>
                  <a:gd name="T16" fmla="*/ 78 w 78"/>
                  <a:gd name="T17" fmla="*/ 28 h 30"/>
                  <a:gd name="T18" fmla="*/ 68 w 78"/>
                  <a:gd name="T19" fmla="*/ 30 h 30"/>
                  <a:gd name="T20" fmla="*/ 55 w 78"/>
                  <a:gd name="T21" fmla="*/ 29 h 30"/>
                  <a:gd name="T22" fmla="*/ 40 w 78"/>
                  <a:gd name="T23" fmla="*/ 28 h 30"/>
                  <a:gd name="T24" fmla="*/ 28 w 78"/>
                  <a:gd name="T25" fmla="*/ 24 h 30"/>
                  <a:gd name="T26" fmla="*/ 15 w 78"/>
                  <a:gd name="T27" fmla="*/ 18 h 30"/>
                  <a:gd name="T28" fmla="*/ 6 w 78"/>
                  <a:gd name="T29" fmla="*/ 13 h 30"/>
                  <a:gd name="T30" fmla="*/ 0 w 78"/>
                  <a:gd name="T31" fmla="*/ 7 h 30"/>
                  <a:gd name="T32" fmla="*/ 0 w 78"/>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30">
                    <a:moveTo>
                      <a:pt x="0" y="0"/>
                    </a:moveTo>
                    <a:lnTo>
                      <a:pt x="5" y="0"/>
                    </a:lnTo>
                    <a:lnTo>
                      <a:pt x="13" y="1"/>
                    </a:lnTo>
                    <a:lnTo>
                      <a:pt x="23" y="6"/>
                    </a:lnTo>
                    <a:lnTo>
                      <a:pt x="36" y="10"/>
                    </a:lnTo>
                    <a:lnTo>
                      <a:pt x="49" y="16"/>
                    </a:lnTo>
                    <a:lnTo>
                      <a:pt x="61" y="21"/>
                    </a:lnTo>
                    <a:lnTo>
                      <a:pt x="71" y="25"/>
                    </a:lnTo>
                    <a:lnTo>
                      <a:pt x="78" y="28"/>
                    </a:lnTo>
                    <a:lnTo>
                      <a:pt x="68" y="30"/>
                    </a:lnTo>
                    <a:lnTo>
                      <a:pt x="55" y="29"/>
                    </a:lnTo>
                    <a:lnTo>
                      <a:pt x="40" y="28"/>
                    </a:lnTo>
                    <a:lnTo>
                      <a:pt x="28" y="24"/>
                    </a:lnTo>
                    <a:lnTo>
                      <a:pt x="15" y="18"/>
                    </a:lnTo>
                    <a:lnTo>
                      <a:pt x="6" y="13"/>
                    </a:lnTo>
                    <a:lnTo>
                      <a:pt x="0"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3" name="Freeform 179">
                <a:extLst>
                  <a:ext uri="{FF2B5EF4-FFF2-40B4-BE49-F238E27FC236}">
                    <a16:creationId xmlns:a16="http://schemas.microsoft.com/office/drawing/2014/main" id="{2CFF66A8-6FDA-4301-A7F6-F4D61DFF8349}"/>
                  </a:ext>
                </a:extLst>
              </p:cNvPr>
              <p:cNvSpPr>
                <a:spLocks/>
              </p:cNvSpPr>
              <p:nvPr/>
            </p:nvSpPr>
            <p:spPr bwMode="auto">
              <a:xfrm>
                <a:off x="1925" y="1187"/>
                <a:ext cx="197" cy="44"/>
              </a:xfrm>
              <a:custGeom>
                <a:avLst/>
                <a:gdLst>
                  <a:gd name="T0" fmla="*/ 388 w 394"/>
                  <a:gd name="T1" fmla="*/ 13 h 88"/>
                  <a:gd name="T2" fmla="*/ 390 w 394"/>
                  <a:gd name="T3" fmla="*/ 10 h 88"/>
                  <a:gd name="T4" fmla="*/ 391 w 394"/>
                  <a:gd name="T5" fmla="*/ 7 h 88"/>
                  <a:gd name="T6" fmla="*/ 393 w 394"/>
                  <a:gd name="T7" fmla="*/ 3 h 88"/>
                  <a:gd name="T8" fmla="*/ 394 w 394"/>
                  <a:gd name="T9" fmla="*/ 0 h 88"/>
                  <a:gd name="T10" fmla="*/ 364 w 394"/>
                  <a:gd name="T11" fmla="*/ 16 h 88"/>
                  <a:gd name="T12" fmla="*/ 335 w 394"/>
                  <a:gd name="T13" fmla="*/ 30 h 88"/>
                  <a:gd name="T14" fmla="*/ 307 w 394"/>
                  <a:gd name="T15" fmla="*/ 41 h 88"/>
                  <a:gd name="T16" fmla="*/ 279 w 394"/>
                  <a:gd name="T17" fmla="*/ 51 h 88"/>
                  <a:gd name="T18" fmla="*/ 251 w 394"/>
                  <a:gd name="T19" fmla="*/ 59 h 88"/>
                  <a:gd name="T20" fmla="*/ 224 w 394"/>
                  <a:gd name="T21" fmla="*/ 65 h 88"/>
                  <a:gd name="T22" fmla="*/ 198 w 394"/>
                  <a:gd name="T23" fmla="*/ 69 h 88"/>
                  <a:gd name="T24" fmla="*/ 173 w 394"/>
                  <a:gd name="T25" fmla="*/ 73 h 88"/>
                  <a:gd name="T26" fmla="*/ 148 w 394"/>
                  <a:gd name="T27" fmla="*/ 75 h 88"/>
                  <a:gd name="T28" fmla="*/ 124 w 394"/>
                  <a:gd name="T29" fmla="*/ 76 h 88"/>
                  <a:gd name="T30" fmla="*/ 101 w 394"/>
                  <a:gd name="T31" fmla="*/ 77 h 88"/>
                  <a:gd name="T32" fmla="*/ 79 w 394"/>
                  <a:gd name="T33" fmla="*/ 77 h 88"/>
                  <a:gd name="T34" fmla="*/ 57 w 394"/>
                  <a:gd name="T35" fmla="*/ 77 h 88"/>
                  <a:gd name="T36" fmla="*/ 38 w 394"/>
                  <a:gd name="T37" fmla="*/ 77 h 88"/>
                  <a:gd name="T38" fmla="*/ 18 w 394"/>
                  <a:gd name="T39" fmla="*/ 76 h 88"/>
                  <a:gd name="T40" fmla="*/ 0 w 394"/>
                  <a:gd name="T41" fmla="*/ 76 h 88"/>
                  <a:gd name="T42" fmla="*/ 13 w 394"/>
                  <a:gd name="T43" fmla="*/ 79 h 88"/>
                  <a:gd name="T44" fmla="*/ 28 w 394"/>
                  <a:gd name="T45" fmla="*/ 83 h 88"/>
                  <a:gd name="T46" fmla="*/ 47 w 394"/>
                  <a:gd name="T47" fmla="*/ 85 h 88"/>
                  <a:gd name="T48" fmla="*/ 70 w 394"/>
                  <a:gd name="T49" fmla="*/ 86 h 88"/>
                  <a:gd name="T50" fmla="*/ 95 w 394"/>
                  <a:gd name="T51" fmla="*/ 88 h 88"/>
                  <a:gd name="T52" fmla="*/ 122 w 394"/>
                  <a:gd name="T53" fmla="*/ 88 h 88"/>
                  <a:gd name="T54" fmla="*/ 151 w 394"/>
                  <a:gd name="T55" fmla="*/ 85 h 88"/>
                  <a:gd name="T56" fmla="*/ 181 w 394"/>
                  <a:gd name="T57" fmla="*/ 83 h 88"/>
                  <a:gd name="T58" fmla="*/ 209 w 394"/>
                  <a:gd name="T59" fmla="*/ 79 h 88"/>
                  <a:gd name="T60" fmla="*/ 239 w 394"/>
                  <a:gd name="T61" fmla="*/ 75 h 88"/>
                  <a:gd name="T62" fmla="*/ 269 w 394"/>
                  <a:gd name="T63" fmla="*/ 68 h 88"/>
                  <a:gd name="T64" fmla="*/ 297 w 394"/>
                  <a:gd name="T65" fmla="*/ 60 h 88"/>
                  <a:gd name="T66" fmla="*/ 323 w 394"/>
                  <a:gd name="T67" fmla="*/ 51 h 88"/>
                  <a:gd name="T68" fmla="*/ 348 w 394"/>
                  <a:gd name="T69" fmla="*/ 40 h 88"/>
                  <a:gd name="T70" fmla="*/ 369 w 394"/>
                  <a:gd name="T71" fmla="*/ 28 h 88"/>
                  <a:gd name="T72" fmla="*/ 388 w 394"/>
                  <a:gd name="T73" fmla="*/ 1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88">
                    <a:moveTo>
                      <a:pt x="388" y="13"/>
                    </a:moveTo>
                    <a:lnTo>
                      <a:pt x="390" y="10"/>
                    </a:lnTo>
                    <a:lnTo>
                      <a:pt x="391" y="7"/>
                    </a:lnTo>
                    <a:lnTo>
                      <a:pt x="393" y="3"/>
                    </a:lnTo>
                    <a:lnTo>
                      <a:pt x="394" y="0"/>
                    </a:lnTo>
                    <a:lnTo>
                      <a:pt x="364" y="16"/>
                    </a:lnTo>
                    <a:lnTo>
                      <a:pt x="335" y="30"/>
                    </a:lnTo>
                    <a:lnTo>
                      <a:pt x="307" y="41"/>
                    </a:lnTo>
                    <a:lnTo>
                      <a:pt x="279" y="51"/>
                    </a:lnTo>
                    <a:lnTo>
                      <a:pt x="251" y="59"/>
                    </a:lnTo>
                    <a:lnTo>
                      <a:pt x="224" y="65"/>
                    </a:lnTo>
                    <a:lnTo>
                      <a:pt x="198" y="69"/>
                    </a:lnTo>
                    <a:lnTo>
                      <a:pt x="173" y="73"/>
                    </a:lnTo>
                    <a:lnTo>
                      <a:pt x="148" y="75"/>
                    </a:lnTo>
                    <a:lnTo>
                      <a:pt x="124" y="76"/>
                    </a:lnTo>
                    <a:lnTo>
                      <a:pt x="101" y="77"/>
                    </a:lnTo>
                    <a:lnTo>
                      <a:pt x="79" y="77"/>
                    </a:lnTo>
                    <a:lnTo>
                      <a:pt x="57" y="77"/>
                    </a:lnTo>
                    <a:lnTo>
                      <a:pt x="38" y="77"/>
                    </a:lnTo>
                    <a:lnTo>
                      <a:pt x="18" y="76"/>
                    </a:lnTo>
                    <a:lnTo>
                      <a:pt x="0" y="76"/>
                    </a:lnTo>
                    <a:lnTo>
                      <a:pt x="13" y="79"/>
                    </a:lnTo>
                    <a:lnTo>
                      <a:pt x="28" y="83"/>
                    </a:lnTo>
                    <a:lnTo>
                      <a:pt x="47" y="85"/>
                    </a:lnTo>
                    <a:lnTo>
                      <a:pt x="70" y="86"/>
                    </a:lnTo>
                    <a:lnTo>
                      <a:pt x="95" y="88"/>
                    </a:lnTo>
                    <a:lnTo>
                      <a:pt x="122" y="88"/>
                    </a:lnTo>
                    <a:lnTo>
                      <a:pt x="151" y="85"/>
                    </a:lnTo>
                    <a:lnTo>
                      <a:pt x="181" y="83"/>
                    </a:lnTo>
                    <a:lnTo>
                      <a:pt x="209" y="79"/>
                    </a:lnTo>
                    <a:lnTo>
                      <a:pt x="239" y="75"/>
                    </a:lnTo>
                    <a:lnTo>
                      <a:pt x="269" y="68"/>
                    </a:lnTo>
                    <a:lnTo>
                      <a:pt x="297" y="60"/>
                    </a:lnTo>
                    <a:lnTo>
                      <a:pt x="323" y="51"/>
                    </a:lnTo>
                    <a:lnTo>
                      <a:pt x="348" y="40"/>
                    </a:lnTo>
                    <a:lnTo>
                      <a:pt x="369" y="28"/>
                    </a:lnTo>
                    <a:lnTo>
                      <a:pt x="388"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4" name="Freeform 180">
                <a:extLst>
                  <a:ext uri="{FF2B5EF4-FFF2-40B4-BE49-F238E27FC236}">
                    <a16:creationId xmlns:a16="http://schemas.microsoft.com/office/drawing/2014/main" id="{3CE5308D-0A83-431A-95F7-EC5658C8DDEC}"/>
                  </a:ext>
                </a:extLst>
              </p:cNvPr>
              <p:cNvSpPr>
                <a:spLocks/>
              </p:cNvSpPr>
              <p:nvPr/>
            </p:nvSpPr>
            <p:spPr bwMode="auto">
              <a:xfrm>
                <a:off x="1938" y="1199"/>
                <a:ext cx="28" cy="29"/>
              </a:xfrm>
              <a:custGeom>
                <a:avLst/>
                <a:gdLst>
                  <a:gd name="T0" fmla="*/ 1 w 57"/>
                  <a:gd name="T1" fmla="*/ 0 h 59"/>
                  <a:gd name="T2" fmla="*/ 0 w 57"/>
                  <a:gd name="T3" fmla="*/ 3 h 59"/>
                  <a:gd name="T4" fmla="*/ 1 w 57"/>
                  <a:gd name="T5" fmla="*/ 9 h 59"/>
                  <a:gd name="T6" fmla="*/ 5 w 57"/>
                  <a:gd name="T7" fmla="*/ 17 h 59"/>
                  <a:gd name="T8" fmla="*/ 12 w 57"/>
                  <a:gd name="T9" fmla="*/ 28 h 59"/>
                  <a:gd name="T10" fmla="*/ 20 w 57"/>
                  <a:gd name="T11" fmla="*/ 38 h 59"/>
                  <a:gd name="T12" fmla="*/ 31 w 57"/>
                  <a:gd name="T13" fmla="*/ 47 h 59"/>
                  <a:gd name="T14" fmla="*/ 43 w 57"/>
                  <a:gd name="T15" fmla="*/ 54 h 59"/>
                  <a:gd name="T16" fmla="*/ 57 w 57"/>
                  <a:gd name="T17" fmla="*/ 59 h 59"/>
                  <a:gd name="T18" fmla="*/ 50 w 57"/>
                  <a:gd name="T19" fmla="*/ 53 h 59"/>
                  <a:gd name="T20" fmla="*/ 43 w 57"/>
                  <a:gd name="T21" fmla="*/ 44 h 59"/>
                  <a:gd name="T22" fmla="*/ 35 w 57"/>
                  <a:gd name="T23" fmla="*/ 33 h 59"/>
                  <a:gd name="T24" fmla="*/ 26 w 57"/>
                  <a:gd name="T25" fmla="*/ 23 h 59"/>
                  <a:gd name="T26" fmla="*/ 19 w 57"/>
                  <a:gd name="T27" fmla="*/ 14 h 59"/>
                  <a:gd name="T28" fmla="*/ 11 w 57"/>
                  <a:gd name="T29" fmla="*/ 6 h 59"/>
                  <a:gd name="T30" fmla="*/ 5 w 57"/>
                  <a:gd name="T31" fmla="*/ 1 h 59"/>
                  <a:gd name="T32" fmla="*/ 1 w 57"/>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9">
                    <a:moveTo>
                      <a:pt x="1" y="0"/>
                    </a:moveTo>
                    <a:lnTo>
                      <a:pt x="0" y="3"/>
                    </a:lnTo>
                    <a:lnTo>
                      <a:pt x="1" y="9"/>
                    </a:lnTo>
                    <a:lnTo>
                      <a:pt x="5" y="17"/>
                    </a:lnTo>
                    <a:lnTo>
                      <a:pt x="12" y="28"/>
                    </a:lnTo>
                    <a:lnTo>
                      <a:pt x="20" y="38"/>
                    </a:lnTo>
                    <a:lnTo>
                      <a:pt x="31" y="47"/>
                    </a:lnTo>
                    <a:lnTo>
                      <a:pt x="43" y="54"/>
                    </a:lnTo>
                    <a:lnTo>
                      <a:pt x="57" y="59"/>
                    </a:lnTo>
                    <a:lnTo>
                      <a:pt x="50" y="53"/>
                    </a:lnTo>
                    <a:lnTo>
                      <a:pt x="43" y="44"/>
                    </a:lnTo>
                    <a:lnTo>
                      <a:pt x="35" y="33"/>
                    </a:lnTo>
                    <a:lnTo>
                      <a:pt x="26" y="23"/>
                    </a:lnTo>
                    <a:lnTo>
                      <a:pt x="19" y="14"/>
                    </a:lnTo>
                    <a:lnTo>
                      <a:pt x="11" y="6"/>
                    </a:lnTo>
                    <a:lnTo>
                      <a:pt x="5" y="1"/>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5" name="Freeform 181">
                <a:extLst>
                  <a:ext uri="{FF2B5EF4-FFF2-40B4-BE49-F238E27FC236}">
                    <a16:creationId xmlns:a16="http://schemas.microsoft.com/office/drawing/2014/main" id="{68614143-15C2-44BE-8410-5DAFBBE81FDD}"/>
                  </a:ext>
                </a:extLst>
              </p:cNvPr>
              <p:cNvSpPr>
                <a:spLocks/>
              </p:cNvSpPr>
              <p:nvPr/>
            </p:nvSpPr>
            <p:spPr bwMode="auto">
              <a:xfrm>
                <a:off x="1965" y="1195"/>
                <a:ext cx="36" cy="34"/>
              </a:xfrm>
              <a:custGeom>
                <a:avLst/>
                <a:gdLst>
                  <a:gd name="T0" fmla="*/ 3 w 73"/>
                  <a:gd name="T1" fmla="*/ 0 h 68"/>
                  <a:gd name="T2" fmla="*/ 0 w 73"/>
                  <a:gd name="T3" fmla="*/ 5 h 68"/>
                  <a:gd name="T4" fmla="*/ 3 w 73"/>
                  <a:gd name="T5" fmla="*/ 12 h 68"/>
                  <a:gd name="T6" fmla="*/ 9 w 73"/>
                  <a:gd name="T7" fmla="*/ 22 h 68"/>
                  <a:gd name="T8" fmla="*/ 19 w 73"/>
                  <a:gd name="T9" fmla="*/ 34 h 68"/>
                  <a:gd name="T10" fmla="*/ 31 w 73"/>
                  <a:gd name="T11" fmla="*/ 45 h 68"/>
                  <a:gd name="T12" fmla="*/ 44 w 73"/>
                  <a:gd name="T13" fmla="*/ 55 h 68"/>
                  <a:gd name="T14" fmla="*/ 59 w 73"/>
                  <a:gd name="T15" fmla="*/ 63 h 68"/>
                  <a:gd name="T16" fmla="*/ 73 w 73"/>
                  <a:gd name="T17" fmla="*/ 68 h 68"/>
                  <a:gd name="T18" fmla="*/ 67 w 73"/>
                  <a:gd name="T19" fmla="*/ 63 h 68"/>
                  <a:gd name="T20" fmla="*/ 59 w 73"/>
                  <a:gd name="T21" fmla="*/ 54 h 68"/>
                  <a:gd name="T22" fmla="*/ 50 w 73"/>
                  <a:gd name="T23" fmla="*/ 43 h 68"/>
                  <a:gd name="T24" fmla="*/ 38 w 73"/>
                  <a:gd name="T25" fmla="*/ 30 h 68"/>
                  <a:gd name="T26" fmla="*/ 28 w 73"/>
                  <a:gd name="T27" fmla="*/ 17 h 68"/>
                  <a:gd name="T28" fmla="*/ 17 w 73"/>
                  <a:gd name="T29" fmla="*/ 8 h 68"/>
                  <a:gd name="T30" fmla="*/ 8 w 73"/>
                  <a:gd name="T31" fmla="*/ 1 h 68"/>
                  <a:gd name="T32" fmla="*/ 3 w 73"/>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8">
                    <a:moveTo>
                      <a:pt x="3" y="0"/>
                    </a:moveTo>
                    <a:lnTo>
                      <a:pt x="0" y="5"/>
                    </a:lnTo>
                    <a:lnTo>
                      <a:pt x="3" y="12"/>
                    </a:lnTo>
                    <a:lnTo>
                      <a:pt x="9" y="22"/>
                    </a:lnTo>
                    <a:lnTo>
                      <a:pt x="19" y="34"/>
                    </a:lnTo>
                    <a:lnTo>
                      <a:pt x="31" y="45"/>
                    </a:lnTo>
                    <a:lnTo>
                      <a:pt x="44" y="55"/>
                    </a:lnTo>
                    <a:lnTo>
                      <a:pt x="59" y="63"/>
                    </a:lnTo>
                    <a:lnTo>
                      <a:pt x="73" y="68"/>
                    </a:lnTo>
                    <a:lnTo>
                      <a:pt x="67" y="63"/>
                    </a:lnTo>
                    <a:lnTo>
                      <a:pt x="59" y="54"/>
                    </a:lnTo>
                    <a:lnTo>
                      <a:pt x="50" y="43"/>
                    </a:lnTo>
                    <a:lnTo>
                      <a:pt x="38" y="30"/>
                    </a:lnTo>
                    <a:lnTo>
                      <a:pt x="28" y="17"/>
                    </a:lnTo>
                    <a:lnTo>
                      <a:pt x="17" y="8"/>
                    </a:lnTo>
                    <a:lnTo>
                      <a:pt x="8" y="1"/>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6" name="Freeform 182">
                <a:extLst>
                  <a:ext uri="{FF2B5EF4-FFF2-40B4-BE49-F238E27FC236}">
                    <a16:creationId xmlns:a16="http://schemas.microsoft.com/office/drawing/2014/main" id="{1818802D-D702-4E19-86C1-3C135F397610}"/>
                  </a:ext>
                </a:extLst>
              </p:cNvPr>
              <p:cNvSpPr>
                <a:spLocks/>
              </p:cNvSpPr>
              <p:nvPr/>
            </p:nvSpPr>
            <p:spPr bwMode="auto">
              <a:xfrm>
                <a:off x="1987" y="1189"/>
                <a:ext cx="32" cy="38"/>
              </a:xfrm>
              <a:custGeom>
                <a:avLst/>
                <a:gdLst>
                  <a:gd name="T0" fmla="*/ 2 w 63"/>
                  <a:gd name="T1" fmla="*/ 0 h 76"/>
                  <a:gd name="T2" fmla="*/ 0 w 63"/>
                  <a:gd name="T3" fmla="*/ 5 h 76"/>
                  <a:gd name="T4" fmla="*/ 1 w 63"/>
                  <a:gd name="T5" fmla="*/ 14 h 76"/>
                  <a:gd name="T6" fmla="*/ 7 w 63"/>
                  <a:gd name="T7" fmla="*/ 26 h 76"/>
                  <a:gd name="T8" fmla="*/ 16 w 63"/>
                  <a:gd name="T9" fmla="*/ 38 h 76"/>
                  <a:gd name="T10" fmla="*/ 27 w 63"/>
                  <a:gd name="T11" fmla="*/ 51 h 76"/>
                  <a:gd name="T12" fmla="*/ 38 w 63"/>
                  <a:gd name="T13" fmla="*/ 63 h 76"/>
                  <a:gd name="T14" fmla="*/ 51 w 63"/>
                  <a:gd name="T15" fmla="*/ 72 h 76"/>
                  <a:gd name="T16" fmla="*/ 63 w 63"/>
                  <a:gd name="T17" fmla="*/ 76 h 76"/>
                  <a:gd name="T18" fmla="*/ 60 w 63"/>
                  <a:gd name="T19" fmla="*/ 71 h 76"/>
                  <a:gd name="T20" fmla="*/ 53 w 63"/>
                  <a:gd name="T21" fmla="*/ 60 h 76"/>
                  <a:gd name="T22" fmla="*/ 45 w 63"/>
                  <a:gd name="T23" fmla="*/ 48 h 76"/>
                  <a:gd name="T24" fmla="*/ 35 w 63"/>
                  <a:gd name="T25" fmla="*/ 33 h 76"/>
                  <a:gd name="T26" fmla="*/ 24 w 63"/>
                  <a:gd name="T27" fmla="*/ 20 h 76"/>
                  <a:gd name="T28" fmla="*/ 15 w 63"/>
                  <a:gd name="T29" fmla="*/ 8 h 76"/>
                  <a:gd name="T30" fmla="*/ 7 w 63"/>
                  <a:gd name="T31" fmla="*/ 2 h 76"/>
                  <a:gd name="T32" fmla="*/ 2 w 63"/>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76">
                    <a:moveTo>
                      <a:pt x="2" y="0"/>
                    </a:moveTo>
                    <a:lnTo>
                      <a:pt x="0" y="5"/>
                    </a:lnTo>
                    <a:lnTo>
                      <a:pt x="1" y="14"/>
                    </a:lnTo>
                    <a:lnTo>
                      <a:pt x="7" y="26"/>
                    </a:lnTo>
                    <a:lnTo>
                      <a:pt x="16" y="38"/>
                    </a:lnTo>
                    <a:lnTo>
                      <a:pt x="27" y="51"/>
                    </a:lnTo>
                    <a:lnTo>
                      <a:pt x="38" y="63"/>
                    </a:lnTo>
                    <a:lnTo>
                      <a:pt x="51" y="72"/>
                    </a:lnTo>
                    <a:lnTo>
                      <a:pt x="63" y="76"/>
                    </a:lnTo>
                    <a:lnTo>
                      <a:pt x="60" y="71"/>
                    </a:lnTo>
                    <a:lnTo>
                      <a:pt x="53" y="60"/>
                    </a:lnTo>
                    <a:lnTo>
                      <a:pt x="45" y="48"/>
                    </a:lnTo>
                    <a:lnTo>
                      <a:pt x="35" y="33"/>
                    </a:lnTo>
                    <a:lnTo>
                      <a:pt x="24" y="20"/>
                    </a:lnTo>
                    <a:lnTo>
                      <a:pt x="15" y="8"/>
                    </a:lnTo>
                    <a:lnTo>
                      <a:pt x="7" y="2"/>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7" name="Freeform 183">
                <a:extLst>
                  <a:ext uri="{FF2B5EF4-FFF2-40B4-BE49-F238E27FC236}">
                    <a16:creationId xmlns:a16="http://schemas.microsoft.com/office/drawing/2014/main" id="{B82C2455-A77E-4A84-BC87-8BEF8E6F5883}"/>
                  </a:ext>
                </a:extLst>
              </p:cNvPr>
              <p:cNvSpPr>
                <a:spLocks/>
              </p:cNvSpPr>
              <p:nvPr/>
            </p:nvSpPr>
            <p:spPr bwMode="auto">
              <a:xfrm>
                <a:off x="2024" y="1187"/>
                <a:ext cx="28" cy="35"/>
              </a:xfrm>
              <a:custGeom>
                <a:avLst/>
                <a:gdLst>
                  <a:gd name="T0" fmla="*/ 1 w 55"/>
                  <a:gd name="T1" fmla="*/ 0 h 70"/>
                  <a:gd name="T2" fmla="*/ 0 w 55"/>
                  <a:gd name="T3" fmla="*/ 3 h 70"/>
                  <a:gd name="T4" fmla="*/ 2 w 55"/>
                  <a:gd name="T5" fmla="*/ 13 h 70"/>
                  <a:gd name="T6" fmla="*/ 8 w 55"/>
                  <a:gd name="T7" fmla="*/ 23 h 70"/>
                  <a:gd name="T8" fmla="*/ 15 w 55"/>
                  <a:gd name="T9" fmla="*/ 36 h 70"/>
                  <a:gd name="T10" fmla="*/ 24 w 55"/>
                  <a:gd name="T11" fmla="*/ 48 h 70"/>
                  <a:gd name="T12" fmla="*/ 34 w 55"/>
                  <a:gd name="T13" fmla="*/ 59 h 70"/>
                  <a:gd name="T14" fmla="*/ 45 w 55"/>
                  <a:gd name="T15" fmla="*/ 67 h 70"/>
                  <a:gd name="T16" fmla="*/ 55 w 55"/>
                  <a:gd name="T17" fmla="*/ 70 h 70"/>
                  <a:gd name="T18" fmla="*/ 51 w 55"/>
                  <a:gd name="T19" fmla="*/ 63 h 70"/>
                  <a:gd name="T20" fmla="*/ 45 w 55"/>
                  <a:gd name="T21" fmla="*/ 54 h 70"/>
                  <a:gd name="T22" fmla="*/ 38 w 55"/>
                  <a:gd name="T23" fmla="*/ 41 h 70"/>
                  <a:gd name="T24" fmla="*/ 31 w 55"/>
                  <a:gd name="T25" fmla="*/ 29 h 70"/>
                  <a:gd name="T26" fmla="*/ 23 w 55"/>
                  <a:gd name="T27" fmla="*/ 16 h 70"/>
                  <a:gd name="T28" fmla="*/ 15 w 55"/>
                  <a:gd name="T29" fmla="*/ 7 h 70"/>
                  <a:gd name="T30" fmla="*/ 8 w 55"/>
                  <a:gd name="T31" fmla="*/ 1 h 70"/>
                  <a:gd name="T32" fmla="*/ 1 w 55"/>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70">
                    <a:moveTo>
                      <a:pt x="1" y="0"/>
                    </a:moveTo>
                    <a:lnTo>
                      <a:pt x="0" y="3"/>
                    </a:lnTo>
                    <a:lnTo>
                      <a:pt x="2" y="13"/>
                    </a:lnTo>
                    <a:lnTo>
                      <a:pt x="8" y="23"/>
                    </a:lnTo>
                    <a:lnTo>
                      <a:pt x="15" y="36"/>
                    </a:lnTo>
                    <a:lnTo>
                      <a:pt x="24" y="48"/>
                    </a:lnTo>
                    <a:lnTo>
                      <a:pt x="34" y="59"/>
                    </a:lnTo>
                    <a:lnTo>
                      <a:pt x="45" y="67"/>
                    </a:lnTo>
                    <a:lnTo>
                      <a:pt x="55" y="70"/>
                    </a:lnTo>
                    <a:lnTo>
                      <a:pt x="51" y="63"/>
                    </a:lnTo>
                    <a:lnTo>
                      <a:pt x="45" y="54"/>
                    </a:lnTo>
                    <a:lnTo>
                      <a:pt x="38" y="41"/>
                    </a:lnTo>
                    <a:lnTo>
                      <a:pt x="31" y="29"/>
                    </a:lnTo>
                    <a:lnTo>
                      <a:pt x="23" y="16"/>
                    </a:lnTo>
                    <a:lnTo>
                      <a:pt x="15" y="7"/>
                    </a:lnTo>
                    <a:lnTo>
                      <a:pt x="8" y="1"/>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8" name="Freeform 184">
                <a:extLst>
                  <a:ext uri="{FF2B5EF4-FFF2-40B4-BE49-F238E27FC236}">
                    <a16:creationId xmlns:a16="http://schemas.microsoft.com/office/drawing/2014/main" id="{7A475EF7-1AC8-4036-A622-E82BCD2C32D8}"/>
                  </a:ext>
                </a:extLst>
              </p:cNvPr>
              <p:cNvSpPr>
                <a:spLocks/>
              </p:cNvSpPr>
              <p:nvPr/>
            </p:nvSpPr>
            <p:spPr bwMode="auto">
              <a:xfrm>
                <a:off x="2046" y="1186"/>
                <a:ext cx="20" cy="32"/>
              </a:xfrm>
              <a:custGeom>
                <a:avLst/>
                <a:gdLst>
                  <a:gd name="T0" fmla="*/ 3 w 39"/>
                  <a:gd name="T1" fmla="*/ 0 h 63"/>
                  <a:gd name="T2" fmla="*/ 1 w 39"/>
                  <a:gd name="T3" fmla="*/ 3 h 63"/>
                  <a:gd name="T4" fmla="*/ 0 w 39"/>
                  <a:gd name="T5" fmla="*/ 10 h 63"/>
                  <a:gd name="T6" fmla="*/ 1 w 39"/>
                  <a:gd name="T7" fmla="*/ 19 h 63"/>
                  <a:gd name="T8" fmla="*/ 4 w 39"/>
                  <a:gd name="T9" fmla="*/ 30 h 63"/>
                  <a:gd name="T10" fmla="*/ 10 w 39"/>
                  <a:gd name="T11" fmla="*/ 41 h 63"/>
                  <a:gd name="T12" fmla="*/ 17 w 39"/>
                  <a:gd name="T13" fmla="*/ 50 h 63"/>
                  <a:gd name="T14" fmla="*/ 27 w 39"/>
                  <a:gd name="T15" fmla="*/ 58 h 63"/>
                  <a:gd name="T16" fmla="*/ 39 w 39"/>
                  <a:gd name="T17" fmla="*/ 63 h 63"/>
                  <a:gd name="T18" fmla="*/ 35 w 39"/>
                  <a:gd name="T19" fmla="*/ 56 h 63"/>
                  <a:gd name="T20" fmla="*/ 31 w 39"/>
                  <a:gd name="T21" fmla="*/ 47 h 63"/>
                  <a:gd name="T22" fmla="*/ 26 w 39"/>
                  <a:gd name="T23" fmla="*/ 37 h 63"/>
                  <a:gd name="T24" fmla="*/ 22 w 39"/>
                  <a:gd name="T25" fmla="*/ 25 h 63"/>
                  <a:gd name="T26" fmla="*/ 17 w 39"/>
                  <a:gd name="T27" fmla="*/ 15 h 63"/>
                  <a:gd name="T28" fmla="*/ 12 w 39"/>
                  <a:gd name="T29" fmla="*/ 5 h 63"/>
                  <a:gd name="T30" fmla="*/ 8 w 39"/>
                  <a:gd name="T31" fmla="*/ 1 h 63"/>
                  <a:gd name="T32" fmla="*/ 3 w 39"/>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3">
                    <a:moveTo>
                      <a:pt x="3" y="0"/>
                    </a:moveTo>
                    <a:lnTo>
                      <a:pt x="1" y="3"/>
                    </a:lnTo>
                    <a:lnTo>
                      <a:pt x="0" y="10"/>
                    </a:lnTo>
                    <a:lnTo>
                      <a:pt x="1" y="19"/>
                    </a:lnTo>
                    <a:lnTo>
                      <a:pt x="4" y="30"/>
                    </a:lnTo>
                    <a:lnTo>
                      <a:pt x="10" y="41"/>
                    </a:lnTo>
                    <a:lnTo>
                      <a:pt x="17" y="50"/>
                    </a:lnTo>
                    <a:lnTo>
                      <a:pt x="27" y="58"/>
                    </a:lnTo>
                    <a:lnTo>
                      <a:pt x="39" y="63"/>
                    </a:lnTo>
                    <a:lnTo>
                      <a:pt x="35" y="56"/>
                    </a:lnTo>
                    <a:lnTo>
                      <a:pt x="31" y="47"/>
                    </a:lnTo>
                    <a:lnTo>
                      <a:pt x="26" y="37"/>
                    </a:lnTo>
                    <a:lnTo>
                      <a:pt x="22" y="25"/>
                    </a:lnTo>
                    <a:lnTo>
                      <a:pt x="17" y="15"/>
                    </a:lnTo>
                    <a:lnTo>
                      <a:pt x="12" y="5"/>
                    </a:lnTo>
                    <a:lnTo>
                      <a:pt x="8" y="1"/>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29" name="Freeform 185">
                <a:extLst>
                  <a:ext uri="{FF2B5EF4-FFF2-40B4-BE49-F238E27FC236}">
                    <a16:creationId xmlns:a16="http://schemas.microsoft.com/office/drawing/2014/main" id="{5F31186A-68D0-4514-9346-64D3D189F3AA}"/>
                  </a:ext>
                </a:extLst>
              </p:cNvPr>
              <p:cNvSpPr>
                <a:spLocks/>
              </p:cNvSpPr>
              <p:nvPr/>
            </p:nvSpPr>
            <p:spPr bwMode="auto">
              <a:xfrm>
                <a:off x="2081" y="1181"/>
                <a:ext cx="15" cy="24"/>
              </a:xfrm>
              <a:custGeom>
                <a:avLst/>
                <a:gdLst>
                  <a:gd name="T0" fmla="*/ 2 w 30"/>
                  <a:gd name="T1" fmla="*/ 0 h 49"/>
                  <a:gd name="T2" fmla="*/ 0 w 30"/>
                  <a:gd name="T3" fmla="*/ 4 h 49"/>
                  <a:gd name="T4" fmla="*/ 0 w 30"/>
                  <a:gd name="T5" fmla="*/ 10 h 49"/>
                  <a:gd name="T6" fmla="*/ 2 w 30"/>
                  <a:gd name="T7" fmla="*/ 18 h 49"/>
                  <a:gd name="T8" fmla="*/ 6 w 30"/>
                  <a:gd name="T9" fmla="*/ 26 h 49"/>
                  <a:gd name="T10" fmla="*/ 11 w 30"/>
                  <a:gd name="T11" fmla="*/ 35 h 49"/>
                  <a:gd name="T12" fmla="*/ 17 w 30"/>
                  <a:gd name="T13" fmla="*/ 42 h 49"/>
                  <a:gd name="T14" fmla="*/ 24 w 30"/>
                  <a:gd name="T15" fmla="*/ 47 h 49"/>
                  <a:gd name="T16" fmla="*/ 30 w 30"/>
                  <a:gd name="T17" fmla="*/ 49 h 49"/>
                  <a:gd name="T18" fmla="*/ 24 w 30"/>
                  <a:gd name="T19" fmla="*/ 37 h 49"/>
                  <a:gd name="T20" fmla="*/ 17 w 30"/>
                  <a:gd name="T21" fmla="*/ 21 h 49"/>
                  <a:gd name="T22" fmla="*/ 10 w 30"/>
                  <a:gd name="T23" fmla="*/ 7 h 49"/>
                  <a:gd name="T24" fmla="*/ 2 w 3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9">
                    <a:moveTo>
                      <a:pt x="2" y="0"/>
                    </a:moveTo>
                    <a:lnTo>
                      <a:pt x="0" y="4"/>
                    </a:lnTo>
                    <a:lnTo>
                      <a:pt x="0" y="10"/>
                    </a:lnTo>
                    <a:lnTo>
                      <a:pt x="2" y="18"/>
                    </a:lnTo>
                    <a:lnTo>
                      <a:pt x="6" y="26"/>
                    </a:lnTo>
                    <a:lnTo>
                      <a:pt x="11" y="35"/>
                    </a:lnTo>
                    <a:lnTo>
                      <a:pt x="17" y="42"/>
                    </a:lnTo>
                    <a:lnTo>
                      <a:pt x="24" y="47"/>
                    </a:lnTo>
                    <a:lnTo>
                      <a:pt x="30" y="49"/>
                    </a:lnTo>
                    <a:lnTo>
                      <a:pt x="24" y="37"/>
                    </a:lnTo>
                    <a:lnTo>
                      <a:pt x="17" y="21"/>
                    </a:lnTo>
                    <a:lnTo>
                      <a:pt x="10" y="7"/>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0" name="Freeform 186">
                <a:extLst>
                  <a:ext uri="{FF2B5EF4-FFF2-40B4-BE49-F238E27FC236}">
                    <a16:creationId xmlns:a16="http://schemas.microsoft.com/office/drawing/2014/main" id="{A874FB51-06B7-4DC1-B702-E39C967F44C4}"/>
                  </a:ext>
                </a:extLst>
              </p:cNvPr>
              <p:cNvSpPr>
                <a:spLocks/>
              </p:cNvSpPr>
              <p:nvPr/>
            </p:nvSpPr>
            <p:spPr bwMode="auto">
              <a:xfrm>
                <a:off x="2099" y="1184"/>
                <a:ext cx="11" cy="15"/>
              </a:xfrm>
              <a:custGeom>
                <a:avLst/>
                <a:gdLst>
                  <a:gd name="T0" fmla="*/ 2 w 22"/>
                  <a:gd name="T1" fmla="*/ 1 h 31"/>
                  <a:gd name="T2" fmla="*/ 0 w 22"/>
                  <a:gd name="T3" fmla="*/ 10 h 31"/>
                  <a:gd name="T4" fmla="*/ 4 w 22"/>
                  <a:gd name="T5" fmla="*/ 22 h 31"/>
                  <a:gd name="T6" fmla="*/ 12 w 22"/>
                  <a:gd name="T7" fmla="*/ 31 h 31"/>
                  <a:gd name="T8" fmla="*/ 22 w 22"/>
                  <a:gd name="T9" fmla="*/ 30 h 31"/>
                  <a:gd name="T10" fmla="*/ 13 w 22"/>
                  <a:gd name="T11" fmla="*/ 24 h 31"/>
                  <a:gd name="T12" fmla="*/ 10 w 22"/>
                  <a:gd name="T13" fmla="*/ 10 h 31"/>
                  <a:gd name="T14" fmla="*/ 7 w 22"/>
                  <a:gd name="T15" fmla="*/ 0 h 31"/>
                  <a:gd name="T16" fmla="*/ 2 w 22"/>
                  <a:gd name="T1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1">
                    <a:moveTo>
                      <a:pt x="2" y="1"/>
                    </a:moveTo>
                    <a:lnTo>
                      <a:pt x="0" y="10"/>
                    </a:lnTo>
                    <a:lnTo>
                      <a:pt x="4" y="22"/>
                    </a:lnTo>
                    <a:lnTo>
                      <a:pt x="12" y="31"/>
                    </a:lnTo>
                    <a:lnTo>
                      <a:pt x="22" y="30"/>
                    </a:lnTo>
                    <a:lnTo>
                      <a:pt x="13" y="24"/>
                    </a:lnTo>
                    <a:lnTo>
                      <a:pt x="10" y="10"/>
                    </a:lnTo>
                    <a:lnTo>
                      <a:pt x="7" y="0"/>
                    </a:lnTo>
                    <a:lnTo>
                      <a:pt x="2" y="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1" name="Freeform 187">
                <a:extLst>
                  <a:ext uri="{FF2B5EF4-FFF2-40B4-BE49-F238E27FC236}">
                    <a16:creationId xmlns:a16="http://schemas.microsoft.com/office/drawing/2014/main" id="{F433B394-0343-4DBE-801C-7BDCD2BA8BFD}"/>
                  </a:ext>
                </a:extLst>
              </p:cNvPr>
              <p:cNvSpPr>
                <a:spLocks/>
              </p:cNvSpPr>
              <p:nvPr/>
            </p:nvSpPr>
            <p:spPr bwMode="auto">
              <a:xfrm>
                <a:off x="1952" y="1197"/>
                <a:ext cx="32" cy="32"/>
              </a:xfrm>
              <a:custGeom>
                <a:avLst/>
                <a:gdLst>
                  <a:gd name="T0" fmla="*/ 2 w 64"/>
                  <a:gd name="T1" fmla="*/ 0 h 64"/>
                  <a:gd name="T2" fmla="*/ 0 w 64"/>
                  <a:gd name="T3" fmla="*/ 4 h 64"/>
                  <a:gd name="T4" fmla="*/ 1 w 64"/>
                  <a:gd name="T5" fmla="*/ 11 h 64"/>
                  <a:gd name="T6" fmla="*/ 7 w 64"/>
                  <a:gd name="T7" fmla="*/ 20 h 64"/>
                  <a:gd name="T8" fmla="*/ 15 w 64"/>
                  <a:gd name="T9" fmla="*/ 31 h 64"/>
                  <a:gd name="T10" fmla="*/ 25 w 64"/>
                  <a:gd name="T11" fmla="*/ 42 h 64"/>
                  <a:gd name="T12" fmla="*/ 38 w 64"/>
                  <a:gd name="T13" fmla="*/ 51 h 64"/>
                  <a:gd name="T14" fmla="*/ 51 w 64"/>
                  <a:gd name="T15" fmla="*/ 59 h 64"/>
                  <a:gd name="T16" fmla="*/ 64 w 64"/>
                  <a:gd name="T17" fmla="*/ 64 h 64"/>
                  <a:gd name="T18" fmla="*/ 60 w 64"/>
                  <a:gd name="T19" fmla="*/ 58 h 64"/>
                  <a:gd name="T20" fmla="*/ 52 w 64"/>
                  <a:gd name="T21" fmla="*/ 50 h 64"/>
                  <a:gd name="T22" fmla="*/ 44 w 64"/>
                  <a:gd name="T23" fmla="*/ 39 h 64"/>
                  <a:gd name="T24" fmla="*/ 34 w 64"/>
                  <a:gd name="T25" fmla="*/ 27 h 64"/>
                  <a:gd name="T26" fmla="*/ 25 w 64"/>
                  <a:gd name="T27" fmla="*/ 16 h 64"/>
                  <a:gd name="T28" fmla="*/ 16 w 64"/>
                  <a:gd name="T29" fmla="*/ 6 h 64"/>
                  <a:gd name="T30" fmla="*/ 8 w 64"/>
                  <a:gd name="T31" fmla="*/ 1 h 64"/>
                  <a:gd name="T32" fmla="*/ 2 w 64"/>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4">
                    <a:moveTo>
                      <a:pt x="2" y="0"/>
                    </a:moveTo>
                    <a:lnTo>
                      <a:pt x="0" y="4"/>
                    </a:lnTo>
                    <a:lnTo>
                      <a:pt x="1" y="11"/>
                    </a:lnTo>
                    <a:lnTo>
                      <a:pt x="7" y="20"/>
                    </a:lnTo>
                    <a:lnTo>
                      <a:pt x="15" y="31"/>
                    </a:lnTo>
                    <a:lnTo>
                      <a:pt x="25" y="42"/>
                    </a:lnTo>
                    <a:lnTo>
                      <a:pt x="38" y="51"/>
                    </a:lnTo>
                    <a:lnTo>
                      <a:pt x="51" y="59"/>
                    </a:lnTo>
                    <a:lnTo>
                      <a:pt x="64" y="64"/>
                    </a:lnTo>
                    <a:lnTo>
                      <a:pt x="60" y="58"/>
                    </a:lnTo>
                    <a:lnTo>
                      <a:pt x="52" y="50"/>
                    </a:lnTo>
                    <a:lnTo>
                      <a:pt x="44" y="39"/>
                    </a:lnTo>
                    <a:lnTo>
                      <a:pt x="34" y="27"/>
                    </a:lnTo>
                    <a:lnTo>
                      <a:pt x="25" y="16"/>
                    </a:lnTo>
                    <a:lnTo>
                      <a:pt x="16" y="6"/>
                    </a:lnTo>
                    <a:lnTo>
                      <a:pt x="8" y="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2" name="Freeform 188">
                <a:extLst>
                  <a:ext uri="{FF2B5EF4-FFF2-40B4-BE49-F238E27FC236}">
                    <a16:creationId xmlns:a16="http://schemas.microsoft.com/office/drawing/2014/main" id="{00D04B9D-9A23-4A89-832A-FFF6DF375C3E}"/>
                  </a:ext>
                </a:extLst>
              </p:cNvPr>
              <p:cNvSpPr>
                <a:spLocks/>
              </p:cNvSpPr>
              <p:nvPr/>
            </p:nvSpPr>
            <p:spPr bwMode="auto">
              <a:xfrm>
                <a:off x="1923" y="1203"/>
                <a:ext cx="26" cy="25"/>
              </a:xfrm>
              <a:custGeom>
                <a:avLst/>
                <a:gdLst>
                  <a:gd name="T0" fmla="*/ 3 w 52"/>
                  <a:gd name="T1" fmla="*/ 0 h 51"/>
                  <a:gd name="T2" fmla="*/ 0 w 52"/>
                  <a:gd name="T3" fmla="*/ 4 h 51"/>
                  <a:gd name="T4" fmla="*/ 1 w 52"/>
                  <a:gd name="T5" fmla="*/ 8 h 51"/>
                  <a:gd name="T6" fmla="*/ 5 w 52"/>
                  <a:gd name="T7" fmla="*/ 16 h 51"/>
                  <a:gd name="T8" fmla="*/ 11 w 52"/>
                  <a:gd name="T9" fmla="*/ 24 h 51"/>
                  <a:gd name="T10" fmla="*/ 18 w 52"/>
                  <a:gd name="T11" fmla="*/ 32 h 51"/>
                  <a:gd name="T12" fmla="*/ 27 w 52"/>
                  <a:gd name="T13" fmla="*/ 40 h 51"/>
                  <a:gd name="T14" fmla="*/ 38 w 52"/>
                  <a:gd name="T15" fmla="*/ 47 h 51"/>
                  <a:gd name="T16" fmla="*/ 52 w 52"/>
                  <a:gd name="T17" fmla="*/ 51 h 51"/>
                  <a:gd name="T18" fmla="*/ 45 w 52"/>
                  <a:gd name="T19" fmla="*/ 45 h 51"/>
                  <a:gd name="T20" fmla="*/ 38 w 52"/>
                  <a:gd name="T21" fmla="*/ 37 h 51"/>
                  <a:gd name="T22" fmla="*/ 31 w 52"/>
                  <a:gd name="T23" fmla="*/ 28 h 51"/>
                  <a:gd name="T24" fmla="*/ 24 w 52"/>
                  <a:gd name="T25" fmla="*/ 20 h 51"/>
                  <a:gd name="T26" fmla="*/ 18 w 52"/>
                  <a:gd name="T27" fmla="*/ 12 h 51"/>
                  <a:gd name="T28" fmla="*/ 12 w 52"/>
                  <a:gd name="T29" fmla="*/ 5 h 51"/>
                  <a:gd name="T30" fmla="*/ 6 w 52"/>
                  <a:gd name="T31" fmla="*/ 1 h 51"/>
                  <a:gd name="T32" fmla="*/ 3 w 5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1">
                    <a:moveTo>
                      <a:pt x="3" y="0"/>
                    </a:moveTo>
                    <a:lnTo>
                      <a:pt x="0" y="4"/>
                    </a:lnTo>
                    <a:lnTo>
                      <a:pt x="1" y="8"/>
                    </a:lnTo>
                    <a:lnTo>
                      <a:pt x="5" y="16"/>
                    </a:lnTo>
                    <a:lnTo>
                      <a:pt x="11" y="24"/>
                    </a:lnTo>
                    <a:lnTo>
                      <a:pt x="18" y="32"/>
                    </a:lnTo>
                    <a:lnTo>
                      <a:pt x="27" y="40"/>
                    </a:lnTo>
                    <a:lnTo>
                      <a:pt x="38" y="47"/>
                    </a:lnTo>
                    <a:lnTo>
                      <a:pt x="52" y="51"/>
                    </a:lnTo>
                    <a:lnTo>
                      <a:pt x="45" y="45"/>
                    </a:lnTo>
                    <a:lnTo>
                      <a:pt x="38" y="37"/>
                    </a:lnTo>
                    <a:lnTo>
                      <a:pt x="31" y="28"/>
                    </a:lnTo>
                    <a:lnTo>
                      <a:pt x="24" y="20"/>
                    </a:lnTo>
                    <a:lnTo>
                      <a:pt x="18" y="12"/>
                    </a:lnTo>
                    <a:lnTo>
                      <a:pt x="12" y="5"/>
                    </a:lnTo>
                    <a:lnTo>
                      <a:pt x="6" y="1"/>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3" name="Freeform 189">
                <a:extLst>
                  <a:ext uri="{FF2B5EF4-FFF2-40B4-BE49-F238E27FC236}">
                    <a16:creationId xmlns:a16="http://schemas.microsoft.com/office/drawing/2014/main" id="{3F21ED67-7095-41BC-AFB8-BFB4C4C666A8}"/>
                  </a:ext>
                </a:extLst>
              </p:cNvPr>
              <p:cNvSpPr>
                <a:spLocks/>
              </p:cNvSpPr>
              <p:nvPr/>
            </p:nvSpPr>
            <p:spPr bwMode="auto">
              <a:xfrm>
                <a:off x="2011" y="1191"/>
                <a:ext cx="27" cy="35"/>
              </a:xfrm>
              <a:custGeom>
                <a:avLst/>
                <a:gdLst>
                  <a:gd name="T0" fmla="*/ 1 w 56"/>
                  <a:gd name="T1" fmla="*/ 0 h 69"/>
                  <a:gd name="T2" fmla="*/ 0 w 56"/>
                  <a:gd name="T3" fmla="*/ 3 h 69"/>
                  <a:gd name="T4" fmla="*/ 1 w 56"/>
                  <a:gd name="T5" fmla="*/ 12 h 69"/>
                  <a:gd name="T6" fmla="*/ 7 w 56"/>
                  <a:gd name="T7" fmla="*/ 23 h 69"/>
                  <a:gd name="T8" fmla="*/ 15 w 56"/>
                  <a:gd name="T9" fmla="*/ 36 h 69"/>
                  <a:gd name="T10" fmla="*/ 24 w 56"/>
                  <a:gd name="T11" fmla="*/ 47 h 69"/>
                  <a:gd name="T12" fmla="*/ 35 w 56"/>
                  <a:gd name="T13" fmla="*/ 59 h 69"/>
                  <a:gd name="T14" fmla="*/ 45 w 56"/>
                  <a:gd name="T15" fmla="*/ 66 h 69"/>
                  <a:gd name="T16" fmla="*/ 56 w 56"/>
                  <a:gd name="T17" fmla="*/ 69 h 69"/>
                  <a:gd name="T18" fmla="*/ 51 w 56"/>
                  <a:gd name="T19" fmla="*/ 62 h 69"/>
                  <a:gd name="T20" fmla="*/ 45 w 56"/>
                  <a:gd name="T21" fmla="*/ 53 h 69"/>
                  <a:gd name="T22" fmla="*/ 38 w 56"/>
                  <a:gd name="T23" fmla="*/ 40 h 69"/>
                  <a:gd name="T24" fmla="*/ 31 w 56"/>
                  <a:gd name="T25" fmla="*/ 28 h 69"/>
                  <a:gd name="T26" fmla="*/ 23 w 56"/>
                  <a:gd name="T27" fmla="*/ 16 h 69"/>
                  <a:gd name="T28" fmla="*/ 15 w 56"/>
                  <a:gd name="T29" fmla="*/ 6 h 69"/>
                  <a:gd name="T30" fmla="*/ 8 w 56"/>
                  <a:gd name="T31" fmla="*/ 0 h 69"/>
                  <a:gd name="T32" fmla="*/ 1 w 56"/>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9">
                    <a:moveTo>
                      <a:pt x="1" y="0"/>
                    </a:moveTo>
                    <a:lnTo>
                      <a:pt x="0" y="3"/>
                    </a:lnTo>
                    <a:lnTo>
                      <a:pt x="1" y="12"/>
                    </a:lnTo>
                    <a:lnTo>
                      <a:pt x="7" y="23"/>
                    </a:lnTo>
                    <a:lnTo>
                      <a:pt x="15" y="36"/>
                    </a:lnTo>
                    <a:lnTo>
                      <a:pt x="24" y="47"/>
                    </a:lnTo>
                    <a:lnTo>
                      <a:pt x="35" y="59"/>
                    </a:lnTo>
                    <a:lnTo>
                      <a:pt x="45" y="66"/>
                    </a:lnTo>
                    <a:lnTo>
                      <a:pt x="56" y="69"/>
                    </a:lnTo>
                    <a:lnTo>
                      <a:pt x="51" y="62"/>
                    </a:lnTo>
                    <a:lnTo>
                      <a:pt x="45" y="53"/>
                    </a:lnTo>
                    <a:lnTo>
                      <a:pt x="38" y="40"/>
                    </a:lnTo>
                    <a:lnTo>
                      <a:pt x="31" y="28"/>
                    </a:lnTo>
                    <a:lnTo>
                      <a:pt x="23" y="16"/>
                    </a:lnTo>
                    <a:lnTo>
                      <a:pt x="15" y="6"/>
                    </a:lnTo>
                    <a:lnTo>
                      <a:pt x="8" y="0"/>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4" name="Freeform 190">
                <a:extLst>
                  <a:ext uri="{FF2B5EF4-FFF2-40B4-BE49-F238E27FC236}">
                    <a16:creationId xmlns:a16="http://schemas.microsoft.com/office/drawing/2014/main" id="{05B8FCFD-5719-4296-AFC8-74312E2EBF5C}"/>
                  </a:ext>
                </a:extLst>
              </p:cNvPr>
              <p:cNvSpPr>
                <a:spLocks/>
              </p:cNvSpPr>
              <p:nvPr/>
            </p:nvSpPr>
            <p:spPr bwMode="auto">
              <a:xfrm>
                <a:off x="2061" y="1184"/>
                <a:ext cx="20" cy="29"/>
              </a:xfrm>
              <a:custGeom>
                <a:avLst/>
                <a:gdLst>
                  <a:gd name="T0" fmla="*/ 2 w 40"/>
                  <a:gd name="T1" fmla="*/ 0 h 59"/>
                  <a:gd name="T2" fmla="*/ 0 w 40"/>
                  <a:gd name="T3" fmla="*/ 4 h 59"/>
                  <a:gd name="T4" fmla="*/ 1 w 40"/>
                  <a:gd name="T5" fmla="*/ 10 h 59"/>
                  <a:gd name="T6" fmla="*/ 5 w 40"/>
                  <a:gd name="T7" fmla="*/ 20 h 59"/>
                  <a:gd name="T8" fmla="*/ 11 w 40"/>
                  <a:gd name="T9" fmla="*/ 31 h 59"/>
                  <a:gd name="T10" fmla="*/ 18 w 40"/>
                  <a:gd name="T11" fmla="*/ 42 h 59"/>
                  <a:gd name="T12" fmla="*/ 26 w 40"/>
                  <a:gd name="T13" fmla="*/ 50 h 59"/>
                  <a:gd name="T14" fmla="*/ 33 w 40"/>
                  <a:gd name="T15" fmla="*/ 57 h 59"/>
                  <a:gd name="T16" fmla="*/ 40 w 40"/>
                  <a:gd name="T17" fmla="*/ 59 h 59"/>
                  <a:gd name="T18" fmla="*/ 38 w 40"/>
                  <a:gd name="T19" fmla="*/ 53 h 59"/>
                  <a:gd name="T20" fmla="*/ 33 w 40"/>
                  <a:gd name="T21" fmla="*/ 45 h 59"/>
                  <a:gd name="T22" fmla="*/ 28 w 40"/>
                  <a:gd name="T23" fmla="*/ 36 h 59"/>
                  <a:gd name="T24" fmla="*/ 23 w 40"/>
                  <a:gd name="T25" fmla="*/ 25 h 59"/>
                  <a:gd name="T26" fmla="*/ 17 w 40"/>
                  <a:gd name="T27" fmla="*/ 16 h 59"/>
                  <a:gd name="T28" fmla="*/ 11 w 40"/>
                  <a:gd name="T29" fmla="*/ 8 h 59"/>
                  <a:gd name="T30" fmla="*/ 7 w 40"/>
                  <a:gd name="T31" fmla="*/ 2 h 59"/>
                  <a:gd name="T32" fmla="*/ 2 w 40"/>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59">
                    <a:moveTo>
                      <a:pt x="2" y="0"/>
                    </a:moveTo>
                    <a:lnTo>
                      <a:pt x="0" y="4"/>
                    </a:lnTo>
                    <a:lnTo>
                      <a:pt x="1" y="10"/>
                    </a:lnTo>
                    <a:lnTo>
                      <a:pt x="5" y="20"/>
                    </a:lnTo>
                    <a:lnTo>
                      <a:pt x="11" y="31"/>
                    </a:lnTo>
                    <a:lnTo>
                      <a:pt x="18" y="42"/>
                    </a:lnTo>
                    <a:lnTo>
                      <a:pt x="26" y="50"/>
                    </a:lnTo>
                    <a:lnTo>
                      <a:pt x="33" y="57"/>
                    </a:lnTo>
                    <a:lnTo>
                      <a:pt x="40" y="59"/>
                    </a:lnTo>
                    <a:lnTo>
                      <a:pt x="38" y="53"/>
                    </a:lnTo>
                    <a:lnTo>
                      <a:pt x="33" y="45"/>
                    </a:lnTo>
                    <a:lnTo>
                      <a:pt x="28" y="36"/>
                    </a:lnTo>
                    <a:lnTo>
                      <a:pt x="23" y="25"/>
                    </a:lnTo>
                    <a:lnTo>
                      <a:pt x="17" y="16"/>
                    </a:lnTo>
                    <a:lnTo>
                      <a:pt x="11" y="8"/>
                    </a:lnTo>
                    <a:lnTo>
                      <a:pt x="7" y="2"/>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5" name="Freeform 191">
                <a:extLst>
                  <a:ext uri="{FF2B5EF4-FFF2-40B4-BE49-F238E27FC236}">
                    <a16:creationId xmlns:a16="http://schemas.microsoft.com/office/drawing/2014/main" id="{84F1CA14-997C-4F66-8935-833C4712EF7C}"/>
                  </a:ext>
                </a:extLst>
              </p:cNvPr>
              <p:cNvSpPr>
                <a:spLocks/>
              </p:cNvSpPr>
              <p:nvPr/>
            </p:nvSpPr>
            <p:spPr bwMode="auto">
              <a:xfrm>
                <a:off x="1906" y="1223"/>
                <a:ext cx="30" cy="5"/>
              </a:xfrm>
              <a:custGeom>
                <a:avLst/>
                <a:gdLst>
                  <a:gd name="T0" fmla="*/ 61 w 61"/>
                  <a:gd name="T1" fmla="*/ 4 h 9"/>
                  <a:gd name="T2" fmla="*/ 56 w 61"/>
                  <a:gd name="T3" fmla="*/ 4 h 9"/>
                  <a:gd name="T4" fmla="*/ 48 w 61"/>
                  <a:gd name="T5" fmla="*/ 5 h 9"/>
                  <a:gd name="T6" fmla="*/ 38 w 61"/>
                  <a:gd name="T7" fmla="*/ 6 h 9"/>
                  <a:gd name="T8" fmla="*/ 27 w 61"/>
                  <a:gd name="T9" fmla="*/ 8 h 9"/>
                  <a:gd name="T10" fmla="*/ 17 w 61"/>
                  <a:gd name="T11" fmla="*/ 9 h 9"/>
                  <a:gd name="T12" fmla="*/ 8 w 61"/>
                  <a:gd name="T13" fmla="*/ 9 h 9"/>
                  <a:gd name="T14" fmla="*/ 2 w 61"/>
                  <a:gd name="T15" fmla="*/ 8 h 9"/>
                  <a:gd name="T16" fmla="*/ 0 w 61"/>
                  <a:gd name="T17" fmla="*/ 5 h 9"/>
                  <a:gd name="T18" fmla="*/ 2 w 61"/>
                  <a:gd name="T19" fmla="*/ 2 h 9"/>
                  <a:gd name="T20" fmla="*/ 9 w 61"/>
                  <a:gd name="T21" fmla="*/ 1 h 9"/>
                  <a:gd name="T22" fmla="*/ 17 w 61"/>
                  <a:gd name="T23" fmla="*/ 0 h 9"/>
                  <a:gd name="T24" fmla="*/ 26 w 61"/>
                  <a:gd name="T25" fmla="*/ 0 h 9"/>
                  <a:gd name="T26" fmla="*/ 37 w 61"/>
                  <a:gd name="T27" fmla="*/ 1 h 9"/>
                  <a:gd name="T28" fmla="*/ 46 w 61"/>
                  <a:gd name="T29" fmla="*/ 2 h 9"/>
                  <a:gd name="T30" fmla="*/ 55 w 61"/>
                  <a:gd name="T31" fmla="*/ 3 h 9"/>
                  <a:gd name="T32" fmla="*/ 61 w 61"/>
                  <a:gd name="T3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9">
                    <a:moveTo>
                      <a:pt x="61" y="4"/>
                    </a:moveTo>
                    <a:lnTo>
                      <a:pt x="56" y="4"/>
                    </a:lnTo>
                    <a:lnTo>
                      <a:pt x="48" y="5"/>
                    </a:lnTo>
                    <a:lnTo>
                      <a:pt x="38" y="6"/>
                    </a:lnTo>
                    <a:lnTo>
                      <a:pt x="27" y="8"/>
                    </a:lnTo>
                    <a:lnTo>
                      <a:pt x="17" y="9"/>
                    </a:lnTo>
                    <a:lnTo>
                      <a:pt x="8" y="9"/>
                    </a:lnTo>
                    <a:lnTo>
                      <a:pt x="2" y="8"/>
                    </a:lnTo>
                    <a:lnTo>
                      <a:pt x="0" y="5"/>
                    </a:lnTo>
                    <a:lnTo>
                      <a:pt x="2" y="2"/>
                    </a:lnTo>
                    <a:lnTo>
                      <a:pt x="9" y="1"/>
                    </a:lnTo>
                    <a:lnTo>
                      <a:pt x="17" y="0"/>
                    </a:lnTo>
                    <a:lnTo>
                      <a:pt x="26" y="0"/>
                    </a:lnTo>
                    <a:lnTo>
                      <a:pt x="37" y="1"/>
                    </a:lnTo>
                    <a:lnTo>
                      <a:pt x="46" y="2"/>
                    </a:lnTo>
                    <a:lnTo>
                      <a:pt x="55" y="3"/>
                    </a:lnTo>
                    <a:lnTo>
                      <a:pt x="61"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6" name="Freeform 192">
                <a:extLst>
                  <a:ext uri="{FF2B5EF4-FFF2-40B4-BE49-F238E27FC236}">
                    <a16:creationId xmlns:a16="http://schemas.microsoft.com/office/drawing/2014/main" id="{A11A2A98-2451-4098-A7EC-9C5C99D7BCCA}"/>
                  </a:ext>
                </a:extLst>
              </p:cNvPr>
              <p:cNvSpPr>
                <a:spLocks/>
              </p:cNvSpPr>
              <p:nvPr/>
            </p:nvSpPr>
            <p:spPr bwMode="auto">
              <a:xfrm>
                <a:off x="1928" y="1229"/>
                <a:ext cx="42" cy="33"/>
              </a:xfrm>
              <a:custGeom>
                <a:avLst/>
                <a:gdLst>
                  <a:gd name="T0" fmla="*/ 84 w 84"/>
                  <a:gd name="T1" fmla="*/ 0 h 66"/>
                  <a:gd name="T2" fmla="*/ 75 w 84"/>
                  <a:gd name="T3" fmla="*/ 5 h 66"/>
                  <a:gd name="T4" fmla="*/ 61 w 84"/>
                  <a:gd name="T5" fmla="*/ 12 h 66"/>
                  <a:gd name="T6" fmla="*/ 46 w 84"/>
                  <a:gd name="T7" fmla="*/ 21 h 66"/>
                  <a:gd name="T8" fmla="*/ 30 w 84"/>
                  <a:gd name="T9" fmla="*/ 31 h 66"/>
                  <a:gd name="T10" fmla="*/ 16 w 84"/>
                  <a:gd name="T11" fmla="*/ 43 h 66"/>
                  <a:gd name="T12" fmla="*/ 5 w 84"/>
                  <a:gd name="T13" fmla="*/ 52 h 66"/>
                  <a:gd name="T14" fmla="*/ 0 w 84"/>
                  <a:gd name="T15" fmla="*/ 60 h 66"/>
                  <a:gd name="T16" fmla="*/ 1 w 84"/>
                  <a:gd name="T17" fmla="*/ 66 h 66"/>
                  <a:gd name="T18" fmla="*/ 8 w 84"/>
                  <a:gd name="T19" fmla="*/ 66 h 66"/>
                  <a:gd name="T20" fmla="*/ 17 w 84"/>
                  <a:gd name="T21" fmla="*/ 60 h 66"/>
                  <a:gd name="T22" fmla="*/ 28 w 84"/>
                  <a:gd name="T23" fmla="*/ 51 h 66"/>
                  <a:gd name="T24" fmla="*/ 41 w 84"/>
                  <a:gd name="T25" fmla="*/ 39 h 66"/>
                  <a:gd name="T26" fmla="*/ 53 w 84"/>
                  <a:gd name="T27" fmla="*/ 27 h 66"/>
                  <a:gd name="T28" fmla="*/ 65 w 84"/>
                  <a:gd name="T29" fmla="*/ 15 h 66"/>
                  <a:gd name="T30" fmla="*/ 76 w 84"/>
                  <a:gd name="T31" fmla="*/ 6 h 66"/>
                  <a:gd name="T32" fmla="*/ 84 w 84"/>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66">
                    <a:moveTo>
                      <a:pt x="84" y="0"/>
                    </a:moveTo>
                    <a:lnTo>
                      <a:pt x="75" y="5"/>
                    </a:lnTo>
                    <a:lnTo>
                      <a:pt x="61" y="12"/>
                    </a:lnTo>
                    <a:lnTo>
                      <a:pt x="46" y="21"/>
                    </a:lnTo>
                    <a:lnTo>
                      <a:pt x="30" y="31"/>
                    </a:lnTo>
                    <a:lnTo>
                      <a:pt x="16" y="43"/>
                    </a:lnTo>
                    <a:lnTo>
                      <a:pt x="5" y="52"/>
                    </a:lnTo>
                    <a:lnTo>
                      <a:pt x="0" y="60"/>
                    </a:lnTo>
                    <a:lnTo>
                      <a:pt x="1" y="66"/>
                    </a:lnTo>
                    <a:lnTo>
                      <a:pt x="8" y="66"/>
                    </a:lnTo>
                    <a:lnTo>
                      <a:pt x="17" y="60"/>
                    </a:lnTo>
                    <a:lnTo>
                      <a:pt x="28" y="51"/>
                    </a:lnTo>
                    <a:lnTo>
                      <a:pt x="41" y="39"/>
                    </a:lnTo>
                    <a:lnTo>
                      <a:pt x="53" y="27"/>
                    </a:lnTo>
                    <a:lnTo>
                      <a:pt x="65" y="15"/>
                    </a:lnTo>
                    <a:lnTo>
                      <a:pt x="76" y="6"/>
                    </a:lnTo>
                    <a:lnTo>
                      <a:pt x="8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7" name="Freeform 193">
                <a:extLst>
                  <a:ext uri="{FF2B5EF4-FFF2-40B4-BE49-F238E27FC236}">
                    <a16:creationId xmlns:a16="http://schemas.microsoft.com/office/drawing/2014/main" id="{FA248769-32CD-46F4-9907-75DDA5A982A5}"/>
                  </a:ext>
                </a:extLst>
              </p:cNvPr>
              <p:cNvSpPr>
                <a:spLocks/>
              </p:cNvSpPr>
              <p:nvPr/>
            </p:nvSpPr>
            <p:spPr bwMode="auto">
              <a:xfrm>
                <a:off x="1947" y="1228"/>
                <a:ext cx="38" cy="35"/>
              </a:xfrm>
              <a:custGeom>
                <a:avLst/>
                <a:gdLst>
                  <a:gd name="T0" fmla="*/ 76 w 76"/>
                  <a:gd name="T1" fmla="*/ 0 h 70"/>
                  <a:gd name="T2" fmla="*/ 66 w 76"/>
                  <a:gd name="T3" fmla="*/ 6 h 70"/>
                  <a:gd name="T4" fmla="*/ 54 w 76"/>
                  <a:gd name="T5" fmla="*/ 15 h 70"/>
                  <a:gd name="T6" fmla="*/ 40 w 76"/>
                  <a:gd name="T7" fmla="*/ 25 h 70"/>
                  <a:gd name="T8" fmla="*/ 25 w 76"/>
                  <a:gd name="T9" fmla="*/ 38 h 70"/>
                  <a:gd name="T10" fmla="*/ 13 w 76"/>
                  <a:gd name="T11" fmla="*/ 49 h 70"/>
                  <a:gd name="T12" fmla="*/ 4 w 76"/>
                  <a:gd name="T13" fmla="*/ 59 h 70"/>
                  <a:gd name="T14" fmla="*/ 0 w 76"/>
                  <a:gd name="T15" fmla="*/ 67 h 70"/>
                  <a:gd name="T16" fmla="*/ 2 w 76"/>
                  <a:gd name="T17" fmla="*/ 70 h 70"/>
                  <a:gd name="T18" fmla="*/ 9 w 76"/>
                  <a:gd name="T19" fmla="*/ 68 h 70"/>
                  <a:gd name="T20" fmla="*/ 18 w 76"/>
                  <a:gd name="T21" fmla="*/ 61 h 70"/>
                  <a:gd name="T22" fmla="*/ 29 w 76"/>
                  <a:gd name="T23" fmla="*/ 50 h 70"/>
                  <a:gd name="T24" fmla="*/ 40 w 76"/>
                  <a:gd name="T25" fmla="*/ 38 h 70"/>
                  <a:gd name="T26" fmla="*/ 51 w 76"/>
                  <a:gd name="T27" fmla="*/ 25 h 70"/>
                  <a:gd name="T28" fmla="*/ 61 w 76"/>
                  <a:gd name="T29" fmla="*/ 14 h 70"/>
                  <a:gd name="T30" fmla="*/ 70 w 76"/>
                  <a:gd name="T31" fmla="*/ 4 h 70"/>
                  <a:gd name="T32" fmla="*/ 76 w 76"/>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0">
                    <a:moveTo>
                      <a:pt x="76" y="0"/>
                    </a:moveTo>
                    <a:lnTo>
                      <a:pt x="66" y="6"/>
                    </a:lnTo>
                    <a:lnTo>
                      <a:pt x="54" y="15"/>
                    </a:lnTo>
                    <a:lnTo>
                      <a:pt x="40" y="25"/>
                    </a:lnTo>
                    <a:lnTo>
                      <a:pt x="25" y="38"/>
                    </a:lnTo>
                    <a:lnTo>
                      <a:pt x="13" y="49"/>
                    </a:lnTo>
                    <a:lnTo>
                      <a:pt x="4" y="59"/>
                    </a:lnTo>
                    <a:lnTo>
                      <a:pt x="0" y="67"/>
                    </a:lnTo>
                    <a:lnTo>
                      <a:pt x="2" y="70"/>
                    </a:lnTo>
                    <a:lnTo>
                      <a:pt x="9" y="68"/>
                    </a:lnTo>
                    <a:lnTo>
                      <a:pt x="18" y="61"/>
                    </a:lnTo>
                    <a:lnTo>
                      <a:pt x="29" y="50"/>
                    </a:lnTo>
                    <a:lnTo>
                      <a:pt x="40" y="38"/>
                    </a:lnTo>
                    <a:lnTo>
                      <a:pt x="51" y="25"/>
                    </a:lnTo>
                    <a:lnTo>
                      <a:pt x="61" y="14"/>
                    </a:lnTo>
                    <a:lnTo>
                      <a:pt x="70" y="4"/>
                    </a:lnTo>
                    <a:lnTo>
                      <a:pt x="7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8" name="Freeform 194">
                <a:extLst>
                  <a:ext uri="{FF2B5EF4-FFF2-40B4-BE49-F238E27FC236}">
                    <a16:creationId xmlns:a16="http://schemas.microsoft.com/office/drawing/2014/main" id="{4117FFFC-F159-4964-AC1E-F6180CB66FA2}"/>
                  </a:ext>
                </a:extLst>
              </p:cNvPr>
              <p:cNvSpPr>
                <a:spLocks/>
              </p:cNvSpPr>
              <p:nvPr/>
            </p:nvSpPr>
            <p:spPr bwMode="auto">
              <a:xfrm>
                <a:off x="1967" y="1227"/>
                <a:ext cx="34" cy="38"/>
              </a:xfrm>
              <a:custGeom>
                <a:avLst/>
                <a:gdLst>
                  <a:gd name="T0" fmla="*/ 68 w 68"/>
                  <a:gd name="T1" fmla="*/ 0 h 75"/>
                  <a:gd name="T2" fmla="*/ 58 w 68"/>
                  <a:gd name="T3" fmla="*/ 7 h 75"/>
                  <a:gd name="T4" fmla="*/ 46 w 68"/>
                  <a:gd name="T5" fmla="*/ 17 h 75"/>
                  <a:gd name="T6" fmla="*/ 33 w 68"/>
                  <a:gd name="T7" fmla="*/ 28 h 75"/>
                  <a:gd name="T8" fmla="*/ 21 w 68"/>
                  <a:gd name="T9" fmla="*/ 41 h 75"/>
                  <a:gd name="T10" fmla="*/ 10 w 68"/>
                  <a:gd name="T11" fmla="*/ 54 h 75"/>
                  <a:gd name="T12" fmla="*/ 3 w 68"/>
                  <a:gd name="T13" fmla="*/ 63 h 75"/>
                  <a:gd name="T14" fmla="*/ 0 w 68"/>
                  <a:gd name="T15" fmla="*/ 71 h 75"/>
                  <a:gd name="T16" fmla="*/ 2 w 68"/>
                  <a:gd name="T17" fmla="*/ 75 h 75"/>
                  <a:gd name="T18" fmla="*/ 8 w 68"/>
                  <a:gd name="T19" fmla="*/ 72 h 75"/>
                  <a:gd name="T20" fmla="*/ 16 w 68"/>
                  <a:gd name="T21" fmla="*/ 65 h 75"/>
                  <a:gd name="T22" fmla="*/ 25 w 68"/>
                  <a:gd name="T23" fmla="*/ 54 h 75"/>
                  <a:gd name="T24" fmla="*/ 35 w 68"/>
                  <a:gd name="T25" fmla="*/ 41 h 75"/>
                  <a:gd name="T26" fmla="*/ 44 w 68"/>
                  <a:gd name="T27" fmla="*/ 27 h 75"/>
                  <a:gd name="T28" fmla="*/ 53 w 68"/>
                  <a:gd name="T29" fmla="*/ 15 h 75"/>
                  <a:gd name="T30" fmla="*/ 61 w 68"/>
                  <a:gd name="T31" fmla="*/ 5 h 75"/>
                  <a:gd name="T32" fmla="*/ 68 w 68"/>
                  <a:gd name="T3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75">
                    <a:moveTo>
                      <a:pt x="68" y="0"/>
                    </a:moveTo>
                    <a:lnTo>
                      <a:pt x="58" y="7"/>
                    </a:lnTo>
                    <a:lnTo>
                      <a:pt x="46" y="17"/>
                    </a:lnTo>
                    <a:lnTo>
                      <a:pt x="33" y="28"/>
                    </a:lnTo>
                    <a:lnTo>
                      <a:pt x="21" y="41"/>
                    </a:lnTo>
                    <a:lnTo>
                      <a:pt x="10" y="54"/>
                    </a:lnTo>
                    <a:lnTo>
                      <a:pt x="3" y="63"/>
                    </a:lnTo>
                    <a:lnTo>
                      <a:pt x="0" y="71"/>
                    </a:lnTo>
                    <a:lnTo>
                      <a:pt x="2" y="75"/>
                    </a:lnTo>
                    <a:lnTo>
                      <a:pt x="8" y="72"/>
                    </a:lnTo>
                    <a:lnTo>
                      <a:pt x="16" y="65"/>
                    </a:lnTo>
                    <a:lnTo>
                      <a:pt x="25" y="54"/>
                    </a:lnTo>
                    <a:lnTo>
                      <a:pt x="35" y="41"/>
                    </a:lnTo>
                    <a:lnTo>
                      <a:pt x="44" y="27"/>
                    </a:lnTo>
                    <a:lnTo>
                      <a:pt x="53" y="15"/>
                    </a:lnTo>
                    <a:lnTo>
                      <a:pt x="61" y="5"/>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39" name="Freeform 195">
                <a:extLst>
                  <a:ext uri="{FF2B5EF4-FFF2-40B4-BE49-F238E27FC236}">
                    <a16:creationId xmlns:a16="http://schemas.microsoft.com/office/drawing/2014/main" id="{D9E93CC1-A68E-4643-9176-7F5813CAD255}"/>
                  </a:ext>
                </a:extLst>
              </p:cNvPr>
              <p:cNvSpPr>
                <a:spLocks/>
              </p:cNvSpPr>
              <p:nvPr/>
            </p:nvSpPr>
            <p:spPr bwMode="auto">
              <a:xfrm>
                <a:off x="1992" y="1224"/>
                <a:ext cx="26" cy="36"/>
              </a:xfrm>
              <a:custGeom>
                <a:avLst/>
                <a:gdLst>
                  <a:gd name="T0" fmla="*/ 52 w 52"/>
                  <a:gd name="T1" fmla="*/ 0 h 70"/>
                  <a:gd name="T2" fmla="*/ 45 w 52"/>
                  <a:gd name="T3" fmla="*/ 7 h 70"/>
                  <a:gd name="T4" fmla="*/ 35 w 52"/>
                  <a:gd name="T5" fmla="*/ 16 h 70"/>
                  <a:gd name="T6" fmla="*/ 25 w 52"/>
                  <a:gd name="T7" fmla="*/ 28 h 70"/>
                  <a:gd name="T8" fmla="*/ 15 w 52"/>
                  <a:gd name="T9" fmla="*/ 39 h 70"/>
                  <a:gd name="T10" fmla="*/ 7 w 52"/>
                  <a:gd name="T11" fmla="*/ 51 h 70"/>
                  <a:gd name="T12" fmla="*/ 2 w 52"/>
                  <a:gd name="T13" fmla="*/ 61 h 70"/>
                  <a:gd name="T14" fmla="*/ 0 w 52"/>
                  <a:gd name="T15" fmla="*/ 68 h 70"/>
                  <a:gd name="T16" fmla="*/ 5 w 52"/>
                  <a:gd name="T17" fmla="*/ 70 h 70"/>
                  <a:gd name="T18" fmla="*/ 12 w 52"/>
                  <a:gd name="T19" fmla="*/ 68 h 70"/>
                  <a:gd name="T20" fmla="*/ 19 w 52"/>
                  <a:gd name="T21" fmla="*/ 61 h 70"/>
                  <a:gd name="T22" fmla="*/ 26 w 52"/>
                  <a:gd name="T23" fmla="*/ 52 h 70"/>
                  <a:gd name="T24" fmla="*/ 32 w 52"/>
                  <a:gd name="T25" fmla="*/ 40 h 70"/>
                  <a:gd name="T26" fmla="*/ 37 w 52"/>
                  <a:gd name="T27" fmla="*/ 28 h 70"/>
                  <a:gd name="T28" fmla="*/ 42 w 52"/>
                  <a:gd name="T29" fmla="*/ 16 h 70"/>
                  <a:gd name="T30" fmla="*/ 48 w 52"/>
                  <a:gd name="T31" fmla="*/ 7 h 70"/>
                  <a:gd name="T32" fmla="*/ 52 w 52"/>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0">
                    <a:moveTo>
                      <a:pt x="52" y="0"/>
                    </a:moveTo>
                    <a:lnTo>
                      <a:pt x="45" y="7"/>
                    </a:lnTo>
                    <a:lnTo>
                      <a:pt x="35" y="16"/>
                    </a:lnTo>
                    <a:lnTo>
                      <a:pt x="25" y="28"/>
                    </a:lnTo>
                    <a:lnTo>
                      <a:pt x="15" y="39"/>
                    </a:lnTo>
                    <a:lnTo>
                      <a:pt x="7" y="51"/>
                    </a:lnTo>
                    <a:lnTo>
                      <a:pt x="2" y="61"/>
                    </a:lnTo>
                    <a:lnTo>
                      <a:pt x="0" y="68"/>
                    </a:lnTo>
                    <a:lnTo>
                      <a:pt x="5" y="70"/>
                    </a:lnTo>
                    <a:lnTo>
                      <a:pt x="12" y="68"/>
                    </a:lnTo>
                    <a:lnTo>
                      <a:pt x="19" y="61"/>
                    </a:lnTo>
                    <a:lnTo>
                      <a:pt x="26" y="52"/>
                    </a:lnTo>
                    <a:lnTo>
                      <a:pt x="32" y="40"/>
                    </a:lnTo>
                    <a:lnTo>
                      <a:pt x="37" y="28"/>
                    </a:lnTo>
                    <a:lnTo>
                      <a:pt x="42" y="16"/>
                    </a:lnTo>
                    <a:lnTo>
                      <a:pt x="48" y="7"/>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0" name="Freeform 196">
                <a:extLst>
                  <a:ext uri="{FF2B5EF4-FFF2-40B4-BE49-F238E27FC236}">
                    <a16:creationId xmlns:a16="http://schemas.microsoft.com/office/drawing/2014/main" id="{73BEE91A-7769-4BEA-97D0-35889488B758}"/>
                  </a:ext>
                </a:extLst>
              </p:cNvPr>
              <p:cNvSpPr>
                <a:spLocks/>
              </p:cNvSpPr>
              <p:nvPr/>
            </p:nvSpPr>
            <p:spPr bwMode="auto">
              <a:xfrm>
                <a:off x="2014" y="1222"/>
                <a:ext cx="23" cy="35"/>
              </a:xfrm>
              <a:custGeom>
                <a:avLst/>
                <a:gdLst>
                  <a:gd name="T0" fmla="*/ 47 w 47"/>
                  <a:gd name="T1" fmla="*/ 0 h 69"/>
                  <a:gd name="T2" fmla="*/ 42 w 47"/>
                  <a:gd name="T3" fmla="*/ 7 h 69"/>
                  <a:gd name="T4" fmla="*/ 32 w 47"/>
                  <a:gd name="T5" fmla="*/ 16 h 69"/>
                  <a:gd name="T6" fmla="*/ 23 w 47"/>
                  <a:gd name="T7" fmla="*/ 29 h 69"/>
                  <a:gd name="T8" fmla="*/ 14 w 47"/>
                  <a:gd name="T9" fmla="*/ 41 h 69"/>
                  <a:gd name="T10" fmla="*/ 6 w 47"/>
                  <a:gd name="T11" fmla="*/ 52 h 69"/>
                  <a:gd name="T12" fmla="*/ 1 w 47"/>
                  <a:gd name="T13" fmla="*/ 61 h 69"/>
                  <a:gd name="T14" fmla="*/ 0 w 47"/>
                  <a:gd name="T15" fmla="*/ 68 h 69"/>
                  <a:gd name="T16" fmla="*/ 5 w 47"/>
                  <a:gd name="T17" fmla="*/ 69 h 69"/>
                  <a:gd name="T18" fmla="*/ 12 w 47"/>
                  <a:gd name="T19" fmla="*/ 66 h 69"/>
                  <a:gd name="T20" fmla="*/ 18 w 47"/>
                  <a:gd name="T21" fmla="*/ 58 h 69"/>
                  <a:gd name="T22" fmla="*/ 25 w 47"/>
                  <a:gd name="T23" fmla="*/ 49 h 69"/>
                  <a:gd name="T24" fmla="*/ 31 w 47"/>
                  <a:gd name="T25" fmla="*/ 36 h 69"/>
                  <a:gd name="T26" fmla="*/ 36 w 47"/>
                  <a:gd name="T27" fmla="*/ 24 h 69"/>
                  <a:gd name="T28" fmla="*/ 40 w 47"/>
                  <a:gd name="T29" fmla="*/ 14 h 69"/>
                  <a:gd name="T30" fmla="*/ 44 w 47"/>
                  <a:gd name="T31" fmla="*/ 5 h 69"/>
                  <a:gd name="T32" fmla="*/ 47 w 47"/>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9">
                    <a:moveTo>
                      <a:pt x="47" y="0"/>
                    </a:moveTo>
                    <a:lnTo>
                      <a:pt x="42" y="7"/>
                    </a:lnTo>
                    <a:lnTo>
                      <a:pt x="32" y="16"/>
                    </a:lnTo>
                    <a:lnTo>
                      <a:pt x="23" y="29"/>
                    </a:lnTo>
                    <a:lnTo>
                      <a:pt x="14" y="41"/>
                    </a:lnTo>
                    <a:lnTo>
                      <a:pt x="6" y="52"/>
                    </a:lnTo>
                    <a:lnTo>
                      <a:pt x="1" y="61"/>
                    </a:lnTo>
                    <a:lnTo>
                      <a:pt x="0" y="68"/>
                    </a:lnTo>
                    <a:lnTo>
                      <a:pt x="5" y="69"/>
                    </a:lnTo>
                    <a:lnTo>
                      <a:pt x="12" y="66"/>
                    </a:lnTo>
                    <a:lnTo>
                      <a:pt x="18" y="58"/>
                    </a:lnTo>
                    <a:lnTo>
                      <a:pt x="25" y="49"/>
                    </a:lnTo>
                    <a:lnTo>
                      <a:pt x="31" y="36"/>
                    </a:lnTo>
                    <a:lnTo>
                      <a:pt x="36" y="24"/>
                    </a:lnTo>
                    <a:lnTo>
                      <a:pt x="40" y="14"/>
                    </a:lnTo>
                    <a:lnTo>
                      <a:pt x="44" y="5"/>
                    </a:lnTo>
                    <a:lnTo>
                      <a:pt x="4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1" name="Freeform 197">
                <a:extLst>
                  <a:ext uri="{FF2B5EF4-FFF2-40B4-BE49-F238E27FC236}">
                    <a16:creationId xmlns:a16="http://schemas.microsoft.com/office/drawing/2014/main" id="{25F5ADFB-A1B2-43B3-A47B-8D92C2554055}"/>
                  </a:ext>
                </a:extLst>
              </p:cNvPr>
              <p:cNvSpPr>
                <a:spLocks/>
              </p:cNvSpPr>
              <p:nvPr/>
            </p:nvSpPr>
            <p:spPr bwMode="auto">
              <a:xfrm>
                <a:off x="2042" y="1219"/>
                <a:ext cx="12" cy="30"/>
              </a:xfrm>
              <a:custGeom>
                <a:avLst/>
                <a:gdLst>
                  <a:gd name="T0" fmla="*/ 26 w 26"/>
                  <a:gd name="T1" fmla="*/ 0 h 59"/>
                  <a:gd name="T2" fmla="*/ 20 w 26"/>
                  <a:gd name="T3" fmla="*/ 6 h 59"/>
                  <a:gd name="T4" fmla="*/ 14 w 26"/>
                  <a:gd name="T5" fmla="*/ 16 h 59"/>
                  <a:gd name="T6" fmla="*/ 9 w 26"/>
                  <a:gd name="T7" fmla="*/ 26 h 59"/>
                  <a:gd name="T8" fmla="*/ 5 w 26"/>
                  <a:gd name="T9" fmla="*/ 36 h 59"/>
                  <a:gd name="T10" fmla="*/ 2 w 26"/>
                  <a:gd name="T11" fmla="*/ 46 h 59"/>
                  <a:gd name="T12" fmla="*/ 0 w 26"/>
                  <a:gd name="T13" fmla="*/ 53 h 59"/>
                  <a:gd name="T14" fmla="*/ 3 w 26"/>
                  <a:gd name="T15" fmla="*/ 58 h 59"/>
                  <a:gd name="T16" fmla="*/ 9 w 26"/>
                  <a:gd name="T17" fmla="*/ 59 h 59"/>
                  <a:gd name="T18" fmla="*/ 19 w 26"/>
                  <a:gd name="T19" fmla="*/ 51 h 59"/>
                  <a:gd name="T20" fmla="*/ 21 w 26"/>
                  <a:gd name="T21" fmla="*/ 33 h 59"/>
                  <a:gd name="T22" fmla="*/ 22 w 26"/>
                  <a:gd name="T23" fmla="*/ 13 h 59"/>
                  <a:gd name="T24" fmla="*/ 26 w 26"/>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59">
                    <a:moveTo>
                      <a:pt x="26" y="0"/>
                    </a:moveTo>
                    <a:lnTo>
                      <a:pt x="20" y="6"/>
                    </a:lnTo>
                    <a:lnTo>
                      <a:pt x="14" y="16"/>
                    </a:lnTo>
                    <a:lnTo>
                      <a:pt x="9" y="26"/>
                    </a:lnTo>
                    <a:lnTo>
                      <a:pt x="5" y="36"/>
                    </a:lnTo>
                    <a:lnTo>
                      <a:pt x="2" y="46"/>
                    </a:lnTo>
                    <a:lnTo>
                      <a:pt x="0" y="53"/>
                    </a:lnTo>
                    <a:lnTo>
                      <a:pt x="3" y="58"/>
                    </a:lnTo>
                    <a:lnTo>
                      <a:pt x="9" y="59"/>
                    </a:lnTo>
                    <a:lnTo>
                      <a:pt x="19" y="51"/>
                    </a:lnTo>
                    <a:lnTo>
                      <a:pt x="21" y="33"/>
                    </a:lnTo>
                    <a:lnTo>
                      <a:pt x="22" y="13"/>
                    </a:lnTo>
                    <a:lnTo>
                      <a:pt x="2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2" name="Freeform 198">
                <a:extLst>
                  <a:ext uri="{FF2B5EF4-FFF2-40B4-BE49-F238E27FC236}">
                    <a16:creationId xmlns:a16="http://schemas.microsoft.com/office/drawing/2014/main" id="{2ECDF9DE-814D-444B-A9F1-B805BE323560}"/>
                  </a:ext>
                </a:extLst>
              </p:cNvPr>
              <p:cNvSpPr>
                <a:spLocks/>
              </p:cNvSpPr>
              <p:nvPr/>
            </p:nvSpPr>
            <p:spPr bwMode="auto">
              <a:xfrm>
                <a:off x="2062" y="1216"/>
                <a:ext cx="6" cy="26"/>
              </a:xfrm>
              <a:custGeom>
                <a:avLst/>
                <a:gdLst>
                  <a:gd name="T0" fmla="*/ 11 w 11"/>
                  <a:gd name="T1" fmla="*/ 0 h 51"/>
                  <a:gd name="T2" fmla="*/ 6 w 11"/>
                  <a:gd name="T3" fmla="*/ 12 h 51"/>
                  <a:gd name="T4" fmla="*/ 1 w 11"/>
                  <a:gd name="T5" fmla="*/ 31 h 51"/>
                  <a:gd name="T6" fmla="*/ 0 w 11"/>
                  <a:gd name="T7" fmla="*/ 46 h 51"/>
                  <a:gd name="T8" fmla="*/ 6 w 11"/>
                  <a:gd name="T9" fmla="*/ 51 h 51"/>
                  <a:gd name="T10" fmla="*/ 11 w 11"/>
                  <a:gd name="T11" fmla="*/ 45 h 51"/>
                  <a:gd name="T12" fmla="*/ 11 w 11"/>
                  <a:gd name="T13" fmla="*/ 31 h 51"/>
                  <a:gd name="T14" fmla="*/ 10 w 11"/>
                  <a:gd name="T15" fmla="*/ 15 h 51"/>
                  <a:gd name="T16" fmla="*/ 11 w 1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1">
                    <a:moveTo>
                      <a:pt x="11" y="0"/>
                    </a:moveTo>
                    <a:lnTo>
                      <a:pt x="6" y="12"/>
                    </a:lnTo>
                    <a:lnTo>
                      <a:pt x="1" y="31"/>
                    </a:lnTo>
                    <a:lnTo>
                      <a:pt x="0" y="46"/>
                    </a:lnTo>
                    <a:lnTo>
                      <a:pt x="6" y="51"/>
                    </a:lnTo>
                    <a:lnTo>
                      <a:pt x="11" y="45"/>
                    </a:lnTo>
                    <a:lnTo>
                      <a:pt x="11" y="31"/>
                    </a:lnTo>
                    <a:lnTo>
                      <a:pt x="10" y="15"/>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3" name="Freeform 199">
                <a:extLst>
                  <a:ext uri="{FF2B5EF4-FFF2-40B4-BE49-F238E27FC236}">
                    <a16:creationId xmlns:a16="http://schemas.microsoft.com/office/drawing/2014/main" id="{E4C28A46-61AB-47C6-A5B8-31BB777A168C}"/>
                  </a:ext>
                </a:extLst>
              </p:cNvPr>
              <p:cNvSpPr>
                <a:spLocks/>
              </p:cNvSpPr>
              <p:nvPr/>
            </p:nvSpPr>
            <p:spPr bwMode="auto">
              <a:xfrm>
                <a:off x="2077" y="1212"/>
                <a:ext cx="8" cy="25"/>
              </a:xfrm>
              <a:custGeom>
                <a:avLst/>
                <a:gdLst>
                  <a:gd name="T0" fmla="*/ 7 w 15"/>
                  <a:gd name="T1" fmla="*/ 0 h 50"/>
                  <a:gd name="T2" fmla="*/ 2 w 15"/>
                  <a:gd name="T3" fmla="*/ 11 h 50"/>
                  <a:gd name="T4" fmla="*/ 0 w 15"/>
                  <a:gd name="T5" fmla="*/ 28 h 50"/>
                  <a:gd name="T6" fmla="*/ 2 w 15"/>
                  <a:gd name="T7" fmla="*/ 43 h 50"/>
                  <a:gd name="T8" fmla="*/ 9 w 15"/>
                  <a:gd name="T9" fmla="*/ 50 h 50"/>
                  <a:gd name="T10" fmla="*/ 15 w 15"/>
                  <a:gd name="T11" fmla="*/ 46 h 50"/>
                  <a:gd name="T12" fmla="*/ 13 w 15"/>
                  <a:gd name="T13" fmla="*/ 33 h 50"/>
                  <a:gd name="T14" fmla="*/ 8 w 15"/>
                  <a:gd name="T15" fmla="*/ 16 h 50"/>
                  <a:gd name="T16" fmla="*/ 7 w 15"/>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7" y="0"/>
                    </a:moveTo>
                    <a:lnTo>
                      <a:pt x="2" y="11"/>
                    </a:lnTo>
                    <a:lnTo>
                      <a:pt x="0" y="28"/>
                    </a:lnTo>
                    <a:lnTo>
                      <a:pt x="2" y="43"/>
                    </a:lnTo>
                    <a:lnTo>
                      <a:pt x="9" y="50"/>
                    </a:lnTo>
                    <a:lnTo>
                      <a:pt x="15" y="46"/>
                    </a:lnTo>
                    <a:lnTo>
                      <a:pt x="13" y="33"/>
                    </a:lnTo>
                    <a:lnTo>
                      <a:pt x="8" y="16"/>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4" name="Freeform 200">
                <a:extLst>
                  <a:ext uri="{FF2B5EF4-FFF2-40B4-BE49-F238E27FC236}">
                    <a16:creationId xmlns:a16="http://schemas.microsoft.com/office/drawing/2014/main" id="{A50B2FBF-B349-4E7E-BE9B-FA215BA5E081}"/>
                  </a:ext>
                </a:extLst>
              </p:cNvPr>
              <p:cNvSpPr>
                <a:spLocks/>
              </p:cNvSpPr>
              <p:nvPr/>
            </p:nvSpPr>
            <p:spPr bwMode="auto">
              <a:xfrm>
                <a:off x="2090" y="1204"/>
                <a:ext cx="8" cy="25"/>
              </a:xfrm>
              <a:custGeom>
                <a:avLst/>
                <a:gdLst>
                  <a:gd name="T0" fmla="*/ 15 w 16"/>
                  <a:gd name="T1" fmla="*/ 0 h 49"/>
                  <a:gd name="T2" fmla="*/ 8 w 16"/>
                  <a:gd name="T3" fmla="*/ 6 h 49"/>
                  <a:gd name="T4" fmla="*/ 1 w 16"/>
                  <a:gd name="T5" fmla="*/ 21 h 49"/>
                  <a:gd name="T6" fmla="*/ 0 w 16"/>
                  <a:gd name="T7" fmla="*/ 39 h 49"/>
                  <a:gd name="T8" fmla="*/ 7 w 16"/>
                  <a:gd name="T9" fmla="*/ 49 h 49"/>
                  <a:gd name="T10" fmla="*/ 15 w 16"/>
                  <a:gd name="T11" fmla="*/ 46 h 49"/>
                  <a:gd name="T12" fmla="*/ 16 w 16"/>
                  <a:gd name="T13" fmla="*/ 32 h 49"/>
                  <a:gd name="T14" fmla="*/ 15 w 16"/>
                  <a:gd name="T15" fmla="*/ 13 h 49"/>
                  <a:gd name="T16" fmla="*/ 15 w 16"/>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9">
                    <a:moveTo>
                      <a:pt x="15" y="0"/>
                    </a:moveTo>
                    <a:lnTo>
                      <a:pt x="8" y="6"/>
                    </a:lnTo>
                    <a:lnTo>
                      <a:pt x="1" y="21"/>
                    </a:lnTo>
                    <a:lnTo>
                      <a:pt x="0" y="39"/>
                    </a:lnTo>
                    <a:lnTo>
                      <a:pt x="7" y="49"/>
                    </a:lnTo>
                    <a:lnTo>
                      <a:pt x="15" y="46"/>
                    </a:lnTo>
                    <a:lnTo>
                      <a:pt x="16" y="32"/>
                    </a:lnTo>
                    <a:lnTo>
                      <a:pt x="15" y="13"/>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5" name="Freeform 201">
                <a:extLst>
                  <a:ext uri="{FF2B5EF4-FFF2-40B4-BE49-F238E27FC236}">
                    <a16:creationId xmlns:a16="http://schemas.microsoft.com/office/drawing/2014/main" id="{5BDEABE2-55E1-41B6-B6B3-B35877B1C429}"/>
                  </a:ext>
                </a:extLst>
              </p:cNvPr>
              <p:cNvSpPr>
                <a:spLocks/>
              </p:cNvSpPr>
              <p:nvPr/>
            </p:nvSpPr>
            <p:spPr bwMode="auto">
              <a:xfrm>
                <a:off x="2100" y="1199"/>
                <a:ext cx="7" cy="27"/>
              </a:xfrm>
              <a:custGeom>
                <a:avLst/>
                <a:gdLst>
                  <a:gd name="T0" fmla="*/ 11 w 15"/>
                  <a:gd name="T1" fmla="*/ 0 h 54"/>
                  <a:gd name="T2" fmla="*/ 7 w 15"/>
                  <a:gd name="T3" fmla="*/ 12 h 54"/>
                  <a:gd name="T4" fmla="*/ 2 w 15"/>
                  <a:gd name="T5" fmla="*/ 27 h 54"/>
                  <a:gd name="T6" fmla="*/ 0 w 15"/>
                  <a:gd name="T7" fmla="*/ 43 h 54"/>
                  <a:gd name="T8" fmla="*/ 6 w 15"/>
                  <a:gd name="T9" fmla="*/ 54 h 54"/>
                  <a:gd name="T10" fmla="*/ 12 w 15"/>
                  <a:gd name="T11" fmla="*/ 51 h 54"/>
                  <a:gd name="T12" fmla="*/ 15 w 15"/>
                  <a:gd name="T13" fmla="*/ 34 h 54"/>
                  <a:gd name="T14" fmla="*/ 14 w 15"/>
                  <a:gd name="T15" fmla="*/ 14 h 54"/>
                  <a:gd name="T16" fmla="*/ 11 w 1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4">
                    <a:moveTo>
                      <a:pt x="11" y="0"/>
                    </a:moveTo>
                    <a:lnTo>
                      <a:pt x="7" y="12"/>
                    </a:lnTo>
                    <a:lnTo>
                      <a:pt x="2" y="27"/>
                    </a:lnTo>
                    <a:lnTo>
                      <a:pt x="0" y="43"/>
                    </a:lnTo>
                    <a:lnTo>
                      <a:pt x="6" y="54"/>
                    </a:lnTo>
                    <a:lnTo>
                      <a:pt x="12" y="51"/>
                    </a:lnTo>
                    <a:lnTo>
                      <a:pt x="15" y="34"/>
                    </a:lnTo>
                    <a:lnTo>
                      <a:pt x="14" y="14"/>
                    </a:lnTo>
                    <a:lnTo>
                      <a:pt x="1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6" name="Freeform 202">
                <a:extLst>
                  <a:ext uri="{FF2B5EF4-FFF2-40B4-BE49-F238E27FC236}">
                    <a16:creationId xmlns:a16="http://schemas.microsoft.com/office/drawing/2014/main" id="{56B64B39-B00B-440D-84CB-F5BE31D47DBA}"/>
                  </a:ext>
                </a:extLst>
              </p:cNvPr>
              <p:cNvSpPr>
                <a:spLocks/>
              </p:cNvSpPr>
              <p:nvPr/>
            </p:nvSpPr>
            <p:spPr bwMode="auto">
              <a:xfrm>
                <a:off x="1912" y="1228"/>
                <a:ext cx="42" cy="27"/>
              </a:xfrm>
              <a:custGeom>
                <a:avLst/>
                <a:gdLst>
                  <a:gd name="T0" fmla="*/ 3 w 85"/>
                  <a:gd name="T1" fmla="*/ 54 h 54"/>
                  <a:gd name="T2" fmla="*/ 7 w 85"/>
                  <a:gd name="T3" fmla="*/ 52 h 54"/>
                  <a:gd name="T4" fmla="*/ 15 w 85"/>
                  <a:gd name="T5" fmla="*/ 46 h 54"/>
                  <a:gd name="T6" fmla="*/ 24 w 85"/>
                  <a:gd name="T7" fmla="*/ 38 h 54"/>
                  <a:gd name="T8" fmla="*/ 37 w 85"/>
                  <a:gd name="T9" fmla="*/ 29 h 54"/>
                  <a:gd name="T10" fmla="*/ 50 w 85"/>
                  <a:gd name="T11" fmla="*/ 18 h 54"/>
                  <a:gd name="T12" fmla="*/ 62 w 85"/>
                  <a:gd name="T13" fmla="*/ 9 h 54"/>
                  <a:gd name="T14" fmla="*/ 75 w 85"/>
                  <a:gd name="T15" fmla="*/ 3 h 54"/>
                  <a:gd name="T16" fmla="*/ 85 w 85"/>
                  <a:gd name="T17" fmla="*/ 0 h 54"/>
                  <a:gd name="T18" fmla="*/ 72 w 85"/>
                  <a:gd name="T19" fmla="*/ 3 h 54"/>
                  <a:gd name="T20" fmla="*/ 57 w 85"/>
                  <a:gd name="T21" fmla="*/ 9 h 54"/>
                  <a:gd name="T22" fmla="*/ 41 w 85"/>
                  <a:gd name="T23" fmla="*/ 17 h 54"/>
                  <a:gd name="T24" fmla="*/ 26 w 85"/>
                  <a:gd name="T25" fmla="*/ 25 h 54"/>
                  <a:gd name="T26" fmla="*/ 13 w 85"/>
                  <a:gd name="T27" fmla="*/ 34 h 54"/>
                  <a:gd name="T28" fmla="*/ 4 w 85"/>
                  <a:gd name="T29" fmla="*/ 42 h 54"/>
                  <a:gd name="T30" fmla="*/ 0 w 85"/>
                  <a:gd name="T31" fmla="*/ 49 h 54"/>
                  <a:gd name="T32" fmla="*/ 3 w 85"/>
                  <a:gd name="T3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54">
                    <a:moveTo>
                      <a:pt x="3" y="54"/>
                    </a:moveTo>
                    <a:lnTo>
                      <a:pt x="7" y="52"/>
                    </a:lnTo>
                    <a:lnTo>
                      <a:pt x="15" y="46"/>
                    </a:lnTo>
                    <a:lnTo>
                      <a:pt x="24" y="38"/>
                    </a:lnTo>
                    <a:lnTo>
                      <a:pt x="37" y="29"/>
                    </a:lnTo>
                    <a:lnTo>
                      <a:pt x="50" y="18"/>
                    </a:lnTo>
                    <a:lnTo>
                      <a:pt x="62" y="9"/>
                    </a:lnTo>
                    <a:lnTo>
                      <a:pt x="75" y="3"/>
                    </a:lnTo>
                    <a:lnTo>
                      <a:pt x="85" y="0"/>
                    </a:lnTo>
                    <a:lnTo>
                      <a:pt x="72" y="3"/>
                    </a:lnTo>
                    <a:lnTo>
                      <a:pt x="57" y="9"/>
                    </a:lnTo>
                    <a:lnTo>
                      <a:pt x="41" y="17"/>
                    </a:lnTo>
                    <a:lnTo>
                      <a:pt x="26" y="25"/>
                    </a:lnTo>
                    <a:lnTo>
                      <a:pt x="13" y="34"/>
                    </a:lnTo>
                    <a:lnTo>
                      <a:pt x="4" y="42"/>
                    </a:lnTo>
                    <a:lnTo>
                      <a:pt x="0" y="49"/>
                    </a:lnTo>
                    <a:lnTo>
                      <a:pt x="3"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7" name="Freeform 203">
                <a:extLst>
                  <a:ext uri="{FF2B5EF4-FFF2-40B4-BE49-F238E27FC236}">
                    <a16:creationId xmlns:a16="http://schemas.microsoft.com/office/drawing/2014/main" id="{44804533-5D86-4C22-8913-0EA371F734A3}"/>
                  </a:ext>
                </a:extLst>
              </p:cNvPr>
              <p:cNvSpPr>
                <a:spLocks/>
              </p:cNvSpPr>
              <p:nvPr/>
            </p:nvSpPr>
            <p:spPr bwMode="auto">
              <a:xfrm>
                <a:off x="1905" y="1226"/>
                <a:ext cx="31" cy="17"/>
              </a:xfrm>
              <a:custGeom>
                <a:avLst/>
                <a:gdLst>
                  <a:gd name="T0" fmla="*/ 63 w 63"/>
                  <a:gd name="T1" fmla="*/ 0 h 35"/>
                  <a:gd name="T2" fmla="*/ 55 w 63"/>
                  <a:gd name="T3" fmla="*/ 4 h 35"/>
                  <a:gd name="T4" fmla="*/ 44 w 63"/>
                  <a:gd name="T5" fmla="*/ 8 h 35"/>
                  <a:gd name="T6" fmla="*/ 33 w 63"/>
                  <a:gd name="T7" fmla="*/ 14 h 35"/>
                  <a:gd name="T8" fmla="*/ 22 w 63"/>
                  <a:gd name="T9" fmla="*/ 19 h 35"/>
                  <a:gd name="T10" fmla="*/ 12 w 63"/>
                  <a:gd name="T11" fmla="*/ 24 h 35"/>
                  <a:gd name="T12" fmla="*/ 5 w 63"/>
                  <a:gd name="T13" fmla="*/ 29 h 35"/>
                  <a:gd name="T14" fmla="*/ 0 w 63"/>
                  <a:gd name="T15" fmla="*/ 32 h 35"/>
                  <a:gd name="T16" fmla="*/ 2 w 63"/>
                  <a:gd name="T17" fmla="*/ 35 h 35"/>
                  <a:gd name="T18" fmla="*/ 6 w 63"/>
                  <a:gd name="T19" fmla="*/ 35 h 35"/>
                  <a:gd name="T20" fmla="*/ 13 w 63"/>
                  <a:gd name="T21" fmla="*/ 31 h 35"/>
                  <a:gd name="T22" fmla="*/ 22 w 63"/>
                  <a:gd name="T23" fmla="*/ 27 h 35"/>
                  <a:gd name="T24" fmla="*/ 32 w 63"/>
                  <a:gd name="T25" fmla="*/ 21 h 35"/>
                  <a:gd name="T26" fmla="*/ 42 w 63"/>
                  <a:gd name="T27" fmla="*/ 14 h 35"/>
                  <a:gd name="T28" fmla="*/ 50 w 63"/>
                  <a:gd name="T29" fmla="*/ 8 h 35"/>
                  <a:gd name="T30" fmla="*/ 58 w 63"/>
                  <a:gd name="T31" fmla="*/ 4 h 35"/>
                  <a:gd name="T32" fmla="*/ 63 w 63"/>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5">
                    <a:moveTo>
                      <a:pt x="63" y="0"/>
                    </a:moveTo>
                    <a:lnTo>
                      <a:pt x="55" y="4"/>
                    </a:lnTo>
                    <a:lnTo>
                      <a:pt x="44" y="8"/>
                    </a:lnTo>
                    <a:lnTo>
                      <a:pt x="33" y="14"/>
                    </a:lnTo>
                    <a:lnTo>
                      <a:pt x="22" y="19"/>
                    </a:lnTo>
                    <a:lnTo>
                      <a:pt x="12" y="24"/>
                    </a:lnTo>
                    <a:lnTo>
                      <a:pt x="5" y="29"/>
                    </a:lnTo>
                    <a:lnTo>
                      <a:pt x="0" y="32"/>
                    </a:lnTo>
                    <a:lnTo>
                      <a:pt x="2" y="35"/>
                    </a:lnTo>
                    <a:lnTo>
                      <a:pt x="6" y="35"/>
                    </a:lnTo>
                    <a:lnTo>
                      <a:pt x="13" y="31"/>
                    </a:lnTo>
                    <a:lnTo>
                      <a:pt x="22" y="27"/>
                    </a:lnTo>
                    <a:lnTo>
                      <a:pt x="32" y="21"/>
                    </a:lnTo>
                    <a:lnTo>
                      <a:pt x="42" y="14"/>
                    </a:lnTo>
                    <a:lnTo>
                      <a:pt x="50" y="8"/>
                    </a:lnTo>
                    <a:lnTo>
                      <a:pt x="58" y="4"/>
                    </a:lnTo>
                    <a:lnTo>
                      <a:pt x="6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8" name="Freeform 204">
                <a:extLst>
                  <a:ext uri="{FF2B5EF4-FFF2-40B4-BE49-F238E27FC236}">
                    <a16:creationId xmlns:a16="http://schemas.microsoft.com/office/drawing/2014/main" id="{9AEEB1CC-DBCB-49FF-A764-DBB705EED160}"/>
                  </a:ext>
                </a:extLst>
              </p:cNvPr>
              <p:cNvSpPr>
                <a:spLocks/>
              </p:cNvSpPr>
              <p:nvPr/>
            </p:nvSpPr>
            <p:spPr bwMode="auto">
              <a:xfrm>
                <a:off x="2019" y="1102"/>
                <a:ext cx="166" cy="46"/>
              </a:xfrm>
              <a:custGeom>
                <a:avLst/>
                <a:gdLst>
                  <a:gd name="T0" fmla="*/ 330 w 331"/>
                  <a:gd name="T1" fmla="*/ 77 h 91"/>
                  <a:gd name="T2" fmla="*/ 331 w 331"/>
                  <a:gd name="T3" fmla="*/ 80 h 91"/>
                  <a:gd name="T4" fmla="*/ 330 w 331"/>
                  <a:gd name="T5" fmla="*/ 84 h 91"/>
                  <a:gd name="T6" fmla="*/ 329 w 331"/>
                  <a:gd name="T7" fmla="*/ 87 h 91"/>
                  <a:gd name="T8" fmla="*/ 329 w 331"/>
                  <a:gd name="T9" fmla="*/ 91 h 91"/>
                  <a:gd name="T10" fmla="*/ 309 w 331"/>
                  <a:gd name="T11" fmla="*/ 72 h 91"/>
                  <a:gd name="T12" fmla="*/ 289 w 331"/>
                  <a:gd name="T13" fmla="*/ 56 h 91"/>
                  <a:gd name="T14" fmla="*/ 267 w 331"/>
                  <a:gd name="T15" fmla="*/ 42 h 91"/>
                  <a:gd name="T16" fmla="*/ 245 w 331"/>
                  <a:gd name="T17" fmla="*/ 32 h 91"/>
                  <a:gd name="T18" fmla="*/ 222 w 331"/>
                  <a:gd name="T19" fmla="*/ 24 h 91"/>
                  <a:gd name="T20" fmla="*/ 199 w 331"/>
                  <a:gd name="T21" fmla="*/ 18 h 91"/>
                  <a:gd name="T22" fmla="*/ 177 w 331"/>
                  <a:gd name="T23" fmla="*/ 13 h 91"/>
                  <a:gd name="T24" fmla="*/ 154 w 331"/>
                  <a:gd name="T25" fmla="*/ 11 h 91"/>
                  <a:gd name="T26" fmla="*/ 132 w 331"/>
                  <a:gd name="T27" fmla="*/ 10 h 91"/>
                  <a:gd name="T28" fmla="*/ 110 w 331"/>
                  <a:gd name="T29" fmla="*/ 10 h 91"/>
                  <a:gd name="T30" fmla="*/ 88 w 331"/>
                  <a:gd name="T31" fmla="*/ 11 h 91"/>
                  <a:gd name="T32" fmla="*/ 69 w 331"/>
                  <a:gd name="T33" fmla="*/ 13 h 91"/>
                  <a:gd name="T34" fmla="*/ 49 w 331"/>
                  <a:gd name="T35" fmla="*/ 16 h 91"/>
                  <a:gd name="T36" fmla="*/ 32 w 331"/>
                  <a:gd name="T37" fmla="*/ 18 h 91"/>
                  <a:gd name="T38" fmla="*/ 15 w 331"/>
                  <a:gd name="T39" fmla="*/ 20 h 91"/>
                  <a:gd name="T40" fmla="*/ 0 w 331"/>
                  <a:gd name="T41" fmla="*/ 23 h 91"/>
                  <a:gd name="T42" fmla="*/ 10 w 331"/>
                  <a:gd name="T43" fmla="*/ 16 h 91"/>
                  <a:gd name="T44" fmla="*/ 25 w 331"/>
                  <a:gd name="T45" fmla="*/ 10 h 91"/>
                  <a:gd name="T46" fmla="*/ 43 w 331"/>
                  <a:gd name="T47" fmla="*/ 5 h 91"/>
                  <a:gd name="T48" fmla="*/ 63 w 331"/>
                  <a:gd name="T49" fmla="*/ 3 h 91"/>
                  <a:gd name="T50" fmla="*/ 86 w 331"/>
                  <a:gd name="T51" fmla="*/ 1 h 91"/>
                  <a:gd name="T52" fmla="*/ 110 w 331"/>
                  <a:gd name="T53" fmla="*/ 0 h 91"/>
                  <a:gd name="T54" fmla="*/ 135 w 331"/>
                  <a:gd name="T55" fmla="*/ 1 h 91"/>
                  <a:gd name="T56" fmla="*/ 162 w 331"/>
                  <a:gd name="T57" fmla="*/ 2 h 91"/>
                  <a:gd name="T58" fmla="*/ 188 w 331"/>
                  <a:gd name="T59" fmla="*/ 5 h 91"/>
                  <a:gd name="T60" fmla="*/ 214 w 331"/>
                  <a:gd name="T61" fmla="*/ 11 h 91"/>
                  <a:gd name="T62" fmla="*/ 238 w 331"/>
                  <a:gd name="T63" fmla="*/ 17 h 91"/>
                  <a:gd name="T64" fmla="*/ 262 w 331"/>
                  <a:gd name="T65" fmla="*/ 26 h 91"/>
                  <a:gd name="T66" fmla="*/ 283 w 331"/>
                  <a:gd name="T67" fmla="*/ 35 h 91"/>
                  <a:gd name="T68" fmla="*/ 302 w 331"/>
                  <a:gd name="T69" fmla="*/ 48 h 91"/>
                  <a:gd name="T70" fmla="*/ 317 w 331"/>
                  <a:gd name="T71" fmla="*/ 61 h 91"/>
                  <a:gd name="T72" fmla="*/ 330 w 331"/>
                  <a:gd name="T73"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 h="91">
                    <a:moveTo>
                      <a:pt x="330" y="77"/>
                    </a:moveTo>
                    <a:lnTo>
                      <a:pt x="331" y="80"/>
                    </a:lnTo>
                    <a:lnTo>
                      <a:pt x="330" y="84"/>
                    </a:lnTo>
                    <a:lnTo>
                      <a:pt x="329" y="87"/>
                    </a:lnTo>
                    <a:lnTo>
                      <a:pt x="329" y="91"/>
                    </a:lnTo>
                    <a:lnTo>
                      <a:pt x="309" y="72"/>
                    </a:lnTo>
                    <a:lnTo>
                      <a:pt x="289" y="56"/>
                    </a:lnTo>
                    <a:lnTo>
                      <a:pt x="267" y="42"/>
                    </a:lnTo>
                    <a:lnTo>
                      <a:pt x="245" y="32"/>
                    </a:lnTo>
                    <a:lnTo>
                      <a:pt x="222" y="24"/>
                    </a:lnTo>
                    <a:lnTo>
                      <a:pt x="199" y="18"/>
                    </a:lnTo>
                    <a:lnTo>
                      <a:pt x="177" y="13"/>
                    </a:lnTo>
                    <a:lnTo>
                      <a:pt x="154" y="11"/>
                    </a:lnTo>
                    <a:lnTo>
                      <a:pt x="132" y="10"/>
                    </a:lnTo>
                    <a:lnTo>
                      <a:pt x="110" y="10"/>
                    </a:lnTo>
                    <a:lnTo>
                      <a:pt x="88" y="11"/>
                    </a:lnTo>
                    <a:lnTo>
                      <a:pt x="69" y="13"/>
                    </a:lnTo>
                    <a:lnTo>
                      <a:pt x="49" y="16"/>
                    </a:lnTo>
                    <a:lnTo>
                      <a:pt x="32" y="18"/>
                    </a:lnTo>
                    <a:lnTo>
                      <a:pt x="15" y="20"/>
                    </a:lnTo>
                    <a:lnTo>
                      <a:pt x="0" y="23"/>
                    </a:lnTo>
                    <a:lnTo>
                      <a:pt x="10" y="16"/>
                    </a:lnTo>
                    <a:lnTo>
                      <a:pt x="25" y="10"/>
                    </a:lnTo>
                    <a:lnTo>
                      <a:pt x="43" y="5"/>
                    </a:lnTo>
                    <a:lnTo>
                      <a:pt x="63" y="3"/>
                    </a:lnTo>
                    <a:lnTo>
                      <a:pt x="86" y="1"/>
                    </a:lnTo>
                    <a:lnTo>
                      <a:pt x="110" y="0"/>
                    </a:lnTo>
                    <a:lnTo>
                      <a:pt x="135" y="1"/>
                    </a:lnTo>
                    <a:lnTo>
                      <a:pt x="162" y="2"/>
                    </a:lnTo>
                    <a:lnTo>
                      <a:pt x="188" y="5"/>
                    </a:lnTo>
                    <a:lnTo>
                      <a:pt x="214" y="11"/>
                    </a:lnTo>
                    <a:lnTo>
                      <a:pt x="238" y="17"/>
                    </a:lnTo>
                    <a:lnTo>
                      <a:pt x="262" y="26"/>
                    </a:lnTo>
                    <a:lnTo>
                      <a:pt x="283" y="35"/>
                    </a:lnTo>
                    <a:lnTo>
                      <a:pt x="302" y="48"/>
                    </a:lnTo>
                    <a:lnTo>
                      <a:pt x="317" y="61"/>
                    </a:lnTo>
                    <a:lnTo>
                      <a:pt x="330"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49" name="Freeform 205">
                <a:extLst>
                  <a:ext uri="{FF2B5EF4-FFF2-40B4-BE49-F238E27FC236}">
                    <a16:creationId xmlns:a16="http://schemas.microsoft.com/office/drawing/2014/main" id="{D7558B00-1A3B-47D4-96AF-878E3B85D414}"/>
                  </a:ext>
                </a:extLst>
              </p:cNvPr>
              <p:cNvSpPr>
                <a:spLocks/>
              </p:cNvSpPr>
              <p:nvPr/>
            </p:nvSpPr>
            <p:spPr bwMode="auto">
              <a:xfrm>
                <a:off x="2024" y="1107"/>
                <a:ext cx="22" cy="33"/>
              </a:xfrm>
              <a:custGeom>
                <a:avLst/>
                <a:gdLst>
                  <a:gd name="T0" fmla="*/ 44 w 44"/>
                  <a:gd name="T1" fmla="*/ 0 h 67"/>
                  <a:gd name="T2" fmla="*/ 35 w 44"/>
                  <a:gd name="T3" fmla="*/ 7 h 67"/>
                  <a:gd name="T4" fmla="*/ 26 w 44"/>
                  <a:gd name="T5" fmla="*/ 15 h 67"/>
                  <a:gd name="T6" fmla="*/ 18 w 44"/>
                  <a:gd name="T7" fmla="*/ 25 h 67"/>
                  <a:gd name="T8" fmla="*/ 10 w 44"/>
                  <a:gd name="T9" fmla="*/ 37 h 67"/>
                  <a:gd name="T10" fmla="*/ 4 w 44"/>
                  <a:gd name="T11" fmla="*/ 47 h 67"/>
                  <a:gd name="T12" fmla="*/ 1 w 44"/>
                  <a:gd name="T13" fmla="*/ 56 h 67"/>
                  <a:gd name="T14" fmla="*/ 0 w 44"/>
                  <a:gd name="T15" fmla="*/ 63 h 67"/>
                  <a:gd name="T16" fmla="*/ 1 w 44"/>
                  <a:gd name="T17" fmla="*/ 67 h 67"/>
                  <a:gd name="T18" fmla="*/ 4 w 44"/>
                  <a:gd name="T19" fmla="*/ 65 h 67"/>
                  <a:gd name="T20" fmla="*/ 9 w 44"/>
                  <a:gd name="T21" fmla="*/ 61 h 67"/>
                  <a:gd name="T22" fmla="*/ 14 w 44"/>
                  <a:gd name="T23" fmla="*/ 53 h 67"/>
                  <a:gd name="T24" fmla="*/ 18 w 44"/>
                  <a:gd name="T25" fmla="*/ 44 h 67"/>
                  <a:gd name="T26" fmla="*/ 24 w 44"/>
                  <a:gd name="T27" fmla="*/ 32 h 67"/>
                  <a:gd name="T28" fmla="*/ 30 w 44"/>
                  <a:gd name="T29" fmla="*/ 21 h 67"/>
                  <a:gd name="T30" fmla="*/ 37 w 44"/>
                  <a:gd name="T31" fmla="*/ 9 h 67"/>
                  <a:gd name="T32" fmla="*/ 44 w 44"/>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67">
                    <a:moveTo>
                      <a:pt x="44" y="0"/>
                    </a:moveTo>
                    <a:lnTo>
                      <a:pt x="35" y="7"/>
                    </a:lnTo>
                    <a:lnTo>
                      <a:pt x="26" y="15"/>
                    </a:lnTo>
                    <a:lnTo>
                      <a:pt x="18" y="25"/>
                    </a:lnTo>
                    <a:lnTo>
                      <a:pt x="10" y="37"/>
                    </a:lnTo>
                    <a:lnTo>
                      <a:pt x="4" y="47"/>
                    </a:lnTo>
                    <a:lnTo>
                      <a:pt x="1" y="56"/>
                    </a:lnTo>
                    <a:lnTo>
                      <a:pt x="0" y="63"/>
                    </a:lnTo>
                    <a:lnTo>
                      <a:pt x="1" y="67"/>
                    </a:lnTo>
                    <a:lnTo>
                      <a:pt x="4" y="65"/>
                    </a:lnTo>
                    <a:lnTo>
                      <a:pt x="9" y="61"/>
                    </a:lnTo>
                    <a:lnTo>
                      <a:pt x="14" y="53"/>
                    </a:lnTo>
                    <a:lnTo>
                      <a:pt x="18" y="44"/>
                    </a:lnTo>
                    <a:lnTo>
                      <a:pt x="24" y="32"/>
                    </a:lnTo>
                    <a:lnTo>
                      <a:pt x="30" y="21"/>
                    </a:lnTo>
                    <a:lnTo>
                      <a:pt x="37" y="9"/>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0" name="Freeform 206">
                <a:extLst>
                  <a:ext uri="{FF2B5EF4-FFF2-40B4-BE49-F238E27FC236}">
                    <a16:creationId xmlns:a16="http://schemas.microsoft.com/office/drawing/2014/main" id="{C38B88E0-DF0E-4C85-B939-8E3E75A6A1D0}"/>
                  </a:ext>
                </a:extLst>
              </p:cNvPr>
              <p:cNvSpPr>
                <a:spLocks/>
              </p:cNvSpPr>
              <p:nvPr/>
            </p:nvSpPr>
            <p:spPr bwMode="auto">
              <a:xfrm>
                <a:off x="2029" y="1106"/>
                <a:ext cx="33" cy="39"/>
              </a:xfrm>
              <a:custGeom>
                <a:avLst/>
                <a:gdLst>
                  <a:gd name="T0" fmla="*/ 1 w 66"/>
                  <a:gd name="T1" fmla="*/ 78 h 78"/>
                  <a:gd name="T2" fmla="*/ 0 w 66"/>
                  <a:gd name="T3" fmla="*/ 74 h 78"/>
                  <a:gd name="T4" fmla="*/ 4 w 66"/>
                  <a:gd name="T5" fmla="*/ 65 h 78"/>
                  <a:gd name="T6" fmla="*/ 9 w 66"/>
                  <a:gd name="T7" fmla="*/ 55 h 78"/>
                  <a:gd name="T8" fmla="*/ 17 w 66"/>
                  <a:gd name="T9" fmla="*/ 41 h 78"/>
                  <a:gd name="T10" fmla="*/ 28 w 66"/>
                  <a:gd name="T11" fmla="*/ 28 h 78"/>
                  <a:gd name="T12" fmla="*/ 39 w 66"/>
                  <a:gd name="T13" fmla="*/ 16 h 78"/>
                  <a:gd name="T14" fmla="*/ 52 w 66"/>
                  <a:gd name="T15" fmla="*/ 5 h 78"/>
                  <a:gd name="T16" fmla="*/ 66 w 66"/>
                  <a:gd name="T17" fmla="*/ 0 h 78"/>
                  <a:gd name="T18" fmla="*/ 58 w 66"/>
                  <a:gd name="T19" fmla="*/ 8 h 78"/>
                  <a:gd name="T20" fmla="*/ 50 w 66"/>
                  <a:gd name="T21" fmla="*/ 20 h 78"/>
                  <a:gd name="T22" fmla="*/ 39 w 66"/>
                  <a:gd name="T23" fmla="*/ 33 h 78"/>
                  <a:gd name="T24" fmla="*/ 29 w 66"/>
                  <a:gd name="T25" fmla="*/ 47 h 78"/>
                  <a:gd name="T26" fmla="*/ 20 w 66"/>
                  <a:gd name="T27" fmla="*/ 59 h 78"/>
                  <a:gd name="T28" fmla="*/ 12 w 66"/>
                  <a:gd name="T29" fmla="*/ 70 h 78"/>
                  <a:gd name="T30" fmla="*/ 5 w 66"/>
                  <a:gd name="T31" fmla="*/ 77 h 78"/>
                  <a:gd name="T32" fmla="*/ 1 w 66"/>
                  <a:gd name="T3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1" y="78"/>
                    </a:moveTo>
                    <a:lnTo>
                      <a:pt x="0" y="74"/>
                    </a:lnTo>
                    <a:lnTo>
                      <a:pt x="4" y="65"/>
                    </a:lnTo>
                    <a:lnTo>
                      <a:pt x="9" y="55"/>
                    </a:lnTo>
                    <a:lnTo>
                      <a:pt x="17" y="41"/>
                    </a:lnTo>
                    <a:lnTo>
                      <a:pt x="28" y="28"/>
                    </a:lnTo>
                    <a:lnTo>
                      <a:pt x="39" y="16"/>
                    </a:lnTo>
                    <a:lnTo>
                      <a:pt x="52" y="5"/>
                    </a:lnTo>
                    <a:lnTo>
                      <a:pt x="66" y="0"/>
                    </a:lnTo>
                    <a:lnTo>
                      <a:pt x="58" y="8"/>
                    </a:lnTo>
                    <a:lnTo>
                      <a:pt x="50" y="20"/>
                    </a:lnTo>
                    <a:lnTo>
                      <a:pt x="39" y="33"/>
                    </a:lnTo>
                    <a:lnTo>
                      <a:pt x="29" y="47"/>
                    </a:lnTo>
                    <a:lnTo>
                      <a:pt x="20" y="59"/>
                    </a:lnTo>
                    <a:lnTo>
                      <a:pt x="12" y="70"/>
                    </a:lnTo>
                    <a:lnTo>
                      <a:pt x="5" y="77"/>
                    </a:lnTo>
                    <a:lnTo>
                      <a:pt x="1" y="7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1" name="Freeform 207">
                <a:extLst>
                  <a:ext uri="{FF2B5EF4-FFF2-40B4-BE49-F238E27FC236}">
                    <a16:creationId xmlns:a16="http://schemas.microsoft.com/office/drawing/2014/main" id="{FDCF3BD5-0676-4E6C-9CF0-EA729B6D4449}"/>
                  </a:ext>
                </a:extLst>
              </p:cNvPr>
              <p:cNvSpPr>
                <a:spLocks/>
              </p:cNvSpPr>
              <p:nvPr/>
            </p:nvSpPr>
            <p:spPr bwMode="auto">
              <a:xfrm>
                <a:off x="2051" y="1105"/>
                <a:ext cx="42" cy="46"/>
              </a:xfrm>
              <a:custGeom>
                <a:avLst/>
                <a:gdLst>
                  <a:gd name="T0" fmla="*/ 1 w 84"/>
                  <a:gd name="T1" fmla="*/ 92 h 92"/>
                  <a:gd name="T2" fmla="*/ 0 w 84"/>
                  <a:gd name="T3" fmla="*/ 88 h 92"/>
                  <a:gd name="T4" fmla="*/ 5 w 84"/>
                  <a:gd name="T5" fmla="*/ 77 h 92"/>
                  <a:gd name="T6" fmla="*/ 14 w 84"/>
                  <a:gd name="T7" fmla="*/ 64 h 92"/>
                  <a:gd name="T8" fmla="*/ 25 w 84"/>
                  <a:gd name="T9" fmla="*/ 49 h 92"/>
                  <a:gd name="T10" fmla="*/ 39 w 84"/>
                  <a:gd name="T11" fmla="*/ 32 h 92"/>
                  <a:gd name="T12" fmla="*/ 54 w 84"/>
                  <a:gd name="T13" fmla="*/ 19 h 92"/>
                  <a:gd name="T14" fmla="*/ 70 w 84"/>
                  <a:gd name="T15" fmla="*/ 7 h 92"/>
                  <a:gd name="T16" fmla="*/ 84 w 84"/>
                  <a:gd name="T17" fmla="*/ 0 h 92"/>
                  <a:gd name="T18" fmla="*/ 77 w 84"/>
                  <a:gd name="T19" fmla="*/ 7 h 92"/>
                  <a:gd name="T20" fmla="*/ 68 w 84"/>
                  <a:gd name="T21" fmla="*/ 20 h 92"/>
                  <a:gd name="T22" fmla="*/ 55 w 84"/>
                  <a:gd name="T23" fmla="*/ 35 h 92"/>
                  <a:gd name="T24" fmla="*/ 41 w 84"/>
                  <a:gd name="T25" fmla="*/ 52 h 92"/>
                  <a:gd name="T26" fmla="*/ 29 w 84"/>
                  <a:gd name="T27" fmla="*/ 68 h 92"/>
                  <a:gd name="T28" fmla="*/ 16 w 84"/>
                  <a:gd name="T29" fmla="*/ 82 h 92"/>
                  <a:gd name="T30" fmla="*/ 7 w 84"/>
                  <a:gd name="T31" fmla="*/ 90 h 92"/>
                  <a:gd name="T32" fmla="*/ 1 w 84"/>
                  <a:gd name="T3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2">
                    <a:moveTo>
                      <a:pt x="1" y="92"/>
                    </a:moveTo>
                    <a:lnTo>
                      <a:pt x="0" y="88"/>
                    </a:lnTo>
                    <a:lnTo>
                      <a:pt x="5" y="77"/>
                    </a:lnTo>
                    <a:lnTo>
                      <a:pt x="14" y="64"/>
                    </a:lnTo>
                    <a:lnTo>
                      <a:pt x="25" y="49"/>
                    </a:lnTo>
                    <a:lnTo>
                      <a:pt x="39" y="32"/>
                    </a:lnTo>
                    <a:lnTo>
                      <a:pt x="54" y="19"/>
                    </a:lnTo>
                    <a:lnTo>
                      <a:pt x="70" y="7"/>
                    </a:lnTo>
                    <a:lnTo>
                      <a:pt x="84" y="0"/>
                    </a:lnTo>
                    <a:lnTo>
                      <a:pt x="77" y="7"/>
                    </a:lnTo>
                    <a:lnTo>
                      <a:pt x="68" y="20"/>
                    </a:lnTo>
                    <a:lnTo>
                      <a:pt x="55" y="35"/>
                    </a:lnTo>
                    <a:lnTo>
                      <a:pt x="41" y="52"/>
                    </a:lnTo>
                    <a:lnTo>
                      <a:pt x="29" y="68"/>
                    </a:lnTo>
                    <a:lnTo>
                      <a:pt x="16" y="82"/>
                    </a:lnTo>
                    <a:lnTo>
                      <a:pt x="7" y="90"/>
                    </a:lnTo>
                    <a:lnTo>
                      <a:pt x="1" y="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2" name="Freeform 208">
                <a:extLst>
                  <a:ext uri="{FF2B5EF4-FFF2-40B4-BE49-F238E27FC236}">
                    <a16:creationId xmlns:a16="http://schemas.microsoft.com/office/drawing/2014/main" id="{19E06128-2B01-4AC5-8407-98609FB276CD}"/>
                  </a:ext>
                </a:extLst>
              </p:cNvPr>
              <p:cNvSpPr>
                <a:spLocks/>
              </p:cNvSpPr>
              <p:nvPr/>
            </p:nvSpPr>
            <p:spPr bwMode="auto">
              <a:xfrm>
                <a:off x="2084" y="1108"/>
                <a:ext cx="39" cy="51"/>
              </a:xfrm>
              <a:custGeom>
                <a:avLst/>
                <a:gdLst>
                  <a:gd name="T0" fmla="*/ 1 w 77"/>
                  <a:gd name="T1" fmla="*/ 102 h 102"/>
                  <a:gd name="T2" fmla="*/ 0 w 77"/>
                  <a:gd name="T3" fmla="*/ 95 h 102"/>
                  <a:gd name="T4" fmla="*/ 4 w 77"/>
                  <a:gd name="T5" fmla="*/ 83 h 102"/>
                  <a:gd name="T6" fmla="*/ 12 w 77"/>
                  <a:gd name="T7" fmla="*/ 68 h 102"/>
                  <a:gd name="T8" fmla="*/ 24 w 77"/>
                  <a:gd name="T9" fmla="*/ 51 h 102"/>
                  <a:gd name="T10" fmla="*/ 37 w 77"/>
                  <a:gd name="T11" fmla="*/ 34 h 102"/>
                  <a:gd name="T12" fmla="*/ 50 w 77"/>
                  <a:gd name="T13" fmla="*/ 19 h 102"/>
                  <a:gd name="T14" fmla="*/ 64 w 77"/>
                  <a:gd name="T15" fmla="*/ 7 h 102"/>
                  <a:gd name="T16" fmla="*/ 77 w 77"/>
                  <a:gd name="T17" fmla="*/ 0 h 102"/>
                  <a:gd name="T18" fmla="*/ 72 w 77"/>
                  <a:gd name="T19" fmla="*/ 8 h 102"/>
                  <a:gd name="T20" fmla="*/ 63 w 77"/>
                  <a:gd name="T21" fmla="*/ 21 h 102"/>
                  <a:gd name="T22" fmla="*/ 51 w 77"/>
                  <a:gd name="T23" fmla="*/ 38 h 102"/>
                  <a:gd name="T24" fmla="*/ 39 w 77"/>
                  <a:gd name="T25" fmla="*/ 57 h 102"/>
                  <a:gd name="T26" fmla="*/ 26 w 77"/>
                  <a:gd name="T27" fmla="*/ 74 h 102"/>
                  <a:gd name="T28" fmla="*/ 15 w 77"/>
                  <a:gd name="T29" fmla="*/ 89 h 102"/>
                  <a:gd name="T30" fmla="*/ 7 w 77"/>
                  <a:gd name="T31" fmla="*/ 99 h 102"/>
                  <a:gd name="T32" fmla="*/ 1 w 77"/>
                  <a:gd name="T3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02">
                    <a:moveTo>
                      <a:pt x="1" y="102"/>
                    </a:moveTo>
                    <a:lnTo>
                      <a:pt x="0" y="95"/>
                    </a:lnTo>
                    <a:lnTo>
                      <a:pt x="4" y="83"/>
                    </a:lnTo>
                    <a:lnTo>
                      <a:pt x="12" y="68"/>
                    </a:lnTo>
                    <a:lnTo>
                      <a:pt x="24" y="51"/>
                    </a:lnTo>
                    <a:lnTo>
                      <a:pt x="37" y="34"/>
                    </a:lnTo>
                    <a:lnTo>
                      <a:pt x="50" y="19"/>
                    </a:lnTo>
                    <a:lnTo>
                      <a:pt x="64" y="7"/>
                    </a:lnTo>
                    <a:lnTo>
                      <a:pt x="77" y="0"/>
                    </a:lnTo>
                    <a:lnTo>
                      <a:pt x="72" y="8"/>
                    </a:lnTo>
                    <a:lnTo>
                      <a:pt x="63" y="21"/>
                    </a:lnTo>
                    <a:lnTo>
                      <a:pt x="51" y="38"/>
                    </a:lnTo>
                    <a:lnTo>
                      <a:pt x="39" y="57"/>
                    </a:lnTo>
                    <a:lnTo>
                      <a:pt x="26" y="74"/>
                    </a:lnTo>
                    <a:lnTo>
                      <a:pt x="15" y="89"/>
                    </a:lnTo>
                    <a:lnTo>
                      <a:pt x="7" y="99"/>
                    </a:lnTo>
                    <a:lnTo>
                      <a:pt x="1" y="1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3" name="Freeform 209">
                <a:extLst>
                  <a:ext uri="{FF2B5EF4-FFF2-40B4-BE49-F238E27FC236}">
                    <a16:creationId xmlns:a16="http://schemas.microsoft.com/office/drawing/2014/main" id="{851CD27C-8DC3-455B-B3A2-8B0A80892480}"/>
                  </a:ext>
                </a:extLst>
              </p:cNvPr>
              <p:cNvSpPr>
                <a:spLocks/>
              </p:cNvSpPr>
              <p:nvPr/>
            </p:nvSpPr>
            <p:spPr bwMode="auto">
              <a:xfrm>
                <a:off x="2102" y="1114"/>
                <a:ext cx="33" cy="46"/>
              </a:xfrm>
              <a:custGeom>
                <a:avLst/>
                <a:gdLst>
                  <a:gd name="T0" fmla="*/ 0 w 67"/>
                  <a:gd name="T1" fmla="*/ 92 h 92"/>
                  <a:gd name="T2" fmla="*/ 0 w 67"/>
                  <a:gd name="T3" fmla="*/ 87 h 92"/>
                  <a:gd name="T4" fmla="*/ 4 w 67"/>
                  <a:gd name="T5" fmla="*/ 77 h 92"/>
                  <a:gd name="T6" fmla="*/ 12 w 67"/>
                  <a:gd name="T7" fmla="*/ 62 h 92"/>
                  <a:gd name="T8" fmla="*/ 22 w 67"/>
                  <a:gd name="T9" fmla="*/ 46 h 92"/>
                  <a:gd name="T10" fmla="*/ 34 w 67"/>
                  <a:gd name="T11" fmla="*/ 30 h 92"/>
                  <a:gd name="T12" fmla="*/ 46 w 67"/>
                  <a:gd name="T13" fmla="*/ 15 h 92"/>
                  <a:gd name="T14" fmla="*/ 57 w 67"/>
                  <a:gd name="T15" fmla="*/ 4 h 92"/>
                  <a:gd name="T16" fmla="*/ 67 w 67"/>
                  <a:gd name="T17" fmla="*/ 0 h 92"/>
                  <a:gd name="T18" fmla="*/ 61 w 67"/>
                  <a:gd name="T19" fmla="*/ 8 h 92"/>
                  <a:gd name="T20" fmla="*/ 53 w 67"/>
                  <a:gd name="T21" fmla="*/ 22 h 92"/>
                  <a:gd name="T22" fmla="*/ 44 w 67"/>
                  <a:gd name="T23" fmla="*/ 38 h 92"/>
                  <a:gd name="T24" fmla="*/ 34 w 67"/>
                  <a:gd name="T25" fmla="*/ 54 h 92"/>
                  <a:gd name="T26" fmla="*/ 24 w 67"/>
                  <a:gd name="T27" fmla="*/ 70 h 92"/>
                  <a:gd name="T28" fmla="*/ 14 w 67"/>
                  <a:gd name="T29" fmla="*/ 83 h 92"/>
                  <a:gd name="T30" fmla="*/ 6 w 67"/>
                  <a:gd name="T31" fmla="*/ 91 h 92"/>
                  <a:gd name="T32" fmla="*/ 0 w 67"/>
                  <a:gd name="T3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92">
                    <a:moveTo>
                      <a:pt x="0" y="92"/>
                    </a:moveTo>
                    <a:lnTo>
                      <a:pt x="0" y="87"/>
                    </a:lnTo>
                    <a:lnTo>
                      <a:pt x="4" y="77"/>
                    </a:lnTo>
                    <a:lnTo>
                      <a:pt x="12" y="62"/>
                    </a:lnTo>
                    <a:lnTo>
                      <a:pt x="22" y="46"/>
                    </a:lnTo>
                    <a:lnTo>
                      <a:pt x="34" y="30"/>
                    </a:lnTo>
                    <a:lnTo>
                      <a:pt x="46" y="15"/>
                    </a:lnTo>
                    <a:lnTo>
                      <a:pt x="57" y="4"/>
                    </a:lnTo>
                    <a:lnTo>
                      <a:pt x="67" y="0"/>
                    </a:lnTo>
                    <a:lnTo>
                      <a:pt x="61" y="8"/>
                    </a:lnTo>
                    <a:lnTo>
                      <a:pt x="53" y="22"/>
                    </a:lnTo>
                    <a:lnTo>
                      <a:pt x="44" y="38"/>
                    </a:lnTo>
                    <a:lnTo>
                      <a:pt x="34" y="54"/>
                    </a:lnTo>
                    <a:lnTo>
                      <a:pt x="24" y="70"/>
                    </a:lnTo>
                    <a:lnTo>
                      <a:pt x="14" y="83"/>
                    </a:lnTo>
                    <a:lnTo>
                      <a:pt x="6" y="91"/>
                    </a:lnTo>
                    <a:lnTo>
                      <a:pt x="0" y="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4" name="Freeform 210">
                <a:extLst>
                  <a:ext uri="{FF2B5EF4-FFF2-40B4-BE49-F238E27FC236}">
                    <a16:creationId xmlns:a16="http://schemas.microsoft.com/office/drawing/2014/main" id="{959CC21A-5269-4875-867C-FEFA928BD18D}"/>
                  </a:ext>
                </a:extLst>
              </p:cNvPr>
              <p:cNvSpPr>
                <a:spLocks/>
              </p:cNvSpPr>
              <p:nvPr/>
            </p:nvSpPr>
            <p:spPr bwMode="auto">
              <a:xfrm>
                <a:off x="2130" y="1121"/>
                <a:ext cx="29" cy="38"/>
              </a:xfrm>
              <a:custGeom>
                <a:avLst/>
                <a:gdLst>
                  <a:gd name="T0" fmla="*/ 1 w 56"/>
                  <a:gd name="T1" fmla="*/ 77 h 77"/>
                  <a:gd name="T2" fmla="*/ 0 w 56"/>
                  <a:gd name="T3" fmla="*/ 72 h 77"/>
                  <a:gd name="T4" fmla="*/ 1 w 56"/>
                  <a:gd name="T5" fmla="*/ 64 h 77"/>
                  <a:gd name="T6" fmla="*/ 6 w 56"/>
                  <a:gd name="T7" fmla="*/ 52 h 77"/>
                  <a:gd name="T8" fmla="*/ 14 w 56"/>
                  <a:gd name="T9" fmla="*/ 40 h 77"/>
                  <a:gd name="T10" fmla="*/ 22 w 56"/>
                  <a:gd name="T11" fmla="*/ 27 h 77"/>
                  <a:gd name="T12" fmla="*/ 32 w 56"/>
                  <a:gd name="T13" fmla="*/ 15 h 77"/>
                  <a:gd name="T14" fmla="*/ 44 w 56"/>
                  <a:gd name="T15" fmla="*/ 6 h 77"/>
                  <a:gd name="T16" fmla="*/ 56 w 56"/>
                  <a:gd name="T17" fmla="*/ 0 h 77"/>
                  <a:gd name="T18" fmla="*/ 50 w 56"/>
                  <a:gd name="T19" fmla="*/ 9 h 77"/>
                  <a:gd name="T20" fmla="*/ 44 w 56"/>
                  <a:gd name="T21" fmla="*/ 20 h 77"/>
                  <a:gd name="T22" fmla="*/ 35 w 56"/>
                  <a:gd name="T23" fmla="*/ 33 h 77"/>
                  <a:gd name="T24" fmla="*/ 27 w 56"/>
                  <a:gd name="T25" fmla="*/ 47 h 77"/>
                  <a:gd name="T26" fmla="*/ 18 w 56"/>
                  <a:gd name="T27" fmla="*/ 59 h 77"/>
                  <a:gd name="T28" fmla="*/ 11 w 56"/>
                  <a:gd name="T29" fmla="*/ 70 h 77"/>
                  <a:gd name="T30" fmla="*/ 6 w 56"/>
                  <a:gd name="T31" fmla="*/ 75 h 77"/>
                  <a:gd name="T32" fmla="*/ 1 w 56"/>
                  <a:gd name="T3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7">
                    <a:moveTo>
                      <a:pt x="1" y="77"/>
                    </a:moveTo>
                    <a:lnTo>
                      <a:pt x="0" y="72"/>
                    </a:lnTo>
                    <a:lnTo>
                      <a:pt x="1" y="64"/>
                    </a:lnTo>
                    <a:lnTo>
                      <a:pt x="6" y="52"/>
                    </a:lnTo>
                    <a:lnTo>
                      <a:pt x="14" y="40"/>
                    </a:lnTo>
                    <a:lnTo>
                      <a:pt x="22" y="27"/>
                    </a:lnTo>
                    <a:lnTo>
                      <a:pt x="32" y="15"/>
                    </a:lnTo>
                    <a:lnTo>
                      <a:pt x="44" y="6"/>
                    </a:lnTo>
                    <a:lnTo>
                      <a:pt x="56" y="0"/>
                    </a:lnTo>
                    <a:lnTo>
                      <a:pt x="50" y="9"/>
                    </a:lnTo>
                    <a:lnTo>
                      <a:pt x="44" y="20"/>
                    </a:lnTo>
                    <a:lnTo>
                      <a:pt x="35" y="33"/>
                    </a:lnTo>
                    <a:lnTo>
                      <a:pt x="27" y="47"/>
                    </a:lnTo>
                    <a:lnTo>
                      <a:pt x="18" y="59"/>
                    </a:lnTo>
                    <a:lnTo>
                      <a:pt x="11" y="70"/>
                    </a:lnTo>
                    <a:lnTo>
                      <a:pt x="6" y="75"/>
                    </a:lnTo>
                    <a:lnTo>
                      <a:pt x="1" y="7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5" name="Freeform 211">
                <a:extLst>
                  <a:ext uri="{FF2B5EF4-FFF2-40B4-BE49-F238E27FC236}">
                    <a16:creationId xmlns:a16="http://schemas.microsoft.com/office/drawing/2014/main" id="{A29D84B7-2C53-4BF2-83FD-31F0DF57345C}"/>
                  </a:ext>
                </a:extLst>
              </p:cNvPr>
              <p:cNvSpPr>
                <a:spLocks/>
              </p:cNvSpPr>
              <p:nvPr/>
            </p:nvSpPr>
            <p:spPr bwMode="auto">
              <a:xfrm>
                <a:off x="2171" y="1143"/>
                <a:ext cx="8" cy="23"/>
              </a:xfrm>
              <a:custGeom>
                <a:avLst/>
                <a:gdLst>
                  <a:gd name="T0" fmla="*/ 4 w 15"/>
                  <a:gd name="T1" fmla="*/ 46 h 46"/>
                  <a:gd name="T2" fmla="*/ 0 w 15"/>
                  <a:gd name="T3" fmla="*/ 38 h 46"/>
                  <a:gd name="T4" fmla="*/ 0 w 15"/>
                  <a:gd name="T5" fmla="*/ 23 h 46"/>
                  <a:gd name="T6" fmla="*/ 4 w 15"/>
                  <a:gd name="T7" fmla="*/ 7 h 46"/>
                  <a:gd name="T8" fmla="*/ 15 w 15"/>
                  <a:gd name="T9" fmla="*/ 0 h 46"/>
                  <a:gd name="T10" fmla="*/ 9 w 15"/>
                  <a:gd name="T11" fmla="*/ 13 h 46"/>
                  <a:gd name="T12" fmla="*/ 9 w 15"/>
                  <a:gd name="T13" fmla="*/ 30 h 46"/>
                  <a:gd name="T14" fmla="*/ 9 w 15"/>
                  <a:gd name="T15" fmla="*/ 44 h 46"/>
                  <a:gd name="T16" fmla="*/ 4 w 15"/>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6">
                    <a:moveTo>
                      <a:pt x="4" y="46"/>
                    </a:moveTo>
                    <a:lnTo>
                      <a:pt x="0" y="38"/>
                    </a:lnTo>
                    <a:lnTo>
                      <a:pt x="0" y="23"/>
                    </a:lnTo>
                    <a:lnTo>
                      <a:pt x="4" y="7"/>
                    </a:lnTo>
                    <a:lnTo>
                      <a:pt x="15" y="0"/>
                    </a:lnTo>
                    <a:lnTo>
                      <a:pt x="9" y="13"/>
                    </a:lnTo>
                    <a:lnTo>
                      <a:pt x="9" y="30"/>
                    </a:lnTo>
                    <a:lnTo>
                      <a:pt x="9" y="44"/>
                    </a:lnTo>
                    <a:lnTo>
                      <a:pt x="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6" name="Freeform 212">
                <a:extLst>
                  <a:ext uri="{FF2B5EF4-FFF2-40B4-BE49-F238E27FC236}">
                    <a16:creationId xmlns:a16="http://schemas.microsoft.com/office/drawing/2014/main" id="{1F2E8403-9A5F-4C72-AEC1-2EF1AD59A9D6}"/>
                  </a:ext>
                </a:extLst>
              </p:cNvPr>
              <p:cNvSpPr>
                <a:spLocks/>
              </p:cNvSpPr>
              <p:nvPr/>
            </p:nvSpPr>
            <p:spPr bwMode="auto">
              <a:xfrm>
                <a:off x="2042" y="1104"/>
                <a:ext cx="37" cy="43"/>
              </a:xfrm>
              <a:custGeom>
                <a:avLst/>
                <a:gdLst>
                  <a:gd name="T0" fmla="*/ 2 w 75"/>
                  <a:gd name="T1" fmla="*/ 85 h 85"/>
                  <a:gd name="T2" fmla="*/ 0 w 75"/>
                  <a:gd name="T3" fmla="*/ 81 h 85"/>
                  <a:gd name="T4" fmla="*/ 4 w 75"/>
                  <a:gd name="T5" fmla="*/ 71 h 85"/>
                  <a:gd name="T6" fmla="*/ 11 w 75"/>
                  <a:gd name="T7" fmla="*/ 59 h 85"/>
                  <a:gd name="T8" fmla="*/ 21 w 75"/>
                  <a:gd name="T9" fmla="*/ 45 h 85"/>
                  <a:gd name="T10" fmla="*/ 34 w 75"/>
                  <a:gd name="T11" fmla="*/ 30 h 85"/>
                  <a:gd name="T12" fmla="*/ 48 w 75"/>
                  <a:gd name="T13" fmla="*/ 17 h 85"/>
                  <a:gd name="T14" fmla="*/ 62 w 75"/>
                  <a:gd name="T15" fmla="*/ 7 h 85"/>
                  <a:gd name="T16" fmla="*/ 75 w 75"/>
                  <a:gd name="T17" fmla="*/ 0 h 85"/>
                  <a:gd name="T18" fmla="*/ 70 w 75"/>
                  <a:gd name="T19" fmla="*/ 7 h 85"/>
                  <a:gd name="T20" fmla="*/ 60 w 75"/>
                  <a:gd name="T21" fmla="*/ 18 h 85"/>
                  <a:gd name="T22" fmla="*/ 50 w 75"/>
                  <a:gd name="T23" fmla="*/ 33 h 85"/>
                  <a:gd name="T24" fmla="*/ 38 w 75"/>
                  <a:gd name="T25" fmla="*/ 48 h 85"/>
                  <a:gd name="T26" fmla="*/ 27 w 75"/>
                  <a:gd name="T27" fmla="*/ 63 h 85"/>
                  <a:gd name="T28" fmla="*/ 15 w 75"/>
                  <a:gd name="T29" fmla="*/ 76 h 85"/>
                  <a:gd name="T30" fmla="*/ 7 w 75"/>
                  <a:gd name="T31" fmla="*/ 84 h 85"/>
                  <a:gd name="T32" fmla="*/ 2 w 75"/>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85">
                    <a:moveTo>
                      <a:pt x="2" y="85"/>
                    </a:moveTo>
                    <a:lnTo>
                      <a:pt x="0" y="81"/>
                    </a:lnTo>
                    <a:lnTo>
                      <a:pt x="4" y="71"/>
                    </a:lnTo>
                    <a:lnTo>
                      <a:pt x="11" y="59"/>
                    </a:lnTo>
                    <a:lnTo>
                      <a:pt x="21" y="45"/>
                    </a:lnTo>
                    <a:lnTo>
                      <a:pt x="34" y="30"/>
                    </a:lnTo>
                    <a:lnTo>
                      <a:pt x="48" y="17"/>
                    </a:lnTo>
                    <a:lnTo>
                      <a:pt x="62" y="7"/>
                    </a:lnTo>
                    <a:lnTo>
                      <a:pt x="75" y="0"/>
                    </a:lnTo>
                    <a:lnTo>
                      <a:pt x="70" y="7"/>
                    </a:lnTo>
                    <a:lnTo>
                      <a:pt x="60" y="18"/>
                    </a:lnTo>
                    <a:lnTo>
                      <a:pt x="50" y="33"/>
                    </a:lnTo>
                    <a:lnTo>
                      <a:pt x="38" y="48"/>
                    </a:lnTo>
                    <a:lnTo>
                      <a:pt x="27" y="63"/>
                    </a:lnTo>
                    <a:lnTo>
                      <a:pt x="15" y="76"/>
                    </a:lnTo>
                    <a:lnTo>
                      <a:pt x="7" y="84"/>
                    </a:lnTo>
                    <a:lnTo>
                      <a:pt x="2"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7" name="Freeform 213">
                <a:extLst>
                  <a:ext uri="{FF2B5EF4-FFF2-40B4-BE49-F238E27FC236}">
                    <a16:creationId xmlns:a16="http://schemas.microsoft.com/office/drawing/2014/main" id="{C01C2DA3-F2B6-4984-BCE3-07468A90D6D8}"/>
                  </a:ext>
                </a:extLst>
              </p:cNvPr>
              <p:cNvSpPr>
                <a:spLocks/>
              </p:cNvSpPr>
              <p:nvPr/>
            </p:nvSpPr>
            <p:spPr bwMode="auto">
              <a:xfrm>
                <a:off x="2070" y="1105"/>
                <a:ext cx="37" cy="50"/>
              </a:xfrm>
              <a:custGeom>
                <a:avLst/>
                <a:gdLst>
                  <a:gd name="T0" fmla="*/ 1 w 74"/>
                  <a:gd name="T1" fmla="*/ 99 h 99"/>
                  <a:gd name="T2" fmla="*/ 0 w 74"/>
                  <a:gd name="T3" fmla="*/ 94 h 99"/>
                  <a:gd name="T4" fmla="*/ 3 w 74"/>
                  <a:gd name="T5" fmla="*/ 82 h 99"/>
                  <a:gd name="T6" fmla="*/ 11 w 74"/>
                  <a:gd name="T7" fmla="*/ 67 h 99"/>
                  <a:gd name="T8" fmla="*/ 22 w 74"/>
                  <a:gd name="T9" fmla="*/ 50 h 99"/>
                  <a:gd name="T10" fmla="*/ 34 w 74"/>
                  <a:gd name="T11" fmla="*/ 33 h 99"/>
                  <a:gd name="T12" fmla="*/ 48 w 74"/>
                  <a:gd name="T13" fmla="*/ 18 h 99"/>
                  <a:gd name="T14" fmla="*/ 61 w 74"/>
                  <a:gd name="T15" fmla="*/ 6 h 99"/>
                  <a:gd name="T16" fmla="*/ 74 w 74"/>
                  <a:gd name="T17" fmla="*/ 0 h 99"/>
                  <a:gd name="T18" fmla="*/ 69 w 74"/>
                  <a:gd name="T19" fmla="*/ 8 h 99"/>
                  <a:gd name="T20" fmla="*/ 60 w 74"/>
                  <a:gd name="T21" fmla="*/ 21 h 99"/>
                  <a:gd name="T22" fmla="*/ 49 w 74"/>
                  <a:gd name="T23" fmla="*/ 38 h 99"/>
                  <a:gd name="T24" fmla="*/ 38 w 74"/>
                  <a:gd name="T25" fmla="*/ 56 h 99"/>
                  <a:gd name="T26" fmla="*/ 25 w 74"/>
                  <a:gd name="T27" fmla="*/ 73 h 99"/>
                  <a:gd name="T28" fmla="*/ 15 w 74"/>
                  <a:gd name="T29" fmla="*/ 88 h 99"/>
                  <a:gd name="T30" fmla="*/ 6 w 74"/>
                  <a:gd name="T31" fmla="*/ 97 h 99"/>
                  <a:gd name="T32" fmla="*/ 1 w 74"/>
                  <a:gd name="T3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99">
                    <a:moveTo>
                      <a:pt x="1" y="99"/>
                    </a:moveTo>
                    <a:lnTo>
                      <a:pt x="0" y="94"/>
                    </a:lnTo>
                    <a:lnTo>
                      <a:pt x="3" y="82"/>
                    </a:lnTo>
                    <a:lnTo>
                      <a:pt x="11" y="67"/>
                    </a:lnTo>
                    <a:lnTo>
                      <a:pt x="22" y="50"/>
                    </a:lnTo>
                    <a:lnTo>
                      <a:pt x="34" y="33"/>
                    </a:lnTo>
                    <a:lnTo>
                      <a:pt x="48" y="18"/>
                    </a:lnTo>
                    <a:lnTo>
                      <a:pt x="61" y="6"/>
                    </a:lnTo>
                    <a:lnTo>
                      <a:pt x="74" y="0"/>
                    </a:lnTo>
                    <a:lnTo>
                      <a:pt x="69" y="8"/>
                    </a:lnTo>
                    <a:lnTo>
                      <a:pt x="60" y="21"/>
                    </a:lnTo>
                    <a:lnTo>
                      <a:pt x="49" y="38"/>
                    </a:lnTo>
                    <a:lnTo>
                      <a:pt x="38" y="56"/>
                    </a:lnTo>
                    <a:lnTo>
                      <a:pt x="25" y="73"/>
                    </a:lnTo>
                    <a:lnTo>
                      <a:pt x="15" y="88"/>
                    </a:lnTo>
                    <a:lnTo>
                      <a:pt x="6" y="97"/>
                    </a:lnTo>
                    <a:lnTo>
                      <a:pt x="1" y="9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58" name="Freeform 214">
                <a:extLst>
                  <a:ext uri="{FF2B5EF4-FFF2-40B4-BE49-F238E27FC236}">
                    <a16:creationId xmlns:a16="http://schemas.microsoft.com/office/drawing/2014/main" id="{F3F1D4B2-E740-4F36-955F-23513E7408E9}"/>
                  </a:ext>
                </a:extLst>
              </p:cNvPr>
              <p:cNvSpPr>
                <a:spLocks/>
              </p:cNvSpPr>
              <p:nvPr/>
            </p:nvSpPr>
            <p:spPr bwMode="auto">
              <a:xfrm>
                <a:off x="2119" y="1114"/>
                <a:ext cx="28" cy="48"/>
              </a:xfrm>
              <a:custGeom>
                <a:avLst/>
                <a:gdLst>
                  <a:gd name="T0" fmla="*/ 1 w 55"/>
                  <a:gd name="T1" fmla="*/ 95 h 95"/>
                  <a:gd name="T2" fmla="*/ 0 w 55"/>
                  <a:gd name="T3" fmla="*/ 90 h 95"/>
                  <a:gd name="T4" fmla="*/ 1 w 55"/>
                  <a:gd name="T5" fmla="*/ 79 h 95"/>
                  <a:gd name="T6" fmla="*/ 6 w 55"/>
                  <a:gd name="T7" fmla="*/ 65 h 95"/>
                  <a:gd name="T8" fmla="*/ 13 w 55"/>
                  <a:gd name="T9" fmla="*/ 49 h 95"/>
                  <a:gd name="T10" fmla="*/ 21 w 55"/>
                  <a:gd name="T11" fmla="*/ 33 h 95"/>
                  <a:gd name="T12" fmla="*/ 31 w 55"/>
                  <a:gd name="T13" fmla="*/ 18 h 95"/>
                  <a:gd name="T14" fmla="*/ 43 w 55"/>
                  <a:gd name="T15" fmla="*/ 7 h 95"/>
                  <a:gd name="T16" fmla="*/ 55 w 55"/>
                  <a:gd name="T17" fmla="*/ 0 h 95"/>
                  <a:gd name="T18" fmla="*/ 49 w 55"/>
                  <a:gd name="T19" fmla="*/ 9 h 95"/>
                  <a:gd name="T20" fmla="*/ 43 w 55"/>
                  <a:gd name="T21" fmla="*/ 22 h 95"/>
                  <a:gd name="T22" fmla="*/ 34 w 55"/>
                  <a:gd name="T23" fmla="*/ 38 h 95"/>
                  <a:gd name="T24" fmla="*/ 26 w 55"/>
                  <a:gd name="T25" fmla="*/ 55 h 95"/>
                  <a:gd name="T26" fmla="*/ 18 w 55"/>
                  <a:gd name="T27" fmla="*/ 71 h 95"/>
                  <a:gd name="T28" fmla="*/ 11 w 55"/>
                  <a:gd name="T29" fmla="*/ 85 h 95"/>
                  <a:gd name="T30" fmla="*/ 6 w 55"/>
                  <a:gd name="T31" fmla="*/ 93 h 95"/>
                  <a:gd name="T32" fmla="*/ 1 w 55"/>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5">
                    <a:moveTo>
                      <a:pt x="1" y="95"/>
                    </a:moveTo>
                    <a:lnTo>
                      <a:pt x="0" y="90"/>
                    </a:lnTo>
                    <a:lnTo>
                      <a:pt x="1" y="79"/>
                    </a:lnTo>
                    <a:lnTo>
                      <a:pt x="6" y="65"/>
                    </a:lnTo>
                    <a:lnTo>
                      <a:pt x="13" y="49"/>
                    </a:lnTo>
                    <a:lnTo>
                      <a:pt x="21" y="33"/>
                    </a:lnTo>
                    <a:lnTo>
                      <a:pt x="31" y="18"/>
                    </a:lnTo>
                    <a:lnTo>
                      <a:pt x="43" y="7"/>
                    </a:lnTo>
                    <a:lnTo>
                      <a:pt x="55" y="0"/>
                    </a:lnTo>
                    <a:lnTo>
                      <a:pt x="49" y="9"/>
                    </a:lnTo>
                    <a:lnTo>
                      <a:pt x="43" y="22"/>
                    </a:lnTo>
                    <a:lnTo>
                      <a:pt x="34" y="38"/>
                    </a:lnTo>
                    <a:lnTo>
                      <a:pt x="26" y="55"/>
                    </a:lnTo>
                    <a:lnTo>
                      <a:pt x="18" y="71"/>
                    </a:lnTo>
                    <a:lnTo>
                      <a:pt x="11" y="85"/>
                    </a:lnTo>
                    <a:lnTo>
                      <a:pt x="6" y="93"/>
                    </a:lnTo>
                    <a:lnTo>
                      <a:pt x="1" y="9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sp>
          <p:nvSpPr>
            <p:cNvPr id="31959" name="Freeform 215">
              <a:extLst>
                <a:ext uri="{FF2B5EF4-FFF2-40B4-BE49-F238E27FC236}">
                  <a16:creationId xmlns:a16="http://schemas.microsoft.com/office/drawing/2014/main" id="{4B868A5C-6D7B-434A-84B1-F2BDF7F1A606}"/>
                </a:ext>
              </a:extLst>
            </p:cNvPr>
            <p:cNvSpPr>
              <a:spLocks/>
            </p:cNvSpPr>
            <p:nvPr/>
          </p:nvSpPr>
          <p:spPr bwMode="auto">
            <a:xfrm>
              <a:off x="2139" y="1126"/>
              <a:ext cx="29" cy="36"/>
            </a:xfrm>
            <a:custGeom>
              <a:avLst/>
              <a:gdLst>
                <a:gd name="T0" fmla="*/ 1 w 58"/>
                <a:gd name="T1" fmla="*/ 70 h 70"/>
                <a:gd name="T2" fmla="*/ 0 w 58"/>
                <a:gd name="T3" fmla="*/ 66 h 70"/>
                <a:gd name="T4" fmla="*/ 5 w 58"/>
                <a:gd name="T5" fmla="*/ 56 h 70"/>
                <a:gd name="T6" fmla="*/ 12 w 58"/>
                <a:gd name="T7" fmla="*/ 45 h 70"/>
                <a:gd name="T8" fmla="*/ 21 w 58"/>
                <a:gd name="T9" fmla="*/ 32 h 70"/>
                <a:gd name="T10" fmla="*/ 31 w 58"/>
                <a:gd name="T11" fmla="*/ 21 h 70"/>
                <a:gd name="T12" fmla="*/ 42 w 58"/>
                <a:gd name="T13" fmla="*/ 9 h 70"/>
                <a:gd name="T14" fmla="*/ 51 w 58"/>
                <a:gd name="T15" fmla="*/ 2 h 70"/>
                <a:gd name="T16" fmla="*/ 58 w 58"/>
                <a:gd name="T17" fmla="*/ 0 h 70"/>
                <a:gd name="T18" fmla="*/ 53 w 58"/>
                <a:gd name="T19" fmla="*/ 7 h 70"/>
                <a:gd name="T20" fmla="*/ 46 w 58"/>
                <a:gd name="T21" fmla="*/ 16 h 70"/>
                <a:gd name="T22" fmla="*/ 38 w 58"/>
                <a:gd name="T23" fmla="*/ 28 h 70"/>
                <a:gd name="T24" fmla="*/ 30 w 58"/>
                <a:gd name="T25" fmla="*/ 39 h 70"/>
                <a:gd name="T26" fmla="*/ 21 w 58"/>
                <a:gd name="T27" fmla="*/ 51 h 70"/>
                <a:gd name="T28" fmla="*/ 13 w 58"/>
                <a:gd name="T29" fmla="*/ 61 h 70"/>
                <a:gd name="T30" fmla="*/ 6 w 58"/>
                <a:gd name="T31" fmla="*/ 68 h 70"/>
                <a:gd name="T32" fmla="*/ 1 w 58"/>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70">
                  <a:moveTo>
                    <a:pt x="1" y="70"/>
                  </a:moveTo>
                  <a:lnTo>
                    <a:pt x="0" y="66"/>
                  </a:lnTo>
                  <a:lnTo>
                    <a:pt x="5" y="56"/>
                  </a:lnTo>
                  <a:lnTo>
                    <a:pt x="12" y="45"/>
                  </a:lnTo>
                  <a:lnTo>
                    <a:pt x="21" y="32"/>
                  </a:lnTo>
                  <a:lnTo>
                    <a:pt x="31" y="21"/>
                  </a:lnTo>
                  <a:lnTo>
                    <a:pt x="42" y="9"/>
                  </a:lnTo>
                  <a:lnTo>
                    <a:pt x="51" y="2"/>
                  </a:lnTo>
                  <a:lnTo>
                    <a:pt x="58" y="0"/>
                  </a:lnTo>
                  <a:lnTo>
                    <a:pt x="53" y="7"/>
                  </a:lnTo>
                  <a:lnTo>
                    <a:pt x="46" y="16"/>
                  </a:lnTo>
                  <a:lnTo>
                    <a:pt x="38" y="28"/>
                  </a:lnTo>
                  <a:lnTo>
                    <a:pt x="30" y="39"/>
                  </a:lnTo>
                  <a:lnTo>
                    <a:pt x="21" y="51"/>
                  </a:lnTo>
                  <a:lnTo>
                    <a:pt x="13" y="61"/>
                  </a:lnTo>
                  <a:lnTo>
                    <a:pt x="6" y="68"/>
                  </a:lnTo>
                  <a:lnTo>
                    <a:pt x="1"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0" name="Freeform 216">
              <a:extLst>
                <a:ext uri="{FF2B5EF4-FFF2-40B4-BE49-F238E27FC236}">
                  <a16:creationId xmlns:a16="http://schemas.microsoft.com/office/drawing/2014/main" id="{CAA9EC37-64C2-4A43-A0F7-E0FA4E80798D}"/>
                </a:ext>
              </a:extLst>
            </p:cNvPr>
            <p:cNvSpPr>
              <a:spLocks/>
            </p:cNvSpPr>
            <p:nvPr/>
          </p:nvSpPr>
          <p:spPr bwMode="auto">
            <a:xfrm>
              <a:off x="2161" y="1131"/>
              <a:ext cx="11" cy="26"/>
            </a:xfrm>
            <a:custGeom>
              <a:avLst/>
              <a:gdLst>
                <a:gd name="T0" fmla="*/ 2 w 22"/>
                <a:gd name="T1" fmla="*/ 52 h 52"/>
                <a:gd name="T2" fmla="*/ 0 w 22"/>
                <a:gd name="T3" fmla="*/ 43 h 52"/>
                <a:gd name="T4" fmla="*/ 3 w 22"/>
                <a:gd name="T5" fmla="*/ 26 h 52"/>
                <a:gd name="T6" fmla="*/ 10 w 22"/>
                <a:gd name="T7" fmla="*/ 8 h 52"/>
                <a:gd name="T8" fmla="*/ 22 w 22"/>
                <a:gd name="T9" fmla="*/ 0 h 52"/>
                <a:gd name="T10" fmla="*/ 14 w 22"/>
                <a:gd name="T11" fmla="*/ 14 h 52"/>
                <a:gd name="T12" fmla="*/ 11 w 22"/>
                <a:gd name="T13" fmla="*/ 32 h 52"/>
                <a:gd name="T14" fmla="*/ 8 w 22"/>
                <a:gd name="T15" fmla="*/ 49 h 52"/>
                <a:gd name="T16" fmla="*/ 2 w 2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2">
                  <a:moveTo>
                    <a:pt x="2" y="52"/>
                  </a:moveTo>
                  <a:lnTo>
                    <a:pt x="0" y="43"/>
                  </a:lnTo>
                  <a:lnTo>
                    <a:pt x="3" y="26"/>
                  </a:lnTo>
                  <a:lnTo>
                    <a:pt x="10" y="8"/>
                  </a:lnTo>
                  <a:lnTo>
                    <a:pt x="22" y="0"/>
                  </a:lnTo>
                  <a:lnTo>
                    <a:pt x="14" y="14"/>
                  </a:lnTo>
                  <a:lnTo>
                    <a:pt x="11" y="32"/>
                  </a:lnTo>
                  <a:lnTo>
                    <a:pt x="8" y="49"/>
                  </a:lnTo>
                  <a:lnTo>
                    <a:pt x="2"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1" name="Freeform 217">
              <a:extLst>
                <a:ext uri="{FF2B5EF4-FFF2-40B4-BE49-F238E27FC236}">
                  <a16:creationId xmlns:a16="http://schemas.microsoft.com/office/drawing/2014/main" id="{2546466C-1632-4ACF-93C6-43C44417F571}"/>
                </a:ext>
              </a:extLst>
            </p:cNvPr>
            <p:cNvSpPr>
              <a:spLocks/>
            </p:cNvSpPr>
            <p:nvPr/>
          </p:nvSpPr>
          <p:spPr bwMode="auto">
            <a:xfrm>
              <a:off x="2011" y="1111"/>
              <a:ext cx="22" cy="20"/>
            </a:xfrm>
            <a:custGeom>
              <a:avLst/>
              <a:gdLst>
                <a:gd name="T0" fmla="*/ 45 w 45"/>
                <a:gd name="T1" fmla="*/ 0 h 40"/>
                <a:gd name="T2" fmla="*/ 42 w 45"/>
                <a:gd name="T3" fmla="*/ 3 h 40"/>
                <a:gd name="T4" fmla="*/ 37 w 45"/>
                <a:gd name="T5" fmla="*/ 9 h 40"/>
                <a:gd name="T6" fmla="*/ 31 w 45"/>
                <a:gd name="T7" fmla="*/ 17 h 40"/>
                <a:gd name="T8" fmla="*/ 26 w 45"/>
                <a:gd name="T9" fmla="*/ 25 h 40"/>
                <a:gd name="T10" fmla="*/ 19 w 45"/>
                <a:gd name="T11" fmla="*/ 32 h 40"/>
                <a:gd name="T12" fmla="*/ 12 w 45"/>
                <a:gd name="T13" fmla="*/ 38 h 40"/>
                <a:gd name="T14" fmla="*/ 6 w 45"/>
                <a:gd name="T15" fmla="*/ 40 h 40"/>
                <a:gd name="T16" fmla="*/ 1 w 45"/>
                <a:gd name="T17" fmla="*/ 39 h 40"/>
                <a:gd name="T18" fmla="*/ 0 w 45"/>
                <a:gd name="T19" fmla="*/ 34 h 40"/>
                <a:gd name="T20" fmla="*/ 3 w 45"/>
                <a:gd name="T21" fmla="*/ 30 h 40"/>
                <a:gd name="T22" fmla="*/ 8 w 45"/>
                <a:gd name="T23" fmla="*/ 24 h 40"/>
                <a:gd name="T24" fmla="*/ 15 w 45"/>
                <a:gd name="T25" fmla="*/ 18 h 40"/>
                <a:gd name="T26" fmla="*/ 24 w 45"/>
                <a:gd name="T27" fmla="*/ 13 h 40"/>
                <a:gd name="T28" fmla="*/ 33 w 45"/>
                <a:gd name="T29" fmla="*/ 8 h 40"/>
                <a:gd name="T30" fmla="*/ 39 w 45"/>
                <a:gd name="T31" fmla="*/ 3 h 40"/>
                <a:gd name="T32" fmla="*/ 45 w 45"/>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0">
                  <a:moveTo>
                    <a:pt x="45" y="0"/>
                  </a:moveTo>
                  <a:lnTo>
                    <a:pt x="42" y="3"/>
                  </a:lnTo>
                  <a:lnTo>
                    <a:pt x="37" y="9"/>
                  </a:lnTo>
                  <a:lnTo>
                    <a:pt x="31" y="17"/>
                  </a:lnTo>
                  <a:lnTo>
                    <a:pt x="26" y="25"/>
                  </a:lnTo>
                  <a:lnTo>
                    <a:pt x="19" y="32"/>
                  </a:lnTo>
                  <a:lnTo>
                    <a:pt x="12" y="38"/>
                  </a:lnTo>
                  <a:lnTo>
                    <a:pt x="6" y="40"/>
                  </a:lnTo>
                  <a:lnTo>
                    <a:pt x="1" y="39"/>
                  </a:lnTo>
                  <a:lnTo>
                    <a:pt x="0" y="34"/>
                  </a:lnTo>
                  <a:lnTo>
                    <a:pt x="3" y="30"/>
                  </a:lnTo>
                  <a:lnTo>
                    <a:pt x="8" y="24"/>
                  </a:lnTo>
                  <a:lnTo>
                    <a:pt x="15" y="18"/>
                  </a:lnTo>
                  <a:lnTo>
                    <a:pt x="24" y="13"/>
                  </a:lnTo>
                  <a:lnTo>
                    <a:pt x="33" y="8"/>
                  </a:lnTo>
                  <a:lnTo>
                    <a:pt x="39" y="3"/>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2" name="Freeform 218">
              <a:extLst>
                <a:ext uri="{FF2B5EF4-FFF2-40B4-BE49-F238E27FC236}">
                  <a16:creationId xmlns:a16="http://schemas.microsoft.com/office/drawing/2014/main" id="{9F5B3003-7CCC-4F2C-B4AD-BAF883F371CF}"/>
                </a:ext>
              </a:extLst>
            </p:cNvPr>
            <p:cNvSpPr>
              <a:spLocks/>
            </p:cNvSpPr>
            <p:nvPr/>
          </p:nvSpPr>
          <p:spPr bwMode="auto">
            <a:xfrm>
              <a:off x="2001" y="1110"/>
              <a:ext cx="28" cy="6"/>
            </a:xfrm>
            <a:custGeom>
              <a:avLst/>
              <a:gdLst>
                <a:gd name="T0" fmla="*/ 54 w 54"/>
                <a:gd name="T1" fmla="*/ 3 h 11"/>
                <a:gd name="T2" fmla="*/ 51 w 54"/>
                <a:gd name="T3" fmla="*/ 3 h 11"/>
                <a:gd name="T4" fmla="*/ 44 w 54"/>
                <a:gd name="T5" fmla="*/ 2 h 11"/>
                <a:gd name="T6" fmla="*/ 34 w 54"/>
                <a:gd name="T7" fmla="*/ 1 h 11"/>
                <a:gd name="T8" fmla="*/ 25 w 54"/>
                <a:gd name="T9" fmla="*/ 1 h 11"/>
                <a:gd name="T10" fmla="*/ 16 w 54"/>
                <a:gd name="T11" fmla="*/ 0 h 11"/>
                <a:gd name="T12" fmla="*/ 8 w 54"/>
                <a:gd name="T13" fmla="*/ 1 h 11"/>
                <a:gd name="T14" fmla="*/ 2 w 54"/>
                <a:gd name="T15" fmla="*/ 3 h 11"/>
                <a:gd name="T16" fmla="*/ 0 w 54"/>
                <a:gd name="T17" fmla="*/ 6 h 11"/>
                <a:gd name="T18" fmla="*/ 1 w 54"/>
                <a:gd name="T19" fmla="*/ 10 h 11"/>
                <a:gd name="T20" fmla="*/ 7 w 54"/>
                <a:gd name="T21" fmla="*/ 11 h 11"/>
                <a:gd name="T22" fmla="*/ 14 w 54"/>
                <a:gd name="T23" fmla="*/ 11 h 11"/>
                <a:gd name="T24" fmla="*/ 22 w 54"/>
                <a:gd name="T25" fmla="*/ 10 h 11"/>
                <a:gd name="T26" fmla="*/ 31 w 54"/>
                <a:gd name="T27" fmla="*/ 9 h 11"/>
                <a:gd name="T28" fmla="*/ 40 w 54"/>
                <a:gd name="T29" fmla="*/ 6 h 11"/>
                <a:gd name="T30" fmla="*/ 48 w 54"/>
                <a:gd name="T31" fmla="*/ 4 h 11"/>
                <a:gd name="T32" fmla="*/ 54 w 54"/>
                <a:gd name="T3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1">
                  <a:moveTo>
                    <a:pt x="54" y="3"/>
                  </a:moveTo>
                  <a:lnTo>
                    <a:pt x="51" y="3"/>
                  </a:lnTo>
                  <a:lnTo>
                    <a:pt x="44" y="2"/>
                  </a:lnTo>
                  <a:lnTo>
                    <a:pt x="34" y="1"/>
                  </a:lnTo>
                  <a:lnTo>
                    <a:pt x="25" y="1"/>
                  </a:lnTo>
                  <a:lnTo>
                    <a:pt x="16" y="0"/>
                  </a:lnTo>
                  <a:lnTo>
                    <a:pt x="8" y="1"/>
                  </a:lnTo>
                  <a:lnTo>
                    <a:pt x="2" y="3"/>
                  </a:lnTo>
                  <a:lnTo>
                    <a:pt x="0" y="6"/>
                  </a:lnTo>
                  <a:lnTo>
                    <a:pt x="1" y="10"/>
                  </a:lnTo>
                  <a:lnTo>
                    <a:pt x="7" y="11"/>
                  </a:lnTo>
                  <a:lnTo>
                    <a:pt x="14" y="11"/>
                  </a:lnTo>
                  <a:lnTo>
                    <a:pt x="22" y="10"/>
                  </a:lnTo>
                  <a:lnTo>
                    <a:pt x="31" y="9"/>
                  </a:lnTo>
                  <a:lnTo>
                    <a:pt x="40" y="6"/>
                  </a:lnTo>
                  <a:lnTo>
                    <a:pt x="48" y="4"/>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3" name="Freeform 219">
              <a:extLst>
                <a:ext uri="{FF2B5EF4-FFF2-40B4-BE49-F238E27FC236}">
                  <a16:creationId xmlns:a16="http://schemas.microsoft.com/office/drawing/2014/main" id="{9516621B-B7AB-4EAE-9514-D696BA1417FB}"/>
                </a:ext>
              </a:extLst>
            </p:cNvPr>
            <p:cNvSpPr>
              <a:spLocks/>
            </p:cNvSpPr>
            <p:nvPr/>
          </p:nvSpPr>
          <p:spPr bwMode="auto">
            <a:xfrm>
              <a:off x="2008" y="1089"/>
              <a:ext cx="26" cy="23"/>
            </a:xfrm>
            <a:custGeom>
              <a:avLst/>
              <a:gdLst>
                <a:gd name="T0" fmla="*/ 51 w 51"/>
                <a:gd name="T1" fmla="*/ 45 h 45"/>
                <a:gd name="T2" fmla="*/ 44 w 51"/>
                <a:gd name="T3" fmla="*/ 40 h 45"/>
                <a:gd name="T4" fmla="*/ 35 w 51"/>
                <a:gd name="T5" fmla="*/ 35 h 45"/>
                <a:gd name="T6" fmla="*/ 26 w 51"/>
                <a:gd name="T7" fmla="*/ 28 h 45"/>
                <a:gd name="T8" fmla="*/ 17 w 51"/>
                <a:gd name="T9" fmla="*/ 21 h 45"/>
                <a:gd name="T10" fmla="*/ 9 w 51"/>
                <a:gd name="T11" fmla="*/ 14 h 45"/>
                <a:gd name="T12" fmla="*/ 3 w 51"/>
                <a:gd name="T13" fmla="*/ 8 h 45"/>
                <a:gd name="T14" fmla="*/ 0 w 51"/>
                <a:gd name="T15" fmla="*/ 4 h 45"/>
                <a:gd name="T16" fmla="*/ 1 w 51"/>
                <a:gd name="T17" fmla="*/ 0 h 45"/>
                <a:gd name="T18" fmla="*/ 5 w 51"/>
                <a:gd name="T19" fmla="*/ 0 h 45"/>
                <a:gd name="T20" fmla="*/ 11 w 51"/>
                <a:gd name="T21" fmla="*/ 4 h 45"/>
                <a:gd name="T22" fmla="*/ 18 w 51"/>
                <a:gd name="T23" fmla="*/ 9 h 45"/>
                <a:gd name="T24" fmla="*/ 26 w 51"/>
                <a:gd name="T25" fmla="*/ 17 h 45"/>
                <a:gd name="T26" fmla="*/ 34 w 51"/>
                <a:gd name="T27" fmla="*/ 25 h 45"/>
                <a:gd name="T28" fmla="*/ 41 w 51"/>
                <a:gd name="T29" fmla="*/ 34 h 45"/>
                <a:gd name="T30" fmla="*/ 47 w 51"/>
                <a:gd name="T31" fmla="*/ 40 h 45"/>
                <a:gd name="T32" fmla="*/ 51 w 51"/>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5">
                  <a:moveTo>
                    <a:pt x="51" y="45"/>
                  </a:moveTo>
                  <a:lnTo>
                    <a:pt x="44" y="40"/>
                  </a:lnTo>
                  <a:lnTo>
                    <a:pt x="35" y="35"/>
                  </a:lnTo>
                  <a:lnTo>
                    <a:pt x="26" y="28"/>
                  </a:lnTo>
                  <a:lnTo>
                    <a:pt x="17" y="21"/>
                  </a:lnTo>
                  <a:lnTo>
                    <a:pt x="9" y="14"/>
                  </a:lnTo>
                  <a:lnTo>
                    <a:pt x="3" y="8"/>
                  </a:lnTo>
                  <a:lnTo>
                    <a:pt x="0" y="4"/>
                  </a:lnTo>
                  <a:lnTo>
                    <a:pt x="1" y="0"/>
                  </a:lnTo>
                  <a:lnTo>
                    <a:pt x="5" y="0"/>
                  </a:lnTo>
                  <a:lnTo>
                    <a:pt x="11" y="4"/>
                  </a:lnTo>
                  <a:lnTo>
                    <a:pt x="18" y="9"/>
                  </a:lnTo>
                  <a:lnTo>
                    <a:pt x="26" y="17"/>
                  </a:lnTo>
                  <a:lnTo>
                    <a:pt x="34" y="25"/>
                  </a:lnTo>
                  <a:lnTo>
                    <a:pt x="41" y="34"/>
                  </a:lnTo>
                  <a:lnTo>
                    <a:pt x="47" y="40"/>
                  </a:lnTo>
                  <a:lnTo>
                    <a:pt x="51"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4" name="Freeform 220">
              <a:extLst>
                <a:ext uri="{FF2B5EF4-FFF2-40B4-BE49-F238E27FC236}">
                  <a16:creationId xmlns:a16="http://schemas.microsoft.com/office/drawing/2014/main" id="{8FCD8BAC-413E-4EC2-8ED2-229DB9724806}"/>
                </a:ext>
              </a:extLst>
            </p:cNvPr>
            <p:cNvSpPr>
              <a:spLocks/>
            </p:cNvSpPr>
            <p:nvPr/>
          </p:nvSpPr>
          <p:spPr bwMode="auto">
            <a:xfrm>
              <a:off x="2165" y="1094"/>
              <a:ext cx="7" cy="34"/>
            </a:xfrm>
            <a:custGeom>
              <a:avLst/>
              <a:gdLst>
                <a:gd name="T0" fmla="*/ 3 w 15"/>
                <a:gd name="T1" fmla="*/ 68 h 68"/>
                <a:gd name="T2" fmla="*/ 1 w 15"/>
                <a:gd name="T3" fmla="*/ 51 h 68"/>
                <a:gd name="T4" fmla="*/ 0 w 15"/>
                <a:gd name="T5" fmla="*/ 28 h 68"/>
                <a:gd name="T6" fmla="*/ 1 w 15"/>
                <a:gd name="T7" fmla="*/ 10 h 68"/>
                <a:gd name="T8" fmla="*/ 9 w 15"/>
                <a:gd name="T9" fmla="*/ 0 h 68"/>
                <a:gd name="T10" fmla="*/ 15 w 15"/>
                <a:gd name="T11" fmla="*/ 8 h 68"/>
                <a:gd name="T12" fmla="*/ 13 w 15"/>
                <a:gd name="T13" fmla="*/ 27 h 68"/>
                <a:gd name="T14" fmla="*/ 7 w 15"/>
                <a:gd name="T15" fmla="*/ 50 h 68"/>
                <a:gd name="T16" fmla="*/ 3 w 1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8">
                  <a:moveTo>
                    <a:pt x="3" y="68"/>
                  </a:moveTo>
                  <a:lnTo>
                    <a:pt x="1" y="51"/>
                  </a:lnTo>
                  <a:lnTo>
                    <a:pt x="0" y="28"/>
                  </a:lnTo>
                  <a:lnTo>
                    <a:pt x="1" y="10"/>
                  </a:lnTo>
                  <a:lnTo>
                    <a:pt x="9" y="0"/>
                  </a:lnTo>
                  <a:lnTo>
                    <a:pt x="15" y="8"/>
                  </a:lnTo>
                  <a:lnTo>
                    <a:pt x="13" y="27"/>
                  </a:lnTo>
                  <a:lnTo>
                    <a:pt x="7"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5" name="Freeform 221">
              <a:extLst>
                <a:ext uri="{FF2B5EF4-FFF2-40B4-BE49-F238E27FC236}">
                  <a16:creationId xmlns:a16="http://schemas.microsoft.com/office/drawing/2014/main" id="{A580C8BE-05E7-44EE-87DF-95818AF7E2B2}"/>
                </a:ext>
              </a:extLst>
            </p:cNvPr>
            <p:cNvSpPr>
              <a:spLocks/>
            </p:cNvSpPr>
            <p:nvPr/>
          </p:nvSpPr>
          <p:spPr bwMode="auto">
            <a:xfrm>
              <a:off x="2172" y="1101"/>
              <a:ext cx="15" cy="32"/>
            </a:xfrm>
            <a:custGeom>
              <a:avLst/>
              <a:gdLst>
                <a:gd name="T0" fmla="*/ 0 w 30"/>
                <a:gd name="T1" fmla="*/ 65 h 65"/>
                <a:gd name="T2" fmla="*/ 2 w 30"/>
                <a:gd name="T3" fmla="*/ 49 h 65"/>
                <a:gd name="T4" fmla="*/ 8 w 30"/>
                <a:gd name="T5" fmla="*/ 28 h 65"/>
                <a:gd name="T6" fmla="*/ 16 w 30"/>
                <a:gd name="T7" fmla="*/ 8 h 65"/>
                <a:gd name="T8" fmla="*/ 26 w 30"/>
                <a:gd name="T9" fmla="*/ 0 h 65"/>
                <a:gd name="T10" fmla="*/ 30 w 30"/>
                <a:gd name="T11" fmla="*/ 3 h 65"/>
                <a:gd name="T12" fmla="*/ 29 w 30"/>
                <a:gd name="T13" fmla="*/ 8 h 65"/>
                <a:gd name="T14" fmla="*/ 25 w 30"/>
                <a:gd name="T15" fmla="*/ 18 h 65"/>
                <a:gd name="T16" fmla="*/ 21 w 30"/>
                <a:gd name="T17" fmla="*/ 29 h 65"/>
                <a:gd name="T18" fmla="*/ 14 w 30"/>
                <a:gd name="T19" fmla="*/ 41 h 65"/>
                <a:gd name="T20" fmla="*/ 8 w 30"/>
                <a:gd name="T21" fmla="*/ 51 h 65"/>
                <a:gd name="T22" fmla="*/ 3 w 30"/>
                <a:gd name="T23" fmla="*/ 60 h 65"/>
                <a:gd name="T24" fmla="*/ 0 w 30"/>
                <a:gd name="T2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65">
                  <a:moveTo>
                    <a:pt x="0" y="65"/>
                  </a:moveTo>
                  <a:lnTo>
                    <a:pt x="2" y="49"/>
                  </a:lnTo>
                  <a:lnTo>
                    <a:pt x="8" y="28"/>
                  </a:lnTo>
                  <a:lnTo>
                    <a:pt x="16" y="8"/>
                  </a:lnTo>
                  <a:lnTo>
                    <a:pt x="26" y="0"/>
                  </a:lnTo>
                  <a:lnTo>
                    <a:pt x="30" y="3"/>
                  </a:lnTo>
                  <a:lnTo>
                    <a:pt x="29" y="8"/>
                  </a:lnTo>
                  <a:lnTo>
                    <a:pt x="25" y="18"/>
                  </a:lnTo>
                  <a:lnTo>
                    <a:pt x="21" y="29"/>
                  </a:lnTo>
                  <a:lnTo>
                    <a:pt x="14" y="41"/>
                  </a:lnTo>
                  <a:lnTo>
                    <a:pt x="8" y="51"/>
                  </a:lnTo>
                  <a:lnTo>
                    <a:pt x="3" y="60"/>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6" name="Freeform 222">
              <a:extLst>
                <a:ext uri="{FF2B5EF4-FFF2-40B4-BE49-F238E27FC236}">
                  <a16:creationId xmlns:a16="http://schemas.microsoft.com/office/drawing/2014/main" id="{70C6D0C5-F77F-453B-955A-1C4B2227DEB4}"/>
                </a:ext>
              </a:extLst>
            </p:cNvPr>
            <p:cNvSpPr>
              <a:spLocks/>
            </p:cNvSpPr>
            <p:nvPr/>
          </p:nvSpPr>
          <p:spPr bwMode="auto">
            <a:xfrm>
              <a:off x="2151" y="1094"/>
              <a:ext cx="8" cy="32"/>
            </a:xfrm>
            <a:custGeom>
              <a:avLst/>
              <a:gdLst>
                <a:gd name="T0" fmla="*/ 8 w 15"/>
                <a:gd name="T1" fmla="*/ 65 h 65"/>
                <a:gd name="T2" fmla="*/ 3 w 15"/>
                <a:gd name="T3" fmla="*/ 54 h 65"/>
                <a:gd name="T4" fmla="*/ 0 w 15"/>
                <a:gd name="T5" fmla="*/ 34 h 65"/>
                <a:gd name="T6" fmla="*/ 1 w 15"/>
                <a:gd name="T7" fmla="*/ 13 h 65"/>
                <a:gd name="T8" fmla="*/ 9 w 15"/>
                <a:gd name="T9" fmla="*/ 0 h 65"/>
                <a:gd name="T10" fmla="*/ 15 w 15"/>
                <a:gd name="T11" fmla="*/ 5 h 65"/>
                <a:gd name="T12" fmla="*/ 14 w 15"/>
                <a:gd name="T13" fmla="*/ 23 h 65"/>
                <a:gd name="T14" fmla="*/ 11 w 15"/>
                <a:gd name="T15" fmla="*/ 46 h 65"/>
                <a:gd name="T16" fmla="*/ 8 w 1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5">
                  <a:moveTo>
                    <a:pt x="8" y="65"/>
                  </a:moveTo>
                  <a:lnTo>
                    <a:pt x="3" y="54"/>
                  </a:lnTo>
                  <a:lnTo>
                    <a:pt x="0" y="34"/>
                  </a:lnTo>
                  <a:lnTo>
                    <a:pt x="1" y="13"/>
                  </a:lnTo>
                  <a:lnTo>
                    <a:pt x="9" y="0"/>
                  </a:lnTo>
                  <a:lnTo>
                    <a:pt x="15" y="5"/>
                  </a:lnTo>
                  <a:lnTo>
                    <a:pt x="14" y="23"/>
                  </a:lnTo>
                  <a:lnTo>
                    <a:pt x="11" y="46"/>
                  </a:lnTo>
                  <a:lnTo>
                    <a:pt x="8"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7" name="Freeform 223">
              <a:extLst>
                <a:ext uri="{FF2B5EF4-FFF2-40B4-BE49-F238E27FC236}">
                  <a16:creationId xmlns:a16="http://schemas.microsoft.com/office/drawing/2014/main" id="{5E118119-1869-45E4-AA10-01B9CAFFF79C}"/>
                </a:ext>
              </a:extLst>
            </p:cNvPr>
            <p:cNvSpPr>
              <a:spLocks/>
            </p:cNvSpPr>
            <p:nvPr/>
          </p:nvSpPr>
          <p:spPr bwMode="auto">
            <a:xfrm>
              <a:off x="2139" y="1085"/>
              <a:ext cx="6" cy="35"/>
            </a:xfrm>
            <a:custGeom>
              <a:avLst/>
              <a:gdLst>
                <a:gd name="T0" fmla="*/ 12 w 12"/>
                <a:gd name="T1" fmla="*/ 69 h 69"/>
                <a:gd name="T2" fmla="*/ 6 w 12"/>
                <a:gd name="T3" fmla="*/ 55 h 69"/>
                <a:gd name="T4" fmla="*/ 1 w 12"/>
                <a:gd name="T5" fmla="*/ 33 h 69"/>
                <a:gd name="T6" fmla="*/ 0 w 12"/>
                <a:gd name="T7" fmla="*/ 12 h 69"/>
                <a:gd name="T8" fmla="*/ 6 w 12"/>
                <a:gd name="T9" fmla="*/ 0 h 69"/>
                <a:gd name="T10" fmla="*/ 10 w 12"/>
                <a:gd name="T11" fmla="*/ 5 h 69"/>
                <a:gd name="T12" fmla="*/ 12 w 12"/>
                <a:gd name="T13" fmla="*/ 23 h 69"/>
                <a:gd name="T14" fmla="*/ 10 w 12"/>
                <a:gd name="T15" fmla="*/ 47 h 69"/>
                <a:gd name="T16" fmla="*/ 12 w 1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9">
                  <a:moveTo>
                    <a:pt x="12" y="69"/>
                  </a:moveTo>
                  <a:lnTo>
                    <a:pt x="6" y="55"/>
                  </a:lnTo>
                  <a:lnTo>
                    <a:pt x="1" y="33"/>
                  </a:lnTo>
                  <a:lnTo>
                    <a:pt x="0" y="12"/>
                  </a:lnTo>
                  <a:lnTo>
                    <a:pt x="6" y="0"/>
                  </a:lnTo>
                  <a:lnTo>
                    <a:pt x="10" y="5"/>
                  </a:lnTo>
                  <a:lnTo>
                    <a:pt x="12" y="23"/>
                  </a:lnTo>
                  <a:lnTo>
                    <a:pt x="10" y="47"/>
                  </a:lnTo>
                  <a:lnTo>
                    <a:pt x="12"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8" name="Freeform 224">
              <a:extLst>
                <a:ext uri="{FF2B5EF4-FFF2-40B4-BE49-F238E27FC236}">
                  <a16:creationId xmlns:a16="http://schemas.microsoft.com/office/drawing/2014/main" id="{E918C7AD-41E9-48F7-BFCD-ECC37C61F5D8}"/>
                </a:ext>
              </a:extLst>
            </p:cNvPr>
            <p:cNvSpPr>
              <a:spLocks/>
            </p:cNvSpPr>
            <p:nvPr/>
          </p:nvSpPr>
          <p:spPr bwMode="auto">
            <a:xfrm>
              <a:off x="2126" y="1079"/>
              <a:ext cx="7" cy="34"/>
            </a:xfrm>
            <a:custGeom>
              <a:avLst/>
              <a:gdLst>
                <a:gd name="T0" fmla="*/ 15 w 15"/>
                <a:gd name="T1" fmla="*/ 68 h 68"/>
                <a:gd name="T2" fmla="*/ 9 w 15"/>
                <a:gd name="T3" fmla="*/ 52 h 68"/>
                <a:gd name="T4" fmla="*/ 3 w 15"/>
                <a:gd name="T5" fmla="*/ 29 h 68"/>
                <a:gd name="T6" fmla="*/ 0 w 15"/>
                <a:gd name="T7" fmla="*/ 10 h 68"/>
                <a:gd name="T8" fmla="*/ 4 w 15"/>
                <a:gd name="T9" fmla="*/ 0 h 68"/>
                <a:gd name="T10" fmla="*/ 10 w 15"/>
                <a:gd name="T11" fmla="*/ 9 h 68"/>
                <a:gd name="T12" fmla="*/ 12 w 15"/>
                <a:gd name="T13" fmla="*/ 27 h 68"/>
                <a:gd name="T14" fmla="*/ 12 w 15"/>
                <a:gd name="T15" fmla="*/ 50 h 68"/>
                <a:gd name="T16" fmla="*/ 15 w 1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8">
                  <a:moveTo>
                    <a:pt x="15" y="68"/>
                  </a:moveTo>
                  <a:lnTo>
                    <a:pt x="9" y="52"/>
                  </a:lnTo>
                  <a:lnTo>
                    <a:pt x="3" y="29"/>
                  </a:lnTo>
                  <a:lnTo>
                    <a:pt x="0" y="10"/>
                  </a:lnTo>
                  <a:lnTo>
                    <a:pt x="4" y="0"/>
                  </a:lnTo>
                  <a:lnTo>
                    <a:pt x="10" y="9"/>
                  </a:lnTo>
                  <a:lnTo>
                    <a:pt x="12" y="27"/>
                  </a:lnTo>
                  <a:lnTo>
                    <a:pt x="12" y="50"/>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69" name="Freeform 225">
              <a:extLst>
                <a:ext uri="{FF2B5EF4-FFF2-40B4-BE49-F238E27FC236}">
                  <a16:creationId xmlns:a16="http://schemas.microsoft.com/office/drawing/2014/main" id="{5EF84C9E-8BEC-4F1D-86BE-E80736D789A7}"/>
                </a:ext>
              </a:extLst>
            </p:cNvPr>
            <p:cNvSpPr>
              <a:spLocks/>
            </p:cNvSpPr>
            <p:nvPr/>
          </p:nvSpPr>
          <p:spPr bwMode="auto">
            <a:xfrm>
              <a:off x="2112" y="1072"/>
              <a:ext cx="9" cy="38"/>
            </a:xfrm>
            <a:custGeom>
              <a:avLst/>
              <a:gdLst>
                <a:gd name="T0" fmla="*/ 18 w 18"/>
                <a:gd name="T1" fmla="*/ 76 h 76"/>
                <a:gd name="T2" fmla="*/ 10 w 18"/>
                <a:gd name="T3" fmla="*/ 56 h 76"/>
                <a:gd name="T4" fmla="*/ 2 w 18"/>
                <a:gd name="T5" fmla="*/ 31 h 76"/>
                <a:gd name="T6" fmla="*/ 0 w 18"/>
                <a:gd name="T7" fmla="*/ 9 h 76"/>
                <a:gd name="T8" fmla="*/ 7 w 18"/>
                <a:gd name="T9" fmla="*/ 0 h 76"/>
                <a:gd name="T10" fmla="*/ 15 w 18"/>
                <a:gd name="T11" fmla="*/ 9 h 76"/>
                <a:gd name="T12" fmla="*/ 17 w 18"/>
                <a:gd name="T13" fmla="*/ 31 h 76"/>
                <a:gd name="T14" fmla="*/ 16 w 18"/>
                <a:gd name="T15" fmla="*/ 57 h 76"/>
                <a:gd name="T16" fmla="*/ 18 w 1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6">
                  <a:moveTo>
                    <a:pt x="18" y="76"/>
                  </a:moveTo>
                  <a:lnTo>
                    <a:pt x="10" y="56"/>
                  </a:lnTo>
                  <a:lnTo>
                    <a:pt x="2" y="31"/>
                  </a:lnTo>
                  <a:lnTo>
                    <a:pt x="0" y="9"/>
                  </a:lnTo>
                  <a:lnTo>
                    <a:pt x="7" y="0"/>
                  </a:lnTo>
                  <a:lnTo>
                    <a:pt x="15" y="9"/>
                  </a:lnTo>
                  <a:lnTo>
                    <a:pt x="17" y="31"/>
                  </a:lnTo>
                  <a:lnTo>
                    <a:pt x="16" y="57"/>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0" name="Freeform 226">
              <a:extLst>
                <a:ext uri="{FF2B5EF4-FFF2-40B4-BE49-F238E27FC236}">
                  <a16:creationId xmlns:a16="http://schemas.microsoft.com/office/drawing/2014/main" id="{4AD54E76-A398-48A8-8811-1E860820C794}"/>
                </a:ext>
              </a:extLst>
            </p:cNvPr>
            <p:cNvSpPr>
              <a:spLocks/>
            </p:cNvSpPr>
            <p:nvPr/>
          </p:nvSpPr>
          <p:spPr bwMode="auto">
            <a:xfrm>
              <a:off x="2094" y="1066"/>
              <a:ext cx="13" cy="42"/>
            </a:xfrm>
            <a:custGeom>
              <a:avLst/>
              <a:gdLst>
                <a:gd name="T0" fmla="*/ 27 w 27"/>
                <a:gd name="T1" fmla="*/ 84 h 84"/>
                <a:gd name="T2" fmla="*/ 23 w 27"/>
                <a:gd name="T3" fmla="*/ 76 h 84"/>
                <a:gd name="T4" fmla="*/ 18 w 27"/>
                <a:gd name="T5" fmla="*/ 63 h 84"/>
                <a:gd name="T6" fmla="*/ 12 w 27"/>
                <a:gd name="T7" fmla="*/ 50 h 84"/>
                <a:gd name="T8" fmla="*/ 7 w 27"/>
                <a:gd name="T9" fmla="*/ 35 h 84"/>
                <a:gd name="T10" fmla="*/ 3 w 27"/>
                <a:gd name="T11" fmla="*/ 21 h 84"/>
                <a:gd name="T12" fmla="*/ 0 w 27"/>
                <a:gd name="T13" fmla="*/ 9 h 84"/>
                <a:gd name="T14" fmla="*/ 1 w 27"/>
                <a:gd name="T15" fmla="*/ 2 h 84"/>
                <a:gd name="T16" fmla="*/ 5 w 27"/>
                <a:gd name="T17" fmla="*/ 0 h 84"/>
                <a:gd name="T18" fmla="*/ 15 w 27"/>
                <a:gd name="T19" fmla="*/ 13 h 84"/>
                <a:gd name="T20" fmla="*/ 21 w 27"/>
                <a:gd name="T21" fmla="*/ 39 h 84"/>
                <a:gd name="T22" fmla="*/ 23 w 27"/>
                <a:gd name="T23" fmla="*/ 67 h 84"/>
                <a:gd name="T24" fmla="*/ 27 w 27"/>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84">
                  <a:moveTo>
                    <a:pt x="27" y="84"/>
                  </a:moveTo>
                  <a:lnTo>
                    <a:pt x="23" y="76"/>
                  </a:lnTo>
                  <a:lnTo>
                    <a:pt x="18" y="63"/>
                  </a:lnTo>
                  <a:lnTo>
                    <a:pt x="12" y="50"/>
                  </a:lnTo>
                  <a:lnTo>
                    <a:pt x="7" y="35"/>
                  </a:lnTo>
                  <a:lnTo>
                    <a:pt x="3" y="21"/>
                  </a:lnTo>
                  <a:lnTo>
                    <a:pt x="0" y="9"/>
                  </a:lnTo>
                  <a:lnTo>
                    <a:pt x="1" y="2"/>
                  </a:lnTo>
                  <a:lnTo>
                    <a:pt x="5" y="0"/>
                  </a:lnTo>
                  <a:lnTo>
                    <a:pt x="15" y="13"/>
                  </a:lnTo>
                  <a:lnTo>
                    <a:pt x="21" y="39"/>
                  </a:lnTo>
                  <a:lnTo>
                    <a:pt x="23" y="67"/>
                  </a:lnTo>
                  <a:lnTo>
                    <a:pt x="27" y="8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1" name="Freeform 227">
              <a:extLst>
                <a:ext uri="{FF2B5EF4-FFF2-40B4-BE49-F238E27FC236}">
                  <a16:creationId xmlns:a16="http://schemas.microsoft.com/office/drawing/2014/main" id="{65D70629-539E-4033-899E-A9DF05D211FA}"/>
                </a:ext>
              </a:extLst>
            </p:cNvPr>
            <p:cNvSpPr>
              <a:spLocks/>
            </p:cNvSpPr>
            <p:nvPr/>
          </p:nvSpPr>
          <p:spPr bwMode="auto">
            <a:xfrm>
              <a:off x="2079" y="1062"/>
              <a:ext cx="17" cy="45"/>
            </a:xfrm>
            <a:custGeom>
              <a:avLst/>
              <a:gdLst>
                <a:gd name="T0" fmla="*/ 35 w 35"/>
                <a:gd name="T1" fmla="*/ 91 h 91"/>
                <a:gd name="T2" fmla="*/ 27 w 35"/>
                <a:gd name="T3" fmla="*/ 83 h 91"/>
                <a:gd name="T4" fmla="*/ 19 w 35"/>
                <a:gd name="T5" fmla="*/ 70 h 91"/>
                <a:gd name="T6" fmla="*/ 12 w 35"/>
                <a:gd name="T7" fmla="*/ 56 h 91"/>
                <a:gd name="T8" fmla="*/ 6 w 35"/>
                <a:gd name="T9" fmla="*/ 40 h 91"/>
                <a:gd name="T10" fmla="*/ 1 w 35"/>
                <a:gd name="T11" fmla="*/ 25 h 91"/>
                <a:gd name="T12" fmla="*/ 0 w 35"/>
                <a:gd name="T13" fmla="*/ 13 h 91"/>
                <a:gd name="T14" fmla="*/ 1 w 35"/>
                <a:gd name="T15" fmla="*/ 3 h 91"/>
                <a:gd name="T16" fmla="*/ 6 w 35"/>
                <a:gd name="T17" fmla="*/ 0 h 91"/>
                <a:gd name="T18" fmla="*/ 18 w 35"/>
                <a:gd name="T19" fmla="*/ 10 h 91"/>
                <a:gd name="T20" fmla="*/ 27 w 35"/>
                <a:gd name="T21" fmla="*/ 37 h 91"/>
                <a:gd name="T22" fmla="*/ 33 w 35"/>
                <a:gd name="T23" fmla="*/ 68 h 91"/>
                <a:gd name="T24" fmla="*/ 35 w 35"/>
                <a:gd name="T25"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91">
                  <a:moveTo>
                    <a:pt x="35" y="91"/>
                  </a:moveTo>
                  <a:lnTo>
                    <a:pt x="27" y="83"/>
                  </a:lnTo>
                  <a:lnTo>
                    <a:pt x="19" y="70"/>
                  </a:lnTo>
                  <a:lnTo>
                    <a:pt x="12" y="56"/>
                  </a:lnTo>
                  <a:lnTo>
                    <a:pt x="6" y="40"/>
                  </a:lnTo>
                  <a:lnTo>
                    <a:pt x="1" y="25"/>
                  </a:lnTo>
                  <a:lnTo>
                    <a:pt x="0" y="13"/>
                  </a:lnTo>
                  <a:lnTo>
                    <a:pt x="1" y="3"/>
                  </a:lnTo>
                  <a:lnTo>
                    <a:pt x="6" y="0"/>
                  </a:lnTo>
                  <a:lnTo>
                    <a:pt x="18" y="10"/>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2" name="Freeform 228">
              <a:extLst>
                <a:ext uri="{FF2B5EF4-FFF2-40B4-BE49-F238E27FC236}">
                  <a16:creationId xmlns:a16="http://schemas.microsoft.com/office/drawing/2014/main" id="{A3DADA37-35A7-4E0D-B440-38E971E99E0F}"/>
                </a:ext>
              </a:extLst>
            </p:cNvPr>
            <p:cNvSpPr>
              <a:spLocks/>
            </p:cNvSpPr>
            <p:nvPr/>
          </p:nvSpPr>
          <p:spPr bwMode="auto">
            <a:xfrm>
              <a:off x="2052" y="1066"/>
              <a:ext cx="28" cy="43"/>
            </a:xfrm>
            <a:custGeom>
              <a:avLst/>
              <a:gdLst>
                <a:gd name="T0" fmla="*/ 56 w 56"/>
                <a:gd name="T1" fmla="*/ 85 h 85"/>
                <a:gd name="T2" fmla="*/ 47 w 56"/>
                <a:gd name="T3" fmla="*/ 77 h 85"/>
                <a:gd name="T4" fmla="*/ 38 w 56"/>
                <a:gd name="T5" fmla="*/ 67 h 85"/>
                <a:gd name="T6" fmla="*/ 27 w 56"/>
                <a:gd name="T7" fmla="*/ 53 h 85"/>
                <a:gd name="T8" fmla="*/ 17 w 56"/>
                <a:gd name="T9" fmla="*/ 39 h 85"/>
                <a:gd name="T10" fmla="*/ 8 w 56"/>
                <a:gd name="T11" fmla="*/ 25 h 85"/>
                <a:gd name="T12" fmla="*/ 2 w 56"/>
                <a:gd name="T13" fmla="*/ 14 h 85"/>
                <a:gd name="T14" fmla="*/ 0 w 56"/>
                <a:gd name="T15" fmla="*/ 5 h 85"/>
                <a:gd name="T16" fmla="*/ 2 w 56"/>
                <a:gd name="T17" fmla="*/ 0 h 85"/>
                <a:gd name="T18" fmla="*/ 8 w 56"/>
                <a:gd name="T19" fmla="*/ 0 h 85"/>
                <a:gd name="T20" fmla="*/ 15 w 56"/>
                <a:gd name="T21" fmla="*/ 7 h 85"/>
                <a:gd name="T22" fmla="*/ 23 w 56"/>
                <a:gd name="T23" fmla="*/ 16 h 85"/>
                <a:gd name="T24" fmla="*/ 32 w 56"/>
                <a:gd name="T25" fmla="*/ 29 h 85"/>
                <a:gd name="T26" fmla="*/ 40 w 56"/>
                <a:gd name="T27" fmla="*/ 44 h 85"/>
                <a:gd name="T28" fmla="*/ 47 w 56"/>
                <a:gd name="T29" fmla="*/ 59 h 85"/>
                <a:gd name="T30" fmla="*/ 53 w 56"/>
                <a:gd name="T31" fmla="*/ 73 h 85"/>
                <a:gd name="T32" fmla="*/ 56 w 56"/>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85">
                  <a:moveTo>
                    <a:pt x="56" y="85"/>
                  </a:moveTo>
                  <a:lnTo>
                    <a:pt x="47" y="77"/>
                  </a:lnTo>
                  <a:lnTo>
                    <a:pt x="38" y="67"/>
                  </a:lnTo>
                  <a:lnTo>
                    <a:pt x="27" y="53"/>
                  </a:lnTo>
                  <a:lnTo>
                    <a:pt x="17" y="39"/>
                  </a:lnTo>
                  <a:lnTo>
                    <a:pt x="8" y="25"/>
                  </a:lnTo>
                  <a:lnTo>
                    <a:pt x="2" y="14"/>
                  </a:lnTo>
                  <a:lnTo>
                    <a:pt x="0" y="5"/>
                  </a:lnTo>
                  <a:lnTo>
                    <a:pt x="2" y="0"/>
                  </a:lnTo>
                  <a:lnTo>
                    <a:pt x="8" y="0"/>
                  </a:lnTo>
                  <a:lnTo>
                    <a:pt x="15" y="7"/>
                  </a:lnTo>
                  <a:lnTo>
                    <a:pt x="23" y="16"/>
                  </a:lnTo>
                  <a:lnTo>
                    <a:pt x="32" y="29"/>
                  </a:lnTo>
                  <a:lnTo>
                    <a:pt x="40" y="44"/>
                  </a:lnTo>
                  <a:lnTo>
                    <a:pt x="47" y="59"/>
                  </a:lnTo>
                  <a:lnTo>
                    <a:pt x="53" y="73"/>
                  </a:lnTo>
                  <a:lnTo>
                    <a:pt x="56"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3" name="Freeform 229">
              <a:extLst>
                <a:ext uri="{FF2B5EF4-FFF2-40B4-BE49-F238E27FC236}">
                  <a16:creationId xmlns:a16="http://schemas.microsoft.com/office/drawing/2014/main" id="{A0431F4A-9D16-41D4-A667-78F4CCCEFDCD}"/>
                </a:ext>
              </a:extLst>
            </p:cNvPr>
            <p:cNvSpPr>
              <a:spLocks/>
            </p:cNvSpPr>
            <p:nvPr/>
          </p:nvSpPr>
          <p:spPr bwMode="auto">
            <a:xfrm>
              <a:off x="2028" y="1073"/>
              <a:ext cx="36" cy="35"/>
            </a:xfrm>
            <a:custGeom>
              <a:avLst/>
              <a:gdLst>
                <a:gd name="T0" fmla="*/ 71 w 71"/>
                <a:gd name="T1" fmla="*/ 70 h 70"/>
                <a:gd name="T2" fmla="*/ 63 w 71"/>
                <a:gd name="T3" fmla="*/ 64 h 70"/>
                <a:gd name="T4" fmla="*/ 51 w 71"/>
                <a:gd name="T5" fmla="*/ 56 h 70"/>
                <a:gd name="T6" fmla="*/ 38 w 71"/>
                <a:gd name="T7" fmla="*/ 46 h 70"/>
                <a:gd name="T8" fmla="*/ 24 w 71"/>
                <a:gd name="T9" fmla="*/ 34 h 70"/>
                <a:gd name="T10" fmla="*/ 13 w 71"/>
                <a:gd name="T11" fmla="*/ 23 h 70"/>
                <a:gd name="T12" fmla="*/ 3 w 71"/>
                <a:gd name="T13" fmla="*/ 12 h 70"/>
                <a:gd name="T14" fmla="*/ 0 w 71"/>
                <a:gd name="T15" fmla="*/ 4 h 70"/>
                <a:gd name="T16" fmla="*/ 1 w 71"/>
                <a:gd name="T17" fmla="*/ 0 h 70"/>
                <a:gd name="T18" fmla="*/ 8 w 71"/>
                <a:gd name="T19" fmla="*/ 0 h 70"/>
                <a:gd name="T20" fmla="*/ 18 w 71"/>
                <a:gd name="T21" fmla="*/ 6 h 70"/>
                <a:gd name="T22" fmla="*/ 30 w 71"/>
                <a:gd name="T23" fmla="*/ 15 h 70"/>
                <a:gd name="T24" fmla="*/ 41 w 71"/>
                <a:gd name="T25" fmla="*/ 26 h 70"/>
                <a:gd name="T26" fmla="*/ 53 w 71"/>
                <a:gd name="T27" fmla="*/ 40 h 70"/>
                <a:gd name="T28" fmla="*/ 62 w 71"/>
                <a:gd name="T29" fmla="*/ 52 h 70"/>
                <a:gd name="T30" fmla="*/ 69 w 71"/>
                <a:gd name="T31" fmla="*/ 63 h 70"/>
                <a:gd name="T32" fmla="*/ 71 w 71"/>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70">
                  <a:moveTo>
                    <a:pt x="71" y="70"/>
                  </a:moveTo>
                  <a:lnTo>
                    <a:pt x="63" y="64"/>
                  </a:lnTo>
                  <a:lnTo>
                    <a:pt x="51" y="56"/>
                  </a:lnTo>
                  <a:lnTo>
                    <a:pt x="38" y="46"/>
                  </a:lnTo>
                  <a:lnTo>
                    <a:pt x="24" y="34"/>
                  </a:lnTo>
                  <a:lnTo>
                    <a:pt x="13" y="23"/>
                  </a:lnTo>
                  <a:lnTo>
                    <a:pt x="3" y="12"/>
                  </a:lnTo>
                  <a:lnTo>
                    <a:pt x="0" y="4"/>
                  </a:lnTo>
                  <a:lnTo>
                    <a:pt x="1" y="0"/>
                  </a:lnTo>
                  <a:lnTo>
                    <a:pt x="8" y="0"/>
                  </a:lnTo>
                  <a:lnTo>
                    <a:pt x="18" y="6"/>
                  </a:lnTo>
                  <a:lnTo>
                    <a:pt x="30" y="15"/>
                  </a:lnTo>
                  <a:lnTo>
                    <a:pt x="41" y="26"/>
                  </a:lnTo>
                  <a:lnTo>
                    <a:pt x="53" y="40"/>
                  </a:lnTo>
                  <a:lnTo>
                    <a:pt x="62" y="52"/>
                  </a:lnTo>
                  <a:lnTo>
                    <a:pt x="69" y="63"/>
                  </a:lnTo>
                  <a:lnTo>
                    <a:pt x="71"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4" name="Freeform 230">
              <a:extLst>
                <a:ext uri="{FF2B5EF4-FFF2-40B4-BE49-F238E27FC236}">
                  <a16:creationId xmlns:a16="http://schemas.microsoft.com/office/drawing/2014/main" id="{F72E1D78-F778-452A-8259-8F0162C2A1ED}"/>
                </a:ext>
              </a:extLst>
            </p:cNvPr>
            <p:cNvSpPr>
              <a:spLocks/>
            </p:cNvSpPr>
            <p:nvPr/>
          </p:nvSpPr>
          <p:spPr bwMode="auto">
            <a:xfrm>
              <a:off x="2016" y="1078"/>
              <a:ext cx="33" cy="32"/>
            </a:xfrm>
            <a:custGeom>
              <a:avLst/>
              <a:gdLst>
                <a:gd name="T0" fmla="*/ 3 w 64"/>
                <a:gd name="T1" fmla="*/ 0 h 65"/>
                <a:gd name="T2" fmla="*/ 7 w 64"/>
                <a:gd name="T3" fmla="*/ 1 h 65"/>
                <a:gd name="T4" fmla="*/ 12 w 64"/>
                <a:gd name="T5" fmla="*/ 7 h 65"/>
                <a:gd name="T6" fmla="*/ 21 w 64"/>
                <a:gd name="T7" fmla="*/ 16 h 65"/>
                <a:gd name="T8" fmla="*/ 29 w 64"/>
                <a:gd name="T9" fmla="*/ 27 h 65"/>
                <a:gd name="T10" fmla="*/ 38 w 64"/>
                <a:gd name="T11" fmla="*/ 38 h 65"/>
                <a:gd name="T12" fmla="*/ 47 w 64"/>
                <a:gd name="T13" fmla="*/ 48 h 65"/>
                <a:gd name="T14" fmla="*/ 56 w 64"/>
                <a:gd name="T15" fmla="*/ 58 h 65"/>
                <a:gd name="T16" fmla="*/ 64 w 64"/>
                <a:gd name="T17" fmla="*/ 65 h 65"/>
                <a:gd name="T18" fmla="*/ 53 w 64"/>
                <a:gd name="T19" fmla="*/ 61 h 65"/>
                <a:gd name="T20" fmla="*/ 40 w 64"/>
                <a:gd name="T21" fmla="*/ 53 h 65"/>
                <a:gd name="T22" fmla="*/ 29 w 64"/>
                <a:gd name="T23" fmla="*/ 44 h 65"/>
                <a:gd name="T24" fmla="*/ 17 w 64"/>
                <a:gd name="T25" fmla="*/ 33 h 65"/>
                <a:gd name="T26" fmla="*/ 8 w 64"/>
                <a:gd name="T27" fmla="*/ 23 h 65"/>
                <a:gd name="T28" fmla="*/ 2 w 64"/>
                <a:gd name="T29" fmla="*/ 14 h 65"/>
                <a:gd name="T30" fmla="*/ 0 w 64"/>
                <a:gd name="T31" fmla="*/ 6 h 65"/>
                <a:gd name="T32" fmla="*/ 3 w 6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5">
                  <a:moveTo>
                    <a:pt x="3" y="0"/>
                  </a:moveTo>
                  <a:lnTo>
                    <a:pt x="7" y="1"/>
                  </a:lnTo>
                  <a:lnTo>
                    <a:pt x="12" y="7"/>
                  </a:lnTo>
                  <a:lnTo>
                    <a:pt x="21" y="16"/>
                  </a:lnTo>
                  <a:lnTo>
                    <a:pt x="29" y="27"/>
                  </a:lnTo>
                  <a:lnTo>
                    <a:pt x="38" y="38"/>
                  </a:lnTo>
                  <a:lnTo>
                    <a:pt x="47" y="48"/>
                  </a:lnTo>
                  <a:lnTo>
                    <a:pt x="56" y="58"/>
                  </a:lnTo>
                  <a:lnTo>
                    <a:pt x="64" y="65"/>
                  </a:lnTo>
                  <a:lnTo>
                    <a:pt x="53" y="61"/>
                  </a:lnTo>
                  <a:lnTo>
                    <a:pt x="40" y="53"/>
                  </a:lnTo>
                  <a:lnTo>
                    <a:pt x="29" y="44"/>
                  </a:lnTo>
                  <a:lnTo>
                    <a:pt x="17" y="33"/>
                  </a:lnTo>
                  <a:lnTo>
                    <a:pt x="8" y="23"/>
                  </a:lnTo>
                  <a:lnTo>
                    <a:pt x="2" y="14"/>
                  </a:lnTo>
                  <a:lnTo>
                    <a:pt x="0" y="6"/>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5" name="Freeform 231">
              <a:extLst>
                <a:ext uri="{FF2B5EF4-FFF2-40B4-BE49-F238E27FC236}">
                  <a16:creationId xmlns:a16="http://schemas.microsoft.com/office/drawing/2014/main" id="{89DFA8C0-BE78-4E3F-9DE2-1513E61BC040}"/>
                </a:ext>
              </a:extLst>
            </p:cNvPr>
            <p:cNvSpPr>
              <a:spLocks/>
            </p:cNvSpPr>
            <p:nvPr/>
          </p:nvSpPr>
          <p:spPr bwMode="auto">
            <a:xfrm>
              <a:off x="1859" y="1141"/>
              <a:ext cx="156" cy="38"/>
            </a:xfrm>
            <a:custGeom>
              <a:avLst/>
              <a:gdLst>
                <a:gd name="T0" fmla="*/ 310 w 312"/>
                <a:gd name="T1" fmla="*/ 68 h 76"/>
                <a:gd name="T2" fmla="*/ 312 w 312"/>
                <a:gd name="T3" fmla="*/ 70 h 76"/>
                <a:gd name="T4" fmla="*/ 309 w 312"/>
                <a:gd name="T5" fmla="*/ 72 h 76"/>
                <a:gd name="T6" fmla="*/ 306 w 312"/>
                <a:gd name="T7" fmla="*/ 75 h 76"/>
                <a:gd name="T8" fmla="*/ 303 w 312"/>
                <a:gd name="T9" fmla="*/ 76 h 76"/>
                <a:gd name="T10" fmla="*/ 285 w 312"/>
                <a:gd name="T11" fmla="*/ 59 h 76"/>
                <a:gd name="T12" fmla="*/ 264 w 312"/>
                <a:gd name="T13" fmla="*/ 45 h 76"/>
                <a:gd name="T14" fmla="*/ 245 w 312"/>
                <a:gd name="T15" fmla="*/ 34 h 76"/>
                <a:gd name="T16" fmla="*/ 224 w 312"/>
                <a:gd name="T17" fmla="*/ 25 h 76"/>
                <a:gd name="T18" fmla="*/ 203 w 312"/>
                <a:gd name="T19" fmla="*/ 19 h 76"/>
                <a:gd name="T20" fmla="*/ 181 w 312"/>
                <a:gd name="T21" fmla="*/ 16 h 76"/>
                <a:gd name="T22" fmla="*/ 161 w 312"/>
                <a:gd name="T23" fmla="*/ 14 h 76"/>
                <a:gd name="T24" fmla="*/ 140 w 312"/>
                <a:gd name="T25" fmla="*/ 12 h 76"/>
                <a:gd name="T26" fmla="*/ 120 w 312"/>
                <a:gd name="T27" fmla="*/ 14 h 76"/>
                <a:gd name="T28" fmla="*/ 100 w 312"/>
                <a:gd name="T29" fmla="*/ 16 h 76"/>
                <a:gd name="T30" fmla="*/ 80 w 312"/>
                <a:gd name="T31" fmla="*/ 18 h 76"/>
                <a:gd name="T32" fmla="*/ 62 w 312"/>
                <a:gd name="T33" fmla="*/ 22 h 76"/>
                <a:gd name="T34" fmla="*/ 44 w 312"/>
                <a:gd name="T35" fmla="*/ 26 h 76"/>
                <a:gd name="T36" fmla="*/ 28 w 312"/>
                <a:gd name="T37" fmla="*/ 30 h 76"/>
                <a:gd name="T38" fmla="*/ 13 w 312"/>
                <a:gd name="T39" fmla="*/ 34 h 76"/>
                <a:gd name="T40" fmla="*/ 0 w 312"/>
                <a:gd name="T41" fmla="*/ 38 h 76"/>
                <a:gd name="T42" fmla="*/ 6 w 312"/>
                <a:gd name="T43" fmla="*/ 29 h 76"/>
                <a:gd name="T44" fmla="*/ 18 w 312"/>
                <a:gd name="T45" fmla="*/ 22 h 76"/>
                <a:gd name="T46" fmla="*/ 34 w 312"/>
                <a:gd name="T47" fmla="*/ 15 h 76"/>
                <a:gd name="T48" fmla="*/ 51 w 312"/>
                <a:gd name="T49" fmla="*/ 9 h 76"/>
                <a:gd name="T50" fmla="*/ 72 w 312"/>
                <a:gd name="T51" fmla="*/ 4 h 76"/>
                <a:gd name="T52" fmla="*/ 95 w 312"/>
                <a:gd name="T53" fmla="*/ 1 h 76"/>
                <a:gd name="T54" fmla="*/ 119 w 312"/>
                <a:gd name="T55" fmla="*/ 0 h 76"/>
                <a:gd name="T56" fmla="*/ 145 w 312"/>
                <a:gd name="T57" fmla="*/ 0 h 76"/>
                <a:gd name="T58" fmla="*/ 170 w 312"/>
                <a:gd name="T59" fmla="*/ 1 h 76"/>
                <a:gd name="T60" fmla="*/ 194 w 312"/>
                <a:gd name="T61" fmla="*/ 4 h 76"/>
                <a:gd name="T62" fmla="*/ 218 w 312"/>
                <a:gd name="T63" fmla="*/ 10 h 76"/>
                <a:gd name="T64" fmla="*/ 242 w 312"/>
                <a:gd name="T65" fmla="*/ 17 h 76"/>
                <a:gd name="T66" fmla="*/ 263 w 312"/>
                <a:gd name="T67" fmla="*/ 26 h 76"/>
                <a:gd name="T68" fmla="*/ 282 w 312"/>
                <a:gd name="T69" fmla="*/ 38 h 76"/>
                <a:gd name="T70" fmla="*/ 298 w 312"/>
                <a:gd name="T71" fmla="*/ 52 h 76"/>
                <a:gd name="T72" fmla="*/ 310 w 312"/>
                <a:gd name="T73"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76">
                  <a:moveTo>
                    <a:pt x="310" y="68"/>
                  </a:moveTo>
                  <a:lnTo>
                    <a:pt x="312" y="70"/>
                  </a:lnTo>
                  <a:lnTo>
                    <a:pt x="309" y="72"/>
                  </a:lnTo>
                  <a:lnTo>
                    <a:pt x="306" y="75"/>
                  </a:lnTo>
                  <a:lnTo>
                    <a:pt x="303" y="76"/>
                  </a:lnTo>
                  <a:lnTo>
                    <a:pt x="285" y="59"/>
                  </a:lnTo>
                  <a:lnTo>
                    <a:pt x="264" y="45"/>
                  </a:lnTo>
                  <a:lnTo>
                    <a:pt x="245" y="34"/>
                  </a:lnTo>
                  <a:lnTo>
                    <a:pt x="224" y="25"/>
                  </a:lnTo>
                  <a:lnTo>
                    <a:pt x="203" y="19"/>
                  </a:lnTo>
                  <a:lnTo>
                    <a:pt x="181" y="16"/>
                  </a:lnTo>
                  <a:lnTo>
                    <a:pt x="161" y="14"/>
                  </a:lnTo>
                  <a:lnTo>
                    <a:pt x="140" y="12"/>
                  </a:lnTo>
                  <a:lnTo>
                    <a:pt x="120" y="14"/>
                  </a:lnTo>
                  <a:lnTo>
                    <a:pt x="100" y="16"/>
                  </a:lnTo>
                  <a:lnTo>
                    <a:pt x="80" y="18"/>
                  </a:lnTo>
                  <a:lnTo>
                    <a:pt x="62" y="22"/>
                  </a:lnTo>
                  <a:lnTo>
                    <a:pt x="44" y="26"/>
                  </a:lnTo>
                  <a:lnTo>
                    <a:pt x="28" y="30"/>
                  </a:lnTo>
                  <a:lnTo>
                    <a:pt x="13" y="34"/>
                  </a:lnTo>
                  <a:lnTo>
                    <a:pt x="0" y="38"/>
                  </a:lnTo>
                  <a:lnTo>
                    <a:pt x="6" y="29"/>
                  </a:lnTo>
                  <a:lnTo>
                    <a:pt x="18" y="22"/>
                  </a:lnTo>
                  <a:lnTo>
                    <a:pt x="34" y="15"/>
                  </a:lnTo>
                  <a:lnTo>
                    <a:pt x="51" y="9"/>
                  </a:lnTo>
                  <a:lnTo>
                    <a:pt x="72" y="4"/>
                  </a:lnTo>
                  <a:lnTo>
                    <a:pt x="95" y="1"/>
                  </a:lnTo>
                  <a:lnTo>
                    <a:pt x="119" y="0"/>
                  </a:lnTo>
                  <a:lnTo>
                    <a:pt x="145" y="0"/>
                  </a:lnTo>
                  <a:lnTo>
                    <a:pt x="170" y="1"/>
                  </a:lnTo>
                  <a:lnTo>
                    <a:pt x="194" y="4"/>
                  </a:lnTo>
                  <a:lnTo>
                    <a:pt x="218" y="10"/>
                  </a:lnTo>
                  <a:lnTo>
                    <a:pt x="242" y="17"/>
                  </a:lnTo>
                  <a:lnTo>
                    <a:pt x="263" y="26"/>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6" name="Freeform 232">
              <a:extLst>
                <a:ext uri="{FF2B5EF4-FFF2-40B4-BE49-F238E27FC236}">
                  <a16:creationId xmlns:a16="http://schemas.microsoft.com/office/drawing/2014/main" id="{955AEB60-948A-4BD1-8919-62CFBF800DB8}"/>
                </a:ext>
              </a:extLst>
            </p:cNvPr>
            <p:cNvSpPr>
              <a:spLocks/>
            </p:cNvSpPr>
            <p:nvPr/>
          </p:nvSpPr>
          <p:spPr bwMode="auto">
            <a:xfrm>
              <a:off x="1862" y="1150"/>
              <a:ext cx="19" cy="34"/>
            </a:xfrm>
            <a:custGeom>
              <a:avLst/>
              <a:gdLst>
                <a:gd name="T0" fmla="*/ 38 w 38"/>
                <a:gd name="T1" fmla="*/ 0 h 68"/>
                <a:gd name="T2" fmla="*/ 30 w 38"/>
                <a:gd name="T3" fmla="*/ 7 h 68"/>
                <a:gd name="T4" fmla="*/ 23 w 38"/>
                <a:gd name="T5" fmla="*/ 16 h 68"/>
                <a:gd name="T6" fmla="*/ 16 w 38"/>
                <a:gd name="T7" fmla="*/ 27 h 68"/>
                <a:gd name="T8" fmla="*/ 9 w 38"/>
                <a:gd name="T9" fmla="*/ 38 h 68"/>
                <a:gd name="T10" fmla="*/ 5 w 38"/>
                <a:gd name="T11" fmla="*/ 48 h 68"/>
                <a:gd name="T12" fmla="*/ 1 w 38"/>
                <a:gd name="T13" fmla="*/ 58 h 68"/>
                <a:gd name="T14" fmla="*/ 0 w 38"/>
                <a:gd name="T15" fmla="*/ 65 h 68"/>
                <a:gd name="T16" fmla="*/ 1 w 38"/>
                <a:gd name="T17" fmla="*/ 68 h 68"/>
                <a:gd name="T18" fmla="*/ 5 w 38"/>
                <a:gd name="T19" fmla="*/ 67 h 68"/>
                <a:gd name="T20" fmla="*/ 8 w 38"/>
                <a:gd name="T21" fmla="*/ 62 h 68"/>
                <a:gd name="T22" fmla="*/ 12 w 38"/>
                <a:gd name="T23" fmla="*/ 54 h 68"/>
                <a:gd name="T24" fmla="*/ 16 w 38"/>
                <a:gd name="T25" fmla="*/ 44 h 68"/>
                <a:gd name="T26" fmla="*/ 21 w 38"/>
                <a:gd name="T27" fmla="*/ 32 h 68"/>
                <a:gd name="T28" fmla="*/ 27 w 38"/>
                <a:gd name="T29" fmla="*/ 21 h 68"/>
                <a:gd name="T30" fmla="*/ 32 w 38"/>
                <a:gd name="T31" fmla="*/ 9 h 68"/>
                <a:gd name="T32" fmla="*/ 38 w 38"/>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8">
                  <a:moveTo>
                    <a:pt x="38" y="0"/>
                  </a:moveTo>
                  <a:lnTo>
                    <a:pt x="30" y="7"/>
                  </a:lnTo>
                  <a:lnTo>
                    <a:pt x="23" y="16"/>
                  </a:lnTo>
                  <a:lnTo>
                    <a:pt x="16" y="27"/>
                  </a:lnTo>
                  <a:lnTo>
                    <a:pt x="9" y="38"/>
                  </a:lnTo>
                  <a:lnTo>
                    <a:pt x="5" y="48"/>
                  </a:lnTo>
                  <a:lnTo>
                    <a:pt x="1" y="58"/>
                  </a:lnTo>
                  <a:lnTo>
                    <a:pt x="0" y="65"/>
                  </a:lnTo>
                  <a:lnTo>
                    <a:pt x="1" y="68"/>
                  </a:lnTo>
                  <a:lnTo>
                    <a:pt x="5" y="67"/>
                  </a:lnTo>
                  <a:lnTo>
                    <a:pt x="8" y="62"/>
                  </a:lnTo>
                  <a:lnTo>
                    <a:pt x="12" y="54"/>
                  </a:lnTo>
                  <a:lnTo>
                    <a:pt x="16" y="44"/>
                  </a:lnTo>
                  <a:lnTo>
                    <a:pt x="21" y="32"/>
                  </a:lnTo>
                  <a:lnTo>
                    <a:pt x="27" y="21"/>
                  </a:lnTo>
                  <a:lnTo>
                    <a:pt x="32" y="9"/>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7" name="Freeform 233">
              <a:extLst>
                <a:ext uri="{FF2B5EF4-FFF2-40B4-BE49-F238E27FC236}">
                  <a16:creationId xmlns:a16="http://schemas.microsoft.com/office/drawing/2014/main" id="{557F79F1-A9A8-4D4F-85CE-BD97C8F58B48}"/>
                </a:ext>
              </a:extLst>
            </p:cNvPr>
            <p:cNvSpPr>
              <a:spLocks/>
            </p:cNvSpPr>
            <p:nvPr/>
          </p:nvSpPr>
          <p:spPr bwMode="auto">
            <a:xfrm>
              <a:off x="1872" y="1146"/>
              <a:ext cx="22" cy="38"/>
            </a:xfrm>
            <a:custGeom>
              <a:avLst/>
              <a:gdLst>
                <a:gd name="T0" fmla="*/ 1 w 45"/>
                <a:gd name="T1" fmla="*/ 75 h 75"/>
                <a:gd name="T2" fmla="*/ 0 w 45"/>
                <a:gd name="T3" fmla="*/ 72 h 75"/>
                <a:gd name="T4" fmla="*/ 1 w 45"/>
                <a:gd name="T5" fmla="*/ 65 h 75"/>
                <a:gd name="T6" fmla="*/ 4 w 45"/>
                <a:gd name="T7" fmla="*/ 55 h 75"/>
                <a:gd name="T8" fmla="*/ 9 w 45"/>
                <a:gd name="T9" fmla="*/ 44 h 75"/>
                <a:gd name="T10" fmla="*/ 16 w 45"/>
                <a:gd name="T11" fmla="*/ 31 h 75"/>
                <a:gd name="T12" fmla="*/ 24 w 45"/>
                <a:gd name="T13" fmla="*/ 20 h 75"/>
                <a:gd name="T14" fmla="*/ 34 w 45"/>
                <a:gd name="T15" fmla="*/ 8 h 75"/>
                <a:gd name="T16" fmla="*/ 45 w 45"/>
                <a:gd name="T17" fmla="*/ 0 h 75"/>
                <a:gd name="T18" fmla="*/ 39 w 45"/>
                <a:gd name="T19" fmla="*/ 9 h 75"/>
                <a:gd name="T20" fmla="*/ 33 w 45"/>
                <a:gd name="T21" fmla="*/ 21 h 75"/>
                <a:gd name="T22" fmla="*/ 26 w 45"/>
                <a:gd name="T23" fmla="*/ 34 h 75"/>
                <a:gd name="T24" fmla="*/ 21 w 45"/>
                <a:gd name="T25" fmla="*/ 46 h 75"/>
                <a:gd name="T26" fmla="*/ 14 w 45"/>
                <a:gd name="T27" fmla="*/ 58 h 75"/>
                <a:gd name="T28" fmla="*/ 9 w 45"/>
                <a:gd name="T29" fmla="*/ 67 h 75"/>
                <a:gd name="T30" fmla="*/ 4 w 45"/>
                <a:gd name="T31" fmla="*/ 74 h 75"/>
                <a:gd name="T32" fmla="*/ 1 w 45"/>
                <a:gd name="T3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75">
                  <a:moveTo>
                    <a:pt x="1" y="75"/>
                  </a:moveTo>
                  <a:lnTo>
                    <a:pt x="0" y="72"/>
                  </a:lnTo>
                  <a:lnTo>
                    <a:pt x="1" y="65"/>
                  </a:lnTo>
                  <a:lnTo>
                    <a:pt x="4" y="55"/>
                  </a:lnTo>
                  <a:lnTo>
                    <a:pt x="9" y="44"/>
                  </a:lnTo>
                  <a:lnTo>
                    <a:pt x="16" y="31"/>
                  </a:lnTo>
                  <a:lnTo>
                    <a:pt x="24" y="20"/>
                  </a:lnTo>
                  <a:lnTo>
                    <a:pt x="34" y="8"/>
                  </a:lnTo>
                  <a:lnTo>
                    <a:pt x="45" y="0"/>
                  </a:lnTo>
                  <a:lnTo>
                    <a:pt x="39" y="9"/>
                  </a:lnTo>
                  <a:lnTo>
                    <a:pt x="33" y="21"/>
                  </a:lnTo>
                  <a:lnTo>
                    <a:pt x="26" y="34"/>
                  </a:lnTo>
                  <a:lnTo>
                    <a:pt x="21" y="46"/>
                  </a:lnTo>
                  <a:lnTo>
                    <a:pt x="14" y="58"/>
                  </a:lnTo>
                  <a:lnTo>
                    <a:pt x="9" y="67"/>
                  </a:lnTo>
                  <a:lnTo>
                    <a:pt x="4" y="74"/>
                  </a:lnTo>
                  <a:lnTo>
                    <a:pt x="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8" name="Freeform 234">
              <a:extLst>
                <a:ext uri="{FF2B5EF4-FFF2-40B4-BE49-F238E27FC236}">
                  <a16:creationId xmlns:a16="http://schemas.microsoft.com/office/drawing/2014/main" id="{60770349-0A80-40D5-8E53-4F95268BE54B}"/>
                </a:ext>
              </a:extLst>
            </p:cNvPr>
            <p:cNvSpPr>
              <a:spLocks/>
            </p:cNvSpPr>
            <p:nvPr/>
          </p:nvSpPr>
          <p:spPr bwMode="auto">
            <a:xfrm>
              <a:off x="1895" y="1143"/>
              <a:ext cx="30" cy="49"/>
            </a:xfrm>
            <a:custGeom>
              <a:avLst/>
              <a:gdLst>
                <a:gd name="T0" fmla="*/ 1 w 60"/>
                <a:gd name="T1" fmla="*/ 98 h 98"/>
                <a:gd name="T2" fmla="*/ 0 w 60"/>
                <a:gd name="T3" fmla="*/ 92 h 98"/>
                <a:gd name="T4" fmla="*/ 2 w 60"/>
                <a:gd name="T5" fmla="*/ 82 h 98"/>
                <a:gd name="T6" fmla="*/ 8 w 60"/>
                <a:gd name="T7" fmla="*/ 68 h 98"/>
                <a:gd name="T8" fmla="*/ 15 w 60"/>
                <a:gd name="T9" fmla="*/ 52 h 98"/>
                <a:gd name="T10" fmla="*/ 25 w 60"/>
                <a:gd name="T11" fmla="*/ 36 h 98"/>
                <a:gd name="T12" fmla="*/ 37 w 60"/>
                <a:gd name="T13" fmla="*/ 21 h 98"/>
                <a:gd name="T14" fmla="*/ 48 w 60"/>
                <a:gd name="T15" fmla="*/ 8 h 98"/>
                <a:gd name="T16" fmla="*/ 60 w 60"/>
                <a:gd name="T17" fmla="*/ 0 h 98"/>
                <a:gd name="T18" fmla="*/ 55 w 60"/>
                <a:gd name="T19" fmla="*/ 8 h 98"/>
                <a:gd name="T20" fmla="*/ 48 w 60"/>
                <a:gd name="T21" fmla="*/ 21 h 98"/>
                <a:gd name="T22" fmla="*/ 40 w 60"/>
                <a:gd name="T23" fmla="*/ 37 h 98"/>
                <a:gd name="T24" fmla="*/ 31 w 60"/>
                <a:gd name="T25" fmla="*/ 56 h 98"/>
                <a:gd name="T26" fmla="*/ 22 w 60"/>
                <a:gd name="T27" fmla="*/ 72 h 98"/>
                <a:gd name="T28" fmla="*/ 14 w 60"/>
                <a:gd name="T29" fmla="*/ 87 h 98"/>
                <a:gd name="T30" fmla="*/ 6 w 60"/>
                <a:gd name="T31" fmla="*/ 96 h 98"/>
                <a:gd name="T32" fmla="*/ 1 w 60"/>
                <a:gd name="T3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98">
                  <a:moveTo>
                    <a:pt x="1" y="98"/>
                  </a:moveTo>
                  <a:lnTo>
                    <a:pt x="0" y="92"/>
                  </a:lnTo>
                  <a:lnTo>
                    <a:pt x="2" y="82"/>
                  </a:lnTo>
                  <a:lnTo>
                    <a:pt x="8" y="68"/>
                  </a:lnTo>
                  <a:lnTo>
                    <a:pt x="15" y="52"/>
                  </a:lnTo>
                  <a:lnTo>
                    <a:pt x="25" y="36"/>
                  </a:lnTo>
                  <a:lnTo>
                    <a:pt x="37" y="21"/>
                  </a:lnTo>
                  <a:lnTo>
                    <a:pt x="48" y="8"/>
                  </a:lnTo>
                  <a:lnTo>
                    <a:pt x="60" y="0"/>
                  </a:lnTo>
                  <a:lnTo>
                    <a:pt x="55" y="8"/>
                  </a:lnTo>
                  <a:lnTo>
                    <a:pt x="48" y="21"/>
                  </a:lnTo>
                  <a:lnTo>
                    <a:pt x="40" y="37"/>
                  </a:lnTo>
                  <a:lnTo>
                    <a:pt x="31" y="56"/>
                  </a:lnTo>
                  <a:lnTo>
                    <a:pt x="22" y="72"/>
                  </a:lnTo>
                  <a:lnTo>
                    <a:pt x="14" y="87"/>
                  </a:lnTo>
                  <a:lnTo>
                    <a:pt x="6" y="96"/>
                  </a:lnTo>
                  <a:lnTo>
                    <a:pt x="1" y="9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79" name="Freeform 235">
              <a:extLst>
                <a:ext uri="{FF2B5EF4-FFF2-40B4-BE49-F238E27FC236}">
                  <a16:creationId xmlns:a16="http://schemas.microsoft.com/office/drawing/2014/main" id="{F366A3A0-1E67-4024-866D-86A8263D699D}"/>
                </a:ext>
              </a:extLst>
            </p:cNvPr>
            <p:cNvSpPr>
              <a:spLocks/>
            </p:cNvSpPr>
            <p:nvPr/>
          </p:nvSpPr>
          <p:spPr bwMode="auto">
            <a:xfrm>
              <a:off x="1921" y="1146"/>
              <a:ext cx="33" cy="52"/>
            </a:xfrm>
            <a:custGeom>
              <a:avLst/>
              <a:gdLst>
                <a:gd name="T0" fmla="*/ 1 w 65"/>
                <a:gd name="T1" fmla="*/ 105 h 105"/>
                <a:gd name="T2" fmla="*/ 0 w 65"/>
                <a:gd name="T3" fmla="*/ 99 h 105"/>
                <a:gd name="T4" fmla="*/ 3 w 65"/>
                <a:gd name="T5" fmla="*/ 88 h 105"/>
                <a:gd name="T6" fmla="*/ 9 w 65"/>
                <a:gd name="T7" fmla="*/ 71 h 105"/>
                <a:gd name="T8" fmla="*/ 19 w 65"/>
                <a:gd name="T9" fmla="*/ 54 h 105"/>
                <a:gd name="T10" fmla="*/ 30 w 65"/>
                <a:gd name="T11" fmla="*/ 36 h 105"/>
                <a:gd name="T12" fmla="*/ 42 w 65"/>
                <a:gd name="T13" fmla="*/ 20 h 105"/>
                <a:gd name="T14" fmla="*/ 54 w 65"/>
                <a:gd name="T15" fmla="*/ 7 h 105"/>
                <a:gd name="T16" fmla="*/ 65 w 65"/>
                <a:gd name="T17" fmla="*/ 0 h 105"/>
                <a:gd name="T18" fmla="*/ 61 w 65"/>
                <a:gd name="T19" fmla="*/ 8 h 105"/>
                <a:gd name="T20" fmla="*/ 54 w 65"/>
                <a:gd name="T21" fmla="*/ 22 h 105"/>
                <a:gd name="T22" fmla="*/ 45 w 65"/>
                <a:gd name="T23" fmla="*/ 39 h 105"/>
                <a:gd name="T24" fmla="*/ 33 w 65"/>
                <a:gd name="T25" fmla="*/ 58 h 105"/>
                <a:gd name="T26" fmla="*/ 23 w 65"/>
                <a:gd name="T27" fmla="*/ 76 h 105"/>
                <a:gd name="T28" fmla="*/ 14 w 65"/>
                <a:gd name="T29" fmla="*/ 91 h 105"/>
                <a:gd name="T30" fmla="*/ 5 w 65"/>
                <a:gd name="T31" fmla="*/ 101 h 105"/>
                <a:gd name="T32" fmla="*/ 1 w 65"/>
                <a:gd name="T3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05">
                  <a:moveTo>
                    <a:pt x="1" y="105"/>
                  </a:moveTo>
                  <a:lnTo>
                    <a:pt x="0" y="99"/>
                  </a:lnTo>
                  <a:lnTo>
                    <a:pt x="3" y="88"/>
                  </a:lnTo>
                  <a:lnTo>
                    <a:pt x="9" y="71"/>
                  </a:lnTo>
                  <a:lnTo>
                    <a:pt x="19" y="54"/>
                  </a:lnTo>
                  <a:lnTo>
                    <a:pt x="30" y="36"/>
                  </a:lnTo>
                  <a:lnTo>
                    <a:pt x="42" y="20"/>
                  </a:lnTo>
                  <a:lnTo>
                    <a:pt x="54" y="7"/>
                  </a:lnTo>
                  <a:lnTo>
                    <a:pt x="65" y="0"/>
                  </a:lnTo>
                  <a:lnTo>
                    <a:pt x="61" y="8"/>
                  </a:lnTo>
                  <a:lnTo>
                    <a:pt x="54" y="22"/>
                  </a:lnTo>
                  <a:lnTo>
                    <a:pt x="45" y="39"/>
                  </a:lnTo>
                  <a:lnTo>
                    <a:pt x="33" y="58"/>
                  </a:lnTo>
                  <a:lnTo>
                    <a:pt x="23" y="76"/>
                  </a:lnTo>
                  <a:lnTo>
                    <a:pt x="14" y="91"/>
                  </a:lnTo>
                  <a:lnTo>
                    <a:pt x="5" y="101"/>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0" name="Freeform 236">
              <a:extLst>
                <a:ext uri="{FF2B5EF4-FFF2-40B4-BE49-F238E27FC236}">
                  <a16:creationId xmlns:a16="http://schemas.microsoft.com/office/drawing/2014/main" id="{BBAF7ABD-7577-4B65-B4E3-9FBE2DDE531C}"/>
                </a:ext>
              </a:extLst>
            </p:cNvPr>
            <p:cNvSpPr>
              <a:spLocks/>
            </p:cNvSpPr>
            <p:nvPr/>
          </p:nvSpPr>
          <p:spPr bwMode="auto">
            <a:xfrm>
              <a:off x="1938" y="1150"/>
              <a:ext cx="35" cy="43"/>
            </a:xfrm>
            <a:custGeom>
              <a:avLst/>
              <a:gdLst>
                <a:gd name="T0" fmla="*/ 0 w 71"/>
                <a:gd name="T1" fmla="*/ 87 h 87"/>
                <a:gd name="T2" fmla="*/ 0 w 71"/>
                <a:gd name="T3" fmla="*/ 82 h 87"/>
                <a:gd name="T4" fmla="*/ 5 w 71"/>
                <a:gd name="T5" fmla="*/ 72 h 87"/>
                <a:gd name="T6" fmla="*/ 14 w 71"/>
                <a:gd name="T7" fmla="*/ 58 h 87"/>
                <a:gd name="T8" fmla="*/ 25 w 71"/>
                <a:gd name="T9" fmla="*/ 43 h 87"/>
                <a:gd name="T10" fmla="*/ 37 w 71"/>
                <a:gd name="T11" fmla="*/ 28 h 87"/>
                <a:gd name="T12" fmla="*/ 50 w 71"/>
                <a:gd name="T13" fmla="*/ 14 h 87"/>
                <a:gd name="T14" fmla="*/ 62 w 71"/>
                <a:gd name="T15" fmla="*/ 5 h 87"/>
                <a:gd name="T16" fmla="*/ 71 w 71"/>
                <a:gd name="T17" fmla="*/ 0 h 87"/>
                <a:gd name="T18" fmla="*/ 66 w 71"/>
                <a:gd name="T19" fmla="*/ 8 h 87"/>
                <a:gd name="T20" fmla="*/ 57 w 71"/>
                <a:gd name="T21" fmla="*/ 21 h 87"/>
                <a:gd name="T22" fmla="*/ 46 w 71"/>
                <a:gd name="T23" fmla="*/ 36 h 87"/>
                <a:gd name="T24" fmla="*/ 35 w 71"/>
                <a:gd name="T25" fmla="*/ 52 h 87"/>
                <a:gd name="T26" fmla="*/ 24 w 71"/>
                <a:gd name="T27" fmla="*/ 67 h 87"/>
                <a:gd name="T28" fmla="*/ 14 w 71"/>
                <a:gd name="T29" fmla="*/ 79 h 87"/>
                <a:gd name="T30" fmla="*/ 6 w 71"/>
                <a:gd name="T31" fmla="*/ 85 h 87"/>
                <a:gd name="T32" fmla="*/ 0 w 71"/>
                <a:gd name="T3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87">
                  <a:moveTo>
                    <a:pt x="0" y="87"/>
                  </a:moveTo>
                  <a:lnTo>
                    <a:pt x="0" y="82"/>
                  </a:lnTo>
                  <a:lnTo>
                    <a:pt x="5" y="72"/>
                  </a:lnTo>
                  <a:lnTo>
                    <a:pt x="14" y="58"/>
                  </a:lnTo>
                  <a:lnTo>
                    <a:pt x="25" y="43"/>
                  </a:lnTo>
                  <a:lnTo>
                    <a:pt x="37" y="28"/>
                  </a:lnTo>
                  <a:lnTo>
                    <a:pt x="50" y="14"/>
                  </a:lnTo>
                  <a:lnTo>
                    <a:pt x="62" y="5"/>
                  </a:lnTo>
                  <a:lnTo>
                    <a:pt x="71" y="0"/>
                  </a:lnTo>
                  <a:lnTo>
                    <a:pt x="66" y="8"/>
                  </a:lnTo>
                  <a:lnTo>
                    <a:pt x="57" y="21"/>
                  </a:lnTo>
                  <a:lnTo>
                    <a:pt x="46" y="36"/>
                  </a:lnTo>
                  <a:lnTo>
                    <a:pt x="35" y="52"/>
                  </a:lnTo>
                  <a:lnTo>
                    <a:pt x="24" y="67"/>
                  </a:lnTo>
                  <a:lnTo>
                    <a:pt x="14" y="79"/>
                  </a:lnTo>
                  <a:lnTo>
                    <a:pt x="6" y="85"/>
                  </a:lnTo>
                  <a:lnTo>
                    <a:pt x="0"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1" name="Freeform 237">
              <a:extLst>
                <a:ext uri="{FF2B5EF4-FFF2-40B4-BE49-F238E27FC236}">
                  <a16:creationId xmlns:a16="http://schemas.microsoft.com/office/drawing/2014/main" id="{6B1DFB24-30B6-4363-AD83-6268B85288A8}"/>
                </a:ext>
              </a:extLst>
            </p:cNvPr>
            <p:cNvSpPr>
              <a:spLocks/>
            </p:cNvSpPr>
            <p:nvPr/>
          </p:nvSpPr>
          <p:spPr bwMode="auto">
            <a:xfrm>
              <a:off x="1957" y="1156"/>
              <a:ext cx="30" cy="36"/>
            </a:xfrm>
            <a:custGeom>
              <a:avLst/>
              <a:gdLst>
                <a:gd name="T0" fmla="*/ 1 w 61"/>
                <a:gd name="T1" fmla="*/ 71 h 71"/>
                <a:gd name="T2" fmla="*/ 0 w 61"/>
                <a:gd name="T3" fmla="*/ 67 h 71"/>
                <a:gd name="T4" fmla="*/ 4 w 61"/>
                <a:gd name="T5" fmla="*/ 59 h 71"/>
                <a:gd name="T6" fmla="*/ 8 w 61"/>
                <a:gd name="T7" fmla="*/ 47 h 71"/>
                <a:gd name="T8" fmla="*/ 16 w 61"/>
                <a:gd name="T9" fmla="*/ 35 h 71"/>
                <a:gd name="T10" fmla="*/ 27 w 61"/>
                <a:gd name="T11" fmla="*/ 24 h 71"/>
                <a:gd name="T12" fmla="*/ 37 w 61"/>
                <a:gd name="T13" fmla="*/ 12 h 71"/>
                <a:gd name="T14" fmla="*/ 48 w 61"/>
                <a:gd name="T15" fmla="*/ 4 h 71"/>
                <a:gd name="T16" fmla="*/ 61 w 61"/>
                <a:gd name="T17" fmla="*/ 0 h 71"/>
                <a:gd name="T18" fmla="*/ 55 w 61"/>
                <a:gd name="T19" fmla="*/ 7 h 71"/>
                <a:gd name="T20" fmla="*/ 47 w 61"/>
                <a:gd name="T21" fmla="*/ 17 h 71"/>
                <a:gd name="T22" fmla="*/ 38 w 61"/>
                <a:gd name="T23" fmla="*/ 30 h 71"/>
                <a:gd name="T24" fmla="*/ 29 w 61"/>
                <a:gd name="T25" fmla="*/ 42 h 71"/>
                <a:gd name="T26" fmla="*/ 20 w 61"/>
                <a:gd name="T27" fmla="*/ 55 h 71"/>
                <a:gd name="T28" fmla="*/ 12 w 61"/>
                <a:gd name="T29" fmla="*/ 64 h 71"/>
                <a:gd name="T30" fmla="*/ 5 w 61"/>
                <a:gd name="T31" fmla="*/ 70 h 71"/>
                <a:gd name="T32" fmla="*/ 1 w 61"/>
                <a:gd name="T3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71">
                  <a:moveTo>
                    <a:pt x="1" y="71"/>
                  </a:moveTo>
                  <a:lnTo>
                    <a:pt x="0" y="67"/>
                  </a:lnTo>
                  <a:lnTo>
                    <a:pt x="4" y="59"/>
                  </a:lnTo>
                  <a:lnTo>
                    <a:pt x="8" y="47"/>
                  </a:lnTo>
                  <a:lnTo>
                    <a:pt x="16" y="35"/>
                  </a:lnTo>
                  <a:lnTo>
                    <a:pt x="27" y="24"/>
                  </a:lnTo>
                  <a:lnTo>
                    <a:pt x="37" y="12"/>
                  </a:lnTo>
                  <a:lnTo>
                    <a:pt x="48" y="4"/>
                  </a:lnTo>
                  <a:lnTo>
                    <a:pt x="61" y="0"/>
                  </a:lnTo>
                  <a:lnTo>
                    <a:pt x="55" y="7"/>
                  </a:lnTo>
                  <a:lnTo>
                    <a:pt x="47" y="17"/>
                  </a:lnTo>
                  <a:lnTo>
                    <a:pt x="38" y="30"/>
                  </a:lnTo>
                  <a:lnTo>
                    <a:pt x="29" y="42"/>
                  </a:lnTo>
                  <a:lnTo>
                    <a:pt x="20" y="55"/>
                  </a:lnTo>
                  <a:lnTo>
                    <a:pt x="12" y="64"/>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2" name="Freeform 238">
              <a:extLst>
                <a:ext uri="{FF2B5EF4-FFF2-40B4-BE49-F238E27FC236}">
                  <a16:creationId xmlns:a16="http://schemas.microsoft.com/office/drawing/2014/main" id="{999CDC7B-6B44-4019-B90F-39E197CC1A51}"/>
                </a:ext>
              </a:extLst>
            </p:cNvPr>
            <p:cNvSpPr>
              <a:spLocks/>
            </p:cNvSpPr>
            <p:nvPr/>
          </p:nvSpPr>
          <p:spPr bwMode="auto">
            <a:xfrm>
              <a:off x="1976" y="1166"/>
              <a:ext cx="26" cy="25"/>
            </a:xfrm>
            <a:custGeom>
              <a:avLst/>
              <a:gdLst>
                <a:gd name="T0" fmla="*/ 0 w 53"/>
                <a:gd name="T1" fmla="*/ 51 h 51"/>
                <a:gd name="T2" fmla="*/ 0 w 53"/>
                <a:gd name="T3" fmla="*/ 48 h 51"/>
                <a:gd name="T4" fmla="*/ 4 w 53"/>
                <a:gd name="T5" fmla="*/ 41 h 51"/>
                <a:gd name="T6" fmla="*/ 10 w 53"/>
                <a:gd name="T7" fmla="*/ 31 h 51"/>
                <a:gd name="T8" fmla="*/ 20 w 53"/>
                <a:gd name="T9" fmla="*/ 22 h 51"/>
                <a:gd name="T10" fmla="*/ 29 w 53"/>
                <a:gd name="T11" fmla="*/ 14 h 51"/>
                <a:gd name="T12" fmla="*/ 38 w 53"/>
                <a:gd name="T13" fmla="*/ 6 h 51"/>
                <a:gd name="T14" fmla="*/ 47 w 53"/>
                <a:gd name="T15" fmla="*/ 1 h 51"/>
                <a:gd name="T16" fmla="*/ 53 w 53"/>
                <a:gd name="T17" fmla="*/ 0 h 51"/>
                <a:gd name="T18" fmla="*/ 47 w 53"/>
                <a:gd name="T19" fmla="*/ 6 h 51"/>
                <a:gd name="T20" fmla="*/ 40 w 53"/>
                <a:gd name="T21" fmla="*/ 13 h 51"/>
                <a:gd name="T22" fmla="*/ 33 w 53"/>
                <a:gd name="T23" fmla="*/ 21 h 51"/>
                <a:gd name="T24" fmla="*/ 25 w 53"/>
                <a:gd name="T25" fmla="*/ 30 h 51"/>
                <a:gd name="T26" fmla="*/ 19 w 53"/>
                <a:gd name="T27" fmla="*/ 38 h 51"/>
                <a:gd name="T28" fmla="*/ 10 w 53"/>
                <a:gd name="T29" fmla="*/ 45 h 51"/>
                <a:gd name="T30" fmla="*/ 5 w 53"/>
                <a:gd name="T31" fmla="*/ 50 h 51"/>
                <a:gd name="T32" fmla="*/ 0 w 53"/>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51">
                  <a:moveTo>
                    <a:pt x="0" y="51"/>
                  </a:moveTo>
                  <a:lnTo>
                    <a:pt x="0" y="48"/>
                  </a:lnTo>
                  <a:lnTo>
                    <a:pt x="4" y="41"/>
                  </a:lnTo>
                  <a:lnTo>
                    <a:pt x="10" y="31"/>
                  </a:lnTo>
                  <a:lnTo>
                    <a:pt x="20" y="22"/>
                  </a:lnTo>
                  <a:lnTo>
                    <a:pt x="29" y="14"/>
                  </a:lnTo>
                  <a:lnTo>
                    <a:pt x="38" y="6"/>
                  </a:lnTo>
                  <a:lnTo>
                    <a:pt x="47" y="1"/>
                  </a:lnTo>
                  <a:lnTo>
                    <a:pt x="53" y="0"/>
                  </a:lnTo>
                  <a:lnTo>
                    <a:pt x="47" y="6"/>
                  </a:lnTo>
                  <a:lnTo>
                    <a:pt x="40" y="13"/>
                  </a:lnTo>
                  <a:lnTo>
                    <a:pt x="33" y="21"/>
                  </a:lnTo>
                  <a:lnTo>
                    <a:pt x="25" y="30"/>
                  </a:lnTo>
                  <a:lnTo>
                    <a:pt x="19" y="38"/>
                  </a:lnTo>
                  <a:lnTo>
                    <a:pt x="10" y="45"/>
                  </a:lnTo>
                  <a:lnTo>
                    <a:pt x="5" y="50"/>
                  </a:lnTo>
                  <a:lnTo>
                    <a:pt x="0"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3" name="Freeform 239">
              <a:extLst>
                <a:ext uri="{FF2B5EF4-FFF2-40B4-BE49-F238E27FC236}">
                  <a16:creationId xmlns:a16="http://schemas.microsoft.com/office/drawing/2014/main" id="{706244C0-BE80-4128-841F-8314281A63F1}"/>
                </a:ext>
              </a:extLst>
            </p:cNvPr>
            <p:cNvSpPr>
              <a:spLocks/>
            </p:cNvSpPr>
            <p:nvPr/>
          </p:nvSpPr>
          <p:spPr bwMode="auto">
            <a:xfrm>
              <a:off x="1993" y="1171"/>
              <a:ext cx="18" cy="18"/>
            </a:xfrm>
            <a:custGeom>
              <a:avLst/>
              <a:gdLst>
                <a:gd name="T0" fmla="*/ 0 w 34"/>
                <a:gd name="T1" fmla="*/ 32 h 34"/>
                <a:gd name="T2" fmla="*/ 0 w 34"/>
                <a:gd name="T3" fmla="*/ 29 h 34"/>
                <a:gd name="T4" fmla="*/ 1 w 34"/>
                <a:gd name="T5" fmla="*/ 24 h 34"/>
                <a:gd name="T6" fmla="*/ 6 w 34"/>
                <a:gd name="T7" fmla="*/ 18 h 34"/>
                <a:gd name="T8" fmla="*/ 10 w 34"/>
                <a:gd name="T9" fmla="*/ 11 h 34"/>
                <a:gd name="T10" fmla="*/ 16 w 34"/>
                <a:gd name="T11" fmla="*/ 6 h 34"/>
                <a:gd name="T12" fmla="*/ 23 w 34"/>
                <a:gd name="T13" fmla="*/ 2 h 34"/>
                <a:gd name="T14" fmla="*/ 29 w 34"/>
                <a:gd name="T15" fmla="*/ 0 h 34"/>
                <a:gd name="T16" fmla="*/ 34 w 34"/>
                <a:gd name="T17" fmla="*/ 1 h 34"/>
                <a:gd name="T18" fmla="*/ 27 w 34"/>
                <a:gd name="T19" fmla="*/ 3 h 34"/>
                <a:gd name="T20" fmla="*/ 22 w 34"/>
                <a:gd name="T21" fmla="*/ 8 h 34"/>
                <a:gd name="T22" fmla="*/ 17 w 34"/>
                <a:gd name="T23" fmla="*/ 15 h 34"/>
                <a:gd name="T24" fmla="*/ 12 w 34"/>
                <a:gd name="T25" fmla="*/ 22 h 34"/>
                <a:gd name="T26" fmla="*/ 8 w 34"/>
                <a:gd name="T27" fmla="*/ 29 h 34"/>
                <a:gd name="T28" fmla="*/ 6 w 34"/>
                <a:gd name="T29" fmla="*/ 33 h 34"/>
                <a:gd name="T30" fmla="*/ 2 w 34"/>
                <a:gd name="T31" fmla="*/ 34 h 34"/>
                <a:gd name="T32" fmla="*/ 0 w 34"/>
                <a:gd name="T3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0" y="32"/>
                  </a:moveTo>
                  <a:lnTo>
                    <a:pt x="0" y="29"/>
                  </a:lnTo>
                  <a:lnTo>
                    <a:pt x="1" y="24"/>
                  </a:lnTo>
                  <a:lnTo>
                    <a:pt x="6" y="18"/>
                  </a:lnTo>
                  <a:lnTo>
                    <a:pt x="10" y="11"/>
                  </a:lnTo>
                  <a:lnTo>
                    <a:pt x="16" y="6"/>
                  </a:lnTo>
                  <a:lnTo>
                    <a:pt x="23" y="2"/>
                  </a:lnTo>
                  <a:lnTo>
                    <a:pt x="29" y="0"/>
                  </a:lnTo>
                  <a:lnTo>
                    <a:pt x="34" y="1"/>
                  </a:lnTo>
                  <a:lnTo>
                    <a:pt x="27" y="3"/>
                  </a:lnTo>
                  <a:lnTo>
                    <a:pt x="22" y="8"/>
                  </a:lnTo>
                  <a:lnTo>
                    <a:pt x="17" y="15"/>
                  </a:lnTo>
                  <a:lnTo>
                    <a:pt x="12" y="22"/>
                  </a:lnTo>
                  <a:lnTo>
                    <a:pt x="8" y="29"/>
                  </a:lnTo>
                  <a:lnTo>
                    <a:pt x="6" y="33"/>
                  </a:lnTo>
                  <a:lnTo>
                    <a:pt x="2" y="34"/>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4" name="Freeform 240">
              <a:extLst>
                <a:ext uri="{FF2B5EF4-FFF2-40B4-BE49-F238E27FC236}">
                  <a16:creationId xmlns:a16="http://schemas.microsoft.com/office/drawing/2014/main" id="{688A1F73-2018-4CC5-8AF2-7F53690D3A01}"/>
                </a:ext>
              </a:extLst>
            </p:cNvPr>
            <p:cNvSpPr>
              <a:spLocks/>
            </p:cNvSpPr>
            <p:nvPr/>
          </p:nvSpPr>
          <p:spPr bwMode="auto">
            <a:xfrm>
              <a:off x="1848" y="1156"/>
              <a:ext cx="20" cy="22"/>
            </a:xfrm>
            <a:custGeom>
              <a:avLst/>
              <a:gdLst>
                <a:gd name="T0" fmla="*/ 40 w 40"/>
                <a:gd name="T1" fmla="*/ 0 h 44"/>
                <a:gd name="T2" fmla="*/ 38 w 40"/>
                <a:gd name="T3" fmla="*/ 3 h 44"/>
                <a:gd name="T4" fmla="*/ 33 w 40"/>
                <a:gd name="T5" fmla="*/ 10 h 44"/>
                <a:gd name="T6" fmla="*/ 28 w 40"/>
                <a:gd name="T7" fmla="*/ 18 h 44"/>
                <a:gd name="T8" fmla="*/ 23 w 40"/>
                <a:gd name="T9" fmla="*/ 26 h 44"/>
                <a:gd name="T10" fmla="*/ 17 w 40"/>
                <a:gd name="T11" fmla="*/ 34 h 44"/>
                <a:gd name="T12" fmla="*/ 11 w 40"/>
                <a:gd name="T13" fmla="*/ 40 h 44"/>
                <a:gd name="T14" fmla="*/ 5 w 40"/>
                <a:gd name="T15" fmla="*/ 44 h 44"/>
                <a:gd name="T16" fmla="*/ 1 w 40"/>
                <a:gd name="T17" fmla="*/ 42 h 44"/>
                <a:gd name="T18" fmla="*/ 0 w 40"/>
                <a:gd name="T19" fmla="*/ 38 h 44"/>
                <a:gd name="T20" fmla="*/ 2 w 40"/>
                <a:gd name="T21" fmla="*/ 32 h 44"/>
                <a:gd name="T22" fmla="*/ 7 w 40"/>
                <a:gd name="T23" fmla="*/ 26 h 44"/>
                <a:gd name="T24" fmla="*/ 13 w 40"/>
                <a:gd name="T25" fmla="*/ 19 h 44"/>
                <a:gd name="T26" fmla="*/ 22 w 40"/>
                <a:gd name="T27" fmla="*/ 14 h 44"/>
                <a:gd name="T28" fmla="*/ 30 w 40"/>
                <a:gd name="T29" fmla="*/ 8 h 44"/>
                <a:gd name="T30" fmla="*/ 35 w 40"/>
                <a:gd name="T31" fmla="*/ 3 h 44"/>
                <a:gd name="T32" fmla="*/ 40 w 4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4">
                  <a:moveTo>
                    <a:pt x="40" y="0"/>
                  </a:moveTo>
                  <a:lnTo>
                    <a:pt x="38" y="3"/>
                  </a:lnTo>
                  <a:lnTo>
                    <a:pt x="33" y="10"/>
                  </a:lnTo>
                  <a:lnTo>
                    <a:pt x="28" y="18"/>
                  </a:lnTo>
                  <a:lnTo>
                    <a:pt x="23" y="26"/>
                  </a:lnTo>
                  <a:lnTo>
                    <a:pt x="17" y="34"/>
                  </a:lnTo>
                  <a:lnTo>
                    <a:pt x="11" y="40"/>
                  </a:lnTo>
                  <a:lnTo>
                    <a:pt x="5" y="44"/>
                  </a:lnTo>
                  <a:lnTo>
                    <a:pt x="1" y="42"/>
                  </a:lnTo>
                  <a:lnTo>
                    <a:pt x="0" y="38"/>
                  </a:lnTo>
                  <a:lnTo>
                    <a:pt x="2" y="32"/>
                  </a:lnTo>
                  <a:lnTo>
                    <a:pt x="7" y="26"/>
                  </a:lnTo>
                  <a:lnTo>
                    <a:pt x="13" y="19"/>
                  </a:lnTo>
                  <a:lnTo>
                    <a:pt x="22" y="14"/>
                  </a:lnTo>
                  <a:lnTo>
                    <a:pt x="30" y="8"/>
                  </a:lnTo>
                  <a:lnTo>
                    <a:pt x="35" y="3"/>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5" name="Freeform 241">
              <a:extLst>
                <a:ext uri="{FF2B5EF4-FFF2-40B4-BE49-F238E27FC236}">
                  <a16:creationId xmlns:a16="http://schemas.microsoft.com/office/drawing/2014/main" id="{9B719E95-DCF2-460C-9B7E-EBF0AC899DF1}"/>
                </a:ext>
              </a:extLst>
            </p:cNvPr>
            <p:cNvSpPr>
              <a:spLocks/>
            </p:cNvSpPr>
            <p:nvPr/>
          </p:nvSpPr>
          <p:spPr bwMode="auto">
            <a:xfrm>
              <a:off x="1845" y="1144"/>
              <a:ext cx="24" cy="11"/>
            </a:xfrm>
            <a:custGeom>
              <a:avLst/>
              <a:gdLst>
                <a:gd name="T0" fmla="*/ 47 w 47"/>
                <a:gd name="T1" fmla="*/ 21 h 21"/>
                <a:gd name="T2" fmla="*/ 44 w 47"/>
                <a:gd name="T3" fmla="*/ 20 h 21"/>
                <a:gd name="T4" fmla="*/ 39 w 47"/>
                <a:gd name="T5" fmla="*/ 17 h 21"/>
                <a:gd name="T6" fmla="*/ 32 w 47"/>
                <a:gd name="T7" fmla="*/ 12 h 21"/>
                <a:gd name="T8" fmla="*/ 24 w 47"/>
                <a:gd name="T9" fmla="*/ 8 h 21"/>
                <a:gd name="T10" fmla="*/ 17 w 47"/>
                <a:gd name="T11" fmla="*/ 4 h 21"/>
                <a:gd name="T12" fmla="*/ 9 w 47"/>
                <a:gd name="T13" fmla="*/ 1 h 21"/>
                <a:gd name="T14" fmla="*/ 3 w 47"/>
                <a:gd name="T15" fmla="*/ 0 h 21"/>
                <a:gd name="T16" fmla="*/ 0 w 47"/>
                <a:gd name="T17" fmla="*/ 2 h 21"/>
                <a:gd name="T18" fmla="*/ 0 w 47"/>
                <a:gd name="T19" fmla="*/ 5 h 21"/>
                <a:gd name="T20" fmla="*/ 3 w 47"/>
                <a:gd name="T21" fmla="*/ 9 h 21"/>
                <a:gd name="T22" fmla="*/ 9 w 47"/>
                <a:gd name="T23" fmla="*/ 12 h 21"/>
                <a:gd name="T24" fmla="*/ 17 w 47"/>
                <a:gd name="T25" fmla="*/ 15 h 21"/>
                <a:gd name="T26" fmla="*/ 26 w 47"/>
                <a:gd name="T27" fmla="*/ 17 h 21"/>
                <a:gd name="T28" fmla="*/ 34 w 47"/>
                <a:gd name="T29" fmla="*/ 19 h 21"/>
                <a:gd name="T30" fmla="*/ 41 w 47"/>
                <a:gd name="T31" fmla="*/ 20 h 21"/>
                <a:gd name="T32" fmla="*/ 47 w 47"/>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21">
                  <a:moveTo>
                    <a:pt x="47" y="21"/>
                  </a:moveTo>
                  <a:lnTo>
                    <a:pt x="44" y="20"/>
                  </a:lnTo>
                  <a:lnTo>
                    <a:pt x="39" y="17"/>
                  </a:lnTo>
                  <a:lnTo>
                    <a:pt x="32" y="12"/>
                  </a:lnTo>
                  <a:lnTo>
                    <a:pt x="24" y="8"/>
                  </a:lnTo>
                  <a:lnTo>
                    <a:pt x="17" y="4"/>
                  </a:lnTo>
                  <a:lnTo>
                    <a:pt x="9" y="1"/>
                  </a:lnTo>
                  <a:lnTo>
                    <a:pt x="3" y="0"/>
                  </a:lnTo>
                  <a:lnTo>
                    <a:pt x="0" y="2"/>
                  </a:lnTo>
                  <a:lnTo>
                    <a:pt x="0" y="5"/>
                  </a:lnTo>
                  <a:lnTo>
                    <a:pt x="3" y="9"/>
                  </a:lnTo>
                  <a:lnTo>
                    <a:pt x="9" y="12"/>
                  </a:lnTo>
                  <a:lnTo>
                    <a:pt x="17" y="15"/>
                  </a:lnTo>
                  <a:lnTo>
                    <a:pt x="26" y="17"/>
                  </a:lnTo>
                  <a:lnTo>
                    <a:pt x="34" y="19"/>
                  </a:lnTo>
                  <a:lnTo>
                    <a:pt x="41" y="20"/>
                  </a:lnTo>
                  <a:lnTo>
                    <a:pt x="47"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6" name="Freeform 242">
              <a:extLst>
                <a:ext uri="{FF2B5EF4-FFF2-40B4-BE49-F238E27FC236}">
                  <a16:creationId xmlns:a16="http://schemas.microsoft.com/office/drawing/2014/main" id="{C2CC1ED1-81FB-4412-B6B3-3E155FCE38A8}"/>
                </a:ext>
              </a:extLst>
            </p:cNvPr>
            <p:cNvSpPr>
              <a:spLocks/>
            </p:cNvSpPr>
            <p:nvPr/>
          </p:nvSpPr>
          <p:spPr bwMode="auto">
            <a:xfrm>
              <a:off x="1838" y="1157"/>
              <a:ext cx="26" cy="6"/>
            </a:xfrm>
            <a:custGeom>
              <a:avLst/>
              <a:gdLst>
                <a:gd name="T0" fmla="*/ 53 w 53"/>
                <a:gd name="T1" fmla="*/ 0 h 13"/>
                <a:gd name="T2" fmla="*/ 49 w 53"/>
                <a:gd name="T3" fmla="*/ 0 h 13"/>
                <a:gd name="T4" fmla="*/ 43 w 53"/>
                <a:gd name="T5" fmla="*/ 0 h 13"/>
                <a:gd name="T6" fmla="*/ 33 w 53"/>
                <a:gd name="T7" fmla="*/ 0 h 13"/>
                <a:gd name="T8" fmla="*/ 24 w 53"/>
                <a:gd name="T9" fmla="*/ 0 h 13"/>
                <a:gd name="T10" fmla="*/ 15 w 53"/>
                <a:gd name="T11" fmla="*/ 1 h 13"/>
                <a:gd name="T12" fmla="*/ 7 w 53"/>
                <a:gd name="T13" fmla="*/ 2 h 13"/>
                <a:gd name="T14" fmla="*/ 2 w 53"/>
                <a:gd name="T15" fmla="*/ 5 h 13"/>
                <a:gd name="T16" fmla="*/ 0 w 53"/>
                <a:gd name="T17" fmla="*/ 8 h 13"/>
                <a:gd name="T18" fmla="*/ 2 w 53"/>
                <a:gd name="T19" fmla="*/ 12 h 13"/>
                <a:gd name="T20" fmla="*/ 7 w 53"/>
                <a:gd name="T21" fmla="*/ 13 h 13"/>
                <a:gd name="T22" fmla="*/ 14 w 53"/>
                <a:gd name="T23" fmla="*/ 12 h 13"/>
                <a:gd name="T24" fmla="*/ 23 w 53"/>
                <a:gd name="T25" fmla="*/ 10 h 13"/>
                <a:gd name="T26" fmla="*/ 31 w 53"/>
                <a:gd name="T27" fmla="*/ 7 h 13"/>
                <a:gd name="T28" fmla="*/ 40 w 53"/>
                <a:gd name="T29" fmla="*/ 5 h 13"/>
                <a:gd name="T30" fmla="*/ 47 w 53"/>
                <a:gd name="T31" fmla="*/ 2 h 13"/>
                <a:gd name="T32" fmla="*/ 53 w 53"/>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3">
                  <a:moveTo>
                    <a:pt x="53" y="0"/>
                  </a:moveTo>
                  <a:lnTo>
                    <a:pt x="49" y="0"/>
                  </a:lnTo>
                  <a:lnTo>
                    <a:pt x="43" y="0"/>
                  </a:lnTo>
                  <a:lnTo>
                    <a:pt x="33" y="0"/>
                  </a:lnTo>
                  <a:lnTo>
                    <a:pt x="24" y="0"/>
                  </a:lnTo>
                  <a:lnTo>
                    <a:pt x="15" y="1"/>
                  </a:lnTo>
                  <a:lnTo>
                    <a:pt x="7" y="2"/>
                  </a:lnTo>
                  <a:lnTo>
                    <a:pt x="2" y="5"/>
                  </a:lnTo>
                  <a:lnTo>
                    <a:pt x="0" y="8"/>
                  </a:lnTo>
                  <a:lnTo>
                    <a:pt x="2" y="12"/>
                  </a:lnTo>
                  <a:lnTo>
                    <a:pt x="7" y="13"/>
                  </a:lnTo>
                  <a:lnTo>
                    <a:pt x="14" y="12"/>
                  </a:lnTo>
                  <a:lnTo>
                    <a:pt x="23" y="10"/>
                  </a:lnTo>
                  <a:lnTo>
                    <a:pt x="31" y="7"/>
                  </a:lnTo>
                  <a:lnTo>
                    <a:pt x="40" y="5"/>
                  </a:lnTo>
                  <a:lnTo>
                    <a:pt x="47" y="2"/>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7" name="Freeform 243">
              <a:extLst>
                <a:ext uri="{FF2B5EF4-FFF2-40B4-BE49-F238E27FC236}">
                  <a16:creationId xmlns:a16="http://schemas.microsoft.com/office/drawing/2014/main" id="{4008C6A6-C162-4992-AAFD-A6A4ED6D938F}"/>
                </a:ext>
              </a:extLst>
            </p:cNvPr>
            <p:cNvSpPr>
              <a:spLocks/>
            </p:cNvSpPr>
            <p:nvPr/>
          </p:nvSpPr>
          <p:spPr bwMode="auto">
            <a:xfrm>
              <a:off x="1853" y="1131"/>
              <a:ext cx="24" cy="20"/>
            </a:xfrm>
            <a:custGeom>
              <a:avLst/>
              <a:gdLst>
                <a:gd name="T0" fmla="*/ 48 w 48"/>
                <a:gd name="T1" fmla="*/ 41 h 41"/>
                <a:gd name="T2" fmla="*/ 42 w 48"/>
                <a:gd name="T3" fmla="*/ 37 h 41"/>
                <a:gd name="T4" fmla="*/ 34 w 48"/>
                <a:gd name="T5" fmla="*/ 31 h 41"/>
                <a:gd name="T6" fmla="*/ 25 w 48"/>
                <a:gd name="T7" fmla="*/ 26 h 41"/>
                <a:gd name="T8" fmla="*/ 16 w 48"/>
                <a:gd name="T9" fmla="*/ 20 h 41"/>
                <a:gd name="T10" fmla="*/ 9 w 48"/>
                <a:gd name="T11" fmla="*/ 14 h 41"/>
                <a:gd name="T12" fmla="*/ 3 w 48"/>
                <a:gd name="T13" fmla="*/ 8 h 41"/>
                <a:gd name="T14" fmla="*/ 0 w 48"/>
                <a:gd name="T15" fmla="*/ 5 h 41"/>
                <a:gd name="T16" fmla="*/ 1 w 48"/>
                <a:gd name="T17" fmla="*/ 1 h 41"/>
                <a:gd name="T18" fmla="*/ 6 w 48"/>
                <a:gd name="T19" fmla="*/ 0 h 41"/>
                <a:gd name="T20" fmla="*/ 11 w 48"/>
                <a:gd name="T21" fmla="*/ 4 h 41"/>
                <a:gd name="T22" fmla="*/ 17 w 48"/>
                <a:gd name="T23" fmla="*/ 9 h 41"/>
                <a:gd name="T24" fmla="*/ 25 w 48"/>
                <a:gd name="T25" fmla="*/ 15 h 41"/>
                <a:gd name="T26" fmla="*/ 32 w 48"/>
                <a:gd name="T27" fmla="*/ 23 h 41"/>
                <a:gd name="T28" fmla="*/ 39 w 48"/>
                <a:gd name="T29" fmla="*/ 30 h 41"/>
                <a:gd name="T30" fmla="*/ 45 w 48"/>
                <a:gd name="T31" fmla="*/ 37 h 41"/>
                <a:gd name="T32" fmla="*/ 48 w 4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1">
                  <a:moveTo>
                    <a:pt x="48" y="41"/>
                  </a:moveTo>
                  <a:lnTo>
                    <a:pt x="42" y="37"/>
                  </a:lnTo>
                  <a:lnTo>
                    <a:pt x="34" y="31"/>
                  </a:lnTo>
                  <a:lnTo>
                    <a:pt x="25" y="26"/>
                  </a:lnTo>
                  <a:lnTo>
                    <a:pt x="16" y="20"/>
                  </a:lnTo>
                  <a:lnTo>
                    <a:pt x="9" y="14"/>
                  </a:lnTo>
                  <a:lnTo>
                    <a:pt x="3" y="8"/>
                  </a:lnTo>
                  <a:lnTo>
                    <a:pt x="0" y="5"/>
                  </a:lnTo>
                  <a:lnTo>
                    <a:pt x="1" y="1"/>
                  </a:lnTo>
                  <a:lnTo>
                    <a:pt x="6" y="0"/>
                  </a:lnTo>
                  <a:lnTo>
                    <a:pt x="11" y="4"/>
                  </a:lnTo>
                  <a:lnTo>
                    <a:pt x="17" y="9"/>
                  </a:lnTo>
                  <a:lnTo>
                    <a:pt x="25" y="15"/>
                  </a:lnTo>
                  <a:lnTo>
                    <a:pt x="32" y="23"/>
                  </a:lnTo>
                  <a:lnTo>
                    <a:pt x="39" y="30"/>
                  </a:lnTo>
                  <a:lnTo>
                    <a:pt x="45" y="37"/>
                  </a:lnTo>
                  <a:lnTo>
                    <a:pt x="48"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8" name="Freeform 244">
              <a:extLst>
                <a:ext uri="{FF2B5EF4-FFF2-40B4-BE49-F238E27FC236}">
                  <a16:creationId xmlns:a16="http://schemas.microsoft.com/office/drawing/2014/main" id="{84FB951D-2EC3-413F-A6A4-DAF407C2DDC5}"/>
                </a:ext>
              </a:extLst>
            </p:cNvPr>
            <p:cNvSpPr>
              <a:spLocks/>
            </p:cNvSpPr>
            <p:nvPr/>
          </p:nvSpPr>
          <p:spPr bwMode="auto">
            <a:xfrm>
              <a:off x="1999" y="1133"/>
              <a:ext cx="7" cy="34"/>
            </a:xfrm>
            <a:custGeom>
              <a:avLst/>
              <a:gdLst>
                <a:gd name="T0" fmla="*/ 3 w 14"/>
                <a:gd name="T1" fmla="*/ 68 h 68"/>
                <a:gd name="T2" fmla="*/ 0 w 14"/>
                <a:gd name="T3" fmla="*/ 51 h 68"/>
                <a:gd name="T4" fmla="*/ 0 w 14"/>
                <a:gd name="T5" fmla="*/ 29 h 68"/>
                <a:gd name="T6" fmla="*/ 3 w 14"/>
                <a:gd name="T7" fmla="*/ 9 h 68"/>
                <a:gd name="T8" fmla="*/ 9 w 14"/>
                <a:gd name="T9" fmla="*/ 0 h 68"/>
                <a:gd name="T10" fmla="*/ 14 w 14"/>
                <a:gd name="T11" fmla="*/ 8 h 68"/>
                <a:gd name="T12" fmla="*/ 12 w 14"/>
                <a:gd name="T13" fmla="*/ 26 h 68"/>
                <a:gd name="T14" fmla="*/ 6 w 14"/>
                <a:gd name="T15" fmla="*/ 49 h 68"/>
                <a:gd name="T16" fmla="*/ 3 w 14"/>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8">
                  <a:moveTo>
                    <a:pt x="3" y="68"/>
                  </a:moveTo>
                  <a:lnTo>
                    <a:pt x="0" y="51"/>
                  </a:lnTo>
                  <a:lnTo>
                    <a:pt x="0" y="29"/>
                  </a:lnTo>
                  <a:lnTo>
                    <a:pt x="3" y="9"/>
                  </a:lnTo>
                  <a:lnTo>
                    <a:pt x="9" y="0"/>
                  </a:lnTo>
                  <a:lnTo>
                    <a:pt x="14" y="8"/>
                  </a:lnTo>
                  <a:lnTo>
                    <a:pt x="12" y="26"/>
                  </a:lnTo>
                  <a:lnTo>
                    <a:pt x="6"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89" name="Freeform 245">
              <a:extLst>
                <a:ext uri="{FF2B5EF4-FFF2-40B4-BE49-F238E27FC236}">
                  <a16:creationId xmlns:a16="http://schemas.microsoft.com/office/drawing/2014/main" id="{ED32F5D5-CB40-4CF4-8FC9-87B677001F0C}"/>
                </a:ext>
              </a:extLst>
            </p:cNvPr>
            <p:cNvSpPr>
              <a:spLocks/>
            </p:cNvSpPr>
            <p:nvPr/>
          </p:nvSpPr>
          <p:spPr bwMode="auto">
            <a:xfrm>
              <a:off x="2008" y="1139"/>
              <a:ext cx="11" cy="33"/>
            </a:xfrm>
            <a:custGeom>
              <a:avLst/>
              <a:gdLst>
                <a:gd name="T0" fmla="*/ 0 w 23"/>
                <a:gd name="T1" fmla="*/ 66 h 66"/>
                <a:gd name="T2" fmla="*/ 1 w 23"/>
                <a:gd name="T3" fmla="*/ 51 h 66"/>
                <a:gd name="T4" fmla="*/ 4 w 23"/>
                <a:gd name="T5" fmla="*/ 29 h 66"/>
                <a:gd name="T6" fmla="*/ 11 w 23"/>
                <a:gd name="T7" fmla="*/ 10 h 66"/>
                <a:gd name="T8" fmla="*/ 19 w 23"/>
                <a:gd name="T9" fmla="*/ 0 h 66"/>
                <a:gd name="T10" fmla="*/ 23 w 23"/>
                <a:gd name="T11" fmla="*/ 8 h 66"/>
                <a:gd name="T12" fmla="*/ 17 w 23"/>
                <a:gd name="T13" fmla="*/ 29 h 66"/>
                <a:gd name="T14" fmla="*/ 6 w 23"/>
                <a:gd name="T15" fmla="*/ 52 h 66"/>
                <a:gd name="T16" fmla="*/ 0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0" y="66"/>
                  </a:moveTo>
                  <a:lnTo>
                    <a:pt x="1" y="51"/>
                  </a:lnTo>
                  <a:lnTo>
                    <a:pt x="4" y="29"/>
                  </a:lnTo>
                  <a:lnTo>
                    <a:pt x="11" y="10"/>
                  </a:lnTo>
                  <a:lnTo>
                    <a:pt x="19" y="0"/>
                  </a:lnTo>
                  <a:lnTo>
                    <a:pt x="23" y="8"/>
                  </a:lnTo>
                  <a:lnTo>
                    <a:pt x="17" y="29"/>
                  </a:lnTo>
                  <a:lnTo>
                    <a:pt x="6" y="52"/>
                  </a:lnTo>
                  <a:lnTo>
                    <a:pt x="0" y="6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0" name="Freeform 246">
              <a:extLst>
                <a:ext uri="{FF2B5EF4-FFF2-40B4-BE49-F238E27FC236}">
                  <a16:creationId xmlns:a16="http://schemas.microsoft.com/office/drawing/2014/main" id="{1E5CFABF-08B7-48BD-9DF7-DD5715EC60C3}"/>
                </a:ext>
              </a:extLst>
            </p:cNvPr>
            <p:cNvSpPr>
              <a:spLocks/>
            </p:cNvSpPr>
            <p:nvPr/>
          </p:nvSpPr>
          <p:spPr bwMode="auto">
            <a:xfrm>
              <a:off x="1982" y="1125"/>
              <a:ext cx="7" cy="31"/>
            </a:xfrm>
            <a:custGeom>
              <a:avLst/>
              <a:gdLst>
                <a:gd name="T0" fmla="*/ 8 w 14"/>
                <a:gd name="T1" fmla="*/ 63 h 63"/>
                <a:gd name="T2" fmla="*/ 2 w 14"/>
                <a:gd name="T3" fmla="*/ 54 h 63"/>
                <a:gd name="T4" fmla="*/ 0 w 14"/>
                <a:gd name="T5" fmla="*/ 33 h 63"/>
                <a:gd name="T6" fmla="*/ 1 w 14"/>
                <a:gd name="T7" fmla="*/ 12 h 63"/>
                <a:gd name="T8" fmla="*/ 8 w 14"/>
                <a:gd name="T9" fmla="*/ 0 h 63"/>
                <a:gd name="T10" fmla="*/ 14 w 14"/>
                <a:gd name="T11" fmla="*/ 4 h 63"/>
                <a:gd name="T12" fmla="*/ 12 w 14"/>
                <a:gd name="T13" fmla="*/ 23 h 63"/>
                <a:gd name="T14" fmla="*/ 9 w 14"/>
                <a:gd name="T15" fmla="*/ 44 h 63"/>
                <a:gd name="T16" fmla="*/ 8 w 14"/>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3">
                  <a:moveTo>
                    <a:pt x="8" y="63"/>
                  </a:moveTo>
                  <a:lnTo>
                    <a:pt x="2" y="54"/>
                  </a:lnTo>
                  <a:lnTo>
                    <a:pt x="0" y="33"/>
                  </a:lnTo>
                  <a:lnTo>
                    <a:pt x="1" y="12"/>
                  </a:lnTo>
                  <a:lnTo>
                    <a:pt x="8" y="0"/>
                  </a:lnTo>
                  <a:lnTo>
                    <a:pt x="14" y="4"/>
                  </a:lnTo>
                  <a:lnTo>
                    <a:pt x="12" y="23"/>
                  </a:lnTo>
                  <a:lnTo>
                    <a:pt x="9" y="44"/>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1" name="Freeform 247">
              <a:extLst>
                <a:ext uri="{FF2B5EF4-FFF2-40B4-BE49-F238E27FC236}">
                  <a16:creationId xmlns:a16="http://schemas.microsoft.com/office/drawing/2014/main" id="{6036774D-9220-4A13-AF01-6070F6CC988B}"/>
                </a:ext>
              </a:extLst>
            </p:cNvPr>
            <p:cNvSpPr>
              <a:spLocks/>
            </p:cNvSpPr>
            <p:nvPr/>
          </p:nvSpPr>
          <p:spPr bwMode="auto">
            <a:xfrm>
              <a:off x="1962" y="1116"/>
              <a:ext cx="11" cy="37"/>
            </a:xfrm>
            <a:custGeom>
              <a:avLst/>
              <a:gdLst>
                <a:gd name="T0" fmla="*/ 21 w 21"/>
                <a:gd name="T1" fmla="*/ 75 h 75"/>
                <a:gd name="T2" fmla="*/ 12 w 21"/>
                <a:gd name="T3" fmla="*/ 57 h 75"/>
                <a:gd name="T4" fmla="*/ 3 w 21"/>
                <a:gd name="T5" fmla="*/ 32 h 75"/>
                <a:gd name="T6" fmla="*/ 0 w 21"/>
                <a:gd name="T7" fmla="*/ 10 h 75"/>
                <a:gd name="T8" fmla="*/ 4 w 21"/>
                <a:gd name="T9" fmla="*/ 0 h 75"/>
                <a:gd name="T10" fmla="*/ 13 w 21"/>
                <a:gd name="T11" fmla="*/ 8 h 75"/>
                <a:gd name="T12" fmla="*/ 17 w 21"/>
                <a:gd name="T13" fmla="*/ 30 h 75"/>
                <a:gd name="T14" fmla="*/ 19 w 21"/>
                <a:gd name="T15" fmla="*/ 57 h 75"/>
                <a:gd name="T16" fmla="*/ 21 w 21"/>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5">
                  <a:moveTo>
                    <a:pt x="21" y="75"/>
                  </a:moveTo>
                  <a:lnTo>
                    <a:pt x="12" y="57"/>
                  </a:lnTo>
                  <a:lnTo>
                    <a:pt x="3" y="32"/>
                  </a:lnTo>
                  <a:lnTo>
                    <a:pt x="0" y="10"/>
                  </a:lnTo>
                  <a:lnTo>
                    <a:pt x="4" y="0"/>
                  </a:lnTo>
                  <a:lnTo>
                    <a:pt x="13" y="8"/>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2" name="Freeform 248">
              <a:extLst>
                <a:ext uri="{FF2B5EF4-FFF2-40B4-BE49-F238E27FC236}">
                  <a16:creationId xmlns:a16="http://schemas.microsoft.com/office/drawing/2014/main" id="{228B3F5B-BFFE-4D5F-8F81-23910D2E0340}"/>
                </a:ext>
              </a:extLst>
            </p:cNvPr>
            <p:cNvSpPr>
              <a:spLocks/>
            </p:cNvSpPr>
            <p:nvPr/>
          </p:nvSpPr>
          <p:spPr bwMode="auto">
            <a:xfrm>
              <a:off x="1944" y="1106"/>
              <a:ext cx="13" cy="41"/>
            </a:xfrm>
            <a:custGeom>
              <a:avLst/>
              <a:gdLst>
                <a:gd name="T0" fmla="*/ 25 w 25"/>
                <a:gd name="T1" fmla="*/ 80 h 80"/>
                <a:gd name="T2" fmla="*/ 22 w 25"/>
                <a:gd name="T3" fmla="*/ 72 h 80"/>
                <a:gd name="T4" fmla="*/ 16 w 25"/>
                <a:gd name="T5" fmla="*/ 62 h 80"/>
                <a:gd name="T6" fmla="*/ 11 w 25"/>
                <a:gd name="T7" fmla="*/ 48 h 80"/>
                <a:gd name="T8" fmla="*/ 6 w 25"/>
                <a:gd name="T9" fmla="*/ 34 h 80"/>
                <a:gd name="T10" fmla="*/ 2 w 25"/>
                <a:gd name="T11" fmla="*/ 20 h 80"/>
                <a:gd name="T12" fmla="*/ 0 w 25"/>
                <a:gd name="T13" fmla="*/ 9 h 80"/>
                <a:gd name="T14" fmla="*/ 0 w 25"/>
                <a:gd name="T15" fmla="*/ 2 h 80"/>
                <a:gd name="T16" fmla="*/ 4 w 25"/>
                <a:gd name="T17" fmla="*/ 0 h 80"/>
                <a:gd name="T18" fmla="*/ 14 w 25"/>
                <a:gd name="T19" fmla="*/ 12 h 80"/>
                <a:gd name="T20" fmla="*/ 18 w 25"/>
                <a:gd name="T21" fmla="*/ 38 h 80"/>
                <a:gd name="T22" fmla="*/ 22 w 25"/>
                <a:gd name="T23" fmla="*/ 64 h 80"/>
                <a:gd name="T24" fmla="*/ 25 w 25"/>
                <a:gd name="T2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80">
                  <a:moveTo>
                    <a:pt x="25" y="80"/>
                  </a:moveTo>
                  <a:lnTo>
                    <a:pt x="22" y="72"/>
                  </a:lnTo>
                  <a:lnTo>
                    <a:pt x="16" y="62"/>
                  </a:lnTo>
                  <a:lnTo>
                    <a:pt x="11" y="48"/>
                  </a:lnTo>
                  <a:lnTo>
                    <a:pt x="6" y="34"/>
                  </a:lnTo>
                  <a:lnTo>
                    <a:pt x="2" y="20"/>
                  </a:lnTo>
                  <a:lnTo>
                    <a:pt x="0" y="9"/>
                  </a:lnTo>
                  <a:lnTo>
                    <a:pt x="0" y="2"/>
                  </a:lnTo>
                  <a:lnTo>
                    <a:pt x="4" y="0"/>
                  </a:lnTo>
                  <a:lnTo>
                    <a:pt x="14" y="12"/>
                  </a:lnTo>
                  <a:lnTo>
                    <a:pt x="18" y="38"/>
                  </a:lnTo>
                  <a:lnTo>
                    <a:pt x="22" y="64"/>
                  </a:lnTo>
                  <a:lnTo>
                    <a:pt x="25"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3" name="Freeform 249">
              <a:extLst>
                <a:ext uri="{FF2B5EF4-FFF2-40B4-BE49-F238E27FC236}">
                  <a16:creationId xmlns:a16="http://schemas.microsoft.com/office/drawing/2014/main" id="{593DDDF3-9297-4167-AEF9-65C4E1C26F52}"/>
                </a:ext>
              </a:extLst>
            </p:cNvPr>
            <p:cNvSpPr>
              <a:spLocks/>
            </p:cNvSpPr>
            <p:nvPr/>
          </p:nvSpPr>
          <p:spPr bwMode="auto">
            <a:xfrm>
              <a:off x="1904" y="1103"/>
              <a:ext cx="21" cy="44"/>
            </a:xfrm>
            <a:custGeom>
              <a:avLst/>
              <a:gdLst>
                <a:gd name="T0" fmla="*/ 44 w 44"/>
                <a:gd name="T1" fmla="*/ 86 h 86"/>
                <a:gd name="T2" fmla="*/ 37 w 44"/>
                <a:gd name="T3" fmla="*/ 78 h 86"/>
                <a:gd name="T4" fmla="*/ 29 w 44"/>
                <a:gd name="T5" fmla="*/ 67 h 86"/>
                <a:gd name="T6" fmla="*/ 20 w 44"/>
                <a:gd name="T7" fmla="*/ 53 h 86"/>
                <a:gd name="T8" fmla="*/ 13 w 44"/>
                <a:gd name="T9" fmla="*/ 39 h 86"/>
                <a:gd name="T10" fmla="*/ 6 w 44"/>
                <a:gd name="T11" fmla="*/ 25 h 86"/>
                <a:gd name="T12" fmla="*/ 1 w 44"/>
                <a:gd name="T13" fmla="*/ 14 h 86"/>
                <a:gd name="T14" fmla="*/ 0 w 44"/>
                <a:gd name="T15" fmla="*/ 5 h 86"/>
                <a:gd name="T16" fmla="*/ 2 w 44"/>
                <a:gd name="T17" fmla="*/ 0 h 86"/>
                <a:gd name="T18" fmla="*/ 7 w 44"/>
                <a:gd name="T19" fmla="*/ 1 h 86"/>
                <a:gd name="T20" fmla="*/ 13 w 44"/>
                <a:gd name="T21" fmla="*/ 10 h 86"/>
                <a:gd name="T22" fmla="*/ 19 w 44"/>
                <a:gd name="T23" fmla="*/ 23 h 86"/>
                <a:gd name="T24" fmla="*/ 23 w 44"/>
                <a:gd name="T25" fmla="*/ 38 h 86"/>
                <a:gd name="T26" fmla="*/ 29 w 44"/>
                <a:gd name="T27" fmla="*/ 54 h 86"/>
                <a:gd name="T28" fmla="*/ 35 w 44"/>
                <a:gd name="T29" fmla="*/ 69 h 86"/>
                <a:gd name="T30" fmla="*/ 39 w 44"/>
                <a:gd name="T31" fmla="*/ 81 h 86"/>
                <a:gd name="T32" fmla="*/ 44 w 44"/>
                <a:gd name="T3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86">
                  <a:moveTo>
                    <a:pt x="44" y="86"/>
                  </a:moveTo>
                  <a:lnTo>
                    <a:pt x="37" y="78"/>
                  </a:lnTo>
                  <a:lnTo>
                    <a:pt x="29" y="67"/>
                  </a:lnTo>
                  <a:lnTo>
                    <a:pt x="20" y="53"/>
                  </a:lnTo>
                  <a:lnTo>
                    <a:pt x="13" y="39"/>
                  </a:lnTo>
                  <a:lnTo>
                    <a:pt x="6" y="25"/>
                  </a:lnTo>
                  <a:lnTo>
                    <a:pt x="1" y="14"/>
                  </a:lnTo>
                  <a:lnTo>
                    <a:pt x="0" y="5"/>
                  </a:lnTo>
                  <a:lnTo>
                    <a:pt x="2" y="0"/>
                  </a:lnTo>
                  <a:lnTo>
                    <a:pt x="7" y="1"/>
                  </a:lnTo>
                  <a:lnTo>
                    <a:pt x="13" y="10"/>
                  </a:lnTo>
                  <a:lnTo>
                    <a:pt x="19" y="23"/>
                  </a:lnTo>
                  <a:lnTo>
                    <a:pt x="23" y="38"/>
                  </a:lnTo>
                  <a:lnTo>
                    <a:pt x="29" y="54"/>
                  </a:lnTo>
                  <a:lnTo>
                    <a:pt x="35" y="69"/>
                  </a:lnTo>
                  <a:lnTo>
                    <a:pt x="39" y="81"/>
                  </a:lnTo>
                  <a:lnTo>
                    <a:pt x="44"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4" name="Freeform 250">
              <a:extLst>
                <a:ext uri="{FF2B5EF4-FFF2-40B4-BE49-F238E27FC236}">
                  <a16:creationId xmlns:a16="http://schemas.microsoft.com/office/drawing/2014/main" id="{17925295-BD9D-4ECE-8A38-A691F90A2A35}"/>
                </a:ext>
              </a:extLst>
            </p:cNvPr>
            <p:cNvSpPr>
              <a:spLocks/>
            </p:cNvSpPr>
            <p:nvPr/>
          </p:nvSpPr>
          <p:spPr bwMode="auto">
            <a:xfrm>
              <a:off x="1866" y="1110"/>
              <a:ext cx="25" cy="40"/>
            </a:xfrm>
            <a:custGeom>
              <a:avLst/>
              <a:gdLst>
                <a:gd name="T0" fmla="*/ 52 w 52"/>
                <a:gd name="T1" fmla="*/ 79 h 79"/>
                <a:gd name="T2" fmla="*/ 45 w 52"/>
                <a:gd name="T3" fmla="*/ 72 h 79"/>
                <a:gd name="T4" fmla="*/ 37 w 52"/>
                <a:gd name="T5" fmla="*/ 63 h 79"/>
                <a:gd name="T6" fmla="*/ 27 w 52"/>
                <a:gd name="T7" fmla="*/ 50 h 79"/>
                <a:gd name="T8" fmla="*/ 17 w 52"/>
                <a:gd name="T9" fmla="*/ 38 h 79"/>
                <a:gd name="T10" fmla="*/ 8 w 52"/>
                <a:gd name="T11" fmla="*/ 25 h 79"/>
                <a:gd name="T12" fmla="*/ 2 w 52"/>
                <a:gd name="T13" fmla="*/ 14 h 79"/>
                <a:gd name="T14" fmla="*/ 0 w 52"/>
                <a:gd name="T15" fmla="*/ 4 h 79"/>
                <a:gd name="T16" fmla="*/ 2 w 52"/>
                <a:gd name="T17" fmla="*/ 0 h 79"/>
                <a:gd name="T18" fmla="*/ 8 w 52"/>
                <a:gd name="T19" fmla="*/ 1 h 79"/>
                <a:gd name="T20" fmla="*/ 15 w 52"/>
                <a:gd name="T21" fmla="*/ 9 h 79"/>
                <a:gd name="T22" fmla="*/ 22 w 52"/>
                <a:gd name="T23" fmla="*/ 20 h 79"/>
                <a:gd name="T24" fmla="*/ 29 w 52"/>
                <a:gd name="T25" fmla="*/ 35 h 79"/>
                <a:gd name="T26" fmla="*/ 36 w 52"/>
                <a:gd name="T27" fmla="*/ 50 h 79"/>
                <a:gd name="T28" fmla="*/ 43 w 52"/>
                <a:gd name="T29" fmla="*/ 63 h 79"/>
                <a:gd name="T30" fmla="*/ 47 w 52"/>
                <a:gd name="T31" fmla="*/ 73 h 79"/>
                <a:gd name="T32" fmla="*/ 52 w 52"/>
                <a:gd name="T3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9">
                  <a:moveTo>
                    <a:pt x="52" y="79"/>
                  </a:moveTo>
                  <a:lnTo>
                    <a:pt x="45" y="72"/>
                  </a:lnTo>
                  <a:lnTo>
                    <a:pt x="37" y="63"/>
                  </a:lnTo>
                  <a:lnTo>
                    <a:pt x="27" y="50"/>
                  </a:lnTo>
                  <a:lnTo>
                    <a:pt x="17" y="38"/>
                  </a:lnTo>
                  <a:lnTo>
                    <a:pt x="8" y="25"/>
                  </a:lnTo>
                  <a:lnTo>
                    <a:pt x="2" y="14"/>
                  </a:lnTo>
                  <a:lnTo>
                    <a:pt x="0" y="4"/>
                  </a:lnTo>
                  <a:lnTo>
                    <a:pt x="2" y="0"/>
                  </a:lnTo>
                  <a:lnTo>
                    <a:pt x="8" y="1"/>
                  </a:lnTo>
                  <a:lnTo>
                    <a:pt x="15" y="9"/>
                  </a:lnTo>
                  <a:lnTo>
                    <a:pt x="22" y="20"/>
                  </a:lnTo>
                  <a:lnTo>
                    <a:pt x="29" y="35"/>
                  </a:lnTo>
                  <a:lnTo>
                    <a:pt x="36" y="50"/>
                  </a:lnTo>
                  <a:lnTo>
                    <a:pt x="43" y="63"/>
                  </a:lnTo>
                  <a:lnTo>
                    <a:pt x="47" y="73"/>
                  </a:lnTo>
                  <a:lnTo>
                    <a:pt x="52" y="7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5" name="Freeform 251">
              <a:extLst>
                <a:ext uri="{FF2B5EF4-FFF2-40B4-BE49-F238E27FC236}">
                  <a16:creationId xmlns:a16="http://schemas.microsoft.com/office/drawing/2014/main" id="{E87F06A7-9794-4CB5-86C1-DD34E70B33DC}"/>
                </a:ext>
              </a:extLst>
            </p:cNvPr>
            <p:cNvSpPr>
              <a:spLocks/>
            </p:cNvSpPr>
            <p:nvPr/>
          </p:nvSpPr>
          <p:spPr bwMode="auto">
            <a:xfrm>
              <a:off x="1919" y="1109"/>
              <a:ext cx="23" cy="36"/>
            </a:xfrm>
            <a:custGeom>
              <a:avLst/>
              <a:gdLst>
                <a:gd name="T0" fmla="*/ 45 w 45"/>
                <a:gd name="T1" fmla="*/ 73 h 73"/>
                <a:gd name="T2" fmla="*/ 39 w 45"/>
                <a:gd name="T3" fmla="*/ 66 h 73"/>
                <a:gd name="T4" fmla="*/ 31 w 45"/>
                <a:gd name="T5" fmla="*/ 57 h 73"/>
                <a:gd name="T6" fmla="*/ 23 w 45"/>
                <a:gd name="T7" fmla="*/ 45 h 73"/>
                <a:gd name="T8" fmla="*/ 14 w 45"/>
                <a:gd name="T9" fmla="*/ 33 h 73"/>
                <a:gd name="T10" fmla="*/ 7 w 45"/>
                <a:gd name="T11" fmla="*/ 21 h 73"/>
                <a:gd name="T12" fmla="*/ 3 w 45"/>
                <a:gd name="T13" fmla="*/ 11 h 73"/>
                <a:gd name="T14" fmla="*/ 0 w 45"/>
                <a:gd name="T15" fmla="*/ 4 h 73"/>
                <a:gd name="T16" fmla="*/ 4 w 45"/>
                <a:gd name="T17" fmla="*/ 0 h 73"/>
                <a:gd name="T18" fmla="*/ 9 w 45"/>
                <a:gd name="T19" fmla="*/ 3 h 73"/>
                <a:gd name="T20" fmla="*/ 15 w 45"/>
                <a:gd name="T21" fmla="*/ 9 h 73"/>
                <a:gd name="T22" fmla="*/ 22 w 45"/>
                <a:gd name="T23" fmla="*/ 20 h 73"/>
                <a:gd name="T24" fmla="*/ 28 w 45"/>
                <a:gd name="T25" fmla="*/ 33 h 73"/>
                <a:gd name="T26" fmla="*/ 32 w 45"/>
                <a:gd name="T27" fmla="*/ 45 h 73"/>
                <a:gd name="T28" fmla="*/ 38 w 45"/>
                <a:gd name="T29" fmla="*/ 58 h 73"/>
                <a:gd name="T30" fmla="*/ 42 w 45"/>
                <a:gd name="T31" fmla="*/ 67 h 73"/>
                <a:gd name="T32" fmla="*/ 45 w 45"/>
                <a:gd name="T3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73">
                  <a:moveTo>
                    <a:pt x="45" y="73"/>
                  </a:moveTo>
                  <a:lnTo>
                    <a:pt x="39" y="66"/>
                  </a:lnTo>
                  <a:lnTo>
                    <a:pt x="31" y="57"/>
                  </a:lnTo>
                  <a:lnTo>
                    <a:pt x="23" y="45"/>
                  </a:lnTo>
                  <a:lnTo>
                    <a:pt x="14" y="33"/>
                  </a:lnTo>
                  <a:lnTo>
                    <a:pt x="7" y="21"/>
                  </a:lnTo>
                  <a:lnTo>
                    <a:pt x="3" y="11"/>
                  </a:lnTo>
                  <a:lnTo>
                    <a:pt x="0" y="4"/>
                  </a:lnTo>
                  <a:lnTo>
                    <a:pt x="4" y="0"/>
                  </a:lnTo>
                  <a:lnTo>
                    <a:pt x="9" y="3"/>
                  </a:lnTo>
                  <a:lnTo>
                    <a:pt x="15" y="9"/>
                  </a:lnTo>
                  <a:lnTo>
                    <a:pt x="22" y="20"/>
                  </a:lnTo>
                  <a:lnTo>
                    <a:pt x="28" y="33"/>
                  </a:lnTo>
                  <a:lnTo>
                    <a:pt x="32" y="45"/>
                  </a:lnTo>
                  <a:lnTo>
                    <a:pt x="38" y="58"/>
                  </a:lnTo>
                  <a:lnTo>
                    <a:pt x="42" y="67"/>
                  </a:lnTo>
                  <a:lnTo>
                    <a:pt x="45"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6" name="Freeform 252">
              <a:extLst>
                <a:ext uri="{FF2B5EF4-FFF2-40B4-BE49-F238E27FC236}">
                  <a16:creationId xmlns:a16="http://schemas.microsoft.com/office/drawing/2014/main" id="{2A6DFFCE-714F-49E0-9885-E79CE9A1561A}"/>
                </a:ext>
              </a:extLst>
            </p:cNvPr>
            <p:cNvSpPr>
              <a:spLocks/>
            </p:cNvSpPr>
            <p:nvPr/>
          </p:nvSpPr>
          <p:spPr bwMode="auto">
            <a:xfrm>
              <a:off x="1906" y="1142"/>
              <a:ext cx="33" cy="53"/>
            </a:xfrm>
            <a:custGeom>
              <a:avLst/>
              <a:gdLst>
                <a:gd name="T0" fmla="*/ 1 w 67"/>
                <a:gd name="T1" fmla="*/ 106 h 106"/>
                <a:gd name="T2" fmla="*/ 0 w 67"/>
                <a:gd name="T3" fmla="*/ 100 h 106"/>
                <a:gd name="T4" fmla="*/ 3 w 67"/>
                <a:gd name="T5" fmla="*/ 88 h 106"/>
                <a:gd name="T6" fmla="*/ 10 w 67"/>
                <a:gd name="T7" fmla="*/ 73 h 106"/>
                <a:gd name="T8" fmla="*/ 20 w 67"/>
                <a:gd name="T9" fmla="*/ 54 h 106"/>
                <a:gd name="T10" fmla="*/ 31 w 67"/>
                <a:gd name="T11" fmla="*/ 37 h 106"/>
                <a:gd name="T12" fmla="*/ 44 w 67"/>
                <a:gd name="T13" fmla="*/ 21 h 106"/>
                <a:gd name="T14" fmla="*/ 55 w 67"/>
                <a:gd name="T15" fmla="*/ 8 h 106"/>
                <a:gd name="T16" fmla="*/ 67 w 67"/>
                <a:gd name="T17" fmla="*/ 0 h 106"/>
                <a:gd name="T18" fmla="*/ 62 w 67"/>
                <a:gd name="T19" fmla="*/ 8 h 106"/>
                <a:gd name="T20" fmla="*/ 55 w 67"/>
                <a:gd name="T21" fmla="*/ 22 h 106"/>
                <a:gd name="T22" fmla="*/ 46 w 67"/>
                <a:gd name="T23" fmla="*/ 40 h 106"/>
                <a:gd name="T24" fmla="*/ 34 w 67"/>
                <a:gd name="T25" fmla="*/ 59 h 106"/>
                <a:gd name="T26" fmla="*/ 24 w 67"/>
                <a:gd name="T27" fmla="*/ 77 h 106"/>
                <a:gd name="T28" fmla="*/ 14 w 67"/>
                <a:gd name="T29" fmla="*/ 92 h 106"/>
                <a:gd name="T30" fmla="*/ 6 w 67"/>
                <a:gd name="T31" fmla="*/ 103 h 106"/>
                <a:gd name="T32" fmla="*/ 1 w 67"/>
                <a:gd name="T3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6">
                  <a:moveTo>
                    <a:pt x="1" y="106"/>
                  </a:moveTo>
                  <a:lnTo>
                    <a:pt x="0" y="100"/>
                  </a:lnTo>
                  <a:lnTo>
                    <a:pt x="3" y="88"/>
                  </a:lnTo>
                  <a:lnTo>
                    <a:pt x="10" y="73"/>
                  </a:lnTo>
                  <a:lnTo>
                    <a:pt x="20" y="54"/>
                  </a:lnTo>
                  <a:lnTo>
                    <a:pt x="31" y="37"/>
                  </a:lnTo>
                  <a:lnTo>
                    <a:pt x="44" y="21"/>
                  </a:lnTo>
                  <a:lnTo>
                    <a:pt x="55" y="8"/>
                  </a:lnTo>
                  <a:lnTo>
                    <a:pt x="67" y="0"/>
                  </a:lnTo>
                  <a:lnTo>
                    <a:pt x="62" y="8"/>
                  </a:lnTo>
                  <a:lnTo>
                    <a:pt x="55" y="22"/>
                  </a:lnTo>
                  <a:lnTo>
                    <a:pt x="46" y="40"/>
                  </a:lnTo>
                  <a:lnTo>
                    <a:pt x="34" y="59"/>
                  </a:lnTo>
                  <a:lnTo>
                    <a:pt x="24" y="77"/>
                  </a:lnTo>
                  <a:lnTo>
                    <a:pt x="14" y="92"/>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7" name="Freeform 253">
              <a:extLst>
                <a:ext uri="{FF2B5EF4-FFF2-40B4-BE49-F238E27FC236}">
                  <a16:creationId xmlns:a16="http://schemas.microsoft.com/office/drawing/2014/main" id="{27F7AF5E-F84E-4828-96DD-E3DFB7235C67}"/>
                </a:ext>
              </a:extLst>
            </p:cNvPr>
            <p:cNvSpPr>
              <a:spLocks/>
            </p:cNvSpPr>
            <p:nvPr/>
          </p:nvSpPr>
          <p:spPr bwMode="auto">
            <a:xfrm>
              <a:off x="1883" y="1144"/>
              <a:ext cx="29" cy="42"/>
            </a:xfrm>
            <a:custGeom>
              <a:avLst/>
              <a:gdLst>
                <a:gd name="T0" fmla="*/ 0 w 57"/>
                <a:gd name="T1" fmla="*/ 83 h 83"/>
                <a:gd name="T2" fmla="*/ 0 w 57"/>
                <a:gd name="T3" fmla="*/ 79 h 83"/>
                <a:gd name="T4" fmla="*/ 2 w 57"/>
                <a:gd name="T5" fmla="*/ 71 h 83"/>
                <a:gd name="T6" fmla="*/ 7 w 57"/>
                <a:gd name="T7" fmla="*/ 60 h 83"/>
                <a:gd name="T8" fmla="*/ 15 w 57"/>
                <a:gd name="T9" fmla="*/ 46 h 83"/>
                <a:gd name="T10" fmla="*/ 24 w 57"/>
                <a:gd name="T11" fmla="*/ 32 h 83"/>
                <a:gd name="T12" fmla="*/ 34 w 57"/>
                <a:gd name="T13" fmla="*/ 18 h 83"/>
                <a:gd name="T14" fmla="*/ 46 w 57"/>
                <a:gd name="T15" fmla="*/ 7 h 83"/>
                <a:gd name="T16" fmla="*/ 57 w 57"/>
                <a:gd name="T17" fmla="*/ 0 h 83"/>
                <a:gd name="T18" fmla="*/ 51 w 57"/>
                <a:gd name="T19" fmla="*/ 9 h 83"/>
                <a:gd name="T20" fmla="*/ 42 w 57"/>
                <a:gd name="T21" fmla="*/ 20 h 83"/>
                <a:gd name="T22" fmla="*/ 34 w 57"/>
                <a:gd name="T23" fmla="*/ 35 h 83"/>
                <a:gd name="T24" fmla="*/ 25 w 57"/>
                <a:gd name="T25" fmla="*/ 49 h 83"/>
                <a:gd name="T26" fmla="*/ 17 w 57"/>
                <a:gd name="T27" fmla="*/ 63 h 83"/>
                <a:gd name="T28" fmla="*/ 9 w 57"/>
                <a:gd name="T29" fmla="*/ 73 h 83"/>
                <a:gd name="T30" fmla="*/ 3 w 57"/>
                <a:gd name="T31" fmla="*/ 80 h 83"/>
                <a:gd name="T32" fmla="*/ 0 w 57"/>
                <a:gd name="T3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0"/>
                  </a:lnTo>
                  <a:lnTo>
                    <a:pt x="34" y="35"/>
                  </a:lnTo>
                  <a:lnTo>
                    <a:pt x="25" y="49"/>
                  </a:lnTo>
                  <a:lnTo>
                    <a:pt x="17" y="63"/>
                  </a:lnTo>
                  <a:lnTo>
                    <a:pt x="9" y="73"/>
                  </a:lnTo>
                  <a:lnTo>
                    <a:pt x="3" y="80"/>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8" name="Freeform 254">
              <a:extLst>
                <a:ext uri="{FF2B5EF4-FFF2-40B4-BE49-F238E27FC236}">
                  <a16:creationId xmlns:a16="http://schemas.microsoft.com/office/drawing/2014/main" id="{AA8F51F3-2EA3-4E92-B10A-7A1BB1BB5F5D}"/>
                </a:ext>
              </a:extLst>
            </p:cNvPr>
            <p:cNvSpPr>
              <a:spLocks/>
            </p:cNvSpPr>
            <p:nvPr/>
          </p:nvSpPr>
          <p:spPr bwMode="auto">
            <a:xfrm>
              <a:off x="1883" y="1107"/>
              <a:ext cx="26" cy="40"/>
            </a:xfrm>
            <a:custGeom>
              <a:avLst/>
              <a:gdLst>
                <a:gd name="T0" fmla="*/ 52 w 52"/>
                <a:gd name="T1" fmla="*/ 79 h 79"/>
                <a:gd name="T2" fmla="*/ 45 w 52"/>
                <a:gd name="T3" fmla="*/ 73 h 79"/>
                <a:gd name="T4" fmla="*/ 37 w 52"/>
                <a:gd name="T5" fmla="*/ 63 h 79"/>
                <a:gd name="T6" fmla="*/ 26 w 52"/>
                <a:gd name="T7" fmla="*/ 51 h 79"/>
                <a:gd name="T8" fmla="*/ 17 w 52"/>
                <a:gd name="T9" fmla="*/ 38 h 79"/>
                <a:gd name="T10" fmla="*/ 8 w 52"/>
                <a:gd name="T11" fmla="*/ 25 h 79"/>
                <a:gd name="T12" fmla="*/ 2 w 52"/>
                <a:gd name="T13" fmla="*/ 14 h 79"/>
                <a:gd name="T14" fmla="*/ 0 w 52"/>
                <a:gd name="T15" fmla="*/ 5 h 79"/>
                <a:gd name="T16" fmla="*/ 2 w 52"/>
                <a:gd name="T17" fmla="*/ 0 h 79"/>
                <a:gd name="T18" fmla="*/ 8 w 52"/>
                <a:gd name="T19" fmla="*/ 1 h 79"/>
                <a:gd name="T20" fmla="*/ 15 w 52"/>
                <a:gd name="T21" fmla="*/ 9 h 79"/>
                <a:gd name="T22" fmla="*/ 22 w 52"/>
                <a:gd name="T23" fmla="*/ 21 h 79"/>
                <a:gd name="T24" fmla="*/ 28 w 52"/>
                <a:gd name="T25" fmla="*/ 36 h 79"/>
                <a:gd name="T26" fmla="*/ 35 w 52"/>
                <a:gd name="T27" fmla="*/ 51 h 79"/>
                <a:gd name="T28" fmla="*/ 42 w 52"/>
                <a:gd name="T29" fmla="*/ 63 h 79"/>
                <a:gd name="T30" fmla="*/ 47 w 52"/>
                <a:gd name="T31" fmla="*/ 74 h 79"/>
                <a:gd name="T32" fmla="*/ 52 w 52"/>
                <a:gd name="T33"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9">
                  <a:moveTo>
                    <a:pt x="52" y="79"/>
                  </a:moveTo>
                  <a:lnTo>
                    <a:pt x="45" y="73"/>
                  </a:lnTo>
                  <a:lnTo>
                    <a:pt x="37" y="63"/>
                  </a:lnTo>
                  <a:lnTo>
                    <a:pt x="26" y="51"/>
                  </a:lnTo>
                  <a:lnTo>
                    <a:pt x="17" y="38"/>
                  </a:lnTo>
                  <a:lnTo>
                    <a:pt x="8" y="25"/>
                  </a:lnTo>
                  <a:lnTo>
                    <a:pt x="2" y="14"/>
                  </a:lnTo>
                  <a:lnTo>
                    <a:pt x="0" y="5"/>
                  </a:lnTo>
                  <a:lnTo>
                    <a:pt x="2" y="0"/>
                  </a:lnTo>
                  <a:lnTo>
                    <a:pt x="8" y="1"/>
                  </a:lnTo>
                  <a:lnTo>
                    <a:pt x="15" y="9"/>
                  </a:lnTo>
                  <a:lnTo>
                    <a:pt x="22" y="21"/>
                  </a:lnTo>
                  <a:lnTo>
                    <a:pt x="28" y="36"/>
                  </a:lnTo>
                  <a:lnTo>
                    <a:pt x="35" y="51"/>
                  </a:lnTo>
                  <a:lnTo>
                    <a:pt x="42" y="63"/>
                  </a:lnTo>
                  <a:lnTo>
                    <a:pt x="47" y="74"/>
                  </a:lnTo>
                  <a:lnTo>
                    <a:pt x="52" y="7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1999" name="Freeform 255">
              <a:extLst>
                <a:ext uri="{FF2B5EF4-FFF2-40B4-BE49-F238E27FC236}">
                  <a16:creationId xmlns:a16="http://schemas.microsoft.com/office/drawing/2014/main" id="{9B7CBFD8-3E29-41E8-A89C-472F4B29E965}"/>
                </a:ext>
              </a:extLst>
            </p:cNvPr>
            <p:cNvSpPr>
              <a:spLocks/>
            </p:cNvSpPr>
            <p:nvPr/>
          </p:nvSpPr>
          <p:spPr bwMode="auto">
            <a:xfrm>
              <a:off x="1746" y="1199"/>
              <a:ext cx="132" cy="32"/>
            </a:xfrm>
            <a:custGeom>
              <a:avLst/>
              <a:gdLst>
                <a:gd name="T0" fmla="*/ 265 w 265"/>
                <a:gd name="T1" fmla="*/ 58 h 65"/>
                <a:gd name="T2" fmla="*/ 265 w 265"/>
                <a:gd name="T3" fmla="*/ 60 h 65"/>
                <a:gd name="T4" fmla="*/ 263 w 265"/>
                <a:gd name="T5" fmla="*/ 62 h 65"/>
                <a:gd name="T6" fmla="*/ 260 w 265"/>
                <a:gd name="T7" fmla="*/ 64 h 65"/>
                <a:gd name="T8" fmla="*/ 258 w 265"/>
                <a:gd name="T9" fmla="*/ 65 h 65"/>
                <a:gd name="T10" fmla="*/ 241 w 265"/>
                <a:gd name="T11" fmla="*/ 51 h 65"/>
                <a:gd name="T12" fmla="*/ 225 w 265"/>
                <a:gd name="T13" fmla="*/ 38 h 65"/>
                <a:gd name="T14" fmla="*/ 208 w 265"/>
                <a:gd name="T15" fmla="*/ 29 h 65"/>
                <a:gd name="T16" fmla="*/ 191 w 265"/>
                <a:gd name="T17" fmla="*/ 22 h 65"/>
                <a:gd name="T18" fmla="*/ 172 w 265"/>
                <a:gd name="T19" fmla="*/ 17 h 65"/>
                <a:gd name="T20" fmla="*/ 155 w 265"/>
                <a:gd name="T21" fmla="*/ 14 h 65"/>
                <a:gd name="T22" fmla="*/ 137 w 265"/>
                <a:gd name="T23" fmla="*/ 12 h 65"/>
                <a:gd name="T24" fmla="*/ 119 w 265"/>
                <a:gd name="T25" fmla="*/ 12 h 65"/>
                <a:gd name="T26" fmla="*/ 102 w 265"/>
                <a:gd name="T27" fmla="*/ 12 h 65"/>
                <a:gd name="T28" fmla="*/ 85 w 265"/>
                <a:gd name="T29" fmla="*/ 14 h 65"/>
                <a:gd name="T30" fmla="*/ 69 w 265"/>
                <a:gd name="T31" fmla="*/ 16 h 65"/>
                <a:gd name="T32" fmla="*/ 53 w 265"/>
                <a:gd name="T33" fmla="*/ 20 h 65"/>
                <a:gd name="T34" fmla="*/ 38 w 265"/>
                <a:gd name="T35" fmla="*/ 23 h 65"/>
                <a:gd name="T36" fmla="*/ 24 w 265"/>
                <a:gd name="T37" fmla="*/ 26 h 65"/>
                <a:gd name="T38" fmla="*/ 11 w 265"/>
                <a:gd name="T39" fmla="*/ 29 h 65"/>
                <a:gd name="T40" fmla="*/ 0 w 265"/>
                <a:gd name="T41" fmla="*/ 32 h 65"/>
                <a:gd name="T42" fmla="*/ 7 w 265"/>
                <a:gd name="T43" fmla="*/ 26 h 65"/>
                <a:gd name="T44" fmla="*/ 16 w 265"/>
                <a:gd name="T45" fmla="*/ 19 h 65"/>
                <a:gd name="T46" fmla="*/ 28 w 265"/>
                <a:gd name="T47" fmla="*/ 13 h 65"/>
                <a:gd name="T48" fmla="*/ 45 w 265"/>
                <a:gd name="T49" fmla="*/ 8 h 65"/>
                <a:gd name="T50" fmla="*/ 62 w 265"/>
                <a:gd name="T51" fmla="*/ 4 h 65"/>
                <a:gd name="T52" fmla="*/ 81 w 265"/>
                <a:gd name="T53" fmla="*/ 1 h 65"/>
                <a:gd name="T54" fmla="*/ 102 w 265"/>
                <a:gd name="T55" fmla="*/ 0 h 65"/>
                <a:gd name="T56" fmla="*/ 123 w 265"/>
                <a:gd name="T57" fmla="*/ 0 h 65"/>
                <a:gd name="T58" fmla="*/ 145 w 265"/>
                <a:gd name="T59" fmla="*/ 1 h 65"/>
                <a:gd name="T60" fmla="*/ 165 w 265"/>
                <a:gd name="T61" fmla="*/ 5 h 65"/>
                <a:gd name="T62" fmla="*/ 186 w 265"/>
                <a:gd name="T63" fmla="*/ 9 h 65"/>
                <a:gd name="T64" fmla="*/ 206 w 265"/>
                <a:gd name="T65" fmla="*/ 15 h 65"/>
                <a:gd name="T66" fmla="*/ 224 w 265"/>
                <a:gd name="T67" fmla="*/ 23 h 65"/>
                <a:gd name="T68" fmla="*/ 240 w 265"/>
                <a:gd name="T69" fmla="*/ 32 h 65"/>
                <a:gd name="T70" fmla="*/ 254 w 265"/>
                <a:gd name="T71" fmla="*/ 44 h 65"/>
                <a:gd name="T72" fmla="*/ 265 w 265"/>
                <a:gd name="T73"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65">
                  <a:moveTo>
                    <a:pt x="265" y="58"/>
                  </a:moveTo>
                  <a:lnTo>
                    <a:pt x="265" y="60"/>
                  </a:lnTo>
                  <a:lnTo>
                    <a:pt x="263" y="62"/>
                  </a:lnTo>
                  <a:lnTo>
                    <a:pt x="260" y="64"/>
                  </a:lnTo>
                  <a:lnTo>
                    <a:pt x="258" y="65"/>
                  </a:lnTo>
                  <a:lnTo>
                    <a:pt x="241" y="51"/>
                  </a:lnTo>
                  <a:lnTo>
                    <a:pt x="225" y="38"/>
                  </a:lnTo>
                  <a:lnTo>
                    <a:pt x="208" y="29"/>
                  </a:lnTo>
                  <a:lnTo>
                    <a:pt x="191" y="22"/>
                  </a:lnTo>
                  <a:lnTo>
                    <a:pt x="172" y="17"/>
                  </a:lnTo>
                  <a:lnTo>
                    <a:pt x="155" y="14"/>
                  </a:lnTo>
                  <a:lnTo>
                    <a:pt x="137" y="12"/>
                  </a:lnTo>
                  <a:lnTo>
                    <a:pt x="119" y="12"/>
                  </a:lnTo>
                  <a:lnTo>
                    <a:pt x="102" y="12"/>
                  </a:lnTo>
                  <a:lnTo>
                    <a:pt x="85" y="14"/>
                  </a:lnTo>
                  <a:lnTo>
                    <a:pt x="69" y="16"/>
                  </a:lnTo>
                  <a:lnTo>
                    <a:pt x="53" y="20"/>
                  </a:lnTo>
                  <a:lnTo>
                    <a:pt x="38" y="23"/>
                  </a:lnTo>
                  <a:lnTo>
                    <a:pt x="24" y="26"/>
                  </a:lnTo>
                  <a:lnTo>
                    <a:pt x="11" y="29"/>
                  </a:lnTo>
                  <a:lnTo>
                    <a:pt x="0" y="32"/>
                  </a:lnTo>
                  <a:lnTo>
                    <a:pt x="7" y="26"/>
                  </a:lnTo>
                  <a:lnTo>
                    <a:pt x="16" y="19"/>
                  </a:lnTo>
                  <a:lnTo>
                    <a:pt x="28" y="13"/>
                  </a:lnTo>
                  <a:lnTo>
                    <a:pt x="45" y="8"/>
                  </a:lnTo>
                  <a:lnTo>
                    <a:pt x="62" y="4"/>
                  </a:lnTo>
                  <a:lnTo>
                    <a:pt x="81" y="1"/>
                  </a:lnTo>
                  <a:lnTo>
                    <a:pt x="102" y="0"/>
                  </a:lnTo>
                  <a:lnTo>
                    <a:pt x="123" y="0"/>
                  </a:lnTo>
                  <a:lnTo>
                    <a:pt x="145" y="1"/>
                  </a:lnTo>
                  <a:lnTo>
                    <a:pt x="165" y="5"/>
                  </a:lnTo>
                  <a:lnTo>
                    <a:pt x="186" y="9"/>
                  </a:lnTo>
                  <a:lnTo>
                    <a:pt x="206" y="15"/>
                  </a:lnTo>
                  <a:lnTo>
                    <a:pt x="224" y="23"/>
                  </a:lnTo>
                  <a:lnTo>
                    <a:pt x="240" y="32"/>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0" name="Freeform 256">
              <a:extLst>
                <a:ext uri="{FF2B5EF4-FFF2-40B4-BE49-F238E27FC236}">
                  <a16:creationId xmlns:a16="http://schemas.microsoft.com/office/drawing/2014/main" id="{3A5F1DB8-597A-420B-B00B-15D3BB5D07E1}"/>
                </a:ext>
              </a:extLst>
            </p:cNvPr>
            <p:cNvSpPr>
              <a:spLocks/>
            </p:cNvSpPr>
            <p:nvPr/>
          </p:nvSpPr>
          <p:spPr bwMode="auto">
            <a:xfrm>
              <a:off x="1748" y="1207"/>
              <a:ext cx="16" cy="28"/>
            </a:xfrm>
            <a:custGeom>
              <a:avLst/>
              <a:gdLst>
                <a:gd name="T0" fmla="*/ 33 w 33"/>
                <a:gd name="T1" fmla="*/ 0 h 58"/>
                <a:gd name="T2" fmla="*/ 26 w 33"/>
                <a:gd name="T3" fmla="*/ 6 h 58"/>
                <a:gd name="T4" fmla="*/ 20 w 33"/>
                <a:gd name="T5" fmla="*/ 14 h 58"/>
                <a:gd name="T6" fmla="*/ 13 w 33"/>
                <a:gd name="T7" fmla="*/ 23 h 58"/>
                <a:gd name="T8" fmla="*/ 8 w 33"/>
                <a:gd name="T9" fmla="*/ 32 h 58"/>
                <a:gd name="T10" fmla="*/ 4 w 33"/>
                <a:gd name="T11" fmla="*/ 42 h 58"/>
                <a:gd name="T12" fmla="*/ 1 w 33"/>
                <a:gd name="T13" fmla="*/ 49 h 58"/>
                <a:gd name="T14" fmla="*/ 0 w 33"/>
                <a:gd name="T15" fmla="*/ 54 h 58"/>
                <a:gd name="T16" fmla="*/ 1 w 33"/>
                <a:gd name="T17" fmla="*/ 58 h 58"/>
                <a:gd name="T18" fmla="*/ 7 w 33"/>
                <a:gd name="T19" fmla="*/ 53 h 58"/>
                <a:gd name="T20" fmla="*/ 14 w 33"/>
                <a:gd name="T21" fmla="*/ 37 h 58"/>
                <a:gd name="T22" fmla="*/ 22 w 33"/>
                <a:gd name="T23" fmla="*/ 17 h 58"/>
                <a:gd name="T24" fmla="*/ 33 w 33"/>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8">
                  <a:moveTo>
                    <a:pt x="33" y="0"/>
                  </a:moveTo>
                  <a:lnTo>
                    <a:pt x="26" y="6"/>
                  </a:lnTo>
                  <a:lnTo>
                    <a:pt x="20" y="14"/>
                  </a:lnTo>
                  <a:lnTo>
                    <a:pt x="13" y="23"/>
                  </a:lnTo>
                  <a:lnTo>
                    <a:pt x="8" y="32"/>
                  </a:lnTo>
                  <a:lnTo>
                    <a:pt x="4" y="42"/>
                  </a:lnTo>
                  <a:lnTo>
                    <a:pt x="1" y="49"/>
                  </a:lnTo>
                  <a:lnTo>
                    <a:pt x="0" y="54"/>
                  </a:lnTo>
                  <a:lnTo>
                    <a:pt x="1" y="58"/>
                  </a:lnTo>
                  <a:lnTo>
                    <a:pt x="7" y="53"/>
                  </a:lnTo>
                  <a:lnTo>
                    <a:pt x="14" y="37"/>
                  </a:lnTo>
                  <a:lnTo>
                    <a:pt x="22" y="17"/>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1" name="Freeform 257">
              <a:extLst>
                <a:ext uri="{FF2B5EF4-FFF2-40B4-BE49-F238E27FC236}">
                  <a16:creationId xmlns:a16="http://schemas.microsoft.com/office/drawing/2014/main" id="{4BA93D13-A073-40C7-8EF2-007E517A2F2A}"/>
                </a:ext>
              </a:extLst>
            </p:cNvPr>
            <p:cNvSpPr>
              <a:spLocks/>
            </p:cNvSpPr>
            <p:nvPr/>
          </p:nvSpPr>
          <p:spPr bwMode="auto">
            <a:xfrm>
              <a:off x="1757" y="1204"/>
              <a:ext cx="19" cy="31"/>
            </a:xfrm>
            <a:custGeom>
              <a:avLst/>
              <a:gdLst>
                <a:gd name="T0" fmla="*/ 1 w 38"/>
                <a:gd name="T1" fmla="*/ 64 h 64"/>
                <a:gd name="T2" fmla="*/ 0 w 38"/>
                <a:gd name="T3" fmla="*/ 61 h 64"/>
                <a:gd name="T4" fmla="*/ 1 w 38"/>
                <a:gd name="T5" fmla="*/ 55 h 64"/>
                <a:gd name="T6" fmla="*/ 3 w 38"/>
                <a:gd name="T7" fmla="*/ 46 h 64"/>
                <a:gd name="T8" fmla="*/ 8 w 38"/>
                <a:gd name="T9" fmla="*/ 37 h 64"/>
                <a:gd name="T10" fmla="*/ 13 w 38"/>
                <a:gd name="T11" fmla="*/ 27 h 64"/>
                <a:gd name="T12" fmla="*/ 20 w 38"/>
                <a:gd name="T13" fmla="*/ 17 h 64"/>
                <a:gd name="T14" fmla="*/ 28 w 38"/>
                <a:gd name="T15" fmla="*/ 7 h 64"/>
                <a:gd name="T16" fmla="*/ 38 w 38"/>
                <a:gd name="T17" fmla="*/ 0 h 64"/>
                <a:gd name="T18" fmla="*/ 33 w 38"/>
                <a:gd name="T19" fmla="*/ 8 h 64"/>
                <a:gd name="T20" fmla="*/ 28 w 38"/>
                <a:gd name="T21" fmla="*/ 18 h 64"/>
                <a:gd name="T22" fmla="*/ 23 w 38"/>
                <a:gd name="T23" fmla="*/ 28 h 64"/>
                <a:gd name="T24" fmla="*/ 17 w 38"/>
                <a:gd name="T25" fmla="*/ 38 h 64"/>
                <a:gd name="T26" fmla="*/ 12 w 38"/>
                <a:gd name="T27" fmla="*/ 49 h 64"/>
                <a:gd name="T28" fmla="*/ 6 w 38"/>
                <a:gd name="T29" fmla="*/ 57 h 64"/>
                <a:gd name="T30" fmla="*/ 3 w 38"/>
                <a:gd name="T31" fmla="*/ 63 h 64"/>
                <a:gd name="T32" fmla="*/ 1 w 38"/>
                <a:gd name="T3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64">
                  <a:moveTo>
                    <a:pt x="1" y="64"/>
                  </a:moveTo>
                  <a:lnTo>
                    <a:pt x="0" y="61"/>
                  </a:lnTo>
                  <a:lnTo>
                    <a:pt x="1" y="55"/>
                  </a:lnTo>
                  <a:lnTo>
                    <a:pt x="3" y="46"/>
                  </a:lnTo>
                  <a:lnTo>
                    <a:pt x="8" y="37"/>
                  </a:lnTo>
                  <a:lnTo>
                    <a:pt x="13" y="27"/>
                  </a:lnTo>
                  <a:lnTo>
                    <a:pt x="20" y="17"/>
                  </a:lnTo>
                  <a:lnTo>
                    <a:pt x="28" y="7"/>
                  </a:lnTo>
                  <a:lnTo>
                    <a:pt x="38" y="0"/>
                  </a:lnTo>
                  <a:lnTo>
                    <a:pt x="33" y="8"/>
                  </a:lnTo>
                  <a:lnTo>
                    <a:pt x="28" y="18"/>
                  </a:lnTo>
                  <a:lnTo>
                    <a:pt x="23" y="28"/>
                  </a:lnTo>
                  <a:lnTo>
                    <a:pt x="17" y="38"/>
                  </a:lnTo>
                  <a:lnTo>
                    <a:pt x="12" y="49"/>
                  </a:lnTo>
                  <a:lnTo>
                    <a:pt x="6" y="57"/>
                  </a:lnTo>
                  <a:lnTo>
                    <a:pt x="3" y="63"/>
                  </a:lnTo>
                  <a:lnTo>
                    <a:pt x="1"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2" name="Freeform 258">
              <a:extLst>
                <a:ext uri="{FF2B5EF4-FFF2-40B4-BE49-F238E27FC236}">
                  <a16:creationId xmlns:a16="http://schemas.microsoft.com/office/drawing/2014/main" id="{C1252D76-848D-4C4D-B452-CC658CD8F6AE}"/>
                </a:ext>
              </a:extLst>
            </p:cNvPr>
            <p:cNvSpPr>
              <a:spLocks/>
            </p:cNvSpPr>
            <p:nvPr/>
          </p:nvSpPr>
          <p:spPr bwMode="auto">
            <a:xfrm>
              <a:off x="1776" y="1201"/>
              <a:ext cx="26" cy="41"/>
            </a:xfrm>
            <a:custGeom>
              <a:avLst/>
              <a:gdLst>
                <a:gd name="T0" fmla="*/ 1 w 52"/>
                <a:gd name="T1" fmla="*/ 83 h 83"/>
                <a:gd name="T2" fmla="*/ 0 w 52"/>
                <a:gd name="T3" fmla="*/ 78 h 83"/>
                <a:gd name="T4" fmla="*/ 2 w 52"/>
                <a:gd name="T5" fmla="*/ 70 h 83"/>
                <a:gd name="T6" fmla="*/ 7 w 52"/>
                <a:gd name="T7" fmla="*/ 57 h 83"/>
                <a:gd name="T8" fmla="*/ 12 w 52"/>
                <a:gd name="T9" fmla="*/ 45 h 83"/>
                <a:gd name="T10" fmla="*/ 22 w 52"/>
                <a:gd name="T11" fmla="*/ 31 h 83"/>
                <a:gd name="T12" fmla="*/ 31 w 52"/>
                <a:gd name="T13" fmla="*/ 17 h 83"/>
                <a:gd name="T14" fmla="*/ 41 w 52"/>
                <a:gd name="T15" fmla="*/ 7 h 83"/>
                <a:gd name="T16" fmla="*/ 52 w 52"/>
                <a:gd name="T17" fmla="*/ 0 h 83"/>
                <a:gd name="T18" fmla="*/ 47 w 52"/>
                <a:gd name="T19" fmla="*/ 7 h 83"/>
                <a:gd name="T20" fmla="*/ 41 w 52"/>
                <a:gd name="T21" fmla="*/ 17 h 83"/>
                <a:gd name="T22" fmla="*/ 33 w 52"/>
                <a:gd name="T23" fmla="*/ 31 h 83"/>
                <a:gd name="T24" fmla="*/ 26 w 52"/>
                <a:gd name="T25" fmla="*/ 46 h 83"/>
                <a:gd name="T26" fmla="*/ 18 w 52"/>
                <a:gd name="T27" fmla="*/ 61 h 83"/>
                <a:gd name="T28" fmla="*/ 11 w 52"/>
                <a:gd name="T29" fmla="*/ 72 h 83"/>
                <a:gd name="T30" fmla="*/ 5 w 52"/>
                <a:gd name="T31" fmla="*/ 80 h 83"/>
                <a:gd name="T32" fmla="*/ 1 w 52"/>
                <a:gd name="T3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3" name="Freeform 259">
              <a:extLst>
                <a:ext uri="{FF2B5EF4-FFF2-40B4-BE49-F238E27FC236}">
                  <a16:creationId xmlns:a16="http://schemas.microsoft.com/office/drawing/2014/main" id="{FA19E53F-1CAF-469B-9350-C3D30A331A41}"/>
                </a:ext>
              </a:extLst>
            </p:cNvPr>
            <p:cNvSpPr>
              <a:spLocks/>
            </p:cNvSpPr>
            <p:nvPr/>
          </p:nvSpPr>
          <p:spPr bwMode="auto">
            <a:xfrm>
              <a:off x="1798" y="1203"/>
              <a:ext cx="28" cy="44"/>
            </a:xfrm>
            <a:custGeom>
              <a:avLst/>
              <a:gdLst>
                <a:gd name="T0" fmla="*/ 2 w 57"/>
                <a:gd name="T1" fmla="*/ 90 h 90"/>
                <a:gd name="T2" fmla="*/ 0 w 57"/>
                <a:gd name="T3" fmla="*/ 85 h 90"/>
                <a:gd name="T4" fmla="*/ 3 w 57"/>
                <a:gd name="T5" fmla="*/ 75 h 90"/>
                <a:gd name="T6" fmla="*/ 9 w 57"/>
                <a:gd name="T7" fmla="*/ 61 h 90"/>
                <a:gd name="T8" fmla="*/ 17 w 57"/>
                <a:gd name="T9" fmla="*/ 46 h 90"/>
                <a:gd name="T10" fmla="*/ 26 w 57"/>
                <a:gd name="T11" fmla="*/ 31 h 90"/>
                <a:gd name="T12" fmla="*/ 37 w 57"/>
                <a:gd name="T13" fmla="*/ 17 h 90"/>
                <a:gd name="T14" fmla="*/ 48 w 57"/>
                <a:gd name="T15" fmla="*/ 6 h 90"/>
                <a:gd name="T16" fmla="*/ 57 w 57"/>
                <a:gd name="T17" fmla="*/ 0 h 90"/>
                <a:gd name="T18" fmla="*/ 53 w 57"/>
                <a:gd name="T19" fmla="*/ 7 h 90"/>
                <a:gd name="T20" fmla="*/ 47 w 57"/>
                <a:gd name="T21" fmla="*/ 19 h 90"/>
                <a:gd name="T22" fmla="*/ 38 w 57"/>
                <a:gd name="T23" fmla="*/ 34 h 90"/>
                <a:gd name="T24" fmla="*/ 29 w 57"/>
                <a:gd name="T25" fmla="*/ 50 h 90"/>
                <a:gd name="T26" fmla="*/ 20 w 57"/>
                <a:gd name="T27" fmla="*/ 66 h 90"/>
                <a:gd name="T28" fmla="*/ 12 w 57"/>
                <a:gd name="T29" fmla="*/ 78 h 90"/>
                <a:gd name="T30" fmla="*/ 5 w 57"/>
                <a:gd name="T31" fmla="*/ 88 h 90"/>
                <a:gd name="T32" fmla="*/ 2 w 57"/>
                <a:gd name="T3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90">
                  <a:moveTo>
                    <a:pt x="2" y="90"/>
                  </a:moveTo>
                  <a:lnTo>
                    <a:pt x="0" y="85"/>
                  </a:lnTo>
                  <a:lnTo>
                    <a:pt x="3" y="75"/>
                  </a:lnTo>
                  <a:lnTo>
                    <a:pt x="9" y="61"/>
                  </a:lnTo>
                  <a:lnTo>
                    <a:pt x="17" y="46"/>
                  </a:lnTo>
                  <a:lnTo>
                    <a:pt x="26" y="31"/>
                  </a:lnTo>
                  <a:lnTo>
                    <a:pt x="37" y="17"/>
                  </a:lnTo>
                  <a:lnTo>
                    <a:pt x="48" y="6"/>
                  </a:lnTo>
                  <a:lnTo>
                    <a:pt x="57" y="0"/>
                  </a:lnTo>
                  <a:lnTo>
                    <a:pt x="53" y="7"/>
                  </a:lnTo>
                  <a:lnTo>
                    <a:pt x="47" y="19"/>
                  </a:lnTo>
                  <a:lnTo>
                    <a:pt x="38" y="34"/>
                  </a:lnTo>
                  <a:lnTo>
                    <a:pt x="29" y="50"/>
                  </a:lnTo>
                  <a:lnTo>
                    <a:pt x="20" y="66"/>
                  </a:lnTo>
                  <a:lnTo>
                    <a:pt x="12" y="78"/>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4" name="Freeform 260">
              <a:extLst>
                <a:ext uri="{FF2B5EF4-FFF2-40B4-BE49-F238E27FC236}">
                  <a16:creationId xmlns:a16="http://schemas.microsoft.com/office/drawing/2014/main" id="{EB60FC2B-636F-4973-A483-81BCBFCCB325}"/>
                </a:ext>
              </a:extLst>
            </p:cNvPr>
            <p:cNvSpPr>
              <a:spLocks/>
            </p:cNvSpPr>
            <p:nvPr/>
          </p:nvSpPr>
          <p:spPr bwMode="auto">
            <a:xfrm>
              <a:off x="1813" y="1207"/>
              <a:ext cx="30" cy="36"/>
            </a:xfrm>
            <a:custGeom>
              <a:avLst/>
              <a:gdLst>
                <a:gd name="T0" fmla="*/ 0 w 60"/>
                <a:gd name="T1" fmla="*/ 74 h 74"/>
                <a:gd name="T2" fmla="*/ 0 w 60"/>
                <a:gd name="T3" fmla="*/ 70 h 74"/>
                <a:gd name="T4" fmla="*/ 5 w 60"/>
                <a:gd name="T5" fmla="*/ 61 h 74"/>
                <a:gd name="T6" fmla="*/ 12 w 60"/>
                <a:gd name="T7" fmla="*/ 50 h 74"/>
                <a:gd name="T8" fmla="*/ 21 w 60"/>
                <a:gd name="T9" fmla="*/ 37 h 74"/>
                <a:gd name="T10" fmla="*/ 31 w 60"/>
                <a:gd name="T11" fmla="*/ 24 h 74"/>
                <a:gd name="T12" fmla="*/ 42 w 60"/>
                <a:gd name="T13" fmla="*/ 13 h 74"/>
                <a:gd name="T14" fmla="*/ 52 w 60"/>
                <a:gd name="T15" fmla="*/ 4 h 74"/>
                <a:gd name="T16" fmla="*/ 60 w 60"/>
                <a:gd name="T17" fmla="*/ 0 h 74"/>
                <a:gd name="T18" fmla="*/ 56 w 60"/>
                <a:gd name="T19" fmla="*/ 7 h 74"/>
                <a:gd name="T20" fmla="*/ 47 w 60"/>
                <a:gd name="T21" fmla="*/ 17 h 74"/>
                <a:gd name="T22" fmla="*/ 39 w 60"/>
                <a:gd name="T23" fmla="*/ 31 h 74"/>
                <a:gd name="T24" fmla="*/ 30 w 60"/>
                <a:gd name="T25" fmla="*/ 44 h 74"/>
                <a:gd name="T26" fmla="*/ 21 w 60"/>
                <a:gd name="T27" fmla="*/ 57 h 74"/>
                <a:gd name="T28" fmla="*/ 12 w 60"/>
                <a:gd name="T29" fmla="*/ 67 h 74"/>
                <a:gd name="T30" fmla="*/ 5 w 60"/>
                <a:gd name="T31" fmla="*/ 73 h 74"/>
                <a:gd name="T32" fmla="*/ 0 w 60"/>
                <a:gd name="T3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4">
                  <a:moveTo>
                    <a:pt x="0" y="74"/>
                  </a:moveTo>
                  <a:lnTo>
                    <a:pt x="0" y="70"/>
                  </a:lnTo>
                  <a:lnTo>
                    <a:pt x="5" y="61"/>
                  </a:lnTo>
                  <a:lnTo>
                    <a:pt x="12" y="50"/>
                  </a:lnTo>
                  <a:lnTo>
                    <a:pt x="21" y="37"/>
                  </a:lnTo>
                  <a:lnTo>
                    <a:pt x="31" y="24"/>
                  </a:lnTo>
                  <a:lnTo>
                    <a:pt x="42" y="13"/>
                  </a:lnTo>
                  <a:lnTo>
                    <a:pt x="52" y="4"/>
                  </a:lnTo>
                  <a:lnTo>
                    <a:pt x="60" y="0"/>
                  </a:lnTo>
                  <a:lnTo>
                    <a:pt x="56" y="7"/>
                  </a:lnTo>
                  <a:lnTo>
                    <a:pt x="47" y="17"/>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5" name="Freeform 261">
              <a:extLst>
                <a:ext uri="{FF2B5EF4-FFF2-40B4-BE49-F238E27FC236}">
                  <a16:creationId xmlns:a16="http://schemas.microsoft.com/office/drawing/2014/main" id="{4016CD72-2969-4A3F-801E-BF7245E6208D}"/>
                </a:ext>
              </a:extLst>
            </p:cNvPr>
            <p:cNvSpPr>
              <a:spLocks/>
            </p:cNvSpPr>
            <p:nvPr/>
          </p:nvSpPr>
          <p:spPr bwMode="auto">
            <a:xfrm>
              <a:off x="1829" y="1212"/>
              <a:ext cx="26" cy="30"/>
            </a:xfrm>
            <a:custGeom>
              <a:avLst/>
              <a:gdLst>
                <a:gd name="T0" fmla="*/ 2 w 52"/>
                <a:gd name="T1" fmla="*/ 61 h 61"/>
                <a:gd name="T2" fmla="*/ 0 w 52"/>
                <a:gd name="T3" fmla="*/ 56 h 61"/>
                <a:gd name="T4" fmla="*/ 3 w 52"/>
                <a:gd name="T5" fmla="*/ 49 h 61"/>
                <a:gd name="T6" fmla="*/ 7 w 52"/>
                <a:gd name="T7" fmla="*/ 40 h 61"/>
                <a:gd name="T8" fmla="*/ 14 w 52"/>
                <a:gd name="T9" fmla="*/ 29 h 61"/>
                <a:gd name="T10" fmla="*/ 22 w 52"/>
                <a:gd name="T11" fmla="*/ 20 h 61"/>
                <a:gd name="T12" fmla="*/ 32 w 52"/>
                <a:gd name="T13" fmla="*/ 11 h 61"/>
                <a:gd name="T14" fmla="*/ 42 w 52"/>
                <a:gd name="T15" fmla="*/ 4 h 61"/>
                <a:gd name="T16" fmla="*/ 52 w 52"/>
                <a:gd name="T17" fmla="*/ 0 h 61"/>
                <a:gd name="T18" fmla="*/ 47 w 52"/>
                <a:gd name="T19" fmla="*/ 5 h 61"/>
                <a:gd name="T20" fmla="*/ 41 w 52"/>
                <a:gd name="T21" fmla="*/ 15 h 61"/>
                <a:gd name="T22" fmla="*/ 33 w 52"/>
                <a:gd name="T23" fmla="*/ 25 h 61"/>
                <a:gd name="T24" fmla="*/ 25 w 52"/>
                <a:gd name="T25" fmla="*/ 36 h 61"/>
                <a:gd name="T26" fmla="*/ 17 w 52"/>
                <a:gd name="T27" fmla="*/ 47 h 61"/>
                <a:gd name="T28" fmla="*/ 11 w 52"/>
                <a:gd name="T29" fmla="*/ 55 h 61"/>
                <a:gd name="T30" fmla="*/ 5 w 52"/>
                <a:gd name="T31" fmla="*/ 59 h 61"/>
                <a:gd name="T32" fmla="*/ 2 w 52"/>
                <a:gd name="T3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1">
                  <a:moveTo>
                    <a:pt x="2" y="61"/>
                  </a:moveTo>
                  <a:lnTo>
                    <a:pt x="0" y="56"/>
                  </a:lnTo>
                  <a:lnTo>
                    <a:pt x="3" y="49"/>
                  </a:lnTo>
                  <a:lnTo>
                    <a:pt x="7" y="40"/>
                  </a:lnTo>
                  <a:lnTo>
                    <a:pt x="14" y="29"/>
                  </a:lnTo>
                  <a:lnTo>
                    <a:pt x="22" y="20"/>
                  </a:lnTo>
                  <a:lnTo>
                    <a:pt x="32" y="11"/>
                  </a:lnTo>
                  <a:lnTo>
                    <a:pt x="42" y="4"/>
                  </a:lnTo>
                  <a:lnTo>
                    <a:pt x="52" y="0"/>
                  </a:lnTo>
                  <a:lnTo>
                    <a:pt x="47" y="5"/>
                  </a:lnTo>
                  <a:lnTo>
                    <a:pt x="41" y="15"/>
                  </a:lnTo>
                  <a:lnTo>
                    <a:pt x="33" y="25"/>
                  </a:lnTo>
                  <a:lnTo>
                    <a:pt x="25" y="36"/>
                  </a:lnTo>
                  <a:lnTo>
                    <a:pt x="17" y="47"/>
                  </a:lnTo>
                  <a:lnTo>
                    <a:pt x="11" y="55"/>
                  </a:lnTo>
                  <a:lnTo>
                    <a:pt x="5" y="59"/>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6" name="Freeform 262">
              <a:extLst>
                <a:ext uri="{FF2B5EF4-FFF2-40B4-BE49-F238E27FC236}">
                  <a16:creationId xmlns:a16="http://schemas.microsoft.com/office/drawing/2014/main" id="{F6EC3E35-506E-4569-923D-C2A9419F64B0}"/>
                </a:ext>
              </a:extLst>
            </p:cNvPr>
            <p:cNvSpPr>
              <a:spLocks/>
            </p:cNvSpPr>
            <p:nvPr/>
          </p:nvSpPr>
          <p:spPr bwMode="auto">
            <a:xfrm>
              <a:off x="1845" y="1220"/>
              <a:ext cx="22" cy="22"/>
            </a:xfrm>
            <a:custGeom>
              <a:avLst/>
              <a:gdLst>
                <a:gd name="T0" fmla="*/ 0 w 45"/>
                <a:gd name="T1" fmla="*/ 42 h 42"/>
                <a:gd name="T2" fmla="*/ 0 w 45"/>
                <a:gd name="T3" fmla="*/ 39 h 42"/>
                <a:gd name="T4" fmla="*/ 3 w 45"/>
                <a:gd name="T5" fmla="*/ 33 h 42"/>
                <a:gd name="T6" fmla="*/ 9 w 45"/>
                <a:gd name="T7" fmla="*/ 26 h 42"/>
                <a:gd name="T8" fmla="*/ 16 w 45"/>
                <a:gd name="T9" fmla="*/ 18 h 42"/>
                <a:gd name="T10" fmla="*/ 24 w 45"/>
                <a:gd name="T11" fmla="*/ 10 h 42"/>
                <a:gd name="T12" fmla="*/ 32 w 45"/>
                <a:gd name="T13" fmla="*/ 4 h 42"/>
                <a:gd name="T14" fmla="*/ 40 w 45"/>
                <a:gd name="T15" fmla="*/ 1 h 42"/>
                <a:gd name="T16" fmla="*/ 45 w 45"/>
                <a:gd name="T17" fmla="*/ 0 h 42"/>
                <a:gd name="T18" fmla="*/ 40 w 45"/>
                <a:gd name="T19" fmla="*/ 4 h 42"/>
                <a:gd name="T20" fmla="*/ 34 w 45"/>
                <a:gd name="T21" fmla="*/ 10 h 42"/>
                <a:gd name="T22" fmla="*/ 29 w 45"/>
                <a:gd name="T23" fmla="*/ 17 h 42"/>
                <a:gd name="T24" fmla="*/ 22 w 45"/>
                <a:gd name="T25" fmla="*/ 24 h 42"/>
                <a:gd name="T26" fmla="*/ 15 w 45"/>
                <a:gd name="T27" fmla="*/ 31 h 42"/>
                <a:gd name="T28" fmla="*/ 9 w 45"/>
                <a:gd name="T29" fmla="*/ 37 h 42"/>
                <a:gd name="T30" fmla="*/ 3 w 45"/>
                <a:gd name="T31" fmla="*/ 41 h 42"/>
                <a:gd name="T32" fmla="*/ 0 w 45"/>
                <a:gd name="T3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2">
                  <a:moveTo>
                    <a:pt x="0" y="42"/>
                  </a:moveTo>
                  <a:lnTo>
                    <a:pt x="0" y="39"/>
                  </a:lnTo>
                  <a:lnTo>
                    <a:pt x="3" y="33"/>
                  </a:lnTo>
                  <a:lnTo>
                    <a:pt x="9" y="26"/>
                  </a:lnTo>
                  <a:lnTo>
                    <a:pt x="16" y="18"/>
                  </a:lnTo>
                  <a:lnTo>
                    <a:pt x="24" y="10"/>
                  </a:lnTo>
                  <a:lnTo>
                    <a:pt x="32" y="4"/>
                  </a:lnTo>
                  <a:lnTo>
                    <a:pt x="40" y="1"/>
                  </a:lnTo>
                  <a:lnTo>
                    <a:pt x="45" y="0"/>
                  </a:lnTo>
                  <a:lnTo>
                    <a:pt x="40" y="4"/>
                  </a:lnTo>
                  <a:lnTo>
                    <a:pt x="34" y="10"/>
                  </a:lnTo>
                  <a:lnTo>
                    <a:pt x="29" y="17"/>
                  </a:lnTo>
                  <a:lnTo>
                    <a:pt x="22" y="24"/>
                  </a:lnTo>
                  <a:lnTo>
                    <a:pt x="15" y="31"/>
                  </a:lnTo>
                  <a:lnTo>
                    <a:pt x="9" y="37"/>
                  </a:lnTo>
                  <a:lnTo>
                    <a:pt x="3" y="41"/>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7" name="Freeform 263">
              <a:extLst>
                <a:ext uri="{FF2B5EF4-FFF2-40B4-BE49-F238E27FC236}">
                  <a16:creationId xmlns:a16="http://schemas.microsoft.com/office/drawing/2014/main" id="{9C4C8603-7C75-410E-BC91-F345509FA019}"/>
                </a:ext>
              </a:extLst>
            </p:cNvPr>
            <p:cNvSpPr>
              <a:spLocks/>
            </p:cNvSpPr>
            <p:nvPr/>
          </p:nvSpPr>
          <p:spPr bwMode="auto">
            <a:xfrm>
              <a:off x="1860" y="1226"/>
              <a:ext cx="15" cy="13"/>
            </a:xfrm>
            <a:custGeom>
              <a:avLst/>
              <a:gdLst>
                <a:gd name="T0" fmla="*/ 0 w 30"/>
                <a:gd name="T1" fmla="*/ 27 h 27"/>
                <a:gd name="T2" fmla="*/ 1 w 30"/>
                <a:gd name="T3" fmla="*/ 20 h 27"/>
                <a:gd name="T4" fmla="*/ 9 w 30"/>
                <a:gd name="T5" fmla="*/ 9 h 27"/>
                <a:gd name="T6" fmla="*/ 19 w 30"/>
                <a:gd name="T7" fmla="*/ 0 h 27"/>
                <a:gd name="T8" fmla="*/ 30 w 30"/>
                <a:gd name="T9" fmla="*/ 0 h 27"/>
                <a:gd name="T10" fmla="*/ 19 w 30"/>
                <a:gd name="T11" fmla="*/ 6 h 27"/>
                <a:gd name="T12" fmla="*/ 10 w 30"/>
                <a:gd name="T13" fmla="*/ 17 h 27"/>
                <a:gd name="T14" fmla="*/ 4 w 30"/>
                <a:gd name="T15" fmla="*/ 27 h 27"/>
                <a:gd name="T16" fmla="*/ 0 w 3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0" y="27"/>
                  </a:moveTo>
                  <a:lnTo>
                    <a:pt x="1" y="20"/>
                  </a:lnTo>
                  <a:lnTo>
                    <a:pt x="9" y="9"/>
                  </a:lnTo>
                  <a:lnTo>
                    <a:pt x="19" y="0"/>
                  </a:lnTo>
                  <a:lnTo>
                    <a:pt x="30" y="0"/>
                  </a:lnTo>
                  <a:lnTo>
                    <a:pt x="19" y="6"/>
                  </a:lnTo>
                  <a:lnTo>
                    <a:pt x="10" y="17"/>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8" name="Freeform 264">
              <a:extLst>
                <a:ext uri="{FF2B5EF4-FFF2-40B4-BE49-F238E27FC236}">
                  <a16:creationId xmlns:a16="http://schemas.microsoft.com/office/drawing/2014/main" id="{D5CCEA40-2B4B-4FA4-A9A2-418FA286F1D2}"/>
                </a:ext>
              </a:extLst>
            </p:cNvPr>
            <p:cNvSpPr>
              <a:spLocks/>
            </p:cNvSpPr>
            <p:nvPr/>
          </p:nvSpPr>
          <p:spPr bwMode="auto">
            <a:xfrm>
              <a:off x="1737" y="1212"/>
              <a:ext cx="17" cy="18"/>
            </a:xfrm>
            <a:custGeom>
              <a:avLst/>
              <a:gdLst>
                <a:gd name="T0" fmla="*/ 35 w 35"/>
                <a:gd name="T1" fmla="*/ 0 h 35"/>
                <a:gd name="T2" fmla="*/ 29 w 35"/>
                <a:gd name="T3" fmla="*/ 9 h 35"/>
                <a:gd name="T4" fmla="*/ 20 w 35"/>
                <a:gd name="T5" fmla="*/ 23 h 35"/>
                <a:gd name="T6" fmla="*/ 9 w 35"/>
                <a:gd name="T7" fmla="*/ 34 h 35"/>
                <a:gd name="T8" fmla="*/ 1 w 35"/>
                <a:gd name="T9" fmla="*/ 35 h 35"/>
                <a:gd name="T10" fmla="*/ 0 w 35"/>
                <a:gd name="T11" fmla="*/ 32 h 35"/>
                <a:gd name="T12" fmla="*/ 3 w 35"/>
                <a:gd name="T13" fmla="*/ 27 h 35"/>
                <a:gd name="T14" fmla="*/ 7 w 35"/>
                <a:gd name="T15" fmla="*/ 21 h 35"/>
                <a:gd name="T16" fmla="*/ 13 w 35"/>
                <a:gd name="T17" fmla="*/ 17 h 35"/>
                <a:gd name="T18" fmla="*/ 19 w 35"/>
                <a:gd name="T19" fmla="*/ 11 h 35"/>
                <a:gd name="T20" fmla="*/ 26 w 35"/>
                <a:gd name="T21" fmla="*/ 6 h 35"/>
                <a:gd name="T22" fmla="*/ 31 w 35"/>
                <a:gd name="T23" fmla="*/ 2 h 35"/>
                <a:gd name="T24" fmla="*/ 35 w 35"/>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5">
                  <a:moveTo>
                    <a:pt x="35" y="0"/>
                  </a:moveTo>
                  <a:lnTo>
                    <a:pt x="29" y="9"/>
                  </a:lnTo>
                  <a:lnTo>
                    <a:pt x="20" y="23"/>
                  </a:lnTo>
                  <a:lnTo>
                    <a:pt x="9" y="34"/>
                  </a:lnTo>
                  <a:lnTo>
                    <a:pt x="1" y="35"/>
                  </a:lnTo>
                  <a:lnTo>
                    <a:pt x="0" y="32"/>
                  </a:lnTo>
                  <a:lnTo>
                    <a:pt x="3" y="27"/>
                  </a:lnTo>
                  <a:lnTo>
                    <a:pt x="7" y="21"/>
                  </a:lnTo>
                  <a:lnTo>
                    <a:pt x="13" y="17"/>
                  </a:lnTo>
                  <a:lnTo>
                    <a:pt x="19" y="11"/>
                  </a:lnTo>
                  <a:lnTo>
                    <a:pt x="26" y="6"/>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09" name="Freeform 265">
              <a:extLst>
                <a:ext uri="{FF2B5EF4-FFF2-40B4-BE49-F238E27FC236}">
                  <a16:creationId xmlns:a16="http://schemas.microsoft.com/office/drawing/2014/main" id="{456C17CC-546A-412D-9BA3-143521226B96}"/>
                </a:ext>
              </a:extLst>
            </p:cNvPr>
            <p:cNvSpPr>
              <a:spLocks/>
            </p:cNvSpPr>
            <p:nvPr/>
          </p:nvSpPr>
          <p:spPr bwMode="auto">
            <a:xfrm>
              <a:off x="1734" y="1202"/>
              <a:ext cx="20" cy="9"/>
            </a:xfrm>
            <a:custGeom>
              <a:avLst/>
              <a:gdLst>
                <a:gd name="T0" fmla="*/ 40 w 40"/>
                <a:gd name="T1" fmla="*/ 17 h 17"/>
                <a:gd name="T2" fmla="*/ 38 w 40"/>
                <a:gd name="T3" fmla="*/ 16 h 17"/>
                <a:gd name="T4" fmla="*/ 33 w 40"/>
                <a:gd name="T5" fmla="*/ 13 h 17"/>
                <a:gd name="T6" fmla="*/ 26 w 40"/>
                <a:gd name="T7" fmla="*/ 9 h 17"/>
                <a:gd name="T8" fmla="*/ 20 w 40"/>
                <a:gd name="T9" fmla="*/ 6 h 17"/>
                <a:gd name="T10" fmla="*/ 13 w 40"/>
                <a:gd name="T11" fmla="*/ 2 h 17"/>
                <a:gd name="T12" fmla="*/ 8 w 40"/>
                <a:gd name="T13" fmla="*/ 0 h 17"/>
                <a:gd name="T14" fmla="*/ 3 w 40"/>
                <a:gd name="T15" fmla="*/ 0 h 17"/>
                <a:gd name="T16" fmla="*/ 0 w 40"/>
                <a:gd name="T17" fmla="*/ 1 h 17"/>
                <a:gd name="T18" fmla="*/ 0 w 40"/>
                <a:gd name="T19" fmla="*/ 5 h 17"/>
                <a:gd name="T20" fmla="*/ 2 w 40"/>
                <a:gd name="T21" fmla="*/ 7 h 17"/>
                <a:gd name="T22" fmla="*/ 8 w 40"/>
                <a:gd name="T23" fmla="*/ 9 h 17"/>
                <a:gd name="T24" fmla="*/ 15 w 40"/>
                <a:gd name="T25" fmla="*/ 11 h 17"/>
                <a:gd name="T26" fmla="*/ 22 w 40"/>
                <a:gd name="T27" fmla="*/ 14 h 17"/>
                <a:gd name="T28" fmla="*/ 28 w 40"/>
                <a:gd name="T29" fmla="*/ 15 h 17"/>
                <a:gd name="T30" fmla="*/ 35 w 40"/>
                <a:gd name="T31" fmla="*/ 16 h 17"/>
                <a:gd name="T32" fmla="*/ 40 w 40"/>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1"/>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0" name="Freeform 266">
              <a:extLst>
                <a:ext uri="{FF2B5EF4-FFF2-40B4-BE49-F238E27FC236}">
                  <a16:creationId xmlns:a16="http://schemas.microsoft.com/office/drawing/2014/main" id="{EB722955-ADA7-4EEB-841B-8D257C696E46}"/>
                </a:ext>
              </a:extLst>
            </p:cNvPr>
            <p:cNvSpPr>
              <a:spLocks/>
            </p:cNvSpPr>
            <p:nvPr/>
          </p:nvSpPr>
          <p:spPr bwMode="auto">
            <a:xfrm>
              <a:off x="1728" y="1213"/>
              <a:ext cx="22" cy="5"/>
            </a:xfrm>
            <a:custGeom>
              <a:avLst/>
              <a:gdLst>
                <a:gd name="T0" fmla="*/ 45 w 45"/>
                <a:gd name="T1" fmla="*/ 0 h 10"/>
                <a:gd name="T2" fmla="*/ 41 w 45"/>
                <a:gd name="T3" fmla="*/ 0 h 10"/>
                <a:gd name="T4" fmla="*/ 36 w 45"/>
                <a:gd name="T5" fmla="*/ 0 h 10"/>
                <a:gd name="T6" fmla="*/ 29 w 45"/>
                <a:gd name="T7" fmla="*/ 0 h 10"/>
                <a:gd name="T8" fmla="*/ 21 w 45"/>
                <a:gd name="T9" fmla="*/ 0 h 10"/>
                <a:gd name="T10" fmla="*/ 13 w 45"/>
                <a:gd name="T11" fmla="*/ 0 h 10"/>
                <a:gd name="T12" fmla="*/ 7 w 45"/>
                <a:gd name="T13" fmla="*/ 1 h 10"/>
                <a:gd name="T14" fmla="*/ 2 w 45"/>
                <a:gd name="T15" fmla="*/ 3 h 10"/>
                <a:gd name="T16" fmla="*/ 0 w 45"/>
                <a:gd name="T17" fmla="*/ 7 h 10"/>
                <a:gd name="T18" fmla="*/ 1 w 45"/>
                <a:gd name="T19" fmla="*/ 9 h 10"/>
                <a:gd name="T20" fmla="*/ 6 w 45"/>
                <a:gd name="T21" fmla="*/ 10 h 10"/>
                <a:gd name="T22" fmla="*/ 12 w 45"/>
                <a:gd name="T23" fmla="*/ 10 h 10"/>
                <a:gd name="T24" fmla="*/ 20 w 45"/>
                <a:gd name="T25" fmla="*/ 8 h 10"/>
                <a:gd name="T26" fmla="*/ 26 w 45"/>
                <a:gd name="T27" fmla="*/ 6 h 10"/>
                <a:gd name="T28" fmla="*/ 35 w 45"/>
                <a:gd name="T29" fmla="*/ 3 h 10"/>
                <a:gd name="T30" fmla="*/ 40 w 45"/>
                <a:gd name="T31" fmla="*/ 1 h 10"/>
                <a:gd name="T32" fmla="*/ 45 w 45"/>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0">
                  <a:moveTo>
                    <a:pt x="45" y="0"/>
                  </a:moveTo>
                  <a:lnTo>
                    <a:pt x="41" y="0"/>
                  </a:lnTo>
                  <a:lnTo>
                    <a:pt x="36" y="0"/>
                  </a:lnTo>
                  <a:lnTo>
                    <a:pt x="29" y="0"/>
                  </a:lnTo>
                  <a:lnTo>
                    <a:pt x="21" y="0"/>
                  </a:lnTo>
                  <a:lnTo>
                    <a:pt x="13" y="0"/>
                  </a:lnTo>
                  <a:lnTo>
                    <a:pt x="7" y="1"/>
                  </a:lnTo>
                  <a:lnTo>
                    <a:pt x="2" y="3"/>
                  </a:lnTo>
                  <a:lnTo>
                    <a:pt x="0" y="7"/>
                  </a:lnTo>
                  <a:lnTo>
                    <a:pt x="1" y="9"/>
                  </a:lnTo>
                  <a:lnTo>
                    <a:pt x="6" y="10"/>
                  </a:lnTo>
                  <a:lnTo>
                    <a:pt x="12" y="10"/>
                  </a:lnTo>
                  <a:lnTo>
                    <a:pt x="20" y="8"/>
                  </a:lnTo>
                  <a:lnTo>
                    <a:pt x="26" y="6"/>
                  </a:lnTo>
                  <a:lnTo>
                    <a:pt x="35" y="3"/>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1" name="Freeform 267">
              <a:extLst>
                <a:ext uri="{FF2B5EF4-FFF2-40B4-BE49-F238E27FC236}">
                  <a16:creationId xmlns:a16="http://schemas.microsoft.com/office/drawing/2014/main" id="{526AB7A3-635A-47B6-9B97-0D0588D01EF9}"/>
                </a:ext>
              </a:extLst>
            </p:cNvPr>
            <p:cNvSpPr>
              <a:spLocks/>
            </p:cNvSpPr>
            <p:nvPr/>
          </p:nvSpPr>
          <p:spPr bwMode="auto">
            <a:xfrm>
              <a:off x="1741" y="1191"/>
              <a:ext cx="20" cy="17"/>
            </a:xfrm>
            <a:custGeom>
              <a:avLst/>
              <a:gdLst>
                <a:gd name="T0" fmla="*/ 42 w 42"/>
                <a:gd name="T1" fmla="*/ 33 h 33"/>
                <a:gd name="T2" fmla="*/ 36 w 42"/>
                <a:gd name="T3" fmla="*/ 31 h 33"/>
                <a:gd name="T4" fmla="*/ 29 w 42"/>
                <a:gd name="T5" fmla="*/ 27 h 33"/>
                <a:gd name="T6" fmla="*/ 22 w 42"/>
                <a:gd name="T7" fmla="*/ 22 h 33"/>
                <a:gd name="T8" fmla="*/ 14 w 42"/>
                <a:gd name="T9" fmla="*/ 16 h 33"/>
                <a:gd name="T10" fmla="*/ 8 w 42"/>
                <a:gd name="T11" fmla="*/ 12 h 33"/>
                <a:gd name="T12" fmla="*/ 3 w 42"/>
                <a:gd name="T13" fmla="*/ 7 h 33"/>
                <a:gd name="T14" fmla="*/ 0 w 42"/>
                <a:gd name="T15" fmla="*/ 2 h 33"/>
                <a:gd name="T16" fmla="*/ 1 w 42"/>
                <a:gd name="T17" fmla="*/ 0 h 33"/>
                <a:gd name="T18" fmla="*/ 5 w 42"/>
                <a:gd name="T19" fmla="*/ 0 h 33"/>
                <a:gd name="T20" fmla="*/ 10 w 42"/>
                <a:gd name="T21" fmla="*/ 2 h 33"/>
                <a:gd name="T22" fmla="*/ 15 w 42"/>
                <a:gd name="T23" fmla="*/ 7 h 33"/>
                <a:gd name="T24" fmla="*/ 22 w 42"/>
                <a:gd name="T25" fmla="*/ 13 h 33"/>
                <a:gd name="T26" fmla="*/ 28 w 42"/>
                <a:gd name="T27" fmla="*/ 18 h 33"/>
                <a:gd name="T28" fmla="*/ 34 w 42"/>
                <a:gd name="T29" fmla="*/ 25 h 33"/>
                <a:gd name="T30" fmla="*/ 38 w 42"/>
                <a:gd name="T31" fmla="*/ 30 h 33"/>
                <a:gd name="T32" fmla="*/ 42 w 42"/>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3">
                  <a:moveTo>
                    <a:pt x="42" y="33"/>
                  </a:moveTo>
                  <a:lnTo>
                    <a:pt x="36" y="31"/>
                  </a:lnTo>
                  <a:lnTo>
                    <a:pt x="29" y="27"/>
                  </a:lnTo>
                  <a:lnTo>
                    <a:pt x="22" y="22"/>
                  </a:lnTo>
                  <a:lnTo>
                    <a:pt x="14" y="16"/>
                  </a:lnTo>
                  <a:lnTo>
                    <a:pt x="8" y="12"/>
                  </a:lnTo>
                  <a:lnTo>
                    <a:pt x="3" y="7"/>
                  </a:lnTo>
                  <a:lnTo>
                    <a:pt x="0" y="2"/>
                  </a:lnTo>
                  <a:lnTo>
                    <a:pt x="1" y="0"/>
                  </a:lnTo>
                  <a:lnTo>
                    <a:pt x="5" y="0"/>
                  </a:lnTo>
                  <a:lnTo>
                    <a:pt x="10" y="2"/>
                  </a:lnTo>
                  <a:lnTo>
                    <a:pt x="15" y="7"/>
                  </a:lnTo>
                  <a:lnTo>
                    <a:pt x="22" y="13"/>
                  </a:lnTo>
                  <a:lnTo>
                    <a:pt x="28" y="18"/>
                  </a:lnTo>
                  <a:lnTo>
                    <a:pt x="34" y="25"/>
                  </a:lnTo>
                  <a:lnTo>
                    <a:pt x="38" y="30"/>
                  </a:lnTo>
                  <a:lnTo>
                    <a:pt x="42"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2" name="Freeform 268">
              <a:extLst>
                <a:ext uri="{FF2B5EF4-FFF2-40B4-BE49-F238E27FC236}">
                  <a16:creationId xmlns:a16="http://schemas.microsoft.com/office/drawing/2014/main" id="{6174BA78-3271-4E82-A3B1-25C52E751DA9}"/>
                </a:ext>
              </a:extLst>
            </p:cNvPr>
            <p:cNvSpPr>
              <a:spLocks/>
            </p:cNvSpPr>
            <p:nvPr/>
          </p:nvSpPr>
          <p:spPr bwMode="auto">
            <a:xfrm>
              <a:off x="1864" y="1193"/>
              <a:ext cx="7" cy="29"/>
            </a:xfrm>
            <a:custGeom>
              <a:avLst/>
              <a:gdLst>
                <a:gd name="T0" fmla="*/ 2 w 13"/>
                <a:gd name="T1" fmla="*/ 58 h 58"/>
                <a:gd name="T2" fmla="*/ 1 w 13"/>
                <a:gd name="T3" fmla="*/ 43 h 58"/>
                <a:gd name="T4" fmla="*/ 0 w 13"/>
                <a:gd name="T5" fmla="*/ 25 h 58"/>
                <a:gd name="T6" fmla="*/ 2 w 13"/>
                <a:gd name="T7" fmla="*/ 9 h 58"/>
                <a:gd name="T8" fmla="*/ 8 w 13"/>
                <a:gd name="T9" fmla="*/ 0 h 58"/>
                <a:gd name="T10" fmla="*/ 13 w 13"/>
                <a:gd name="T11" fmla="*/ 7 h 58"/>
                <a:gd name="T12" fmla="*/ 10 w 13"/>
                <a:gd name="T13" fmla="*/ 24 h 58"/>
                <a:gd name="T14" fmla="*/ 6 w 13"/>
                <a:gd name="T15" fmla="*/ 43 h 58"/>
                <a:gd name="T16" fmla="*/ 2 w 13"/>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8">
                  <a:moveTo>
                    <a:pt x="2" y="58"/>
                  </a:moveTo>
                  <a:lnTo>
                    <a:pt x="1" y="43"/>
                  </a:lnTo>
                  <a:lnTo>
                    <a:pt x="0" y="25"/>
                  </a:lnTo>
                  <a:lnTo>
                    <a:pt x="2" y="9"/>
                  </a:lnTo>
                  <a:lnTo>
                    <a:pt x="8" y="0"/>
                  </a:lnTo>
                  <a:lnTo>
                    <a:pt x="13" y="7"/>
                  </a:lnTo>
                  <a:lnTo>
                    <a:pt x="10" y="24"/>
                  </a:lnTo>
                  <a:lnTo>
                    <a:pt x="6" y="43"/>
                  </a:lnTo>
                  <a:lnTo>
                    <a:pt x="2"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3" name="Freeform 269">
              <a:extLst>
                <a:ext uri="{FF2B5EF4-FFF2-40B4-BE49-F238E27FC236}">
                  <a16:creationId xmlns:a16="http://schemas.microsoft.com/office/drawing/2014/main" id="{7C0A1992-DFA6-42EF-BE69-9B7A1BE37B18}"/>
                </a:ext>
              </a:extLst>
            </p:cNvPr>
            <p:cNvSpPr>
              <a:spLocks/>
            </p:cNvSpPr>
            <p:nvPr/>
          </p:nvSpPr>
          <p:spPr bwMode="auto">
            <a:xfrm>
              <a:off x="1872" y="1198"/>
              <a:ext cx="10" cy="28"/>
            </a:xfrm>
            <a:custGeom>
              <a:avLst/>
              <a:gdLst>
                <a:gd name="T0" fmla="*/ 0 w 18"/>
                <a:gd name="T1" fmla="*/ 55 h 55"/>
                <a:gd name="T2" fmla="*/ 1 w 18"/>
                <a:gd name="T3" fmla="*/ 41 h 55"/>
                <a:gd name="T4" fmla="*/ 3 w 18"/>
                <a:gd name="T5" fmla="*/ 24 h 55"/>
                <a:gd name="T6" fmla="*/ 9 w 18"/>
                <a:gd name="T7" fmla="*/ 8 h 55"/>
                <a:gd name="T8" fmla="*/ 16 w 18"/>
                <a:gd name="T9" fmla="*/ 0 h 55"/>
                <a:gd name="T10" fmla="*/ 18 w 18"/>
                <a:gd name="T11" fmla="*/ 7 h 55"/>
                <a:gd name="T12" fmla="*/ 14 w 18"/>
                <a:gd name="T13" fmla="*/ 24 h 55"/>
                <a:gd name="T14" fmla="*/ 6 w 18"/>
                <a:gd name="T15" fmla="*/ 44 h 55"/>
                <a:gd name="T16" fmla="*/ 0 w 18"/>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5">
                  <a:moveTo>
                    <a:pt x="0" y="55"/>
                  </a:moveTo>
                  <a:lnTo>
                    <a:pt x="1" y="41"/>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4" name="Freeform 270">
              <a:extLst>
                <a:ext uri="{FF2B5EF4-FFF2-40B4-BE49-F238E27FC236}">
                  <a16:creationId xmlns:a16="http://schemas.microsoft.com/office/drawing/2014/main" id="{F40DB538-D35D-4EE7-B566-0FF7B03ECCA4}"/>
                </a:ext>
              </a:extLst>
            </p:cNvPr>
            <p:cNvSpPr>
              <a:spLocks/>
            </p:cNvSpPr>
            <p:nvPr/>
          </p:nvSpPr>
          <p:spPr bwMode="auto">
            <a:xfrm>
              <a:off x="1850" y="1185"/>
              <a:ext cx="6" cy="27"/>
            </a:xfrm>
            <a:custGeom>
              <a:avLst/>
              <a:gdLst>
                <a:gd name="T0" fmla="*/ 7 w 12"/>
                <a:gd name="T1" fmla="*/ 54 h 54"/>
                <a:gd name="T2" fmla="*/ 2 w 12"/>
                <a:gd name="T3" fmla="*/ 46 h 54"/>
                <a:gd name="T4" fmla="*/ 0 w 12"/>
                <a:gd name="T5" fmla="*/ 28 h 54"/>
                <a:gd name="T6" fmla="*/ 1 w 12"/>
                <a:gd name="T7" fmla="*/ 10 h 54"/>
                <a:gd name="T8" fmla="*/ 7 w 12"/>
                <a:gd name="T9" fmla="*/ 0 h 54"/>
                <a:gd name="T10" fmla="*/ 12 w 12"/>
                <a:gd name="T11" fmla="*/ 3 h 54"/>
                <a:gd name="T12" fmla="*/ 10 w 12"/>
                <a:gd name="T13" fmla="*/ 19 h 54"/>
                <a:gd name="T14" fmla="*/ 8 w 12"/>
                <a:gd name="T15" fmla="*/ 38 h 54"/>
                <a:gd name="T16" fmla="*/ 7 w 1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7" y="54"/>
                  </a:moveTo>
                  <a:lnTo>
                    <a:pt x="2" y="46"/>
                  </a:lnTo>
                  <a:lnTo>
                    <a:pt x="0" y="28"/>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5" name="Freeform 271">
              <a:extLst>
                <a:ext uri="{FF2B5EF4-FFF2-40B4-BE49-F238E27FC236}">
                  <a16:creationId xmlns:a16="http://schemas.microsoft.com/office/drawing/2014/main" id="{289A0F4B-012B-4AF8-916F-8240E21D9CC1}"/>
                </a:ext>
              </a:extLst>
            </p:cNvPr>
            <p:cNvSpPr>
              <a:spLocks/>
            </p:cNvSpPr>
            <p:nvPr/>
          </p:nvSpPr>
          <p:spPr bwMode="auto">
            <a:xfrm>
              <a:off x="1833" y="1178"/>
              <a:ext cx="10" cy="31"/>
            </a:xfrm>
            <a:custGeom>
              <a:avLst/>
              <a:gdLst>
                <a:gd name="T0" fmla="*/ 19 w 19"/>
                <a:gd name="T1" fmla="*/ 62 h 62"/>
                <a:gd name="T2" fmla="*/ 11 w 19"/>
                <a:gd name="T3" fmla="*/ 46 h 62"/>
                <a:gd name="T4" fmla="*/ 3 w 19"/>
                <a:gd name="T5" fmla="*/ 26 h 62"/>
                <a:gd name="T6" fmla="*/ 0 w 19"/>
                <a:gd name="T7" fmla="*/ 8 h 62"/>
                <a:gd name="T8" fmla="*/ 4 w 19"/>
                <a:gd name="T9" fmla="*/ 0 h 62"/>
                <a:gd name="T10" fmla="*/ 11 w 19"/>
                <a:gd name="T11" fmla="*/ 6 h 62"/>
                <a:gd name="T12" fmla="*/ 15 w 19"/>
                <a:gd name="T13" fmla="*/ 25 h 62"/>
                <a:gd name="T14" fmla="*/ 16 w 19"/>
                <a:gd name="T15" fmla="*/ 47 h 62"/>
                <a:gd name="T16" fmla="*/ 19 w 19"/>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2">
                  <a:moveTo>
                    <a:pt x="19" y="62"/>
                  </a:moveTo>
                  <a:lnTo>
                    <a:pt x="11" y="46"/>
                  </a:lnTo>
                  <a:lnTo>
                    <a:pt x="3" y="26"/>
                  </a:lnTo>
                  <a:lnTo>
                    <a:pt x="0" y="8"/>
                  </a:lnTo>
                  <a:lnTo>
                    <a:pt x="4" y="0"/>
                  </a:lnTo>
                  <a:lnTo>
                    <a:pt x="11" y="6"/>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6" name="Freeform 272">
              <a:extLst>
                <a:ext uri="{FF2B5EF4-FFF2-40B4-BE49-F238E27FC236}">
                  <a16:creationId xmlns:a16="http://schemas.microsoft.com/office/drawing/2014/main" id="{E15925E2-47B3-4ED8-8DF8-70A5B59E7970}"/>
                </a:ext>
              </a:extLst>
            </p:cNvPr>
            <p:cNvSpPr>
              <a:spLocks/>
            </p:cNvSpPr>
            <p:nvPr/>
          </p:nvSpPr>
          <p:spPr bwMode="auto">
            <a:xfrm>
              <a:off x="1818" y="1170"/>
              <a:ext cx="11" cy="34"/>
            </a:xfrm>
            <a:custGeom>
              <a:avLst/>
              <a:gdLst>
                <a:gd name="T0" fmla="*/ 21 w 21"/>
                <a:gd name="T1" fmla="*/ 70 h 70"/>
                <a:gd name="T2" fmla="*/ 13 w 21"/>
                <a:gd name="T3" fmla="*/ 53 h 70"/>
                <a:gd name="T4" fmla="*/ 5 w 21"/>
                <a:gd name="T5" fmla="*/ 29 h 70"/>
                <a:gd name="T6" fmla="*/ 0 w 21"/>
                <a:gd name="T7" fmla="*/ 8 h 70"/>
                <a:gd name="T8" fmla="*/ 3 w 21"/>
                <a:gd name="T9" fmla="*/ 0 h 70"/>
                <a:gd name="T10" fmla="*/ 11 w 21"/>
                <a:gd name="T11" fmla="*/ 11 h 70"/>
                <a:gd name="T12" fmla="*/ 16 w 21"/>
                <a:gd name="T13" fmla="*/ 32 h 70"/>
                <a:gd name="T14" fmla="*/ 19 w 21"/>
                <a:gd name="T15" fmla="*/ 55 h 70"/>
                <a:gd name="T16" fmla="*/ 21 w 21"/>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0">
                  <a:moveTo>
                    <a:pt x="21" y="70"/>
                  </a:moveTo>
                  <a:lnTo>
                    <a:pt x="13" y="53"/>
                  </a:lnTo>
                  <a:lnTo>
                    <a:pt x="5" y="29"/>
                  </a:lnTo>
                  <a:lnTo>
                    <a:pt x="0" y="8"/>
                  </a:lnTo>
                  <a:lnTo>
                    <a:pt x="3" y="0"/>
                  </a:lnTo>
                  <a:lnTo>
                    <a:pt x="11" y="11"/>
                  </a:lnTo>
                  <a:lnTo>
                    <a:pt x="16" y="32"/>
                  </a:lnTo>
                  <a:lnTo>
                    <a:pt x="19" y="55"/>
                  </a:lnTo>
                  <a:lnTo>
                    <a:pt x="21"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7" name="Freeform 273">
              <a:extLst>
                <a:ext uri="{FF2B5EF4-FFF2-40B4-BE49-F238E27FC236}">
                  <a16:creationId xmlns:a16="http://schemas.microsoft.com/office/drawing/2014/main" id="{4A7C185E-638A-4D09-BFF7-6FA38913F956}"/>
                </a:ext>
              </a:extLst>
            </p:cNvPr>
            <p:cNvSpPr>
              <a:spLocks/>
            </p:cNvSpPr>
            <p:nvPr/>
          </p:nvSpPr>
          <p:spPr bwMode="auto">
            <a:xfrm>
              <a:off x="1784" y="1167"/>
              <a:ext cx="18" cy="37"/>
            </a:xfrm>
            <a:custGeom>
              <a:avLst/>
              <a:gdLst>
                <a:gd name="T0" fmla="*/ 37 w 37"/>
                <a:gd name="T1" fmla="*/ 72 h 72"/>
                <a:gd name="T2" fmla="*/ 31 w 37"/>
                <a:gd name="T3" fmla="*/ 65 h 72"/>
                <a:gd name="T4" fmla="*/ 24 w 37"/>
                <a:gd name="T5" fmla="*/ 56 h 72"/>
                <a:gd name="T6" fmla="*/ 16 w 37"/>
                <a:gd name="T7" fmla="*/ 45 h 72"/>
                <a:gd name="T8" fmla="*/ 10 w 37"/>
                <a:gd name="T9" fmla="*/ 33 h 72"/>
                <a:gd name="T10" fmla="*/ 4 w 37"/>
                <a:gd name="T11" fmla="*/ 22 h 72"/>
                <a:gd name="T12" fmla="*/ 1 w 37"/>
                <a:gd name="T13" fmla="*/ 11 h 72"/>
                <a:gd name="T14" fmla="*/ 0 w 37"/>
                <a:gd name="T15" fmla="*/ 3 h 72"/>
                <a:gd name="T16" fmla="*/ 2 w 37"/>
                <a:gd name="T17" fmla="*/ 0 h 72"/>
                <a:gd name="T18" fmla="*/ 7 w 37"/>
                <a:gd name="T19" fmla="*/ 1 h 72"/>
                <a:gd name="T20" fmla="*/ 10 w 37"/>
                <a:gd name="T21" fmla="*/ 8 h 72"/>
                <a:gd name="T22" fmla="*/ 15 w 37"/>
                <a:gd name="T23" fmla="*/ 18 h 72"/>
                <a:gd name="T24" fmla="*/ 19 w 37"/>
                <a:gd name="T25" fmla="*/ 31 h 72"/>
                <a:gd name="T26" fmla="*/ 24 w 37"/>
                <a:gd name="T27" fmla="*/ 45 h 72"/>
                <a:gd name="T28" fmla="*/ 28 w 37"/>
                <a:gd name="T29" fmla="*/ 57 h 72"/>
                <a:gd name="T30" fmla="*/ 32 w 37"/>
                <a:gd name="T31" fmla="*/ 67 h 72"/>
                <a:gd name="T32" fmla="*/ 37 w 37"/>
                <a:gd name="T3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2">
                  <a:moveTo>
                    <a:pt x="37" y="72"/>
                  </a:moveTo>
                  <a:lnTo>
                    <a:pt x="31" y="65"/>
                  </a:lnTo>
                  <a:lnTo>
                    <a:pt x="24" y="56"/>
                  </a:lnTo>
                  <a:lnTo>
                    <a:pt x="16" y="45"/>
                  </a:lnTo>
                  <a:lnTo>
                    <a:pt x="10" y="33"/>
                  </a:lnTo>
                  <a:lnTo>
                    <a:pt x="4" y="22"/>
                  </a:lnTo>
                  <a:lnTo>
                    <a:pt x="1" y="11"/>
                  </a:lnTo>
                  <a:lnTo>
                    <a:pt x="0" y="3"/>
                  </a:lnTo>
                  <a:lnTo>
                    <a:pt x="2" y="0"/>
                  </a:lnTo>
                  <a:lnTo>
                    <a:pt x="7" y="1"/>
                  </a:lnTo>
                  <a:lnTo>
                    <a:pt x="10" y="8"/>
                  </a:lnTo>
                  <a:lnTo>
                    <a:pt x="15" y="18"/>
                  </a:lnTo>
                  <a:lnTo>
                    <a:pt x="19" y="31"/>
                  </a:lnTo>
                  <a:lnTo>
                    <a:pt x="24" y="45"/>
                  </a:lnTo>
                  <a:lnTo>
                    <a:pt x="28" y="57"/>
                  </a:lnTo>
                  <a:lnTo>
                    <a:pt x="32" y="67"/>
                  </a:lnTo>
                  <a:lnTo>
                    <a:pt x="37"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8" name="Freeform 274">
              <a:extLst>
                <a:ext uri="{FF2B5EF4-FFF2-40B4-BE49-F238E27FC236}">
                  <a16:creationId xmlns:a16="http://schemas.microsoft.com/office/drawing/2014/main" id="{1187B509-608A-43AD-B1A8-B91E301CA3E5}"/>
                </a:ext>
              </a:extLst>
            </p:cNvPr>
            <p:cNvSpPr>
              <a:spLocks/>
            </p:cNvSpPr>
            <p:nvPr/>
          </p:nvSpPr>
          <p:spPr bwMode="auto">
            <a:xfrm>
              <a:off x="1752" y="1173"/>
              <a:ext cx="21" cy="34"/>
            </a:xfrm>
            <a:custGeom>
              <a:avLst/>
              <a:gdLst>
                <a:gd name="T0" fmla="*/ 44 w 44"/>
                <a:gd name="T1" fmla="*/ 68 h 68"/>
                <a:gd name="T2" fmla="*/ 38 w 44"/>
                <a:gd name="T3" fmla="*/ 63 h 68"/>
                <a:gd name="T4" fmla="*/ 31 w 44"/>
                <a:gd name="T5" fmla="*/ 54 h 68"/>
                <a:gd name="T6" fmla="*/ 22 w 44"/>
                <a:gd name="T7" fmla="*/ 44 h 68"/>
                <a:gd name="T8" fmla="*/ 14 w 44"/>
                <a:gd name="T9" fmla="*/ 33 h 68"/>
                <a:gd name="T10" fmla="*/ 7 w 44"/>
                <a:gd name="T11" fmla="*/ 21 h 68"/>
                <a:gd name="T12" fmla="*/ 3 w 44"/>
                <a:gd name="T13" fmla="*/ 12 h 68"/>
                <a:gd name="T14" fmla="*/ 0 w 44"/>
                <a:gd name="T15" fmla="*/ 5 h 68"/>
                <a:gd name="T16" fmla="*/ 3 w 44"/>
                <a:gd name="T17" fmla="*/ 0 h 68"/>
                <a:gd name="T18" fmla="*/ 7 w 44"/>
                <a:gd name="T19" fmla="*/ 1 h 68"/>
                <a:gd name="T20" fmla="*/ 13 w 44"/>
                <a:gd name="T21" fmla="*/ 7 h 68"/>
                <a:gd name="T22" fmla="*/ 19 w 44"/>
                <a:gd name="T23" fmla="*/ 18 h 68"/>
                <a:gd name="T24" fmla="*/ 24 w 44"/>
                <a:gd name="T25" fmla="*/ 30 h 68"/>
                <a:gd name="T26" fmla="*/ 30 w 44"/>
                <a:gd name="T27" fmla="*/ 43 h 68"/>
                <a:gd name="T28" fmla="*/ 36 w 44"/>
                <a:gd name="T29" fmla="*/ 54 h 68"/>
                <a:gd name="T30" fmla="*/ 41 w 44"/>
                <a:gd name="T31" fmla="*/ 64 h 68"/>
                <a:gd name="T32" fmla="*/ 44 w 44"/>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68">
                  <a:moveTo>
                    <a:pt x="44" y="68"/>
                  </a:moveTo>
                  <a:lnTo>
                    <a:pt x="38" y="63"/>
                  </a:lnTo>
                  <a:lnTo>
                    <a:pt x="31" y="54"/>
                  </a:lnTo>
                  <a:lnTo>
                    <a:pt x="22" y="44"/>
                  </a:lnTo>
                  <a:lnTo>
                    <a:pt x="14" y="33"/>
                  </a:lnTo>
                  <a:lnTo>
                    <a:pt x="7" y="21"/>
                  </a:lnTo>
                  <a:lnTo>
                    <a:pt x="3" y="12"/>
                  </a:lnTo>
                  <a:lnTo>
                    <a:pt x="0" y="5"/>
                  </a:lnTo>
                  <a:lnTo>
                    <a:pt x="3" y="0"/>
                  </a:lnTo>
                  <a:lnTo>
                    <a:pt x="7" y="1"/>
                  </a:lnTo>
                  <a:lnTo>
                    <a:pt x="13" y="7"/>
                  </a:lnTo>
                  <a:lnTo>
                    <a:pt x="19" y="18"/>
                  </a:lnTo>
                  <a:lnTo>
                    <a:pt x="24" y="30"/>
                  </a:lnTo>
                  <a:lnTo>
                    <a:pt x="30" y="43"/>
                  </a:lnTo>
                  <a:lnTo>
                    <a:pt x="36" y="54"/>
                  </a:lnTo>
                  <a:lnTo>
                    <a:pt x="41" y="64"/>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19" name="Freeform 275">
              <a:extLst>
                <a:ext uri="{FF2B5EF4-FFF2-40B4-BE49-F238E27FC236}">
                  <a16:creationId xmlns:a16="http://schemas.microsoft.com/office/drawing/2014/main" id="{6DF5C41F-D386-4F8B-846C-48FD8D676742}"/>
                </a:ext>
              </a:extLst>
            </p:cNvPr>
            <p:cNvSpPr>
              <a:spLocks/>
            </p:cNvSpPr>
            <p:nvPr/>
          </p:nvSpPr>
          <p:spPr bwMode="auto">
            <a:xfrm>
              <a:off x="1797" y="1171"/>
              <a:ext cx="19" cy="32"/>
            </a:xfrm>
            <a:custGeom>
              <a:avLst/>
              <a:gdLst>
                <a:gd name="T0" fmla="*/ 37 w 37"/>
                <a:gd name="T1" fmla="*/ 62 h 62"/>
                <a:gd name="T2" fmla="*/ 32 w 37"/>
                <a:gd name="T3" fmla="*/ 56 h 62"/>
                <a:gd name="T4" fmla="*/ 25 w 37"/>
                <a:gd name="T5" fmla="*/ 48 h 62"/>
                <a:gd name="T6" fmla="*/ 19 w 37"/>
                <a:gd name="T7" fmla="*/ 38 h 62"/>
                <a:gd name="T8" fmla="*/ 12 w 37"/>
                <a:gd name="T9" fmla="*/ 28 h 62"/>
                <a:gd name="T10" fmla="*/ 6 w 37"/>
                <a:gd name="T11" fmla="*/ 18 h 62"/>
                <a:gd name="T12" fmla="*/ 1 w 37"/>
                <a:gd name="T13" fmla="*/ 9 h 62"/>
                <a:gd name="T14" fmla="*/ 0 w 37"/>
                <a:gd name="T15" fmla="*/ 3 h 62"/>
                <a:gd name="T16" fmla="*/ 2 w 37"/>
                <a:gd name="T17" fmla="*/ 0 h 62"/>
                <a:gd name="T18" fmla="*/ 8 w 37"/>
                <a:gd name="T19" fmla="*/ 2 h 62"/>
                <a:gd name="T20" fmla="*/ 13 w 37"/>
                <a:gd name="T21" fmla="*/ 8 h 62"/>
                <a:gd name="T22" fmla="*/ 19 w 37"/>
                <a:gd name="T23" fmla="*/ 17 h 62"/>
                <a:gd name="T24" fmla="*/ 23 w 37"/>
                <a:gd name="T25" fmla="*/ 28 h 62"/>
                <a:gd name="T26" fmla="*/ 28 w 37"/>
                <a:gd name="T27" fmla="*/ 39 h 62"/>
                <a:gd name="T28" fmla="*/ 31 w 37"/>
                <a:gd name="T29" fmla="*/ 49 h 62"/>
                <a:gd name="T30" fmla="*/ 35 w 37"/>
                <a:gd name="T31" fmla="*/ 57 h 62"/>
                <a:gd name="T32" fmla="*/ 37 w 37"/>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62">
                  <a:moveTo>
                    <a:pt x="37" y="62"/>
                  </a:moveTo>
                  <a:lnTo>
                    <a:pt x="32" y="56"/>
                  </a:lnTo>
                  <a:lnTo>
                    <a:pt x="25" y="48"/>
                  </a:lnTo>
                  <a:lnTo>
                    <a:pt x="19" y="38"/>
                  </a:lnTo>
                  <a:lnTo>
                    <a:pt x="12" y="28"/>
                  </a:lnTo>
                  <a:lnTo>
                    <a:pt x="6" y="18"/>
                  </a:lnTo>
                  <a:lnTo>
                    <a:pt x="1" y="9"/>
                  </a:lnTo>
                  <a:lnTo>
                    <a:pt x="0" y="3"/>
                  </a:lnTo>
                  <a:lnTo>
                    <a:pt x="2" y="0"/>
                  </a:lnTo>
                  <a:lnTo>
                    <a:pt x="8" y="2"/>
                  </a:lnTo>
                  <a:lnTo>
                    <a:pt x="13" y="8"/>
                  </a:lnTo>
                  <a:lnTo>
                    <a:pt x="19" y="17"/>
                  </a:lnTo>
                  <a:lnTo>
                    <a:pt x="23" y="28"/>
                  </a:lnTo>
                  <a:lnTo>
                    <a:pt x="28" y="39"/>
                  </a:lnTo>
                  <a:lnTo>
                    <a:pt x="31" y="49"/>
                  </a:lnTo>
                  <a:lnTo>
                    <a:pt x="35" y="57"/>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0" name="Freeform 276">
              <a:extLst>
                <a:ext uri="{FF2B5EF4-FFF2-40B4-BE49-F238E27FC236}">
                  <a16:creationId xmlns:a16="http://schemas.microsoft.com/office/drawing/2014/main" id="{BC808327-73B6-46BC-A7E8-EE3C2FCFA6F4}"/>
                </a:ext>
              </a:extLst>
            </p:cNvPr>
            <p:cNvSpPr>
              <a:spLocks/>
            </p:cNvSpPr>
            <p:nvPr/>
          </p:nvSpPr>
          <p:spPr bwMode="auto">
            <a:xfrm>
              <a:off x="1786" y="1200"/>
              <a:ext cx="28" cy="45"/>
            </a:xfrm>
            <a:custGeom>
              <a:avLst/>
              <a:gdLst>
                <a:gd name="T0" fmla="*/ 1 w 58"/>
                <a:gd name="T1" fmla="*/ 90 h 90"/>
                <a:gd name="T2" fmla="*/ 0 w 58"/>
                <a:gd name="T3" fmla="*/ 86 h 90"/>
                <a:gd name="T4" fmla="*/ 4 w 58"/>
                <a:gd name="T5" fmla="*/ 75 h 90"/>
                <a:gd name="T6" fmla="*/ 9 w 58"/>
                <a:gd name="T7" fmla="*/ 62 h 90"/>
                <a:gd name="T8" fmla="*/ 17 w 58"/>
                <a:gd name="T9" fmla="*/ 47 h 90"/>
                <a:gd name="T10" fmla="*/ 27 w 58"/>
                <a:gd name="T11" fmla="*/ 32 h 90"/>
                <a:gd name="T12" fmla="*/ 38 w 58"/>
                <a:gd name="T13" fmla="*/ 18 h 90"/>
                <a:gd name="T14" fmla="*/ 48 w 58"/>
                <a:gd name="T15" fmla="*/ 6 h 90"/>
                <a:gd name="T16" fmla="*/ 58 w 58"/>
                <a:gd name="T17" fmla="*/ 0 h 90"/>
                <a:gd name="T18" fmla="*/ 54 w 58"/>
                <a:gd name="T19" fmla="*/ 7 h 90"/>
                <a:gd name="T20" fmla="*/ 47 w 58"/>
                <a:gd name="T21" fmla="*/ 19 h 90"/>
                <a:gd name="T22" fmla="*/ 39 w 58"/>
                <a:gd name="T23" fmla="*/ 34 h 90"/>
                <a:gd name="T24" fmla="*/ 30 w 58"/>
                <a:gd name="T25" fmla="*/ 50 h 90"/>
                <a:gd name="T26" fmla="*/ 21 w 58"/>
                <a:gd name="T27" fmla="*/ 66 h 90"/>
                <a:gd name="T28" fmla="*/ 12 w 58"/>
                <a:gd name="T29" fmla="*/ 79 h 90"/>
                <a:gd name="T30" fmla="*/ 6 w 58"/>
                <a:gd name="T31" fmla="*/ 88 h 90"/>
                <a:gd name="T32" fmla="*/ 1 w 58"/>
                <a:gd name="T3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90">
                  <a:moveTo>
                    <a:pt x="1" y="90"/>
                  </a:moveTo>
                  <a:lnTo>
                    <a:pt x="0" y="86"/>
                  </a:lnTo>
                  <a:lnTo>
                    <a:pt x="4" y="75"/>
                  </a:lnTo>
                  <a:lnTo>
                    <a:pt x="9" y="62"/>
                  </a:lnTo>
                  <a:lnTo>
                    <a:pt x="17" y="47"/>
                  </a:lnTo>
                  <a:lnTo>
                    <a:pt x="27" y="32"/>
                  </a:lnTo>
                  <a:lnTo>
                    <a:pt x="38" y="18"/>
                  </a:lnTo>
                  <a:lnTo>
                    <a:pt x="48" y="6"/>
                  </a:lnTo>
                  <a:lnTo>
                    <a:pt x="58" y="0"/>
                  </a:lnTo>
                  <a:lnTo>
                    <a:pt x="54" y="7"/>
                  </a:lnTo>
                  <a:lnTo>
                    <a:pt x="47" y="19"/>
                  </a:lnTo>
                  <a:lnTo>
                    <a:pt x="39" y="34"/>
                  </a:lnTo>
                  <a:lnTo>
                    <a:pt x="30" y="50"/>
                  </a:lnTo>
                  <a:lnTo>
                    <a:pt x="21" y="66"/>
                  </a:lnTo>
                  <a:lnTo>
                    <a:pt x="12" y="79"/>
                  </a:lnTo>
                  <a:lnTo>
                    <a:pt x="6" y="88"/>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1" name="Freeform 277">
              <a:extLst>
                <a:ext uri="{FF2B5EF4-FFF2-40B4-BE49-F238E27FC236}">
                  <a16:creationId xmlns:a16="http://schemas.microsoft.com/office/drawing/2014/main" id="{7129E829-0208-49C7-AD9A-E471BFDF559B}"/>
                </a:ext>
              </a:extLst>
            </p:cNvPr>
            <p:cNvSpPr>
              <a:spLocks/>
            </p:cNvSpPr>
            <p:nvPr/>
          </p:nvSpPr>
          <p:spPr bwMode="auto">
            <a:xfrm>
              <a:off x="1767" y="1202"/>
              <a:ext cx="24" cy="35"/>
            </a:xfrm>
            <a:custGeom>
              <a:avLst/>
              <a:gdLst>
                <a:gd name="T0" fmla="*/ 0 w 48"/>
                <a:gd name="T1" fmla="*/ 70 h 70"/>
                <a:gd name="T2" fmla="*/ 0 w 48"/>
                <a:gd name="T3" fmla="*/ 67 h 70"/>
                <a:gd name="T4" fmla="*/ 2 w 48"/>
                <a:gd name="T5" fmla="*/ 60 h 70"/>
                <a:gd name="T6" fmla="*/ 6 w 48"/>
                <a:gd name="T7" fmla="*/ 49 h 70"/>
                <a:gd name="T8" fmla="*/ 13 w 48"/>
                <a:gd name="T9" fmla="*/ 38 h 70"/>
                <a:gd name="T10" fmla="*/ 20 w 48"/>
                <a:gd name="T11" fmla="*/ 26 h 70"/>
                <a:gd name="T12" fmla="*/ 29 w 48"/>
                <a:gd name="T13" fmla="*/ 15 h 70"/>
                <a:gd name="T14" fmla="*/ 38 w 48"/>
                <a:gd name="T15" fmla="*/ 6 h 70"/>
                <a:gd name="T16" fmla="*/ 48 w 48"/>
                <a:gd name="T17" fmla="*/ 0 h 70"/>
                <a:gd name="T18" fmla="*/ 43 w 48"/>
                <a:gd name="T19" fmla="*/ 8 h 70"/>
                <a:gd name="T20" fmla="*/ 37 w 48"/>
                <a:gd name="T21" fmla="*/ 18 h 70"/>
                <a:gd name="T22" fmla="*/ 29 w 48"/>
                <a:gd name="T23" fmla="*/ 30 h 70"/>
                <a:gd name="T24" fmla="*/ 22 w 48"/>
                <a:gd name="T25" fmla="*/ 43 h 70"/>
                <a:gd name="T26" fmla="*/ 15 w 48"/>
                <a:gd name="T27" fmla="*/ 54 h 70"/>
                <a:gd name="T28" fmla="*/ 8 w 48"/>
                <a:gd name="T29" fmla="*/ 63 h 70"/>
                <a:gd name="T30" fmla="*/ 4 w 48"/>
                <a:gd name="T31" fmla="*/ 69 h 70"/>
                <a:gd name="T32" fmla="*/ 0 w 48"/>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70">
                  <a:moveTo>
                    <a:pt x="0" y="70"/>
                  </a:moveTo>
                  <a:lnTo>
                    <a:pt x="0" y="67"/>
                  </a:lnTo>
                  <a:lnTo>
                    <a:pt x="2" y="60"/>
                  </a:lnTo>
                  <a:lnTo>
                    <a:pt x="6" y="49"/>
                  </a:lnTo>
                  <a:lnTo>
                    <a:pt x="13" y="38"/>
                  </a:lnTo>
                  <a:lnTo>
                    <a:pt x="20" y="26"/>
                  </a:lnTo>
                  <a:lnTo>
                    <a:pt x="29" y="15"/>
                  </a:lnTo>
                  <a:lnTo>
                    <a:pt x="38" y="6"/>
                  </a:lnTo>
                  <a:lnTo>
                    <a:pt x="48" y="0"/>
                  </a:lnTo>
                  <a:lnTo>
                    <a:pt x="43" y="8"/>
                  </a:lnTo>
                  <a:lnTo>
                    <a:pt x="37" y="18"/>
                  </a:lnTo>
                  <a:lnTo>
                    <a:pt x="29" y="30"/>
                  </a:lnTo>
                  <a:lnTo>
                    <a:pt x="22" y="43"/>
                  </a:lnTo>
                  <a:lnTo>
                    <a:pt x="15" y="54"/>
                  </a:lnTo>
                  <a:lnTo>
                    <a:pt x="8" y="63"/>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2" name="Freeform 278">
              <a:extLst>
                <a:ext uri="{FF2B5EF4-FFF2-40B4-BE49-F238E27FC236}">
                  <a16:creationId xmlns:a16="http://schemas.microsoft.com/office/drawing/2014/main" id="{0B6CA902-5252-40A1-B078-1A9069B64E3C}"/>
                </a:ext>
              </a:extLst>
            </p:cNvPr>
            <p:cNvSpPr>
              <a:spLocks/>
            </p:cNvSpPr>
            <p:nvPr/>
          </p:nvSpPr>
          <p:spPr bwMode="auto">
            <a:xfrm>
              <a:off x="1766" y="1171"/>
              <a:ext cx="22" cy="34"/>
            </a:xfrm>
            <a:custGeom>
              <a:avLst/>
              <a:gdLst>
                <a:gd name="T0" fmla="*/ 44 w 44"/>
                <a:gd name="T1" fmla="*/ 68 h 68"/>
                <a:gd name="T2" fmla="*/ 38 w 44"/>
                <a:gd name="T3" fmla="*/ 62 h 68"/>
                <a:gd name="T4" fmla="*/ 31 w 44"/>
                <a:gd name="T5" fmla="*/ 54 h 68"/>
                <a:gd name="T6" fmla="*/ 23 w 44"/>
                <a:gd name="T7" fmla="*/ 42 h 68"/>
                <a:gd name="T8" fmla="*/ 15 w 44"/>
                <a:gd name="T9" fmla="*/ 32 h 68"/>
                <a:gd name="T10" fmla="*/ 7 w 44"/>
                <a:gd name="T11" fmla="*/ 20 h 68"/>
                <a:gd name="T12" fmla="*/ 2 w 44"/>
                <a:gd name="T13" fmla="*/ 11 h 68"/>
                <a:gd name="T14" fmla="*/ 0 w 44"/>
                <a:gd name="T15" fmla="*/ 3 h 68"/>
                <a:gd name="T16" fmla="*/ 2 w 44"/>
                <a:gd name="T17" fmla="*/ 0 h 68"/>
                <a:gd name="T18" fmla="*/ 7 w 44"/>
                <a:gd name="T19" fmla="*/ 1 h 68"/>
                <a:gd name="T20" fmla="*/ 13 w 44"/>
                <a:gd name="T21" fmla="*/ 7 h 68"/>
                <a:gd name="T22" fmla="*/ 18 w 44"/>
                <a:gd name="T23" fmla="*/ 17 h 68"/>
                <a:gd name="T24" fmla="*/ 25 w 44"/>
                <a:gd name="T25" fmla="*/ 30 h 68"/>
                <a:gd name="T26" fmla="*/ 31 w 44"/>
                <a:gd name="T27" fmla="*/ 42 h 68"/>
                <a:gd name="T28" fmla="*/ 36 w 44"/>
                <a:gd name="T29" fmla="*/ 54 h 68"/>
                <a:gd name="T30" fmla="*/ 40 w 44"/>
                <a:gd name="T31" fmla="*/ 63 h 68"/>
                <a:gd name="T32" fmla="*/ 44 w 44"/>
                <a:gd name="T3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68">
                  <a:moveTo>
                    <a:pt x="44" y="68"/>
                  </a:moveTo>
                  <a:lnTo>
                    <a:pt x="38" y="62"/>
                  </a:lnTo>
                  <a:lnTo>
                    <a:pt x="31" y="54"/>
                  </a:lnTo>
                  <a:lnTo>
                    <a:pt x="23" y="42"/>
                  </a:lnTo>
                  <a:lnTo>
                    <a:pt x="15" y="32"/>
                  </a:lnTo>
                  <a:lnTo>
                    <a:pt x="7" y="20"/>
                  </a:lnTo>
                  <a:lnTo>
                    <a:pt x="2" y="11"/>
                  </a:lnTo>
                  <a:lnTo>
                    <a:pt x="0" y="3"/>
                  </a:lnTo>
                  <a:lnTo>
                    <a:pt x="2" y="0"/>
                  </a:lnTo>
                  <a:lnTo>
                    <a:pt x="7" y="1"/>
                  </a:lnTo>
                  <a:lnTo>
                    <a:pt x="13" y="7"/>
                  </a:lnTo>
                  <a:lnTo>
                    <a:pt x="18" y="17"/>
                  </a:lnTo>
                  <a:lnTo>
                    <a:pt x="25" y="30"/>
                  </a:lnTo>
                  <a:lnTo>
                    <a:pt x="31" y="42"/>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3" name="Freeform 279">
              <a:extLst>
                <a:ext uri="{FF2B5EF4-FFF2-40B4-BE49-F238E27FC236}">
                  <a16:creationId xmlns:a16="http://schemas.microsoft.com/office/drawing/2014/main" id="{E800AAC4-2566-4AC0-BB0C-45C3CF09E0BE}"/>
                </a:ext>
              </a:extLst>
            </p:cNvPr>
            <p:cNvSpPr>
              <a:spLocks/>
            </p:cNvSpPr>
            <p:nvPr/>
          </p:nvSpPr>
          <p:spPr bwMode="auto">
            <a:xfrm>
              <a:off x="2654" y="677"/>
              <a:ext cx="86" cy="89"/>
            </a:xfrm>
            <a:custGeom>
              <a:avLst/>
              <a:gdLst>
                <a:gd name="T0" fmla="*/ 31 w 173"/>
                <a:gd name="T1" fmla="*/ 43 h 178"/>
                <a:gd name="T2" fmla="*/ 16 w 173"/>
                <a:gd name="T3" fmla="*/ 58 h 178"/>
                <a:gd name="T4" fmla="*/ 22 w 173"/>
                <a:gd name="T5" fmla="*/ 83 h 178"/>
                <a:gd name="T6" fmla="*/ 40 w 173"/>
                <a:gd name="T7" fmla="*/ 85 h 178"/>
                <a:gd name="T8" fmla="*/ 52 w 173"/>
                <a:gd name="T9" fmla="*/ 91 h 178"/>
                <a:gd name="T10" fmla="*/ 61 w 173"/>
                <a:gd name="T11" fmla="*/ 103 h 178"/>
                <a:gd name="T12" fmla="*/ 52 w 173"/>
                <a:gd name="T13" fmla="*/ 103 h 178"/>
                <a:gd name="T14" fmla="*/ 38 w 173"/>
                <a:gd name="T15" fmla="*/ 100 h 178"/>
                <a:gd name="T16" fmla="*/ 30 w 173"/>
                <a:gd name="T17" fmla="*/ 91 h 178"/>
                <a:gd name="T18" fmla="*/ 8 w 173"/>
                <a:gd name="T19" fmla="*/ 95 h 178"/>
                <a:gd name="T20" fmla="*/ 0 w 173"/>
                <a:gd name="T21" fmla="*/ 118 h 178"/>
                <a:gd name="T22" fmla="*/ 5 w 173"/>
                <a:gd name="T23" fmla="*/ 130 h 178"/>
                <a:gd name="T24" fmla="*/ 15 w 173"/>
                <a:gd name="T25" fmla="*/ 137 h 178"/>
                <a:gd name="T26" fmla="*/ 31 w 173"/>
                <a:gd name="T27" fmla="*/ 137 h 178"/>
                <a:gd name="T28" fmla="*/ 42 w 173"/>
                <a:gd name="T29" fmla="*/ 132 h 178"/>
                <a:gd name="T30" fmla="*/ 56 w 173"/>
                <a:gd name="T31" fmla="*/ 129 h 178"/>
                <a:gd name="T32" fmla="*/ 42 w 173"/>
                <a:gd name="T33" fmla="*/ 150 h 178"/>
                <a:gd name="T34" fmla="*/ 45 w 173"/>
                <a:gd name="T35" fmla="*/ 174 h 178"/>
                <a:gd name="T36" fmla="*/ 60 w 173"/>
                <a:gd name="T37" fmla="*/ 177 h 178"/>
                <a:gd name="T38" fmla="*/ 74 w 173"/>
                <a:gd name="T39" fmla="*/ 171 h 178"/>
                <a:gd name="T40" fmla="*/ 81 w 173"/>
                <a:gd name="T41" fmla="*/ 150 h 178"/>
                <a:gd name="T42" fmla="*/ 74 w 173"/>
                <a:gd name="T43" fmla="*/ 132 h 178"/>
                <a:gd name="T44" fmla="*/ 79 w 173"/>
                <a:gd name="T45" fmla="*/ 125 h 178"/>
                <a:gd name="T46" fmla="*/ 84 w 173"/>
                <a:gd name="T47" fmla="*/ 134 h 178"/>
                <a:gd name="T48" fmla="*/ 92 w 173"/>
                <a:gd name="T49" fmla="*/ 151 h 178"/>
                <a:gd name="T50" fmla="*/ 118 w 173"/>
                <a:gd name="T51" fmla="*/ 150 h 178"/>
                <a:gd name="T52" fmla="*/ 139 w 173"/>
                <a:gd name="T53" fmla="*/ 157 h 178"/>
                <a:gd name="T54" fmla="*/ 158 w 173"/>
                <a:gd name="T55" fmla="*/ 144 h 178"/>
                <a:gd name="T56" fmla="*/ 163 w 173"/>
                <a:gd name="T57" fmla="*/ 132 h 178"/>
                <a:gd name="T58" fmla="*/ 159 w 173"/>
                <a:gd name="T59" fmla="*/ 125 h 178"/>
                <a:gd name="T60" fmla="*/ 136 w 173"/>
                <a:gd name="T61" fmla="*/ 113 h 178"/>
                <a:gd name="T62" fmla="*/ 120 w 173"/>
                <a:gd name="T63" fmla="*/ 109 h 178"/>
                <a:gd name="T64" fmla="*/ 127 w 173"/>
                <a:gd name="T65" fmla="*/ 94 h 178"/>
                <a:gd name="T66" fmla="*/ 149 w 173"/>
                <a:gd name="T67" fmla="*/ 85 h 178"/>
                <a:gd name="T68" fmla="*/ 170 w 173"/>
                <a:gd name="T69" fmla="*/ 73 h 178"/>
                <a:gd name="T70" fmla="*/ 171 w 173"/>
                <a:gd name="T71" fmla="*/ 52 h 178"/>
                <a:gd name="T72" fmla="*/ 151 w 173"/>
                <a:gd name="T73" fmla="*/ 39 h 178"/>
                <a:gd name="T74" fmla="*/ 129 w 173"/>
                <a:gd name="T75" fmla="*/ 50 h 178"/>
                <a:gd name="T76" fmla="*/ 129 w 173"/>
                <a:gd name="T77" fmla="*/ 64 h 178"/>
                <a:gd name="T78" fmla="*/ 111 w 173"/>
                <a:gd name="T79" fmla="*/ 81 h 178"/>
                <a:gd name="T80" fmla="*/ 103 w 173"/>
                <a:gd name="T81" fmla="*/ 79 h 178"/>
                <a:gd name="T82" fmla="*/ 101 w 173"/>
                <a:gd name="T83" fmla="*/ 68 h 178"/>
                <a:gd name="T84" fmla="*/ 105 w 173"/>
                <a:gd name="T85" fmla="*/ 49 h 178"/>
                <a:gd name="T86" fmla="*/ 122 w 173"/>
                <a:gd name="T87" fmla="*/ 27 h 178"/>
                <a:gd name="T88" fmla="*/ 111 w 173"/>
                <a:gd name="T89" fmla="*/ 5 h 178"/>
                <a:gd name="T90" fmla="*/ 89 w 173"/>
                <a:gd name="T91" fmla="*/ 1 h 178"/>
                <a:gd name="T92" fmla="*/ 74 w 173"/>
                <a:gd name="T93" fmla="*/ 12 h 178"/>
                <a:gd name="T94" fmla="*/ 68 w 173"/>
                <a:gd name="T95" fmla="*/ 22 h 178"/>
                <a:gd name="T96" fmla="*/ 74 w 173"/>
                <a:gd name="T97" fmla="*/ 39 h 178"/>
                <a:gd name="T98" fmla="*/ 84 w 173"/>
                <a:gd name="T99" fmla="*/ 54 h 178"/>
                <a:gd name="T100" fmla="*/ 83 w 173"/>
                <a:gd name="T101" fmla="*/ 71 h 178"/>
                <a:gd name="T102" fmla="*/ 73 w 173"/>
                <a:gd name="T103" fmla="*/ 74 h 178"/>
                <a:gd name="T104" fmla="*/ 63 w 173"/>
                <a:gd name="T105" fmla="*/ 5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3" h="178">
                  <a:moveTo>
                    <a:pt x="43" y="39"/>
                  </a:moveTo>
                  <a:lnTo>
                    <a:pt x="37" y="41"/>
                  </a:lnTo>
                  <a:lnTo>
                    <a:pt x="31" y="43"/>
                  </a:lnTo>
                  <a:lnTo>
                    <a:pt x="25" y="46"/>
                  </a:lnTo>
                  <a:lnTo>
                    <a:pt x="20" y="52"/>
                  </a:lnTo>
                  <a:lnTo>
                    <a:pt x="16" y="58"/>
                  </a:lnTo>
                  <a:lnTo>
                    <a:pt x="15" y="65"/>
                  </a:lnTo>
                  <a:lnTo>
                    <a:pt x="16" y="74"/>
                  </a:lnTo>
                  <a:lnTo>
                    <a:pt x="22" y="83"/>
                  </a:lnTo>
                  <a:lnTo>
                    <a:pt x="28" y="87"/>
                  </a:lnTo>
                  <a:lnTo>
                    <a:pt x="34" y="87"/>
                  </a:lnTo>
                  <a:lnTo>
                    <a:pt x="40" y="85"/>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0"/>
                  </a:lnTo>
                  <a:lnTo>
                    <a:pt x="37" y="98"/>
                  </a:lnTo>
                  <a:lnTo>
                    <a:pt x="35" y="95"/>
                  </a:lnTo>
                  <a:lnTo>
                    <a:pt x="30" y="91"/>
                  </a:lnTo>
                  <a:lnTo>
                    <a:pt x="25" y="90"/>
                  </a:lnTo>
                  <a:lnTo>
                    <a:pt x="16" y="91"/>
                  </a:lnTo>
                  <a:lnTo>
                    <a:pt x="8" y="95"/>
                  </a:lnTo>
                  <a:lnTo>
                    <a:pt x="4" y="100"/>
                  </a:lnTo>
                  <a:lnTo>
                    <a:pt x="0" y="109"/>
                  </a:lnTo>
                  <a:lnTo>
                    <a:pt x="0" y="118"/>
                  </a:lnTo>
                  <a:lnTo>
                    <a:pt x="2" y="124"/>
                  </a:lnTo>
                  <a:lnTo>
                    <a:pt x="3" y="127"/>
                  </a:lnTo>
                  <a:lnTo>
                    <a:pt x="5" y="130"/>
                  </a:lnTo>
                  <a:lnTo>
                    <a:pt x="6" y="133"/>
                  </a:lnTo>
                  <a:lnTo>
                    <a:pt x="10" y="135"/>
                  </a:lnTo>
                  <a:lnTo>
                    <a:pt x="15" y="137"/>
                  </a:lnTo>
                  <a:lnTo>
                    <a:pt x="20" y="138"/>
                  </a:lnTo>
                  <a:lnTo>
                    <a:pt x="26" y="138"/>
                  </a:lnTo>
                  <a:lnTo>
                    <a:pt x="31" y="137"/>
                  </a:lnTo>
                  <a:lnTo>
                    <a:pt x="36" y="136"/>
                  </a:lnTo>
                  <a:lnTo>
                    <a:pt x="40" y="134"/>
                  </a:lnTo>
                  <a:lnTo>
                    <a:pt x="42" y="132"/>
                  </a:lnTo>
                  <a:lnTo>
                    <a:pt x="45" y="128"/>
                  </a:lnTo>
                  <a:lnTo>
                    <a:pt x="51" y="127"/>
                  </a:lnTo>
                  <a:lnTo>
                    <a:pt x="56" y="129"/>
                  </a:lnTo>
                  <a:lnTo>
                    <a:pt x="59" y="130"/>
                  </a:lnTo>
                  <a:lnTo>
                    <a:pt x="50" y="138"/>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5"/>
                  </a:lnTo>
                  <a:lnTo>
                    <a:pt x="157" y="83"/>
                  </a:lnTo>
                  <a:lnTo>
                    <a:pt x="164" y="80"/>
                  </a:lnTo>
                  <a:lnTo>
                    <a:pt x="170" y="73"/>
                  </a:lnTo>
                  <a:lnTo>
                    <a:pt x="172" y="66"/>
                  </a:lnTo>
                  <a:lnTo>
                    <a:pt x="173" y="59"/>
                  </a:lnTo>
                  <a:lnTo>
                    <a:pt x="171" y="52"/>
                  </a:lnTo>
                  <a:lnTo>
                    <a:pt x="166" y="45"/>
                  </a:lnTo>
                  <a:lnTo>
                    <a:pt x="160" y="41"/>
                  </a:lnTo>
                  <a:lnTo>
                    <a:pt x="151" y="39"/>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1"/>
                  </a:lnTo>
                  <a:lnTo>
                    <a:pt x="94" y="0"/>
                  </a:lnTo>
                  <a:lnTo>
                    <a:pt x="89" y="1"/>
                  </a:lnTo>
                  <a:lnTo>
                    <a:pt x="83" y="5"/>
                  </a:lnTo>
                  <a:lnTo>
                    <a:pt x="79" y="8"/>
                  </a:lnTo>
                  <a:lnTo>
                    <a:pt x="74" y="12"/>
                  </a:lnTo>
                  <a:lnTo>
                    <a:pt x="71" y="15"/>
                  </a:lnTo>
                  <a:lnTo>
                    <a:pt x="69" y="19"/>
                  </a:lnTo>
                  <a:lnTo>
                    <a:pt x="68" y="22"/>
                  </a:lnTo>
                  <a:lnTo>
                    <a:pt x="68" y="27"/>
                  </a:lnTo>
                  <a:lnTo>
                    <a:pt x="71" y="34"/>
                  </a:lnTo>
                  <a:lnTo>
                    <a:pt x="74" y="39"/>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39"/>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4" name="Freeform 280">
              <a:extLst>
                <a:ext uri="{FF2B5EF4-FFF2-40B4-BE49-F238E27FC236}">
                  <a16:creationId xmlns:a16="http://schemas.microsoft.com/office/drawing/2014/main" id="{75A2060F-B573-4756-B35A-B475DD9D845C}"/>
                </a:ext>
              </a:extLst>
            </p:cNvPr>
            <p:cNvSpPr>
              <a:spLocks/>
            </p:cNvSpPr>
            <p:nvPr/>
          </p:nvSpPr>
          <p:spPr bwMode="auto">
            <a:xfrm>
              <a:off x="2593" y="794"/>
              <a:ext cx="89" cy="154"/>
            </a:xfrm>
            <a:custGeom>
              <a:avLst/>
              <a:gdLst>
                <a:gd name="T0" fmla="*/ 177 w 179"/>
                <a:gd name="T1" fmla="*/ 0 h 309"/>
                <a:gd name="T2" fmla="*/ 162 w 179"/>
                <a:gd name="T3" fmla="*/ 20 h 309"/>
                <a:gd name="T4" fmla="*/ 146 w 179"/>
                <a:gd name="T5" fmla="*/ 37 h 309"/>
                <a:gd name="T6" fmla="*/ 127 w 179"/>
                <a:gd name="T7" fmla="*/ 51 h 309"/>
                <a:gd name="T8" fmla="*/ 109 w 179"/>
                <a:gd name="T9" fmla="*/ 61 h 309"/>
                <a:gd name="T10" fmla="*/ 89 w 179"/>
                <a:gd name="T11" fmla="*/ 69 h 309"/>
                <a:gd name="T12" fmla="*/ 70 w 179"/>
                <a:gd name="T13" fmla="*/ 75 h 309"/>
                <a:gd name="T14" fmla="*/ 51 w 179"/>
                <a:gd name="T15" fmla="*/ 77 h 309"/>
                <a:gd name="T16" fmla="*/ 33 w 179"/>
                <a:gd name="T17" fmla="*/ 77 h 309"/>
                <a:gd name="T18" fmla="*/ 34 w 179"/>
                <a:gd name="T19" fmla="*/ 84 h 309"/>
                <a:gd name="T20" fmla="*/ 34 w 179"/>
                <a:gd name="T21" fmla="*/ 92 h 309"/>
                <a:gd name="T22" fmla="*/ 33 w 179"/>
                <a:gd name="T23" fmla="*/ 100 h 309"/>
                <a:gd name="T24" fmla="*/ 30 w 179"/>
                <a:gd name="T25" fmla="*/ 110 h 309"/>
                <a:gd name="T26" fmla="*/ 26 w 179"/>
                <a:gd name="T27" fmla="*/ 119 h 309"/>
                <a:gd name="T28" fmla="*/ 19 w 179"/>
                <a:gd name="T29" fmla="*/ 128 h 309"/>
                <a:gd name="T30" fmla="*/ 11 w 179"/>
                <a:gd name="T31" fmla="*/ 135 h 309"/>
                <a:gd name="T32" fmla="*/ 0 w 179"/>
                <a:gd name="T33" fmla="*/ 142 h 309"/>
                <a:gd name="T34" fmla="*/ 12 w 179"/>
                <a:gd name="T35" fmla="*/ 161 h 309"/>
                <a:gd name="T36" fmla="*/ 20 w 179"/>
                <a:gd name="T37" fmla="*/ 187 h 309"/>
                <a:gd name="T38" fmla="*/ 21 w 179"/>
                <a:gd name="T39" fmla="*/ 211 h 309"/>
                <a:gd name="T40" fmla="*/ 12 w 179"/>
                <a:gd name="T41" fmla="*/ 232 h 309"/>
                <a:gd name="T42" fmla="*/ 20 w 179"/>
                <a:gd name="T43" fmla="*/ 235 h 309"/>
                <a:gd name="T44" fmla="*/ 29 w 179"/>
                <a:gd name="T45" fmla="*/ 240 h 309"/>
                <a:gd name="T46" fmla="*/ 40 w 179"/>
                <a:gd name="T47" fmla="*/ 246 h 309"/>
                <a:gd name="T48" fmla="*/ 51 w 179"/>
                <a:gd name="T49" fmla="*/ 252 h 309"/>
                <a:gd name="T50" fmla="*/ 61 w 179"/>
                <a:gd name="T51" fmla="*/ 263 h 309"/>
                <a:gd name="T52" fmla="*/ 72 w 179"/>
                <a:gd name="T53" fmla="*/ 276 h 309"/>
                <a:gd name="T54" fmla="*/ 80 w 179"/>
                <a:gd name="T55" fmla="*/ 290 h 309"/>
                <a:gd name="T56" fmla="*/ 86 w 179"/>
                <a:gd name="T57" fmla="*/ 309 h 309"/>
                <a:gd name="T58" fmla="*/ 90 w 179"/>
                <a:gd name="T59" fmla="*/ 299 h 309"/>
                <a:gd name="T60" fmla="*/ 96 w 179"/>
                <a:gd name="T61" fmla="*/ 286 h 309"/>
                <a:gd name="T62" fmla="*/ 104 w 179"/>
                <a:gd name="T63" fmla="*/ 274 h 309"/>
                <a:gd name="T64" fmla="*/ 113 w 179"/>
                <a:gd name="T65" fmla="*/ 264 h 309"/>
                <a:gd name="T66" fmla="*/ 123 w 179"/>
                <a:gd name="T67" fmla="*/ 254 h 309"/>
                <a:gd name="T68" fmla="*/ 134 w 179"/>
                <a:gd name="T69" fmla="*/ 247 h 309"/>
                <a:gd name="T70" fmla="*/ 147 w 179"/>
                <a:gd name="T71" fmla="*/ 241 h 309"/>
                <a:gd name="T72" fmla="*/ 161 w 179"/>
                <a:gd name="T73" fmla="*/ 239 h 309"/>
                <a:gd name="T74" fmla="*/ 154 w 179"/>
                <a:gd name="T75" fmla="*/ 225 h 309"/>
                <a:gd name="T76" fmla="*/ 150 w 179"/>
                <a:gd name="T77" fmla="*/ 208 h 309"/>
                <a:gd name="T78" fmla="*/ 152 w 179"/>
                <a:gd name="T79" fmla="*/ 188 h 309"/>
                <a:gd name="T80" fmla="*/ 165 w 179"/>
                <a:gd name="T81" fmla="*/ 168 h 309"/>
                <a:gd name="T82" fmla="*/ 154 w 179"/>
                <a:gd name="T83" fmla="*/ 135 h 309"/>
                <a:gd name="T84" fmla="*/ 150 w 179"/>
                <a:gd name="T85" fmla="*/ 103 h 309"/>
                <a:gd name="T86" fmla="*/ 151 w 179"/>
                <a:gd name="T87" fmla="*/ 74 h 309"/>
                <a:gd name="T88" fmla="*/ 156 w 179"/>
                <a:gd name="T89" fmla="*/ 52 h 309"/>
                <a:gd name="T90" fmla="*/ 161 w 179"/>
                <a:gd name="T91" fmla="*/ 39 h 309"/>
                <a:gd name="T92" fmla="*/ 166 w 179"/>
                <a:gd name="T93" fmla="*/ 27 h 309"/>
                <a:gd name="T94" fmla="*/ 172 w 179"/>
                <a:gd name="T95" fmla="*/ 15 h 309"/>
                <a:gd name="T96" fmla="*/ 177 w 179"/>
                <a:gd name="T97" fmla="*/ 9 h 309"/>
                <a:gd name="T98" fmla="*/ 179 w 179"/>
                <a:gd name="T99" fmla="*/ 7 h 309"/>
                <a:gd name="T100" fmla="*/ 179 w 179"/>
                <a:gd name="T101" fmla="*/ 5 h 309"/>
                <a:gd name="T102" fmla="*/ 178 w 179"/>
                <a:gd name="T103" fmla="*/ 4 h 309"/>
                <a:gd name="T104" fmla="*/ 177 w 179"/>
                <a:gd name="T105" fmla="*/ 2 h 309"/>
                <a:gd name="T106" fmla="*/ 177 w 179"/>
                <a:gd name="T10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10"/>
                  </a:lnTo>
                  <a:lnTo>
                    <a:pt x="26" y="119"/>
                  </a:lnTo>
                  <a:lnTo>
                    <a:pt x="19" y="128"/>
                  </a:lnTo>
                  <a:lnTo>
                    <a:pt x="11" y="135"/>
                  </a:lnTo>
                  <a:lnTo>
                    <a:pt x="0" y="142"/>
                  </a:lnTo>
                  <a:lnTo>
                    <a:pt x="12" y="161"/>
                  </a:lnTo>
                  <a:lnTo>
                    <a:pt x="20" y="187"/>
                  </a:lnTo>
                  <a:lnTo>
                    <a:pt x="21" y="211"/>
                  </a:lnTo>
                  <a:lnTo>
                    <a:pt x="12" y="232"/>
                  </a:lnTo>
                  <a:lnTo>
                    <a:pt x="20" y="235"/>
                  </a:lnTo>
                  <a:lnTo>
                    <a:pt x="29" y="240"/>
                  </a:lnTo>
                  <a:lnTo>
                    <a:pt x="40" y="246"/>
                  </a:lnTo>
                  <a:lnTo>
                    <a:pt x="51" y="252"/>
                  </a:lnTo>
                  <a:lnTo>
                    <a:pt x="61" y="263"/>
                  </a:lnTo>
                  <a:lnTo>
                    <a:pt x="72" y="276"/>
                  </a:lnTo>
                  <a:lnTo>
                    <a:pt x="80" y="290"/>
                  </a:lnTo>
                  <a:lnTo>
                    <a:pt x="86" y="309"/>
                  </a:lnTo>
                  <a:lnTo>
                    <a:pt x="90" y="299"/>
                  </a:lnTo>
                  <a:lnTo>
                    <a:pt x="96" y="286"/>
                  </a:lnTo>
                  <a:lnTo>
                    <a:pt x="104" y="274"/>
                  </a:lnTo>
                  <a:lnTo>
                    <a:pt x="113" y="264"/>
                  </a:lnTo>
                  <a:lnTo>
                    <a:pt x="123" y="254"/>
                  </a:lnTo>
                  <a:lnTo>
                    <a:pt x="134" y="247"/>
                  </a:lnTo>
                  <a:lnTo>
                    <a:pt x="147" y="241"/>
                  </a:lnTo>
                  <a:lnTo>
                    <a:pt x="161" y="239"/>
                  </a:lnTo>
                  <a:lnTo>
                    <a:pt x="154" y="225"/>
                  </a:lnTo>
                  <a:lnTo>
                    <a:pt x="150" y="208"/>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5" name="Freeform 281">
              <a:extLst>
                <a:ext uri="{FF2B5EF4-FFF2-40B4-BE49-F238E27FC236}">
                  <a16:creationId xmlns:a16="http://schemas.microsoft.com/office/drawing/2014/main" id="{3A3550B9-8049-403A-9BB1-0E2F9349B55A}"/>
                </a:ext>
              </a:extLst>
            </p:cNvPr>
            <p:cNvSpPr>
              <a:spLocks/>
            </p:cNvSpPr>
            <p:nvPr/>
          </p:nvSpPr>
          <p:spPr bwMode="auto">
            <a:xfrm>
              <a:off x="2820" y="755"/>
              <a:ext cx="167" cy="128"/>
            </a:xfrm>
            <a:custGeom>
              <a:avLst/>
              <a:gdLst>
                <a:gd name="T0" fmla="*/ 152 w 334"/>
                <a:gd name="T1" fmla="*/ 0 h 256"/>
                <a:gd name="T2" fmla="*/ 141 w 334"/>
                <a:gd name="T3" fmla="*/ 3 h 256"/>
                <a:gd name="T4" fmla="*/ 126 w 334"/>
                <a:gd name="T5" fmla="*/ 9 h 256"/>
                <a:gd name="T6" fmla="*/ 108 w 334"/>
                <a:gd name="T7" fmla="*/ 15 h 256"/>
                <a:gd name="T8" fmla="*/ 91 w 334"/>
                <a:gd name="T9" fmla="*/ 21 h 256"/>
                <a:gd name="T10" fmla="*/ 71 w 334"/>
                <a:gd name="T11" fmla="*/ 26 h 256"/>
                <a:gd name="T12" fmla="*/ 54 w 334"/>
                <a:gd name="T13" fmla="*/ 31 h 256"/>
                <a:gd name="T14" fmla="*/ 37 w 334"/>
                <a:gd name="T15" fmla="*/ 34 h 256"/>
                <a:gd name="T16" fmla="*/ 22 w 334"/>
                <a:gd name="T17" fmla="*/ 35 h 256"/>
                <a:gd name="T18" fmla="*/ 15 w 334"/>
                <a:gd name="T19" fmla="*/ 34 h 256"/>
                <a:gd name="T20" fmla="*/ 9 w 334"/>
                <a:gd name="T21" fmla="*/ 33 h 256"/>
                <a:gd name="T22" fmla="*/ 4 w 334"/>
                <a:gd name="T23" fmla="*/ 32 h 256"/>
                <a:gd name="T24" fmla="*/ 0 w 334"/>
                <a:gd name="T25" fmla="*/ 32 h 256"/>
                <a:gd name="T26" fmla="*/ 17 w 334"/>
                <a:gd name="T27" fmla="*/ 44 h 256"/>
                <a:gd name="T28" fmla="*/ 35 w 334"/>
                <a:gd name="T29" fmla="*/ 59 h 256"/>
                <a:gd name="T30" fmla="*/ 48 w 334"/>
                <a:gd name="T31" fmla="*/ 76 h 256"/>
                <a:gd name="T32" fmla="*/ 62 w 334"/>
                <a:gd name="T33" fmla="*/ 97 h 256"/>
                <a:gd name="T34" fmla="*/ 73 w 334"/>
                <a:gd name="T35" fmla="*/ 118 h 256"/>
                <a:gd name="T36" fmla="*/ 82 w 334"/>
                <a:gd name="T37" fmla="*/ 141 h 256"/>
                <a:gd name="T38" fmla="*/ 89 w 334"/>
                <a:gd name="T39" fmla="*/ 167 h 256"/>
                <a:gd name="T40" fmla="*/ 93 w 334"/>
                <a:gd name="T41" fmla="*/ 191 h 256"/>
                <a:gd name="T42" fmla="*/ 101 w 334"/>
                <a:gd name="T43" fmla="*/ 191 h 256"/>
                <a:gd name="T44" fmla="*/ 113 w 334"/>
                <a:gd name="T45" fmla="*/ 195 h 256"/>
                <a:gd name="T46" fmla="*/ 124 w 334"/>
                <a:gd name="T47" fmla="*/ 199 h 256"/>
                <a:gd name="T48" fmla="*/ 138 w 334"/>
                <a:gd name="T49" fmla="*/ 207 h 256"/>
                <a:gd name="T50" fmla="*/ 151 w 334"/>
                <a:gd name="T51" fmla="*/ 216 h 256"/>
                <a:gd name="T52" fmla="*/ 162 w 334"/>
                <a:gd name="T53" fmla="*/ 228 h 256"/>
                <a:gd name="T54" fmla="*/ 173 w 334"/>
                <a:gd name="T55" fmla="*/ 241 h 256"/>
                <a:gd name="T56" fmla="*/ 181 w 334"/>
                <a:gd name="T57" fmla="*/ 256 h 256"/>
                <a:gd name="T58" fmla="*/ 191 w 334"/>
                <a:gd name="T59" fmla="*/ 248 h 256"/>
                <a:gd name="T60" fmla="*/ 204 w 334"/>
                <a:gd name="T61" fmla="*/ 241 h 256"/>
                <a:gd name="T62" fmla="*/ 220 w 334"/>
                <a:gd name="T63" fmla="*/ 234 h 256"/>
                <a:gd name="T64" fmla="*/ 238 w 334"/>
                <a:gd name="T65" fmla="*/ 229 h 256"/>
                <a:gd name="T66" fmla="*/ 259 w 334"/>
                <a:gd name="T67" fmla="*/ 228 h 256"/>
                <a:gd name="T68" fmla="*/ 282 w 334"/>
                <a:gd name="T69" fmla="*/ 229 h 256"/>
                <a:gd name="T70" fmla="*/ 308 w 334"/>
                <a:gd name="T71" fmla="*/ 235 h 256"/>
                <a:gd name="T72" fmla="*/ 334 w 334"/>
                <a:gd name="T73" fmla="*/ 246 h 256"/>
                <a:gd name="T74" fmla="*/ 326 w 334"/>
                <a:gd name="T75" fmla="*/ 237 h 256"/>
                <a:gd name="T76" fmla="*/ 318 w 334"/>
                <a:gd name="T77" fmla="*/ 226 h 256"/>
                <a:gd name="T78" fmla="*/ 311 w 334"/>
                <a:gd name="T79" fmla="*/ 212 h 256"/>
                <a:gd name="T80" fmla="*/ 306 w 334"/>
                <a:gd name="T81" fmla="*/ 196 h 256"/>
                <a:gd name="T82" fmla="*/ 303 w 334"/>
                <a:gd name="T83" fmla="*/ 177 h 256"/>
                <a:gd name="T84" fmla="*/ 304 w 334"/>
                <a:gd name="T85" fmla="*/ 158 h 256"/>
                <a:gd name="T86" fmla="*/ 310 w 334"/>
                <a:gd name="T87" fmla="*/ 135 h 256"/>
                <a:gd name="T88" fmla="*/ 320 w 334"/>
                <a:gd name="T89" fmla="*/ 109 h 256"/>
                <a:gd name="T90" fmla="*/ 305 w 334"/>
                <a:gd name="T91" fmla="*/ 106 h 256"/>
                <a:gd name="T92" fmla="*/ 289 w 334"/>
                <a:gd name="T93" fmla="*/ 101 h 256"/>
                <a:gd name="T94" fmla="*/ 274 w 334"/>
                <a:gd name="T95" fmla="*/ 95 h 256"/>
                <a:gd name="T96" fmla="*/ 259 w 334"/>
                <a:gd name="T97" fmla="*/ 86 h 256"/>
                <a:gd name="T98" fmla="*/ 248 w 334"/>
                <a:gd name="T99" fmla="*/ 74 h 256"/>
                <a:gd name="T100" fmla="*/ 238 w 334"/>
                <a:gd name="T101" fmla="*/ 59 h 256"/>
                <a:gd name="T102" fmla="*/ 234 w 334"/>
                <a:gd name="T103" fmla="*/ 39 h 256"/>
                <a:gd name="T104" fmla="*/ 233 w 334"/>
                <a:gd name="T105" fmla="*/ 16 h 256"/>
                <a:gd name="T106" fmla="*/ 223 w 334"/>
                <a:gd name="T107" fmla="*/ 18 h 256"/>
                <a:gd name="T108" fmla="*/ 215 w 334"/>
                <a:gd name="T109" fmla="*/ 19 h 256"/>
                <a:gd name="T110" fmla="*/ 205 w 334"/>
                <a:gd name="T111" fmla="*/ 21 h 256"/>
                <a:gd name="T112" fmla="*/ 196 w 334"/>
                <a:gd name="T113" fmla="*/ 19 h 256"/>
                <a:gd name="T114" fmla="*/ 185 w 334"/>
                <a:gd name="T115" fmla="*/ 17 h 256"/>
                <a:gd name="T116" fmla="*/ 175 w 334"/>
                <a:gd name="T117" fmla="*/ 14 h 256"/>
                <a:gd name="T118" fmla="*/ 164 w 334"/>
                <a:gd name="T119" fmla="*/ 8 h 256"/>
                <a:gd name="T120" fmla="*/ 152 w 334"/>
                <a:gd name="T12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4" h="256">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5"/>
                  </a:lnTo>
                  <a:lnTo>
                    <a:pt x="124" y="199"/>
                  </a:lnTo>
                  <a:lnTo>
                    <a:pt x="138" y="207"/>
                  </a:lnTo>
                  <a:lnTo>
                    <a:pt x="151" y="216"/>
                  </a:lnTo>
                  <a:lnTo>
                    <a:pt x="162" y="228"/>
                  </a:lnTo>
                  <a:lnTo>
                    <a:pt x="173" y="241"/>
                  </a:lnTo>
                  <a:lnTo>
                    <a:pt x="181" y="256"/>
                  </a:lnTo>
                  <a:lnTo>
                    <a:pt x="191" y="248"/>
                  </a:lnTo>
                  <a:lnTo>
                    <a:pt x="204" y="241"/>
                  </a:lnTo>
                  <a:lnTo>
                    <a:pt x="220" y="234"/>
                  </a:lnTo>
                  <a:lnTo>
                    <a:pt x="238" y="229"/>
                  </a:lnTo>
                  <a:lnTo>
                    <a:pt x="259" y="228"/>
                  </a:lnTo>
                  <a:lnTo>
                    <a:pt x="282" y="229"/>
                  </a:lnTo>
                  <a:lnTo>
                    <a:pt x="308" y="235"/>
                  </a:lnTo>
                  <a:lnTo>
                    <a:pt x="334" y="246"/>
                  </a:lnTo>
                  <a:lnTo>
                    <a:pt x="326" y="237"/>
                  </a:lnTo>
                  <a:lnTo>
                    <a:pt x="318" y="226"/>
                  </a:lnTo>
                  <a:lnTo>
                    <a:pt x="311" y="212"/>
                  </a:lnTo>
                  <a:lnTo>
                    <a:pt x="306" y="196"/>
                  </a:lnTo>
                  <a:lnTo>
                    <a:pt x="303" y="177"/>
                  </a:lnTo>
                  <a:lnTo>
                    <a:pt x="304" y="158"/>
                  </a:lnTo>
                  <a:lnTo>
                    <a:pt x="310" y="135"/>
                  </a:lnTo>
                  <a:lnTo>
                    <a:pt x="320" y="109"/>
                  </a:lnTo>
                  <a:lnTo>
                    <a:pt x="305" y="106"/>
                  </a:lnTo>
                  <a:lnTo>
                    <a:pt x="289" y="101"/>
                  </a:lnTo>
                  <a:lnTo>
                    <a:pt x="274" y="95"/>
                  </a:lnTo>
                  <a:lnTo>
                    <a:pt x="259" y="86"/>
                  </a:lnTo>
                  <a:lnTo>
                    <a:pt x="248" y="74"/>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6" name="Freeform 282">
              <a:extLst>
                <a:ext uri="{FF2B5EF4-FFF2-40B4-BE49-F238E27FC236}">
                  <a16:creationId xmlns:a16="http://schemas.microsoft.com/office/drawing/2014/main" id="{7F4BDA98-8E7F-42DA-8917-CF6C72E0641E}"/>
                </a:ext>
              </a:extLst>
            </p:cNvPr>
            <p:cNvSpPr>
              <a:spLocks/>
            </p:cNvSpPr>
            <p:nvPr/>
          </p:nvSpPr>
          <p:spPr bwMode="auto">
            <a:xfrm>
              <a:off x="2734" y="564"/>
              <a:ext cx="147" cy="180"/>
            </a:xfrm>
            <a:custGeom>
              <a:avLst/>
              <a:gdLst>
                <a:gd name="T0" fmla="*/ 247 w 293"/>
                <a:gd name="T1" fmla="*/ 175 h 361"/>
                <a:gd name="T2" fmla="*/ 209 w 293"/>
                <a:gd name="T3" fmla="*/ 178 h 361"/>
                <a:gd name="T4" fmla="*/ 160 w 293"/>
                <a:gd name="T5" fmla="*/ 194 h 361"/>
                <a:gd name="T6" fmla="*/ 112 w 293"/>
                <a:gd name="T7" fmla="*/ 235 h 361"/>
                <a:gd name="T8" fmla="*/ 89 w 293"/>
                <a:gd name="T9" fmla="*/ 286 h 361"/>
                <a:gd name="T10" fmla="*/ 80 w 293"/>
                <a:gd name="T11" fmla="*/ 314 h 361"/>
                <a:gd name="T12" fmla="*/ 71 w 293"/>
                <a:gd name="T13" fmla="*/ 333 h 361"/>
                <a:gd name="T14" fmla="*/ 61 w 293"/>
                <a:gd name="T15" fmla="*/ 346 h 361"/>
                <a:gd name="T16" fmla="*/ 47 w 293"/>
                <a:gd name="T17" fmla="*/ 349 h 361"/>
                <a:gd name="T18" fmla="*/ 31 w 293"/>
                <a:gd name="T19" fmla="*/ 352 h 361"/>
                <a:gd name="T20" fmla="*/ 17 w 293"/>
                <a:gd name="T21" fmla="*/ 355 h 361"/>
                <a:gd name="T22" fmla="*/ 5 w 293"/>
                <a:gd name="T23" fmla="*/ 359 h 361"/>
                <a:gd name="T24" fmla="*/ 1 w 293"/>
                <a:gd name="T25" fmla="*/ 360 h 361"/>
                <a:gd name="T26" fmla="*/ 0 w 293"/>
                <a:gd name="T27" fmla="*/ 357 h 361"/>
                <a:gd name="T28" fmla="*/ 24 w 293"/>
                <a:gd name="T29" fmla="*/ 345 h 361"/>
                <a:gd name="T30" fmla="*/ 55 w 293"/>
                <a:gd name="T31" fmla="*/ 309 h 361"/>
                <a:gd name="T32" fmla="*/ 69 w 293"/>
                <a:gd name="T33" fmla="*/ 265 h 361"/>
                <a:gd name="T34" fmla="*/ 72 w 293"/>
                <a:gd name="T35" fmla="*/ 226 h 361"/>
                <a:gd name="T36" fmla="*/ 72 w 293"/>
                <a:gd name="T37" fmla="*/ 202 h 361"/>
                <a:gd name="T38" fmla="*/ 65 w 293"/>
                <a:gd name="T39" fmla="*/ 172 h 361"/>
                <a:gd name="T40" fmla="*/ 70 w 293"/>
                <a:gd name="T41" fmla="*/ 152 h 361"/>
                <a:gd name="T42" fmla="*/ 93 w 293"/>
                <a:gd name="T43" fmla="*/ 137 h 361"/>
                <a:gd name="T44" fmla="*/ 114 w 293"/>
                <a:gd name="T45" fmla="*/ 112 h 361"/>
                <a:gd name="T46" fmla="*/ 120 w 293"/>
                <a:gd name="T47" fmla="*/ 80 h 361"/>
                <a:gd name="T48" fmla="*/ 130 w 293"/>
                <a:gd name="T49" fmla="*/ 62 h 361"/>
                <a:gd name="T50" fmla="*/ 163 w 293"/>
                <a:gd name="T51" fmla="*/ 52 h 361"/>
                <a:gd name="T52" fmla="*/ 200 w 293"/>
                <a:gd name="T53" fmla="*/ 34 h 361"/>
                <a:gd name="T54" fmla="*/ 229 w 293"/>
                <a:gd name="T55" fmla="*/ 12 h 361"/>
                <a:gd name="T56" fmla="*/ 237 w 293"/>
                <a:gd name="T57" fmla="*/ 14 h 361"/>
                <a:gd name="T58" fmla="*/ 242 w 293"/>
                <a:gd name="T59" fmla="*/ 47 h 361"/>
                <a:gd name="T60" fmla="*/ 256 w 293"/>
                <a:gd name="T61" fmla="*/ 82 h 361"/>
                <a:gd name="T62" fmla="*/ 279 w 293"/>
                <a:gd name="T63" fmla="*/ 110 h 361"/>
                <a:gd name="T64" fmla="*/ 284 w 293"/>
                <a:gd name="T65" fmla="*/ 120 h 361"/>
                <a:gd name="T66" fmla="*/ 266 w 293"/>
                <a:gd name="T67" fmla="*/ 128 h 361"/>
                <a:gd name="T68" fmla="*/ 252 w 293"/>
                <a:gd name="T69" fmla="*/ 142 h 361"/>
                <a:gd name="T70" fmla="*/ 251 w 293"/>
                <a:gd name="T71" fmla="*/ 16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361">
                  <a:moveTo>
                    <a:pt x="256" y="175"/>
                  </a:moveTo>
                  <a:lnTo>
                    <a:pt x="247" y="175"/>
                  </a:lnTo>
                  <a:lnTo>
                    <a:pt x="230" y="175"/>
                  </a:lnTo>
                  <a:lnTo>
                    <a:pt x="209" y="178"/>
                  </a:lnTo>
                  <a:lnTo>
                    <a:pt x="185" y="183"/>
                  </a:lnTo>
                  <a:lnTo>
                    <a:pt x="160" y="194"/>
                  </a:lnTo>
                  <a:lnTo>
                    <a:pt x="134" y="211"/>
                  </a:lnTo>
                  <a:lnTo>
                    <a:pt x="112" y="235"/>
                  </a:lnTo>
                  <a:lnTo>
                    <a:pt x="95" y="270"/>
                  </a:lnTo>
                  <a:lnTo>
                    <a:pt x="89" y="286"/>
                  </a:lnTo>
                  <a:lnTo>
                    <a:pt x="85" y="301"/>
                  </a:lnTo>
                  <a:lnTo>
                    <a:pt x="80" y="314"/>
                  </a:lnTo>
                  <a:lnTo>
                    <a:pt x="76" y="324"/>
                  </a:lnTo>
                  <a:lnTo>
                    <a:pt x="71" y="333"/>
                  </a:lnTo>
                  <a:lnTo>
                    <a:pt x="65" y="341"/>
                  </a:lnTo>
                  <a:lnTo>
                    <a:pt x="61" y="346"/>
                  </a:lnTo>
                  <a:lnTo>
                    <a:pt x="54" y="348"/>
                  </a:lnTo>
                  <a:lnTo>
                    <a:pt x="47" y="349"/>
                  </a:lnTo>
                  <a:lnTo>
                    <a:pt x="39" y="351"/>
                  </a:lnTo>
                  <a:lnTo>
                    <a:pt x="31" y="352"/>
                  </a:lnTo>
                  <a:lnTo>
                    <a:pt x="24" y="354"/>
                  </a:lnTo>
                  <a:lnTo>
                    <a:pt x="17" y="355"/>
                  </a:lnTo>
                  <a:lnTo>
                    <a:pt x="11" y="357"/>
                  </a:lnTo>
                  <a:lnTo>
                    <a:pt x="5" y="359"/>
                  </a:lnTo>
                  <a:lnTo>
                    <a:pt x="1" y="361"/>
                  </a:lnTo>
                  <a:lnTo>
                    <a:pt x="1" y="360"/>
                  </a:lnTo>
                  <a:lnTo>
                    <a:pt x="1" y="359"/>
                  </a:lnTo>
                  <a:lnTo>
                    <a:pt x="0" y="357"/>
                  </a:lnTo>
                  <a:lnTo>
                    <a:pt x="0" y="356"/>
                  </a:lnTo>
                  <a:lnTo>
                    <a:pt x="24" y="345"/>
                  </a:lnTo>
                  <a:lnTo>
                    <a:pt x="42" y="329"/>
                  </a:lnTo>
                  <a:lnTo>
                    <a:pt x="55" y="309"/>
                  </a:lnTo>
                  <a:lnTo>
                    <a:pt x="64" y="287"/>
                  </a:lnTo>
                  <a:lnTo>
                    <a:pt x="69" y="265"/>
                  </a:lnTo>
                  <a:lnTo>
                    <a:pt x="71" y="244"/>
                  </a:lnTo>
                  <a:lnTo>
                    <a:pt x="72" y="226"/>
                  </a:lnTo>
                  <a:lnTo>
                    <a:pt x="72" y="213"/>
                  </a:lnTo>
                  <a:lnTo>
                    <a:pt x="72" y="202"/>
                  </a:lnTo>
                  <a:lnTo>
                    <a:pt x="69" y="187"/>
                  </a:lnTo>
                  <a:lnTo>
                    <a:pt x="65" y="172"/>
                  </a:lnTo>
                  <a:lnTo>
                    <a:pt x="61" y="155"/>
                  </a:lnTo>
                  <a:lnTo>
                    <a:pt x="70" y="152"/>
                  </a:lnTo>
                  <a:lnTo>
                    <a:pt x="81" y="147"/>
                  </a:lnTo>
                  <a:lnTo>
                    <a:pt x="93" y="137"/>
                  </a:lnTo>
                  <a:lnTo>
                    <a:pt x="104" y="126"/>
                  </a:lnTo>
                  <a:lnTo>
                    <a:pt x="114" y="112"/>
                  </a:lnTo>
                  <a:lnTo>
                    <a:pt x="119" y="96"/>
                  </a:lnTo>
                  <a:lnTo>
                    <a:pt x="120" y="80"/>
                  </a:lnTo>
                  <a:lnTo>
                    <a:pt x="117" y="64"/>
                  </a:lnTo>
                  <a:lnTo>
                    <a:pt x="130" y="62"/>
                  </a:lnTo>
                  <a:lnTo>
                    <a:pt x="145" y="58"/>
                  </a:lnTo>
                  <a:lnTo>
                    <a:pt x="163" y="52"/>
                  </a:lnTo>
                  <a:lnTo>
                    <a:pt x="181" y="43"/>
                  </a:lnTo>
                  <a:lnTo>
                    <a:pt x="200" y="34"/>
                  </a:lnTo>
                  <a:lnTo>
                    <a:pt x="216" y="22"/>
                  </a:lnTo>
                  <a:lnTo>
                    <a:pt x="229" y="12"/>
                  </a:lnTo>
                  <a:lnTo>
                    <a:pt x="238" y="0"/>
                  </a:lnTo>
                  <a:lnTo>
                    <a:pt x="237" y="14"/>
                  </a:lnTo>
                  <a:lnTo>
                    <a:pt x="239" y="30"/>
                  </a:lnTo>
                  <a:lnTo>
                    <a:pt x="242" y="47"/>
                  </a:lnTo>
                  <a:lnTo>
                    <a:pt x="248" y="65"/>
                  </a:lnTo>
                  <a:lnTo>
                    <a:pt x="256" y="82"/>
                  </a:lnTo>
                  <a:lnTo>
                    <a:pt x="267" y="97"/>
                  </a:lnTo>
                  <a:lnTo>
                    <a:pt x="279" y="110"/>
                  </a:lnTo>
                  <a:lnTo>
                    <a:pt x="293" y="119"/>
                  </a:lnTo>
                  <a:lnTo>
                    <a:pt x="284" y="120"/>
                  </a:lnTo>
                  <a:lnTo>
                    <a:pt x="274" y="124"/>
                  </a:lnTo>
                  <a:lnTo>
                    <a:pt x="266" y="128"/>
                  </a:lnTo>
                  <a:lnTo>
                    <a:pt x="257" y="135"/>
                  </a:lnTo>
                  <a:lnTo>
                    <a:pt x="252" y="142"/>
                  </a:lnTo>
                  <a:lnTo>
                    <a:pt x="249" y="152"/>
                  </a:lnTo>
                  <a:lnTo>
                    <a:pt x="251" y="163"/>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7" name="Freeform 283">
              <a:extLst>
                <a:ext uri="{FF2B5EF4-FFF2-40B4-BE49-F238E27FC236}">
                  <a16:creationId xmlns:a16="http://schemas.microsoft.com/office/drawing/2014/main" id="{68D7CA92-4D9D-403B-8609-AD5B790C4D5A}"/>
                </a:ext>
              </a:extLst>
            </p:cNvPr>
            <p:cNvSpPr>
              <a:spLocks/>
            </p:cNvSpPr>
            <p:nvPr/>
          </p:nvSpPr>
          <p:spPr bwMode="auto">
            <a:xfrm>
              <a:off x="2686" y="566"/>
              <a:ext cx="86" cy="176"/>
            </a:xfrm>
            <a:custGeom>
              <a:avLst/>
              <a:gdLst>
                <a:gd name="T0" fmla="*/ 94 w 173"/>
                <a:gd name="T1" fmla="*/ 347 h 351"/>
                <a:gd name="T2" fmla="*/ 83 w 173"/>
                <a:gd name="T3" fmla="*/ 335 h 351"/>
                <a:gd name="T4" fmla="*/ 64 w 173"/>
                <a:gd name="T5" fmla="*/ 336 h 351"/>
                <a:gd name="T6" fmla="*/ 55 w 173"/>
                <a:gd name="T7" fmla="*/ 331 h 351"/>
                <a:gd name="T8" fmla="*/ 57 w 173"/>
                <a:gd name="T9" fmla="*/ 321 h 351"/>
                <a:gd name="T10" fmla="*/ 68 w 173"/>
                <a:gd name="T11" fmla="*/ 311 h 351"/>
                <a:gd name="T12" fmla="*/ 84 w 173"/>
                <a:gd name="T13" fmla="*/ 307 h 351"/>
                <a:gd name="T14" fmla="*/ 99 w 173"/>
                <a:gd name="T15" fmla="*/ 302 h 351"/>
                <a:gd name="T16" fmla="*/ 107 w 173"/>
                <a:gd name="T17" fmla="*/ 291 h 351"/>
                <a:gd name="T18" fmla="*/ 108 w 173"/>
                <a:gd name="T19" fmla="*/ 284 h 351"/>
                <a:gd name="T20" fmla="*/ 107 w 173"/>
                <a:gd name="T21" fmla="*/ 278 h 351"/>
                <a:gd name="T22" fmla="*/ 103 w 173"/>
                <a:gd name="T23" fmla="*/ 271 h 351"/>
                <a:gd name="T24" fmla="*/ 95 w 173"/>
                <a:gd name="T25" fmla="*/ 263 h 351"/>
                <a:gd name="T26" fmla="*/ 77 w 173"/>
                <a:gd name="T27" fmla="*/ 263 h 351"/>
                <a:gd name="T28" fmla="*/ 64 w 173"/>
                <a:gd name="T29" fmla="*/ 272 h 351"/>
                <a:gd name="T30" fmla="*/ 63 w 173"/>
                <a:gd name="T31" fmla="*/ 281 h 351"/>
                <a:gd name="T32" fmla="*/ 59 w 173"/>
                <a:gd name="T33" fmla="*/ 293 h 351"/>
                <a:gd name="T34" fmla="*/ 46 w 173"/>
                <a:gd name="T35" fmla="*/ 303 h 351"/>
                <a:gd name="T36" fmla="*/ 40 w 173"/>
                <a:gd name="T37" fmla="*/ 303 h 351"/>
                <a:gd name="T38" fmla="*/ 36 w 173"/>
                <a:gd name="T39" fmla="*/ 298 h 351"/>
                <a:gd name="T40" fmla="*/ 36 w 173"/>
                <a:gd name="T41" fmla="*/ 290 h 351"/>
                <a:gd name="T42" fmla="*/ 39 w 173"/>
                <a:gd name="T43" fmla="*/ 275 h 351"/>
                <a:gd name="T44" fmla="*/ 47 w 173"/>
                <a:gd name="T45" fmla="*/ 266 h 351"/>
                <a:gd name="T46" fmla="*/ 55 w 173"/>
                <a:gd name="T47" fmla="*/ 254 h 351"/>
                <a:gd name="T48" fmla="*/ 57 w 173"/>
                <a:gd name="T49" fmla="*/ 246 h 351"/>
                <a:gd name="T50" fmla="*/ 57 w 173"/>
                <a:gd name="T51" fmla="*/ 243 h 351"/>
                <a:gd name="T52" fmla="*/ 54 w 173"/>
                <a:gd name="T53" fmla="*/ 235 h 351"/>
                <a:gd name="T54" fmla="*/ 45 w 173"/>
                <a:gd name="T55" fmla="*/ 227 h 351"/>
                <a:gd name="T56" fmla="*/ 32 w 173"/>
                <a:gd name="T57" fmla="*/ 222 h 351"/>
                <a:gd name="T58" fmla="*/ 24 w 173"/>
                <a:gd name="T59" fmla="*/ 225 h 351"/>
                <a:gd name="T60" fmla="*/ 17 w 173"/>
                <a:gd name="T61" fmla="*/ 228 h 351"/>
                <a:gd name="T62" fmla="*/ 11 w 173"/>
                <a:gd name="T63" fmla="*/ 231 h 351"/>
                <a:gd name="T64" fmla="*/ 0 w 173"/>
                <a:gd name="T65" fmla="*/ 201 h 351"/>
                <a:gd name="T66" fmla="*/ 16 w 173"/>
                <a:gd name="T67" fmla="*/ 133 h 351"/>
                <a:gd name="T68" fmla="*/ 63 w 173"/>
                <a:gd name="T69" fmla="*/ 70 h 351"/>
                <a:gd name="T70" fmla="*/ 121 w 173"/>
                <a:gd name="T71" fmla="*/ 25 h 351"/>
                <a:gd name="T72" fmla="*/ 151 w 173"/>
                <a:gd name="T73" fmla="*/ 10 h 351"/>
                <a:gd name="T74" fmla="*/ 161 w 173"/>
                <a:gd name="T75" fmla="*/ 4 h 351"/>
                <a:gd name="T76" fmla="*/ 170 w 173"/>
                <a:gd name="T77" fmla="*/ 0 h 351"/>
                <a:gd name="T78" fmla="*/ 173 w 173"/>
                <a:gd name="T79" fmla="*/ 2 h 351"/>
                <a:gd name="T80" fmla="*/ 159 w 173"/>
                <a:gd name="T81" fmla="*/ 23 h 351"/>
                <a:gd name="T82" fmla="*/ 143 w 173"/>
                <a:gd name="T83" fmla="*/ 63 h 351"/>
                <a:gd name="T84" fmla="*/ 143 w 173"/>
                <a:gd name="T85" fmla="*/ 97 h 351"/>
                <a:gd name="T86" fmla="*/ 152 w 173"/>
                <a:gd name="T87" fmla="*/ 130 h 351"/>
                <a:gd name="T88" fmla="*/ 162 w 173"/>
                <a:gd name="T89" fmla="*/ 167 h 351"/>
                <a:gd name="T90" fmla="*/ 169 w 173"/>
                <a:gd name="T91" fmla="*/ 197 h 351"/>
                <a:gd name="T92" fmla="*/ 169 w 173"/>
                <a:gd name="T93" fmla="*/ 221 h 351"/>
                <a:gd name="T94" fmla="*/ 166 w 173"/>
                <a:gd name="T95" fmla="*/ 260 h 351"/>
                <a:gd name="T96" fmla="*/ 152 w 173"/>
                <a:gd name="T97" fmla="*/ 304 h 351"/>
                <a:gd name="T98" fmla="*/ 121 w 173"/>
                <a:gd name="T99" fmla="*/ 34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7"/>
                  </a:lnTo>
                  <a:lnTo>
                    <a:pt x="92" y="305"/>
                  </a:lnTo>
                  <a:lnTo>
                    <a:pt x="99" y="302"/>
                  </a:lnTo>
                  <a:lnTo>
                    <a:pt x="105" y="295"/>
                  </a:lnTo>
                  <a:lnTo>
                    <a:pt x="107" y="291"/>
                  </a:lnTo>
                  <a:lnTo>
                    <a:pt x="108" y="288"/>
                  </a:lnTo>
                  <a:lnTo>
                    <a:pt x="108" y="284"/>
                  </a:lnTo>
                  <a:lnTo>
                    <a:pt x="108" y="281"/>
                  </a:lnTo>
                  <a:lnTo>
                    <a:pt x="107" y="278"/>
                  </a:lnTo>
                  <a:lnTo>
                    <a:pt x="106" y="274"/>
                  </a:lnTo>
                  <a:lnTo>
                    <a:pt x="103" y="271"/>
                  </a:lnTo>
                  <a:lnTo>
                    <a:pt x="101" y="267"/>
                  </a:lnTo>
                  <a:lnTo>
                    <a:pt x="95" y="263"/>
                  </a:lnTo>
                  <a:lnTo>
                    <a:pt x="86" y="261"/>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1"/>
                  </a:lnTo>
                  <a:lnTo>
                    <a:pt x="55" y="254"/>
                  </a:lnTo>
                  <a:lnTo>
                    <a:pt x="57" y="249"/>
                  </a:lnTo>
                  <a:lnTo>
                    <a:pt x="57" y="246"/>
                  </a:lnTo>
                  <a:lnTo>
                    <a:pt x="57" y="244"/>
                  </a:lnTo>
                  <a:lnTo>
                    <a:pt x="57" y="243"/>
                  </a:lnTo>
                  <a:lnTo>
                    <a:pt x="56" y="241"/>
                  </a:lnTo>
                  <a:lnTo>
                    <a:pt x="54" y="235"/>
                  </a:lnTo>
                  <a:lnTo>
                    <a:pt x="51" y="230"/>
                  </a:lnTo>
                  <a:lnTo>
                    <a:pt x="45" y="227"/>
                  </a:lnTo>
                  <a:lnTo>
                    <a:pt x="37" y="223"/>
                  </a:lnTo>
                  <a:lnTo>
                    <a:pt x="32" y="222"/>
                  </a:lnTo>
                  <a:lnTo>
                    <a:pt x="27" y="222"/>
                  </a:lnTo>
                  <a:lnTo>
                    <a:pt x="24" y="225"/>
                  </a:lnTo>
                  <a:lnTo>
                    <a:pt x="21" y="226"/>
                  </a:lnTo>
                  <a:lnTo>
                    <a:pt x="17" y="228"/>
                  </a:lnTo>
                  <a:lnTo>
                    <a:pt x="15" y="229"/>
                  </a:lnTo>
                  <a:lnTo>
                    <a:pt x="11" y="231"/>
                  </a:lnTo>
                  <a:lnTo>
                    <a:pt x="9" y="234"/>
                  </a:lnTo>
                  <a:lnTo>
                    <a:pt x="0" y="201"/>
                  </a:lnTo>
                  <a:lnTo>
                    <a:pt x="2" y="167"/>
                  </a:lnTo>
                  <a:lnTo>
                    <a:pt x="16" y="133"/>
                  </a:lnTo>
                  <a:lnTo>
                    <a:pt x="37" y="100"/>
                  </a:lnTo>
                  <a:lnTo>
                    <a:pt x="63" y="70"/>
                  </a:lnTo>
                  <a:lnTo>
                    <a:pt x="92" y="45"/>
                  </a:lnTo>
                  <a:lnTo>
                    <a:pt x="121" y="25"/>
                  </a:lnTo>
                  <a:lnTo>
                    <a:pt x="147" y="11"/>
                  </a:lnTo>
                  <a:lnTo>
                    <a:pt x="151" y="10"/>
                  </a:lnTo>
                  <a:lnTo>
                    <a:pt x="155" y="7"/>
                  </a:lnTo>
                  <a:lnTo>
                    <a:pt x="161" y="4"/>
                  </a:lnTo>
                  <a:lnTo>
                    <a:pt x="167" y="2"/>
                  </a:lnTo>
                  <a:lnTo>
                    <a:pt x="170" y="0"/>
                  </a:lnTo>
                  <a:lnTo>
                    <a:pt x="173" y="0"/>
                  </a:lnTo>
                  <a:lnTo>
                    <a:pt x="173" y="2"/>
                  </a:lnTo>
                  <a:lnTo>
                    <a:pt x="169" y="8"/>
                  </a:lnTo>
                  <a:lnTo>
                    <a:pt x="159" y="23"/>
                  </a:lnTo>
                  <a:lnTo>
                    <a:pt x="150" y="42"/>
                  </a:lnTo>
                  <a:lnTo>
                    <a:pt x="143" y="63"/>
                  </a:lnTo>
                  <a:lnTo>
                    <a:pt x="140" y="84"/>
                  </a:lnTo>
                  <a:lnTo>
                    <a:pt x="143" y="97"/>
                  </a:lnTo>
                  <a:lnTo>
                    <a:pt x="146" y="113"/>
                  </a:lnTo>
                  <a:lnTo>
                    <a:pt x="152" y="130"/>
                  </a:lnTo>
                  <a:lnTo>
                    <a:pt x="158" y="150"/>
                  </a:lnTo>
                  <a:lnTo>
                    <a:pt x="162" y="167"/>
                  </a:lnTo>
                  <a:lnTo>
                    <a:pt x="166" y="182"/>
                  </a:lnTo>
                  <a:lnTo>
                    <a:pt x="169" y="197"/>
                  </a:lnTo>
                  <a:lnTo>
                    <a:pt x="169" y="208"/>
                  </a:lnTo>
                  <a:lnTo>
                    <a:pt x="169" y="221"/>
                  </a:lnTo>
                  <a:lnTo>
                    <a:pt x="168" y="239"/>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8" name="Freeform 284">
              <a:extLst>
                <a:ext uri="{FF2B5EF4-FFF2-40B4-BE49-F238E27FC236}">
                  <a16:creationId xmlns:a16="http://schemas.microsoft.com/office/drawing/2014/main" id="{2265E25D-5765-41C8-9B14-19B9554A46A0}"/>
                </a:ext>
              </a:extLst>
            </p:cNvPr>
            <p:cNvSpPr>
              <a:spLocks/>
            </p:cNvSpPr>
            <p:nvPr/>
          </p:nvSpPr>
          <p:spPr bwMode="auto">
            <a:xfrm>
              <a:off x="2551" y="651"/>
              <a:ext cx="422" cy="296"/>
            </a:xfrm>
            <a:custGeom>
              <a:avLst/>
              <a:gdLst>
                <a:gd name="T0" fmla="*/ 391 w 844"/>
                <a:gd name="T1" fmla="*/ 505 h 593"/>
                <a:gd name="T2" fmla="*/ 357 w 844"/>
                <a:gd name="T3" fmla="*/ 558 h 593"/>
                <a:gd name="T4" fmla="*/ 340 w 844"/>
                <a:gd name="T5" fmla="*/ 573 h 593"/>
                <a:gd name="T6" fmla="*/ 295 w 844"/>
                <a:gd name="T7" fmla="*/ 504 h 593"/>
                <a:gd name="T8" fmla="*/ 264 w 844"/>
                <a:gd name="T9" fmla="*/ 475 h 593"/>
                <a:gd name="T10" fmla="*/ 239 w 844"/>
                <a:gd name="T11" fmla="*/ 421 h 593"/>
                <a:gd name="T12" fmla="*/ 250 w 844"/>
                <a:gd name="T13" fmla="*/ 316 h 593"/>
                <a:gd name="T14" fmla="*/ 292 w 844"/>
                <a:gd name="T15" fmla="*/ 254 h 593"/>
                <a:gd name="T16" fmla="*/ 298 w 844"/>
                <a:gd name="T17" fmla="*/ 211 h 593"/>
                <a:gd name="T18" fmla="*/ 278 w 844"/>
                <a:gd name="T19" fmla="*/ 253 h 593"/>
                <a:gd name="T20" fmla="*/ 231 w 844"/>
                <a:gd name="T21" fmla="*/ 323 h 593"/>
                <a:gd name="T22" fmla="*/ 136 w 844"/>
                <a:gd name="T23" fmla="*/ 363 h 593"/>
                <a:gd name="T24" fmla="*/ 95 w 844"/>
                <a:gd name="T25" fmla="*/ 359 h 593"/>
                <a:gd name="T26" fmla="*/ 42 w 844"/>
                <a:gd name="T27" fmla="*/ 335 h 593"/>
                <a:gd name="T28" fmla="*/ 19 w 844"/>
                <a:gd name="T29" fmla="*/ 311 h 593"/>
                <a:gd name="T30" fmla="*/ 72 w 844"/>
                <a:gd name="T31" fmla="*/ 283 h 593"/>
                <a:gd name="T32" fmla="*/ 130 w 844"/>
                <a:gd name="T33" fmla="*/ 208 h 593"/>
                <a:gd name="T34" fmla="*/ 216 w 844"/>
                <a:gd name="T35" fmla="*/ 187 h 593"/>
                <a:gd name="T36" fmla="*/ 242 w 844"/>
                <a:gd name="T37" fmla="*/ 188 h 593"/>
                <a:gd name="T38" fmla="*/ 262 w 844"/>
                <a:gd name="T39" fmla="*/ 181 h 593"/>
                <a:gd name="T40" fmla="*/ 244 w 844"/>
                <a:gd name="T41" fmla="*/ 216 h 593"/>
                <a:gd name="T42" fmla="*/ 250 w 844"/>
                <a:gd name="T43" fmla="*/ 225 h 593"/>
                <a:gd name="T44" fmla="*/ 271 w 844"/>
                <a:gd name="T45" fmla="*/ 227 h 593"/>
                <a:gd name="T46" fmla="*/ 286 w 844"/>
                <a:gd name="T47" fmla="*/ 194 h 593"/>
                <a:gd name="T48" fmla="*/ 285 w 844"/>
                <a:gd name="T49" fmla="*/ 177 h 593"/>
                <a:gd name="T50" fmla="*/ 294 w 844"/>
                <a:gd name="T51" fmla="*/ 197 h 593"/>
                <a:gd name="T52" fmla="*/ 330 w 844"/>
                <a:gd name="T53" fmla="*/ 205 h 593"/>
                <a:gd name="T54" fmla="*/ 364 w 844"/>
                <a:gd name="T55" fmla="*/ 196 h 593"/>
                <a:gd name="T56" fmla="*/ 392 w 844"/>
                <a:gd name="T57" fmla="*/ 179 h 593"/>
                <a:gd name="T58" fmla="*/ 429 w 844"/>
                <a:gd name="T59" fmla="*/ 171 h 593"/>
                <a:gd name="T60" fmla="*/ 453 w 844"/>
                <a:gd name="T61" fmla="*/ 126 h 593"/>
                <a:gd name="T62" fmla="*/ 528 w 844"/>
                <a:gd name="T63" fmla="*/ 19 h 593"/>
                <a:gd name="T64" fmla="*/ 624 w 844"/>
                <a:gd name="T65" fmla="*/ 0 h 593"/>
                <a:gd name="T66" fmla="*/ 682 w 844"/>
                <a:gd name="T67" fmla="*/ 8 h 593"/>
                <a:gd name="T68" fmla="*/ 750 w 844"/>
                <a:gd name="T69" fmla="*/ 35 h 593"/>
                <a:gd name="T70" fmla="*/ 819 w 844"/>
                <a:gd name="T71" fmla="*/ 42 h 593"/>
                <a:gd name="T72" fmla="*/ 833 w 844"/>
                <a:gd name="T73" fmla="*/ 58 h 593"/>
                <a:gd name="T74" fmla="*/ 749 w 844"/>
                <a:gd name="T75" fmla="*/ 165 h 593"/>
                <a:gd name="T76" fmla="*/ 665 w 844"/>
                <a:gd name="T77" fmla="*/ 217 h 593"/>
                <a:gd name="T78" fmla="*/ 576 w 844"/>
                <a:gd name="T79" fmla="*/ 242 h 593"/>
                <a:gd name="T80" fmla="*/ 495 w 844"/>
                <a:gd name="T81" fmla="*/ 229 h 593"/>
                <a:gd name="T82" fmla="*/ 442 w 844"/>
                <a:gd name="T83" fmla="*/ 204 h 593"/>
                <a:gd name="T84" fmla="*/ 414 w 844"/>
                <a:gd name="T85" fmla="*/ 190 h 593"/>
                <a:gd name="T86" fmla="*/ 378 w 844"/>
                <a:gd name="T87" fmla="*/ 197 h 593"/>
                <a:gd name="T88" fmla="*/ 372 w 844"/>
                <a:gd name="T89" fmla="*/ 215 h 593"/>
                <a:gd name="T90" fmla="*/ 406 w 844"/>
                <a:gd name="T91" fmla="*/ 215 h 593"/>
                <a:gd name="T92" fmla="*/ 448 w 844"/>
                <a:gd name="T93" fmla="*/ 210 h 593"/>
                <a:gd name="T94" fmla="*/ 516 w 844"/>
                <a:gd name="T95" fmla="*/ 230 h 593"/>
                <a:gd name="T96" fmla="*/ 601 w 844"/>
                <a:gd name="T97" fmla="*/ 305 h 593"/>
                <a:gd name="T98" fmla="*/ 635 w 844"/>
                <a:gd name="T99" fmla="*/ 415 h 593"/>
                <a:gd name="T100" fmla="*/ 608 w 844"/>
                <a:gd name="T101" fmla="*/ 441 h 593"/>
                <a:gd name="T102" fmla="*/ 508 w 844"/>
                <a:gd name="T103" fmla="*/ 406 h 593"/>
                <a:gd name="T104" fmla="*/ 441 w 844"/>
                <a:gd name="T105" fmla="*/ 390 h 593"/>
                <a:gd name="T106" fmla="*/ 392 w 844"/>
                <a:gd name="T107" fmla="*/ 326 h 593"/>
                <a:gd name="T108" fmla="*/ 371 w 844"/>
                <a:gd name="T109" fmla="*/ 246 h 593"/>
                <a:gd name="T110" fmla="*/ 338 w 844"/>
                <a:gd name="T111" fmla="*/ 217 h 593"/>
                <a:gd name="T112" fmla="*/ 311 w 844"/>
                <a:gd name="T113" fmla="*/ 214 h 593"/>
                <a:gd name="T114" fmla="*/ 323 w 844"/>
                <a:gd name="T115" fmla="*/ 245 h 593"/>
                <a:gd name="T116" fmla="*/ 383 w 844"/>
                <a:gd name="T117" fmla="*/ 30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4" h="593">
                  <a:moveTo>
                    <a:pt x="402" y="349"/>
                  </a:moveTo>
                  <a:lnTo>
                    <a:pt x="410" y="391"/>
                  </a:lnTo>
                  <a:lnTo>
                    <a:pt x="410" y="435"/>
                  </a:lnTo>
                  <a:lnTo>
                    <a:pt x="404" y="474"/>
                  </a:lnTo>
                  <a:lnTo>
                    <a:pt x="391" y="505"/>
                  </a:lnTo>
                  <a:lnTo>
                    <a:pt x="383" y="517"/>
                  </a:lnTo>
                  <a:lnTo>
                    <a:pt x="376" y="528"/>
                  </a:lnTo>
                  <a:lnTo>
                    <a:pt x="369" y="538"/>
                  </a:lnTo>
                  <a:lnTo>
                    <a:pt x="363" y="549"/>
                  </a:lnTo>
                  <a:lnTo>
                    <a:pt x="357" y="558"/>
                  </a:lnTo>
                  <a:lnTo>
                    <a:pt x="353" y="570"/>
                  </a:lnTo>
                  <a:lnTo>
                    <a:pt x="349" y="580"/>
                  </a:lnTo>
                  <a:lnTo>
                    <a:pt x="346" y="593"/>
                  </a:lnTo>
                  <a:lnTo>
                    <a:pt x="343" y="585"/>
                  </a:lnTo>
                  <a:lnTo>
                    <a:pt x="340" y="573"/>
                  </a:lnTo>
                  <a:lnTo>
                    <a:pt x="333" y="560"/>
                  </a:lnTo>
                  <a:lnTo>
                    <a:pt x="326" y="545"/>
                  </a:lnTo>
                  <a:lnTo>
                    <a:pt x="316" y="530"/>
                  </a:lnTo>
                  <a:lnTo>
                    <a:pt x="307" y="515"/>
                  </a:lnTo>
                  <a:lnTo>
                    <a:pt x="295" y="504"/>
                  </a:lnTo>
                  <a:lnTo>
                    <a:pt x="285" y="494"/>
                  </a:lnTo>
                  <a:lnTo>
                    <a:pt x="279" y="489"/>
                  </a:lnTo>
                  <a:lnTo>
                    <a:pt x="273" y="484"/>
                  </a:lnTo>
                  <a:lnTo>
                    <a:pt x="269" y="480"/>
                  </a:lnTo>
                  <a:lnTo>
                    <a:pt x="264" y="475"/>
                  </a:lnTo>
                  <a:lnTo>
                    <a:pt x="260" y="469"/>
                  </a:lnTo>
                  <a:lnTo>
                    <a:pt x="257" y="465"/>
                  </a:lnTo>
                  <a:lnTo>
                    <a:pt x="254" y="459"/>
                  </a:lnTo>
                  <a:lnTo>
                    <a:pt x="250" y="454"/>
                  </a:lnTo>
                  <a:lnTo>
                    <a:pt x="239" y="421"/>
                  </a:lnTo>
                  <a:lnTo>
                    <a:pt x="235" y="389"/>
                  </a:lnTo>
                  <a:lnTo>
                    <a:pt x="236" y="360"/>
                  </a:lnTo>
                  <a:lnTo>
                    <a:pt x="241" y="338"/>
                  </a:lnTo>
                  <a:lnTo>
                    <a:pt x="244" y="326"/>
                  </a:lnTo>
                  <a:lnTo>
                    <a:pt x="250" y="316"/>
                  </a:lnTo>
                  <a:lnTo>
                    <a:pt x="257" y="305"/>
                  </a:lnTo>
                  <a:lnTo>
                    <a:pt x="265" y="292"/>
                  </a:lnTo>
                  <a:lnTo>
                    <a:pt x="274" y="280"/>
                  </a:lnTo>
                  <a:lnTo>
                    <a:pt x="284" y="268"/>
                  </a:lnTo>
                  <a:lnTo>
                    <a:pt x="292" y="254"/>
                  </a:lnTo>
                  <a:lnTo>
                    <a:pt x="300" y="240"/>
                  </a:lnTo>
                  <a:lnTo>
                    <a:pt x="302" y="231"/>
                  </a:lnTo>
                  <a:lnTo>
                    <a:pt x="303" y="220"/>
                  </a:lnTo>
                  <a:lnTo>
                    <a:pt x="301" y="214"/>
                  </a:lnTo>
                  <a:lnTo>
                    <a:pt x="298" y="211"/>
                  </a:lnTo>
                  <a:lnTo>
                    <a:pt x="292" y="216"/>
                  </a:lnTo>
                  <a:lnTo>
                    <a:pt x="287" y="224"/>
                  </a:lnTo>
                  <a:lnTo>
                    <a:pt x="284" y="232"/>
                  </a:lnTo>
                  <a:lnTo>
                    <a:pt x="281" y="240"/>
                  </a:lnTo>
                  <a:lnTo>
                    <a:pt x="278" y="253"/>
                  </a:lnTo>
                  <a:lnTo>
                    <a:pt x="273" y="264"/>
                  </a:lnTo>
                  <a:lnTo>
                    <a:pt x="267" y="276"/>
                  </a:lnTo>
                  <a:lnTo>
                    <a:pt x="262" y="286"/>
                  </a:lnTo>
                  <a:lnTo>
                    <a:pt x="247" y="306"/>
                  </a:lnTo>
                  <a:lnTo>
                    <a:pt x="231" y="323"/>
                  </a:lnTo>
                  <a:lnTo>
                    <a:pt x="212" y="337"/>
                  </a:lnTo>
                  <a:lnTo>
                    <a:pt x="194" y="347"/>
                  </a:lnTo>
                  <a:lnTo>
                    <a:pt x="174" y="355"/>
                  </a:lnTo>
                  <a:lnTo>
                    <a:pt x="155" y="361"/>
                  </a:lnTo>
                  <a:lnTo>
                    <a:pt x="136" y="363"/>
                  </a:lnTo>
                  <a:lnTo>
                    <a:pt x="118" y="363"/>
                  </a:lnTo>
                  <a:lnTo>
                    <a:pt x="112" y="362"/>
                  </a:lnTo>
                  <a:lnTo>
                    <a:pt x="106" y="361"/>
                  </a:lnTo>
                  <a:lnTo>
                    <a:pt x="100" y="360"/>
                  </a:lnTo>
                  <a:lnTo>
                    <a:pt x="95" y="359"/>
                  </a:lnTo>
                  <a:lnTo>
                    <a:pt x="84" y="354"/>
                  </a:lnTo>
                  <a:lnTo>
                    <a:pt x="74" y="351"/>
                  </a:lnTo>
                  <a:lnTo>
                    <a:pt x="64" y="345"/>
                  </a:lnTo>
                  <a:lnTo>
                    <a:pt x="53" y="340"/>
                  </a:lnTo>
                  <a:lnTo>
                    <a:pt x="42" y="335"/>
                  </a:lnTo>
                  <a:lnTo>
                    <a:pt x="29" y="329"/>
                  </a:lnTo>
                  <a:lnTo>
                    <a:pt x="15" y="323"/>
                  </a:lnTo>
                  <a:lnTo>
                    <a:pt x="0" y="316"/>
                  </a:lnTo>
                  <a:lnTo>
                    <a:pt x="8" y="314"/>
                  </a:lnTo>
                  <a:lnTo>
                    <a:pt x="19" y="311"/>
                  </a:lnTo>
                  <a:lnTo>
                    <a:pt x="30" y="308"/>
                  </a:lnTo>
                  <a:lnTo>
                    <a:pt x="42" y="303"/>
                  </a:lnTo>
                  <a:lnTo>
                    <a:pt x="53" y="298"/>
                  </a:lnTo>
                  <a:lnTo>
                    <a:pt x="64" y="291"/>
                  </a:lnTo>
                  <a:lnTo>
                    <a:pt x="72" y="283"/>
                  </a:lnTo>
                  <a:lnTo>
                    <a:pt x="79" y="272"/>
                  </a:lnTo>
                  <a:lnTo>
                    <a:pt x="87" y="257"/>
                  </a:lnTo>
                  <a:lnTo>
                    <a:pt x="99" y="240"/>
                  </a:lnTo>
                  <a:lnTo>
                    <a:pt x="113" y="223"/>
                  </a:lnTo>
                  <a:lnTo>
                    <a:pt x="130" y="208"/>
                  </a:lnTo>
                  <a:lnTo>
                    <a:pt x="149" y="195"/>
                  </a:lnTo>
                  <a:lnTo>
                    <a:pt x="170" y="186"/>
                  </a:lnTo>
                  <a:lnTo>
                    <a:pt x="190" y="182"/>
                  </a:lnTo>
                  <a:lnTo>
                    <a:pt x="212" y="185"/>
                  </a:lnTo>
                  <a:lnTo>
                    <a:pt x="216" y="187"/>
                  </a:lnTo>
                  <a:lnTo>
                    <a:pt x="221" y="189"/>
                  </a:lnTo>
                  <a:lnTo>
                    <a:pt x="226" y="190"/>
                  </a:lnTo>
                  <a:lnTo>
                    <a:pt x="232" y="190"/>
                  </a:lnTo>
                  <a:lnTo>
                    <a:pt x="237" y="189"/>
                  </a:lnTo>
                  <a:lnTo>
                    <a:pt x="242" y="188"/>
                  </a:lnTo>
                  <a:lnTo>
                    <a:pt x="246" y="186"/>
                  </a:lnTo>
                  <a:lnTo>
                    <a:pt x="248" y="184"/>
                  </a:lnTo>
                  <a:lnTo>
                    <a:pt x="251" y="180"/>
                  </a:lnTo>
                  <a:lnTo>
                    <a:pt x="257" y="179"/>
                  </a:lnTo>
                  <a:lnTo>
                    <a:pt x="262" y="181"/>
                  </a:lnTo>
                  <a:lnTo>
                    <a:pt x="265" y="182"/>
                  </a:lnTo>
                  <a:lnTo>
                    <a:pt x="258" y="189"/>
                  </a:lnTo>
                  <a:lnTo>
                    <a:pt x="251" y="197"/>
                  </a:lnTo>
                  <a:lnTo>
                    <a:pt x="247" y="208"/>
                  </a:lnTo>
                  <a:lnTo>
                    <a:pt x="244" y="216"/>
                  </a:lnTo>
                  <a:lnTo>
                    <a:pt x="244" y="218"/>
                  </a:lnTo>
                  <a:lnTo>
                    <a:pt x="246" y="220"/>
                  </a:lnTo>
                  <a:lnTo>
                    <a:pt x="247" y="222"/>
                  </a:lnTo>
                  <a:lnTo>
                    <a:pt x="248" y="224"/>
                  </a:lnTo>
                  <a:lnTo>
                    <a:pt x="250" y="225"/>
                  </a:lnTo>
                  <a:lnTo>
                    <a:pt x="251" y="226"/>
                  </a:lnTo>
                  <a:lnTo>
                    <a:pt x="254" y="227"/>
                  </a:lnTo>
                  <a:lnTo>
                    <a:pt x="255" y="227"/>
                  </a:lnTo>
                  <a:lnTo>
                    <a:pt x="263" y="229"/>
                  </a:lnTo>
                  <a:lnTo>
                    <a:pt x="271" y="227"/>
                  </a:lnTo>
                  <a:lnTo>
                    <a:pt x="278" y="224"/>
                  </a:lnTo>
                  <a:lnTo>
                    <a:pt x="284" y="219"/>
                  </a:lnTo>
                  <a:lnTo>
                    <a:pt x="287" y="211"/>
                  </a:lnTo>
                  <a:lnTo>
                    <a:pt x="287" y="202"/>
                  </a:lnTo>
                  <a:lnTo>
                    <a:pt x="286" y="194"/>
                  </a:lnTo>
                  <a:lnTo>
                    <a:pt x="282" y="187"/>
                  </a:lnTo>
                  <a:lnTo>
                    <a:pt x="280" y="184"/>
                  </a:lnTo>
                  <a:lnTo>
                    <a:pt x="280" y="180"/>
                  </a:lnTo>
                  <a:lnTo>
                    <a:pt x="282" y="178"/>
                  </a:lnTo>
                  <a:lnTo>
                    <a:pt x="285" y="177"/>
                  </a:lnTo>
                  <a:lnTo>
                    <a:pt x="287" y="178"/>
                  </a:lnTo>
                  <a:lnTo>
                    <a:pt x="289" y="180"/>
                  </a:lnTo>
                  <a:lnTo>
                    <a:pt x="290" y="186"/>
                  </a:lnTo>
                  <a:lnTo>
                    <a:pt x="292" y="192"/>
                  </a:lnTo>
                  <a:lnTo>
                    <a:pt x="294" y="197"/>
                  </a:lnTo>
                  <a:lnTo>
                    <a:pt x="298" y="203"/>
                  </a:lnTo>
                  <a:lnTo>
                    <a:pt x="308" y="204"/>
                  </a:lnTo>
                  <a:lnTo>
                    <a:pt x="319" y="197"/>
                  </a:lnTo>
                  <a:lnTo>
                    <a:pt x="324" y="202"/>
                  </a:lnTo>
                  <a:lnTo>
                    <a:pt x="330" y="205"/>
                  </a:lnTo>
                  <a:lnTo>
                    <a:pt x="336" y="208"/>
                  </a:lnTo>
                  <a:lnTo>
                    <a:pt x="345" y="209"/>
                  </a:lnTo>
                  <a:lnTo>
                    <a:pt x="351" y="207"/>
                  </a:lnTo>
                  <a:lnTo>
                    <a:pt x="358" y="203"/>
                  </a:lnTo>
                  <a:lnTo>
                    <a:pt x="364" y="196"/>
                  </a:lnTo>
                  <a:lnTo>
                    <a:pt x="369" y="186"/>
                  </a:lnTo>
                  <a:lnTo>
                    <a:pt x="373" y="184"/>
                  </a:lnTo>
                  <a:lnTo>
                    <a:pt x="379" y="182"/>
                  </a:lnTo>
                  <a:lnTo>
                    <a:pt x="385" y="180"/>
                  </a:lnTo>
                  <a:lnTo>
                    <a:pt x="392" y="179"/>
                  </a:lnTo>
                  <a:lnTo>
                    <a:pt x="399" y="177"/>
                  </a:lnTo>
                  <a:lnTo>
                    <a:pt x="407" y="176"/>
                  </a:lnTo>
                  <a:lnTo>
                    <a:pt x="415" y="174"/>
                  </a:lnTo>
                  <a:lnTo>
                    <a:pt x="422" y="173"/>
                  </a:lnTo>
                  <a:lnTo>
                    <a:pt x="429" y="171"/>
                  </a:lnTo>
                  <a:lnTo>
                    <a:pt x="433" y="166"/>
                  </a:lnTo>
                  <a:lnTo>
                    <a:pt x="439" y="158"/>
                  </a:lnTo>
                  <a:lnTo>
                    <a:pt x="444" y="149"/>
                  </a:lnTo>
                  <a:lnTo>
                    <a:pt x="448" y="139"/>
                  </a:lnTo>
                  <a:lnTo>
                    <a:pt x="453" y="126"/>
                  </a:lnTo>
                  <a:lnTo>
                    <a:pt x="457" y="111"/>
                  </a:lnTo>
                  <a:lnTo>
                    <a:pt x="463" y="95"/>
                  </a:lnTo>
                  <a:lnTo>
                    <a:pt x="480" y="60"/>
                  </a:lnTo>
                  <a:lnTo>
                    <a:pt x="502" y="36"/>
                  </a:lnTo>
                  <a:lnTo>
                    <a:pt x="528" y="19"/>
                  </a:lnTo>
                  <a:lnTo>
                    <a:pt x="553" y="8"/>
                  </a:lnTo>
                  <a:lnTo>
                    <a:pt x="577" y="3"/>
                  </a:lnTo>
                  <a:lnTo>
                    <a:pt x="598" y="0"/>
                  </a:lnTo>
                  <a:lnTo>
                    <a:pt x="615" y="0"/>
                  </a:lnTo>
                  <a:lnTo>
                    <a:pt x="624" y="0"/>
                  </a:lnTo>
                  <a:lnTo>
                    <a:pt x="631" y="0"/>
                  </a:lnTo>
                  <a:lnTo>
                    <a:pt x="642" y="2"/>
                  </a:lnTo>
                  <a:lnTo>
                    <a:pt x="654" y="3"/>
                  </a:lnTo>
                  <a:lnTo>
                    <a:pt x="667" y="5"/>
                  </a:lnTo>
                  <a:lnTo>
                    <a:pt x="682" y="8"/>
                  </a:lnTo>
                  <a:lnTo>
                    <a:pt x="697" y="13"/>
                  </a:lnTo>
                  <a:lnTo>
                    <a:pt x="711" y="19"/>
                  </a:lnTo>
                  <a:lnTo>
                    <a:pt x="723" y="25"/>
                  </a:lnTo>
                  <a:lnTo>
                    <a:pt x="736" y="30"/>
                  </a:lnTo>
                  <a:lnTo>
                    <a:pt x="750" y="35"/>
                  </a:lnTo>
                  <a:lnTo>
                    <a:pt x="764" y="38"/>
                  </a:lnTo>
                  <a:lnTo>
                    <a:pt x="779" y="40"/>
                  </a:lnTo>
                  <a:lnTo>
                    <a:pt x="792" y="41"/>
                  </a:lnTo>
                  <a:lnTo>
                    <a:pt x="806" y="42"/>
                  </a:lnTo>
                  <a:lnTo>
                    <a:pt x="819" y="42"/>
                  </a:lnTo>
                  <a:lnTo>
                    <a:pt x="830" y="41"/>
                  </a:lnTo>
                  <a:lnTo>
                    <a:pt x="844" y="41"/>
                  </a:lnTo>
                  <a:lnTo>
                    <a:pt x="844" y="45"/>
                  </a:lnTo>
                  <a:lnTo>
                    <a:pt x="838" y="52"/>
                  </a:lnTo>
                  <a:lnTo>
                    <a:pt x="833" y="58"/>
                  </a:lnTo>
                  <a:lnTo>
                    <a:pt x="820" y="75"/>
                  </a:lnTo>
                  <a:lnTo>
                    <a:pt x="805" y="96"/>
                  </a:lnTo>
                  <a:lnTo>
                    <a:pt x="788" y="119"/>
                  </a:lnTo>
                  <a:lnTo>
                    <a:pt x="768" y="143"/>
                  </a:lnTo>
                  <a:lnTo>
                    <a:pt x="749" y="165"/>
                  </a:lnTo>
                  <a:lnTo>
                    <a:pt x="729" y="185"/>
                  </a:lnTo>
                  <a:lnTo>
                    <a:pt x="710" y="200"/>
                  </a:lnTo>
                  <a:lnTo>
                    <a:pt x="691" y="208"/>
                  </a:lnTo>
                  <a:lnTo>
                    <a:pt x="680" y="211"/>
                  </a:lnTo>
                  <a:lnTo>
                    <a:pt x="665" y="217"/>
                  </a:lnTo>
                  <a:lnTo>
                    <a:pt x="647" y="223"/>
                  </a:lnTo>
                  <a:lnTo>
                    <a:pt x="630" y="229"/>
                  </a:lnTo>
                  <a:lnTo>
                    <a:pt x="610" y="234"/>
                  </a:lnTo>
                  <a:lnTo>
                    <a:pt x="593" y="239"/>
                  </a:lnTo>
                  <a:lnTo>
                    <a:pt x="576" y="242"/>
                  </a:lnTo>
                  <a:lnTo>
                    <a:pt x="561" y="243"/>
                  </a:lnTo>
                  <a:lnTo>
                    <a:pt x="546" y="242"/>
                  </a:lnTo>
                  <a:lnTo>
                    <a:pt x="530" y="239"/>
                  </a:lnTo>
                  <a:lnTo>
                    <a:pt x="513" y="234"/>
                  </a:lnTo>
                  <a:lnTo>
                    <a:pt x="495" y="229"/>
                  </a:lnTo>
                  <a:lnTo>
                    <a:pt x="479" y="223"/>
                  </a:lnTo>
                  <a:lnTo>
                    <a:pt x="465" y="217"/>
                  </a:lnTo>
                  <a:lnTo>
                    <a:pt x="455" y="212"/>
                  </a:lnTo>
                  <a:lnTo>
                    <a:pt x="449" y="209"/>
                  </a:lnTo>
                  <a:lnTo>
                    <a:pt x="442" y="204"/>
                  </a:lnTo>
                  <a:lnTo>
                    <a:pt x="437" y="200"/>
                  </a:lnTo>
                  <a:lnTo>
                    <a:pt x="431" y="196"/>
                  </a:lnTo>
                  <a:lnTo>
                    <a:pt x="424" y="192"/>
                  </a:lnTo>
                  <a:lnTo>
                    <a:pt x="419" y="190"/>
                  </a:lnTo>
                  <a:lnTo>
                    <a:pt x="414" y="190"/>
                  </a:lnTo>
                  <a:lnTo>
                    <a:pt x="406" y="190"/>
                  </a:lnTo>
                  <a:lnTo>
                    <a:pt x="399" y="192"/>
                  </a:lnTo>
                  <a:lnTo>
                    <a:pt x="392" y="194"/>
                  </a:lnTo>
                  <a:lnTo>
                    <a:pt x="384" y="195"/>
                  </a:lnTo>
                  <a:lnTo>
                    <a:pt x="378" y="197"/>
                  </a:lnTo>
                  <a:lnTo>
                    <a:pt x="373" y="200"/>
                  </a:lnTo>
                  <a:lnTo>
                    <a:pt x="368" y="204"/>
                  </a:lnTo>
                  <a:lnTo>
                    <a:pt x="366" y="209"/>
                  </a:lnTo>
                  <a:lnTo>
                    <a:pt x="368" y="212"/>
                  </a:lnTo>
                  <a:lnTo>
                    <a:pt x="372" y="215"/>
                  </a:lnTo>
                  <a:lnTo>
                    <a:pt x="377" y="216"/>
                  </a:lnTo>
                  <a:lnTo>
                    <a:pt x="383" y="216"/>
                  </a:lnTo>
                  <a:lnTo>
                    <a:pt x="389" y="216"/>
                  </a:lnTo>
                  <a:lnTo>
                    <a:pt x="396" y="216"/>
                  </a:lnTo>
                  <a:lnTo>
                    <a:pt x="406" y="215"/>
                  </a:lnTo>
                  <a:lnTo>
                    <a:pt x="414" y="214"/>
                  </a:lnTo>
                  <a:lnTo>
                    <a:pt x="423" y="212"/>
                  </a:lnTo>
                  <a:lnTo>
                    <a:pt x="431" y="211"/>
                  </a:lnTo>
                  <a:lnTo>
                    <a:pt x="439" y="210"/>
                  </a:lnTo>
                  <a:lnTo>
                    <a:pt x="448" y="210"/>
                  </a:lnTo>
                  <a:lnTo>
                    <a:pt x="457" y="210"/>
                  </a:lnTo>
                  <a:lnTo>
                    <a:pt x="468" y="212"/>
                  </a:lnTo>
                  <a:lnTo>
                    <a:pt x="482" y="216"/>
                  </a:lnTo>
                  <a:lnTo>
                    <a:pt x="498" y="222"/>
                  </a:lnTo>
                  <a:lnTo>
                    <a:pt x="516" y="230"/>
                  </a:lnTo>
                  <a:lnTo>
                    <a:pt x="539" y="240"/>
                  </a:lnTo>
                  <a:lnTo>
                    <a:pt x="556" y="252"/>
                  </a:lnTo>
                  <a:lnTo>
                    <a:pt x="574" y="267"/>
                  </a:lnTo>
                  <a:lnTo>
                    <a:pt x="587" y="284"/>
                  </a:lnTo>
                  <a:lnTo>
                    <a:pt x="601" y="305"/>
                  </a:lnTo>
                  <a:lnTo>
                    <a:pt x="612" y="326"/>
                  </a:lnTo>
                  <a:lnTo>
                    <a:pt x="621" y="349"/>
                  </a:lnTo>
                  <a:lnTo>
                    <a:pt x="628" y="375"/>
                  </a:lnTo>
                  <a:lnTo>
                    <a:pt x="632" y="399"/>
                  </a:lnTo>
                  <a:lnTo>
                    <a:pt x="635" y="415"/>
                  </a:lnTo>
                  <a:lnTo>
                    <a:pt x="635" y="431"/>
                  </a:lnTo>
                  <a:lnTo>
                    <a:pt x="635" y="447"/>
                  </a:lnTo>
                  <a:lnTo>
                    <a:pt x="632" y="462"/>
                  </a:lnTo>
                  <a:lnTo>
                    <a:pt x="622" y="451"/>
                  </a:lnTo>
                  <a:lnTo>
                    <a:pt x="608" y="441"/>
                  </a:lnTo>
                  <a:lnTo>
                    <a:pt x="590" y="431"/>
                  </a:lnTo>
                  <a:lnTo>
                    <a:pt x="570" y="423"/>
                  </a:lnTo>
                  <a:lnTo>
                    <a:pt x="549" y="416"/>
                  </a:lnTo>
                  <a:lnTo>
                    <a:pt x="528" y="409"/>
                  </a:lnTo>
                  <a:lnTo>
                    <a:pt x="508" y="406"/>
                  </a:lnTo>
                  <a:lnTo>
                    <a:pt x="491" y="403"/>
                  </a:lnTo>
                  <a:lnTo>
                    <a:pt x="480" y="400"/>
                  </a:lnTo>
                  <a:lnTo>
                    <a:pt x="468" y="398"/>
                  </a:lnTo>
                  <a:lnTo>
                    <a:pt x="455" y="396"/>
                  </a:lnTo>
                  <a:lnTo>
                    <a:pt x="441" y="390"/>
                  </a:lnTo>
                  <a:lnTo>
                    <a:pt x="429" y="384"/>
                  </a:lnTo>
                  <a:lnTo>
                    <a:pt x="417" y="375"/>
                  </a:lnTo>
                  <a:lnTo>
                    <a:pt x="408" y="362"/>
                  </a:lnTo>
                  <a:lnTo>
                    <a:pt x="401" y="347"/>
                  </a:lnTo>
                  <a:lnTo>
                    <a:pt x="392" y="326"/>
                  </a:lnTo>
                  <a:lnTo>
                    <a:pt x="381" y="308"/>
                  </a:lnTo>
                  <a:lnTo>
                    <a:pt x="376" y="290"/>
                  </a:lnTo>
                  <a:lnTo>
                    <a:pt x="376" y="262"/>
                  </a:lnTo>
                  <a:lnTo>
                    <a:pt x="374" y="254"/>
                  </a:lnTo>
                  <a:lnTo>
                    <a:pt x="371" y="246"/>
                  </a:lnTo>
                  <a:lnTo>
                    <a:pt x="365" y="239"/>
                  </a:lnTo>
                  <a:lnTo>
                    <a:pt x="359" y="232"/>
                  </a:lnTo>
                  <a:lnTo>
                    <a:pt x="351" y="226"/>
                  </a:lnTo>
                  <a:lnTo>
                    <a:pt x="343" y="222"/>
                  </a:lnTo>
                  <a:lnTo>
                    <a:pt x="338" y="217"/>
                  </a:lnTo>
                  <a:lnTo>
                    <a:pt x="332" y="215"/>
                  </a:lnTo>
                  <a:lnTo>
                    <a:pt x="324" y="211"/>
                  </a:lnTo>
                  <a:lnTo>
                    <a:pt x="317" y="209"/>
                  </a:lnTo>
                  <a:lnTo>
                    <a:pt x="312" y="210"/>
                  </a:lnTo>
                  <a:lnTo>
                    <a:pt x="311" y="214"/>
                  </a:lnTo>
                  <a:lnTo>
                    <a:pt x="312" y="220"/>
                  </a:lnTo>
                  <a:lnTo>
                    <a:pt x="313" y="226"/>
                  </a:lnTo>
                  <a:lnTo>
                    <a:pt x="315" y="233"/>
                  </a:lnTo>
                  <a:lnTo>
                    <a:pt x="318" y="240"/>
                  </a:lnTo>
                  <a:lnTo>
                    <a:pt x="323" y="245"/>
                  </a:lnTo>
                  <a:lnTo>
                    <a:pt x="331" y="253"/>
                  </a:lnTo>
                  <a:lnTo>
                    <a:pt x="342" y="263"/>
                  </a:lnTo>
                  <a:lnTo>
                    <a:pt x="355" y="276"/>
                  </a:lnTo>
                  <a:lnTo>
                    <a:pt x="369" y="291"/>
                  </a:lnTo>
                  <a:lnTo>
                    <a:pt x="383" y="308"/>
                  </a:lnTo>
                  <a:lnTo>
                    <a:pt x="393" y="328"/>
                  </a:lnTo>
                  <a:lnTo>
                    <a:pt x="402" y="34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29" name="Freeform 285">
              <a:extLst>
                <a:ext uri="{FF2B5EF4-FFF2-40B4-BE49-F238E27FC236}">
                  <a16:creationId xmlns:a16="http://schemas.microsoft.com/office/drawing/2014/main" id="{D8D034B5-1CAE-4B8A-B435-7A65BC499254}"/>
                </a:ext>
              </a:extLst>
            </p:cNvPr>
            <p:cNvSpPr>
              <a:spLocks/>
            </p:cNvSpPr>
            <p:nvPr/>
          </p:nvSpPr>
          <p:spPr bwMode="auto">
            <a:xfrm>
              <a:off x="2558" y="607"/>
              <a:ext cx="126" cy="129"/>
            </a:xfrm>
            <a:custGeom>
              <a:avLst/>
              <a:gdLst>
                <a:gd name="T0" fmla="*/ 192 w 253"/>
                <a:gd name="T1" fmla="*/ 249 h 258"/>
                <a:gd name="T2" fmla="*/ 200 w 253"/>
                <a:gd name="T3" fmla="*/ 235 h 258"/>
                <a:gd name="T4" fmla="*/ 217 w 253"/>
                <a:gd name="T5" fmla="*/ 230 h 258"/>
                <a:gd name="T6" fmla="*/ 227 w 253"/>
                <a:gd name="T7" fmla="*/ 235 h 258"/>
                <a:gd name="T8" fmla="*/ 230 w 253"/>
                <a:gd name="T9" fmla="*/ 240 h 258"/>
                <a:gd name="T10" fmla="*/ 238 w 253"/>
                <a:gd name="T11" fmla="*/ 242 h 258"/>
                <a:gd name="T12" fmla="*/ 250 w 253"/>
                <a:gd name="T13" fmla="*/ 244 h 258"/>
                <a:gd name="T14" fmla="*/ 253 w 253"/>
                <a:gd name="T15" fmla="*/ 243 h 258"/>
                <a:gd name="T16" fmla="*/ 248 w 253"/>
                <a:gd name="T17" fmla="*/ 235 h 258"/>
                <a:gd name="T18" fmla="*/ 240 w 253"/>
                <a:gd name="T19" fmla="*/ 228 h 258"/>
                <a:gd name="T20" fmla="*/ 232 w 253"/>
                <a:gd name="T21" fmla="*/ 225 h 258"/>
                <a:gd name="T22" fmla="*/ 220 w 253"/>
                <a:gd name="T23" fmla="*/ 227 h 258"/>
                <a:gd name="T24" fmla="*/ 210 w 253"/>
                <a:gd name="T25" fmla="*/ 216 h 258"/>
                <a:gd name="T26" fmla="*/ 206 w 253"/>
                <a:gd name="T27" fmla="*/ 205 h 258"/>
                <a:gd name="T28" fmla="*/ 208 w 253"/>
                <a:gd name="T29" fmla="*/ 197 h 258"/>
                <a:gd name="T30" fmla="*/ 212 w 253"/>
                <a:gd name="T31" fmla="*/ 192 h 258"/>
                <a:gd name="T32" fmla="*/ 218 w 253"/>
                <a:gd name="T33" fmla="*/ 186 h 258"/>
                <a:gd name="T34" fmla="*/ 229 w 253"/>
                <a:gd name="T35" fmla="*/ 181 h 258"/>
                <a:gd name="T36" fmla="*/ 240 w 253"/>
                <a:gd name="T37" fmla="*/ 154 h 258"/>
                <a:gd name="T38" fmla="*/ 233 w 253"/>
                <a:gd name="T39" fmla="*/ 106 h 258"/>
                <a:gd name="T40" fmla="*/ 199 w 253"/>
                <a:gd name="T41" fmla="*/ 64 h 258"/>
                <a:gd name="T42" fmla="*/ 142 w 253"/>
                <a:gd name="T43" fmla="*/ 35 h 258"/>
                <a:gd name="T44" fmla="*/ 88 w 253"/>
                <a:gd name="T45" fmla="*/ 25 h 258"/>
                <a:gd name="T46" fmla="*/ 57 w 253"/>
                <a:gd name="T47" fmla="*/ 18 h 258"/>
                <a:gd name="T48" fmla="*/ 29 w 253"/>
                <a:gd name="T49" fmla="*/ 9 h 258"/>
                <a:gd name="T50" fmla="*/ 7 w 253"/>
                <a:gd name="T51" fmla="*/ 2 h 258"/>
                <a:gd name="T52" fmla="*/ 9 w 253"/>
                <a:gd name="T53" fmla="*/ 12 h 258"/>
                <a:gd name="T54" fmla="*/ 24 w 253"/>
                <a:gd name="T55" fmla="*/ 43 h 258"/>
                <a:gd name="T56" fmla="*/ 36 w 253"/>
                <a:gd name="T57" fmla="*/ 78 h 258"/>
                <a:gd name="T58" fmla="*/ 45 w 253"/>
                <a:gd name="T59" fmla="*/ 111 h 258"/>
                <a:gd name="T60" fmla="*/ 53 w 253"/>
                <a:gd name="T61" fmla="*/ 143 h 258"/>
                <a:gd name="T62" fmla="*/ 69 w 253"/>
                <a:gd name="T63" fmla="*/ 184 h 258"/>
                <a:gd name="T64" fmla="*/ 103 w 253"/>
                <a:gd name="T65" fmla="*/ 225 h 258"/>
                <a:gd name="T66" fmla="*/ 157 w 253"/>
                <a:gd name="T67" fmla="*/ 25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58">
                  <a:moveTo>
                    <a:pt x="192" y="258"/>
                  </a:moveTo>
                  <a:lnTo>
                    <a:pt x="192" y="249"/>
                  </a:lnTo>
                  <a:lnTo>
                    <a:pt x="196" y="240"/>
                  </a:lnTo>
                  <a:lnTo>
                    <a:pt x="200" y="235"/>
                  </a:lnTo>
                  <a:lnTo>
                    <a:pt x="208" y="231"/>
                  </a:lnTo>
                  <a:lnTo>
                    <a:pt x="217" y="230"/>
                  </a:lnTo>
                  <a:lnTo>
                    <a:pt x="222" y="231"/>
                  </a:lnTo>
                  <a:lnTo>
                    <a:pt x="227" y="235"/>
                  </a:lnTo>
                  <a:lnTo>
                    <a:pt x="229" y="238"/>
                  </a:lnTo>
                  <a:lnTo>
                    <a:pt x="230" y="240"/>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5"/>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79"/>
                  </a:lnTo>
                  <a:lnTo>
                    <a:pt x="240" y="154"/>
                  </a:lnTo>
                  <a:lnTo>
                    <a:pt x="240" y="129"/>
                  </a:lnTo>
                  <a:lnTo>
                    <a:pt x="233" y="106"/>
                  </a:lnTo>
                  <a:lnTo>
                    <a:pt x="219" y="84"/>
                  </a:lnTo>
                  <a:lnTo>
                    <a:pt x="199" y="64"/>
                  </a:lnTo>
                  <a:lnTo>
                    <a:pt x="174" y="48"/>
                  </a:lnTo>
                  <a:lnTo>
                    <a:pt x="142" y="35"/>
                  </a:lnTo>
                  <a:lnTo>
                    <a:pt x="103" y="27"/>
                  </a:lnTo>
                  <a:lnTo>
                    <a:pt x="88" y="25"/>
                  </a:lnTo>
                  <a:lnTo>
                    <a:pt x="73" y="22"/>
                  </a:lnTo>
                  <a:lnTo>
                    <a:pt x="57" y="18"/>
                  </a:lnTo>
                  <a:lnTo>
                    <a:pt x="43" y="13"/>
                  </a:lnTo>
                  <a:lnTo>
                    <a:pt x="29" y="9"/>
                  </a:lnTo>
                  <a:lnTo>
                    <a:pt x="17" y="5"/>
                  </a:lnTo>
                  <a:lnTo>
                    <a:pt x="7" y="2"/>
                  </a:lnTo>
                  <a:lnTo>
                    <a:pt x="0" y="0"/>
                  </a:lnTo>
                  <a:lnTo>
                    <a:pt x="9" y="12"/>
                  </a:lnTo>
                  <a:lnTo>
                    <a:pt x="16" y="27"/>
                  </a:lnTo>
                  <a:lnTo>
                    <a:pt x="24" y="43"/>
                  </a:lnTo>
                  <a:lnTo>
                    <a:pt x="30" y="61"/>
                  </a:lnTo>
                  <a:lnTo>
                    <a:pt x="36" y="78"/>
                  </a:lnTo>
                  <a:lnTo>
                    <a:pt x="40" y="95"/>
                  </a:lnTo>
                  <a:lnTo>
                    <a:pt x="45" y="111"/>
                  </a:lnTo>
                  <a:lnTo>
                    <a:pt x="48" y="126"/>
                  </a:lnTo>
                  <a:lnTo>
                    <a:pt x="53" y="143"/>
                  </a:lnTo>
                  <a:lnTo>
                    <a:pt x="60" y="162"/>
                  </a:lnTo>
                  <a:lnTo>
                    <a:pt x="69" y="184"/>
                  </a:lnTo>
                  <a:lnTo>
                    <a:pt x="84" y="206"/>
                  </a:lnTo>
                  <a:lnTo>
                    <a:pt x="103" y="225"/>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0" name="Freeform 286">
              <a:extLst>
                <a:ext uri="{FF2B5EF4-FFF2-40B4-BE49-F238E27FC236}">
                  <a16:creationId xmlns:a16="http://schemas.microsoft.com/office/drawing/2014/main" id="{4797CDB8-2E78-4F62-9B53-C6A597096B56}"/>
                </a:ext>
              </a:extLst>
            </p:cNvPr>
            <p:cNvSpPr>
              <a:spLocks/>
            </p:cNvSpPr>
            <p:nvPr/>
          </p:nvSpPr>
          <p:spPr bwMode="auto">
            <a:xfrm>
              <a:off x="2694" y="683"/>
              <a:ext cx="13" cy="14"/>
            </a:xfrm>
            <a:custGeom>
              <a:avLst/>
              <a:gdLst>
                <a:gd name="T0" fmla="*/ 0 w 26"/>
                <a:gd name="T1" fmla="*/ 11 h 28"/>
                <a:gd name="T2" fmla="*/ 1 w 26"/>
                <a:gd name="T3" fmla="*/ 6 h 28"/>
                <a:gd name="T4" fmla="*/ 5 w 26"/>
                <a:gd name="T5" fmla="*/ 2 h 28"/>
                <a:gd name="T6" fmla="*/ 9 w 26"/>
                <a:gd name="T7" fmla="*/ 0 h 28"/>
                <a:gd name="T8" fmla="*/ 14 w 26"/>
                <a:gd name="T9" fmla="*/ 0 h 28"/>
                <a:gd name="T10" fmla="*/ 18 w 26"/>
                <a:gd name="T11" fmla="*/ 2 h 28"/>
                <a:gd name="T12" fmla="*/ 23 w 26"/>
                <a:gd name="T13" fmla="*/ 4 h 28"/>
                <a:gd name="T14" fmla="*/ 25 w 26"/>
                <a:gd name="T15" fmla="*/ 8 h 28"/>
                <a:gd name="T16" fmla="*/ 26 w 26"/>
                <a:gd name="T17" fmla="*/ 14 h 28"/>
                <a:gd name="T18" fmla="*/ 25 w 26"/>
                <a:gd name="T19" fmla="*/ 19 h 28"/>
                <a:gd name="T20" fmla="*/ 23 w 26"/>
                <a:gd name="T21" fmla="*/ 24 h 28"/>
                <a:gd name="T22" fmla="*/ 18 w 26"/>
                <a:gd name="T23" fmla="*/ 26 h 28"/>
                <a:gd name="T24" fmla="*/ 15 w 26"/>
                <a:gd name="T25" fmla="*/ 28 h 28"/>
                <a:gd name="T26" fmla="*/ 10 w 26"/>
                <a:gd name="T27" fmla="*/ 26 h 28"/>
                <a:gd name="T28" fmla="*/ 6 w 26"/>
                <a:gd name="T29" fmla="*/ 22 h 28"/>
                <a:gd name="T30" fmla="*/ 1 w 26"/>
                <a:gd name="T31" fmla="*/ 17 h 28"/>
                <a:gd name="T32" fmla="*/ 0 w 26"/>
                <a:gd name="T33"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
                  <a:moveTo>
                    <a:pt x="0" y="11"/>
                  </a:moveTo>
                  <a:lnTo>
                    <a:pt x="1" y="6"/>
                  </a:lnTo>
                  <a:lnTo>
                    <a:pt x="5" y="2"/>
                  </a:lnTo>
                  <a:lnTo>
                    <a:pt x="9" y="0"/>
                  </a:lnTo>
                  <a:lnTo>
                    <a:pt x="14" y="0"/>
                  </a:lnTo>
                  <a:lnTo>
                    <a:pt x="18" y="2"/>
                  </a:lnTo>
                  <a:lnTo>
                    <a:pt x="23" y="4"/>
                  </a:lnTo>
                  <a:lnTo>
                    <a:pt x="25" y="8"/>
                  </a:lnTo>
                  <a:lnTo>
                    <a:pt x="26" y="14"/>
                  </a:lnTo>
                  <a:lnTo>
                    <a:pt x="25" y="19"/>
                  </a:lnTo>
                  <a:lnTo>
                    <a:pt x="23" y="24"/>
                  </a:lnTo>
                  <a:lnTo>
                    <a:pt x="18" y="26"/>
                  </a:lnTo>
                  <a:lnTo>
                    <a:pt x="15" y="28"/>
                  </a:lnTo>
                  <a:lnTo>
                    <a:pt x="10" y="26"/>
                  </a:lnTo>
                  <a:lnTo>
                    <a:pt x="6" y="22"/>
                  </a:lnTo>
                  <a:lnTo>
                    <a:pt x="1" y="17"/>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1" name="Freeform 287">
              <a:extLst>
                <a:ext uri="{FF2B5EF4-FFF2-40B4-BE49-F238E27FC236}">
                  <a16:creationId xmlns:a16="http://schemas.microsoft.com/office/drawing/2014/main" id="{1ACA3B2A-C549-4D8F-9CD0-BB70C460E3E8}"/>
                </a:ext>
              </a:extLst>
            </p:cNvPr>
            <p:cNvSpPr>
              <a:spLocks/>
            </p:cNvSpPr>
            <p:nvPr/>
          </p:nvSpPr>
          <p:spPr bwMode="auto">
            <a:xfrm>
              <a:off x="2721" y="702"/>
              <a:ext cx="14" cy="14"/>
            </a:xfrm>
            <a:custGeom>
              <a:avLst/>
              <a:gdLst>
                <a:gd name="T0" fmla="*/ 2 w 29"/>
                <a:gd name="T1" fmla="*/ 3 h 29"/>
                <a:gd name="T2" fmla="*/ 8 w 29"/>
                <a:gd name="T3" fmla="*/ 1 h 29"/>
                <a:gd name="T4" fmla="*/ 14 w 29"/>
                <a:gd name="T5" fmla="*/ 0 h 29"/>
                <a:gd name="T6" fmla="*/ 21 w 29"/>
                <a:gd name="T7" fmla="*/ 2 h 29"/>
                <a:gd name="T8" fmla="*/ 25 w 29"/>
                <a:gd name="T9" fmla="*/ 4 h 29"/>
                <a:gd name="T10" fmla="*/ 28 w 29"/>
                <a:gd name="T11" fmla="*/ 9 h 29"/>
                <a:gd name="T12" fmla="*/ 29 w 29"/>
                <a:gd name="T13" fmla="*/ 15 h 29"/>
                <a:gd name="T14" fmla="*/ 29 w 29"/>
                <a:gd name="T15" fmla="*/ 22 h 29"/>
                <a:gd name="T16" fmla="*/ 27 w 29"/>
                <a:gd name="T17" fmla="*/ 26 h 29"/>
                <a:gd name="T18" fmla="*/ 22 w 29"/>
                <a:gd name="T19" fmla="*/ 29 h 29"/>
                <a:gd name="T20" fmla="*/ 15 w 29"/>
                <a:gd name="T21" fmla="*/ 29 h 29"/>
                <a:gd name="T22" fmla="*/ 8 w 29"/>
                <a:gd name="T23" fmla="*/ 27 h 29"/>
                <a:gd name="T24" fmla="*/ 5 w 29"/>
                <a:gd name="T25" fmla="*/ 23 h 29"/>
                <a:gd name="T26" fmla="*/ 2 w 29"/>
                <a:gd name="T27" fmla="*/ 18 h 29"/>
                <a:gd name="T28" fmla="*/ 0 w 29"/>
                <a:gd name="T29" fmla="*/ 12 h 29"/>
                <a:gd name="T30" fmla="*/ 0 w 29"/>
                <a:gd name="T31" fmla="*/ 8 h 29"/>
                <a:gd name="T32" fmla="*/ 2 w 29"/>
                <a:gd name="T33"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7"/>
                  </a:lnTo>
                  <a:lnTo>
                    <a:pt x="5" y="23"/>
                  </a:lnTo>
                  <a:lnTo>
                    <a:pt x="2" y="18"/>
                  </a:lnTo>
                  <a:lnTo>
                    <a:pt x="0" y="12"/>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2" name="Freeform 288">
              <a:extLst>
                <a:ext uri="{FF2B5EF4-FFF2-40B4-BE49-F238E27FC236}">
                  <a16:creationId xmlns:a16="http://schemas.microsoft.com/office/drawing/2014/main" id="{38EB70FD-BC76-40B2-B158-23175F2EACC4}"/>
                </a:ext>
              </a:extLst>
            </p:cNvPr>
            <p:cNvSpPr>
              <a:spLocks/>
            </p:cNvSpPr>
            <p:nvPr/>
          </p:nvSpPr>
          <p:spPr bwMode="auto">
            <a:xfrm>
              <a:off x="2689" y="719"/>
              <a:ext cx="14" cy="15"/>
            </a:xfrm>
            <a:custGeom>
              <a:avLst/>
              <a:gdLst>
                <a:gd name="T0" fmla="*/ 2 w 27"/>
                <a:gd name="T1" fmla="*/ 6 h 29"/>
                <a:gd name="T2" fmla="*/ 5 w 27"/>
                <a:gd name="T3" fmla="*/ 3 h 29"/>
                <a:gd name="T4" fmla="*/ 11 w 27"/>
                <a:gd name="T5" fmla="*/ 0 h 29"/>
                <a:gd name="T6" fmla="*/ 18 w 27"/>
                <a:gd name="T7" fmla="*/ 0 h 29"/>
                <a:gd name="T8" fmla="*/ 24 w 27"/>
                <a:gd name="T9" fmla="*/ 4 h 29"/>
                <a:gd name="T10" fmla="*/ 27 w 27"/>
                <a:gd name="T11" fmla="*/ 10 h 29"/>
                <a:gd name="T12" fmla="*/ 27 w 27"/>
                <a:gd name="T13" fmla="*/ 15 h 29"/>
                <a:gd name="T14" fmla="*/ 25 w 27"/>
                <a:gd name="T15" fmla="*/ 21 h 29"/>
                <a:gd name="T16" fmla="*/ 23 w 27"/>
                <a:gd name="T17" fmla="*/ 26 h 29"/>
                <a:gd name="T18" fmla="*/ 18 w 27"/>
                <a:gd name="T19" fmla="*/ 28 h 29"/>
                <a:gd name="T20" fmla="*/ 13 w 27"/>
                <a:gd name="T21" fmla="*/ 29 h 29"/>
                <a:gd name="T22" fmla="*/ 8 w 27"/>
                <a:gd name="T23" fmla="*/ 29 h 29"/>
                <a:gd name="T24" fmla="*/ 3 w 27"/>
                <a:gd name="T25" fmla="*/ 26 h 29"/>
                <a:gd name="T26" fmla="*/ 1 w 27"/>
                <a:gd name="T27" fmla="*/ 21 h 29"/>
                <a:gd name="T28" fmla="*/ 0 w 27"/>
                <a:gd name="T29" fmla="*/ 15 h 29"/>
                <a:gd name="T30" fmla="*/ 0 w 27"/>
                <a:gd name="T31" fmla="*/ 10 h 29"/>
                <a:gd name="T32" fmla="*/ 2 w 27"/>
                <a:gd name="T3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3" name="Freeform 289">
              <a:extLst>
                <a:ext uri="{FF2B5EF4-FFF2-40B4-BE49-F238E27FC236}">
                  <a16:creationId xmlns:a16="http://schemas.microsoft.com/office/drawing/2014/main" id="{0DBEB656-17E1-4038-9659-D658519B51BD}"/>
                </a:ext>
              </a:extLst>
            </p:cNvPr>
            <p:cNvSpPr>
              <a:spLocks/>
            </p:cNvSpPr>
            <p:nvPr/>
          </p:nvSpPr>
          <p:spPr bwMode="auto">
            <a:xfrm>
              <a:off x="2666" y="702"/>
              <a:ext cx="14" cy="14"/>
            </a:xfrm>
            <a:custGeom>
              <a:avLst/>
              <a:gdLst>
                <a:gd name="T0" fmla="*/ 4 w 28"/>
                <a:gd name="T1" fmla="*/ 1 h 27"/>
                <a:gd name="T2" fmla="*/ 1 w 28"/>
                <a:gd name="T3" fmla="*/ 6 h 27"/>
                <a:gd name="T4" fmla="*/ 0 w 28"/>
                <a:gd name="T5" fmla="*/ 11 h 27"/>
                <a:gd name="T6" fmla="*/ 0 w 28"/>
                <a:gd name="T7" fmla="*/ 17 h 27"/>
                <a:gd name="T8" fmla="*/ 2 w 28"/>
                <a:gd name="T9" fmla="*/ 23 h 27"/>
                <a:gd name="T10" fmla="*/ 6 w 28"/>
                <a:gd name="T11" fmla="*/ 25 h 27"/>
                <a:gd name="T12" fmla="*/ 13 w 28"/>
                <a:gd name="T13" fmla="*/ 27 h 27"/>
                <a:gd name="T14" fmla="*/ 20 w 28"/>
                <a:gd name="T15" fmla="*/ 27 h 27"/>
                <a:gd name="T16" fmla="*/ 25 w 28"/>
                <a:gd name="T17" fmla="*/ 25 h 27"/>
                <a:gd name="T18" fmla="*/ 27 w 28"/>
                <a:gd name="T19" fmla="*/ 22 h 27"/>
                <a:gd name="T20" fmla="*/ 28 w 28"/>
                <a:gd name="T21" fmla="*/ 16 h 27"/>
                <a:gd name="T22" fmla="*/ 28 w 28"/>
                <a:gd name="T23" fmla="*/ 11 h 27"/>
                <a:gd name="T24" fmla="*/ 27 w 28"/>
                <a:gd name="T25" fmla="*/ 7 h 27"/>
                <a:gd name="T26" fmla="*/ 24 w 28"/>
                <a:gd name="T27" fmla="*/ 3 h 27"/>
                <a:gd name="T28" fmla="*/ 17 w 28"/>
                <a:gd name="T29" fmla="*/ 0 h 27"/>
                <a:gd name="T30" fmla="*/ 10 w 28"/>
                <a:gd name="T31" fmla="*/ 0 h 27"/>
                <a:gd name="T32" fmla="*/ 4 w 28"/>
                <a:gd name="T33"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4" y="1"/>
                  </a:moveTo>
                  <a:lnTo>
                    <a:pt x="1" y="6"/>
                  </a:lnTo>
                  <a:lnTo>
                    <a:pt x="0" y="11"/>
                  </a:lnTo>
                  <a:lnTo>
                    <a:pt x="0" y="17"/>
                  </a:lnTo>
                  <a:lnTo>
                    <a:pt x="2" y="23"/>
                  </a:lnTo>
                  <a:lnTo>
                    <a:pt x="6" y="25"/>
                  </a:lnTo>
                  <a:lnTo>
                    <a:pt x="13" y="27"/>
                  </a:lnTo>
                  <a:lnTo>
                    <a:pt x="20" y="27"/>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4" name="Freeform 290">
              <a:extLst>
                <a:ext uri="{FF2B5EF4-FFF2-40B4-BE49-F238E27FC236}">
                  <a16:creationId xmlns:a16="http://schemas.microsoft.com/office/drawing/2014/main" id="{50EB5FAE-2017-4704-B5AC-5B6EFD6BA186}"/>
                </a:ext>
              </a:extLst>
            </p:cNvPr>
            <p:cNvSpPr>
              <a:spLocks/>
            </p:cNvSpPr>
            <p:nvPr/>
          </p:nvSpPr>
          <p:spPr bwMode="auto">
            <a:xfrm>
              <a:off x="2657" y="728"/>
              <a:ext cx="12" cy="13"/>
            </a:xfrm>
            <a:custGeom>
              <a:avLst/>
              <a:gdLst>
                <a:gd name="T0" fmla="*/ 0 w 24"/>
                <a:gd name="T1" fmla="*/ 16 h 25"/>
                <a:gd name="T2" fmla="*/ 0 w 24"/>
                <a:gd name="T3" fmla="*/ 11 h 25"/>
                <a:gd name="T4" fmla="*/ 0 w 24"/>
                <a:gd name="T5" fmla="*/ 7 h 25"/>
                <a:gd name="T6" fmla="*/ 4 w 24"/>
                <a:gd name="T7" fmla="*/ 3 h 25"/>
                <a:gd name="T8" fmla="*/ 9 w 24"/>
                <a:gd name="T9" fmla="*/ 1 h 25"/>
                <a:gd name="T10" fmla="*/ 16 w 24"/>
                <a:gd name="T11" fmla="*/ 0 h 25"/>
                <a:gd name="T12" fmla="*/ 21 w 24"/>
                <a:gd name="T13" fmla="*/ 1 h 25"/>
                <a:gd name="T14" fmla="*/ 23 w 24"/>
                <a:gd name="T15" fmla="*/ 4 h 25"/>
                <a:gd name="T16" fmla="*/ 24 w 24"/>
                <a:gd name="T17" fmla="*/ 8 h 25"/>
                <a:gd name="T18" fmla="*/ 24 w 24"/>
                <a:gd name="T19" fmla="*/ 12 h 25"/>
                <a:gd name="T20" fmla="*/ 23 w 24"/>
                <a:gd name="T21" fmla="*/ 18 h 25"/>
                <a:gd name="T22" fmla="*/ 20 w 24"/>
                <a:gd name="T23" fmla="*/ 23 h 25"/>
                <a:gd name="T24" fmla="*/ 16 w 24"/>
                <a:gd name="T25" fmla="*/ 25 h 25"/>
                <a:gd name="T26" fmla="*/ 12 w 24"/>
                <a:gd name="T27" fmla="*/ 25 h 25"/>
                <a:gd name="T28" fmla="*/ 7 w 24"/>
                <a:gd name="T29" fmla="*/ 23 h 25"/>
                <a:gd name="T30" fmla="*/ 3 w 24"/>
                <a:gd name="T31" fmla="*/ 19 h 25"/>
                <a:gd name="T32" fmla="*/ 0 w 24"/>
                <a:gd name="T3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5" name="Freeform 291">
              <a:extLst>
                <a:ext uri="{FF2B5EF4-FFF2-40B4-BE49-F238E27FC236}">
                  <a16:creationId xmlns:a16="http://schemas.microsoft.com/office/drawing/2014/main" id="{6632B7BA-CD3C-4D25-A3B4-FD2AC9F9CD76}"/>
                </a:ext>
              </a:extLst>
            </p:cNvPr>
            <p:cNvSpPr>
              <a:spLocks/>
            </p:cNvSpPr>
            <p:nvPr/>
          </p:nvSpPr>
          <p:spPr bwMode="auto">
            <a:xfrm>
              <a:off x="2680" y="748"/>
              <a:ext cx="11" cy="14"/>
            </a:xfrm>
            <a:custGeom>
              <a:avLst/>
              <a:gdLst>
                <a:gd name="T0" fmla="*/ 7 w 22"/>
                <a:gd name="T1" fmla="*/ 29 h 29"/>
                <a:gd name="T2" fmla="*/ 2 w 22"/>
                <a:gd name="T3" fmla="*/ 28 h 29"/>
                <a:gd name="T4" fmla="*/ 0 w 22"/>
                <a:gd name="T5" fmla="*/ 24 h 29"/>
                <a:gd name="T6" fmla="*/ 0 w 22"/>
                <a:gd name="T7" fmla="*/ 20 h 29"/>
                <a:gd name="T8" fmla="*/ 0 w 22"/>
                <a:gd name="T9" fmla="*/ 14 h 29"/>
                <a:gd name="T10" fmla="*/ 2 w 22"/>
                <a:gd name="T11" fmla="*/ 8 h 29"/>
                <a:gd name="T12" fmla="*/ 6 w 22"/>
                <a:gd name="T13" fmla="*/ 3 h 29"/>
                <a:gd name="T14" fmla="*/ 11 w 22"/>
                <a:gd name="T15" fmla="*/ 1 h 29"/>
                <a:gd name="T16" fmla="*/ 14 w 22"/>
                <a:gd name="T17" fmla="*/ 0 h 29"/>
                <a:gd name="T18" fmla="*/ 16 w 22"/>
                <a:gd name="T19" fmla="*/ 1 h 29"/>
                <a:gd name="T20" fmla="*/ 20 w 22"/>
                <a:gd name="T21" fmla="*/ 5 h 29"/>
                <a:gd name="T22" fmla="*/ 21 w 22"/>
                <a:gd name="T23" fmla="*/ 10 h 29"/>
                <a:gd name="T24" fmla="*/ 22 w 22"/>
                <a:gd name="T25" fmla="*/ 15 h 29"/>
                <a:gd name="T26" fmla="*/ 21 w 22"/>
                <a:gd name="T27" fmla="*/ 20 h 29"/>
                <a:gd name="T28" fmla="*/ 17 w 22"/>
                <a:gd name="T29" fmla="*/ 24 h 29"/>
                <a:gd name="T30" fmla="*/ 13 w 22"/>
                <a:gd name="T31" fmla="*/ 28 h 29"/>
                <a:gd name="T32" fmla="*/ 7 w 22"/>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6" name="Freeform 292">
              <a:extLst>
                <a:ext uri="{FF2B5EF4-FFF2-40B4-BE49-F238E27FC236}">
                  <a16:creationId xmlns:a16="http://schemas.microsoft.com/office/drawing/2014/main" id="{66435C97-3B24-442A-9F14-FAFB0ADB8784}"/>
                </a:ext>
              </a:extLst>
            </p:cNvPr>
            <p:cNvSpPr>
              <a:spLocks/>
            </p:cNvSpPr>
            <p:nvPr/>
          </p:nvSpPr>
          <p:spPr bwMode="auto">
            <a:xfrm>
              <a:off x="2699" y="735"/>
              <a:ext cx="13" cy="16"/>
            </a:xfrm>
            <a:custGeom>
              <a:avLst/>
              <a:gdLst>
                <a:gd name="T0" fmla="*/ 1 w 26"/>
                <a:gd name="T1" fmla="*/ 17 h 33"/>
                <a:gd name="T2" fmla="*/ 4 w 26"/>
                <a:gd name="T3" fmla="*/ 12 h 33"/>
                <a:gd name="T4" fmla="*/ 6 w 26"/>
                <a:gd name="T5" fmla="*/ 6 h 33"/>
                <a:gd name="T6" fmla="*/ 11 w 26"/>
                <a:gd name="T7" fmla="*/ 2 h 33"/>
                <a:gd name="T8" fmla="*/ 16 w 26"/>
                <a:gd name="T9" fmla="*/ 0 h 33"/>
                <a:gd name="T10" fmla="*/ 22 w 26"/>
                <a:gd name="T11" fmla="*/ 2 h 33"/>
                <a:gd name="T12" fmla="*/ 25 w 26"/>
                <a:gd name="T13" fmla="*/ 5 h 33"/>
                <a:gd name="T14" fmla="*/ 26 w 26"/>
                <a:gd name="T15" fmla="*/ 11 h 33"/>
                <a:gd name="T16" fmla="*/ 26 w 26"/>
                <a:gd name="T17" fmla="*/ 17 h 33"/>
                <a:gd name="T18" fmla="*/ 23 w 26"/>
                <a:gd name="T19" fmla="*/ 22 h 33"/>
                <a:gd name="T20" fmla="*/ 19 w 26"/>
                <a:gd name="T21" fmla="*/ 28 h 33"/>
                <a:gd name="T22" fmla="*/ 13 w 26"/>
                <a:gd name="T23" fmla="*/ 32 h 33"/>
                <a:gd name="T24" fmla="*/ 8 w 26"/>
                <a:gd name="T25" fmla="*/ 33 h 33"/>
                <a:gd name="T26" fmla="*/ 5 w 26"/>
                <a:gd name="T27" fmla="*/ 32 h 33"/>
                <a:gd name="T28" fmla="*/ 1 w 26"/>
                <a:gd name="T29" fmla="*/ 27 h 33"/>
                <a:gd name="T30" fmla="*/ 0 w 26"/>
                <a:gd name="T31" fmla="*/ 22 h 33"/>
                <a:gd name="T32" fmla="*/ 1 w 26"/>
                <a:gd name="T3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7" name="Freeform 293">
              <a:extLst>
                <a:ext uri="{FF2B5EF4-FFF2-40B4-BE49-F238E27FC236}">
                  <a16:creationId xmlns:a16="http://schemas.microsoft.com/office/drawing/2014/main" id="{3E0E0279-BD2C-468B-9D02-AD36C84DD12F}"/>
                </a:ext>
              </a:extLst>
            </p:cNvPr>
            <p:cNvSpPr>
              <a:spLocks/>
            </p:cNvSpPr>
            <p:nvPr/>
          </p:nvSpPr>
          <p:spPr bwMode="auto">
            <a:xfrm>
              <a:off x="2715" y="738"/>
              <a:ext cx="14" cy="13"/>
            </a:xfrm>
            <a:custGeom>
              <a:avLst/>
              <a:gdLst>
                <a:gd name="T0" fmla="*/ 21 w 26"/>
                <a:gd name="T1" fmla="*/ 3 h 27"/>
                <a:gd name="T2" fmla="*/ 24 w 26"/>
                <a:gd name="T3" fmla="*/ 6 h 27"/>
                <a:gd name="T4" fmla="*/ 26 w 26"/>
                <a:gd name="T5" fmla="*/ 9 h 27"/>
                <a:gd name="T6" fmla="*/ 26 w 26"/>
                <a:gd name="T7" fmla="*/ 14 h 27"/>
                <a:gd name="T8" fmla="*/ 25 w 26"/>
                <a:gd name="T9" fmla="*/ 19 h 27"/>
                <a:gd name="T10" fmla="*/ 21 w 26"/>
                <a:gd name="T11" fmla="*/ 22 h 27"/>
                <a:gd name="T12" fmla="*/ 17 w 26"/>
                <a:gd name="T13" fmla="*/ 26 h 27"/>
                <a:gd name="T14" fmla="*/ 12 w 26"/>
                <a:gd name="T15" fmla="*/ 27 h 27"/>
                <a:gd name="T16" fmla="*/ 9 w 26"/>
                <a:gd name="T17" fmla="*/ 27 h 27"/>
                <a:gd name="T18" fmla="*/ 5 w 26"/>
                <a:gd name="T19" fmla="*/ 24 h 27"/>
                <a:gd name="T20" fmla="*/ 2 w 26"/>
                <a:gd name="T21" fmla="*/ 20 h 27"/>
                <a:gd name="T22" fmla="*/ 0 w 26"/>
                <a:gd name="T23" fmla="*/ 15 h 27"/>
                <a:gd name="T24" fmla="*/ 1 w 26"/>
                <a:gd name="T25" fmla="*/ 11 h 27"/>
                <a:gd name="T26" fmla="*/ 4 w 26"/>
                <a:gd name="T27" fmla="*/ 6 h 27"/>
                <a:gd name="T28" fmla="*/ 8 w 26"/>
                <a:gd name="T29" fmla="*/ 3 h 27"/>
                <a:gd name="T30" fmla="*/ 13 w 26"/>
                <a:gd name="T31" fmla="*/ 0 h 27"/>
                <a:gd name="T32" fmla="*/ 21 w 26"/>
                <a:gd name="T33"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8" name="Freeform 294">
              <a:extLst>
                <a:ext uri="{FF2B5EF4-FFF2-40B4-BE49-F238E27FC236}">
                  <a16:creationId xmlns:a16="http://schemas.microsoft.com/office/drawing/2014/main" id="{54DE3BE9-1106-43F6-8262-A722E7EA8C01}"/>
                </a:ext>
              </a:extLst>
            </p:cNvPr>
            <p:cNvSpPr>
              <a:spLocks/>
            </p:cNvSpPr>
            <p:nvPr/>
          </p:nvSpPr>
          <p:spPr bwMode="auto">
            <a:xfrm>
              <a:off x="2570" y="757"/>
              <a:ext cx="108" cy="73"/>
            </a:xfrm>
            <a:custGeom>
              <a:avLst/>
              <a:gdLst>
                <a:gd name="T0" fmla="*/ 212 w 216"/>
                <a:gd name="T1" fmla="*/ 15 h 148"/>
                <a:gd name="T2" fmla="*/ 208 w 216"/>
                <a:gd name="T3" fmla="*/ 11 h 148"/>
                <a:gd name="T4" fmla="*/ 205 w 216"/>
                <a:gd name="T5" fmla="*/ 5 h 148"/>
                <a:gd name="T6" fmla="*/ 196 w 216"/>
                <a:gd name="T7" fmla="*/ 16 h 148"/>
                <a:gd name="T8" fmla="*/ 173 w 216"/>
                <a:gd name="T9" fmla="*/ 12 h 148"/>
                <a:gd name="T10" fmla="*/ 128 w 216"/>
                <a:gd name="T11" fmla="*/ 1 h 148"/>
                <a:gd name="T12" fmla="*/ 94 w 216"/>
                <a:gd name="T13" fmla="*/ 1 h 148"/>
                <a:gd name="T14" fmla="*/ 87 w 216"/>
                <a:gd name="T15" fmla="*/ 6 h 148"/>
                <a:gd name="T16" fmla="*/ 117 w 216"/>
                <a:gd name="T17" fmla="*/ 5 h 148"/>
                <a:gd name="T18" fmla="*/ 156 w 216"/>
                <a:gd name="T19" fmla="*/ 14 h 148"/>
                <a:gd name="T20" fmla="*/ 182 w 216"/>
                <a:gd name="T21" fmla="*/ 27 h 148"/>
                <a:gd name="T22" fmla="*/ 179 w 216"/>
                <a:gd name="T23" fmla="*/ 32 h 148"/>
                <a:gd name="T24" fmla="*/ 162 w 216"/>
                <a:gd name="T25" fmla="*/ 42 h 148"/>
                <a:gd name="T26" fmla="*/ 144 w 216"/>
                <a:gd name="T27" fmla="*/ 45 h 148"/>
                <a:gd name="T28" fmla="*/ 110 w 216"/>
                <a:gd name="T29" fmla="*/ 36 h 148"/>
                <a:gd name="T30" fmla="*/ 73 w 216"/>
                <a:gd name="T31" fmla="*/ 32 h 148"/>
                <a:gd name="T32" fmla="*/ 55 w 216"/>
                <a:gd name="T33" fmla="*/ 41 h 148"/>
                <a:gd name="T34" fmla="*/ 67 w 216"/>
                <a:gd name="T35" fmla="*/ 39 h 148"/>
                <a:gd name="T36" fmla="*/ 86 w 216"/>
                <a:gd name="T37" fmla="*/ 41 h 148"/>
                <a:gd name="T38" fmla="*/ 106 w 216"/>
                <a:gd name="T39" fmla="*/ 44 h 148"/>
                <a:gd name="T40" fmla="*/ 133 w 216"/>
                <a:gd name="T41" fmla="*/ 51 h 148"/>
                <a:gd name="T42" fmla="*/ 140 w 216"/>
                <a:gd name="T43" fmla="*/ 58 h 148"/>
                <a:gd name="T44" fmla="*/ 124 w 216"/>
                <a:gd name="T45" fmla="*/ 65 h 148"/>
                <a:gd name="T46" fmla="*/ 107 w 216"/>
                <a:gd name="T47" fmla="*/ 71 h 148"/>
                <a:gd name="T48" fmla="*/ 96 w 216"/>
                <a:gd name="T49" fmla="*/ 73 h 148"/>
                <a:gd name="T50" fmla="*/ 80 w 216"/>
                <a:gd name="T51" fmla="*/ 68 h 148"/>
                <a:gd name="T52" fmla="*/ 64 w 216"/>
                <a:gd name="T53" fmla="*/ 62 h 148"/>
                <a:gd name="T54" fmla="*/ 44 w 216"/>
                <a:gd name="T55" fmla="*/ 62 h 148"/>
                <a:gd name="T56" fmla="*/ 67 w 216"/>
                <a:gd name="T57" fmla="*/ 72 h 148"/>
                <a:gd name="T58" fmla="*/ 74 w 216"/>
                <a:gd name="T59" fmla="*/ 81 h 148"/>
                <a:gd name="T60" fmla="*/ 42 w 216"/>
                <a:gd name="T61" fmla="*/ 91 h 148"/>
                <a:gd name="T62" fmla="*/ 10 w 216"/>
                <a:gd name="T63" fmla="*/ 100 h 148"/>
                <a:gd name="T64" fmla="*/ 0 w 216"/>
                <a:gd name="T65" fmla="*/ 105 h 148"/>
                <a:gd name="T66" fmla="*/ 19 w 216"/>
                <a:gd name="T67" fmla="*/ 105 h 148"/>
                <a:gd name="T68" fmla="*/ 53 w 216"/>
                <a:gd name="T69" fmla="*/ 99 h 148"/>
                <a:gd name="T70" fmla="*/ 86 w 216"/>
                <a:gd name="T71" fmla="*/ 90 h 148"/>
                <a:gd name="T72" fmla="*/ 86 w 216"/>
                <a:gd name="T73" fmla="*/ 115 h 148"/>
                <a:gd name="T74" fmla="*/ 72 w 216"/>
                <a:gd name="T75" fmla="*/ 147 h 148"/>
                <a:gd name="T76" fmla="*/ 80 w 216"/>
                <a:gd name="T77" fmla="*/ 143 h 148"/>
                <a:gd name="T78" fmla="*/ 103 w 216"/>
                <a:gd name="T79" fmla="*/ 99 h 148"/>
                <a:gd name="T80" fmla="*/ 118 w 216"/>
                <a:gd name="T81" fmla="*/ 82 h 148"/>
                <a:gd name="T82" fmla="*/ 139 w 216"/>
                <a:gd name="T83" fmla="*/ 74 h 148"/>
                <a:gd name="T84" fmla="*/ 155 w 216"/>
                <a:gd name="T85" fmla="*/ 67 h 148"/>
                <a:gd name="T86" fmla="*/ 149 w 216"/>
                <a:gd name="T87" fmla="*/ 115 h 148"/>
                <a:gd name="T88" fmla="*/ 144 w 216"/>
                <a:gd name="T89" fmla="*/ 136 h 148"/>
                <a:gd name="T90" fmla="*/ 156 w 216"/>
                <a:gd name="T91" fmla="*/ 115 h 148"/>
                <a:gd name="T92" fmla="*/ 167 w 216"/>
                <a:gd name="T93" fmla="*/ 61 h 148"/>
                <a:gd name="T94" fmla="*/ 189 w 216"/>
                <a:gd name="T95" fmla="*/ 41 h 148"/>
                <a:gd name="T96" fmla="*/ 200 w 216"/>
                <a:gd name="T97" fmla="*/ 32 h 148"/>
                <a:gd name="T98" fmla="*/ 200 w 216"/>
                <a:gd name="T99" fmla="*/ 53 h 148"/>
                <a:gd name="T100" fmla="*/ 195 w 216"/>
                <a:gd name="T101" fmla="*/ 104 h 148"/>
                <a:gd name="T102" fmla="*/ 213 w 216"/>
                <a:gd name="T103" fmla="*/ 3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1"/>
                  </a:lnTo>
                  <a:lnTo>
                    <a:pt x="104" y="72"/>
                  </a:lnTo>
                  <a:lnTo>
                    <a:pt x="101" y="73"/>
                  </a:lnTo>
                  <a:lnTo>
                    <a:pt x="96" y="73"/>
                  </a:lnTo>
                  <a:lnTo>
                    <a:pt x="90" y="72"/>
                  </a:lnTo>
                  <a:lnTo>
                    <a:pt x="86" y="71"/>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2"/>
                  </a:lnTo>
                  <a:lnTo>
                    <a:pt x="75" y="142"/>
                  </a:lnTo>
                  <a:lnTo>
                    <a:pt x="72" y="147"/>
                  </a:lnTo>
                  <a:lnTo>
                    <a:pt x="73" y="148"/>
                  </a:lnTo>
                  <a:lnTo>
                    <a:pt x="76" y="147"/>
                  </a:lnTo>
                  <a:lnTo>
                    <a:pt x="80" y="143"/>
                  </a:lnTo>
                  <a:lnTo>
                    <a:pt x="87" y="133"/>
                  </a:lnTo>
                  <a:lnTo>
                    <a:pt x="95" y="117"/>
                  </a:lnTo>
                  <a:lnTo>
                    <a:pt x="103" y="99"/>
                  </a:lnTo>
                  <a:lnTo>
                    <a:pt x="106" y="87"/>
                  </a:lnTo>
                  <a:lnTo>
                    <a:pt x="111" y="85"/>
                  </a:lnTo>
                  <a:lnTo>
                    <a:pt x="118" y="82"/>
                  </a:lnTo>
                  <a:lnTo>
                    <a:pt x="125" y="80"/>
                  </a:lnTo>
                  <a:lnTo>
                    <a:pt x="132" y="76"/>
                  </a:lnTo>
                  <a:lnTo>
                    <a:pt x="139" y="74"/>
                  </a:lnTo>
                  <a:lnTo>
                    <a:pt x="145" y="71"/>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39" name="Freeform 295">
              <a:extLst>
                <a:ext uri="{FF2B5EF4-FFF2-40B4-BE49-F238E27FC236}">
                  <a16:creationId xmlns:a16="http://schemas.microsoft.com/office/drawing/2014/main" id="{0431F80F-9AC1-4D75-BF5C-04D0A5917745}"/>
                </a:ext>
              </a:extLst>
            </p:cNvPr>
            <p:cNvSpPr>
              <a:spLocks/>
            </p:cNvSpPr>
            <p:nvPr/>
          </p:nvSpPr>
          <p:spPr bwMode="auto">
            <a:xfrm>
              <a:off x="2578" y="625"/>
              <a:ext cx="86" cy="82"/>
            </a:xfrm>
            <a:custGeom>
              <a:avLst/>
              <a:gdLst>
                <a:gd name="T0" fmla="*/ 168 w 173"/>
                <a:gd name="T1" fmla="*/ 162 h 165"/>
                <a:gd name="T2" fmla="*/ 172 w 173"/>
                <a:gd name="T3" fmla="*/ 157 h 165"/>
                <a:gd name="T4" fmla="*/ 166 w 173"/>
                <a:gd name="T5" fmla="*/ 148 h 165"/>
                <a:gd name="T6" fmla="*/ 156 w 173"/>
                <a:gd name="T7" fmla="*/ 135 h 165"/>
                <a:gd name="T8" fmla="*/ 154 w 173"/>
                <a:gd name="T9" fmla="*/ 116 h 165"/>
                <a:gd name="T10" fmla="*/ 148 w 173"/>
                <a:gd name="T11" fmla="*/ 76 h 165"/>
                <a:gd name="T12" fmla="*/ 141 w 173"/>
                <a:gd name="T13" fmla="*/ 58 h 165"/>
                <a:gd name="T14" fmla="*/ 136 w 173"/>
                <a:gd name="T15" fmla="*/ 57 h 165"/>
                <a:gd name="T16" fmla="*/ 140 w 173"/>
                <a:gd name="T17" fmla="*/ 75 h 165"/>
                <a:gd name="T18" fmla="*/ 141 w 173"/>
                <a:gd name="T19" fmla="*/ 108 h 165"/>
                <a:gd name="T20" fmla="*/ 135 w 173"/>
                <a:gd name="T21" fmla="*/ 117 h 165"/>
                <a:gd name="T22" fmla="*/ 126 w 173"/>
                <a:gd name="T23" fmla="*/ 111 h 165"/>
                <a:gd name="T24" fmla="*/ 116 w 173"/>
                <a:gd name="T25" fmla="*/ 104 h 165"/>
                <a:gd name="T26" fmla="*/ 107 w 173"/>
                <a:gd name="T27" fmla="*/ 97 h 165"/>
                <a:gd name="T28" fmla="*/ 101 w 173"/>
                <a:gd name="T29" fmla="*/ 83 h 165"/>
                <a:gd name="T30" fmla="*/ 94 w 173"/>
                <a:gd name="T31" fmla="*/ 52 h 165"/>
                <a:gd name="T32" fmla="*/ 92 w 173"/>
                <a:gd name="T33" fmla="*/ 30 h 165"/>
                <a:gd name="T34" fmla="*/ 90 w 173"/>
                <a:gd name="T35" fmla="*/ 13 h 165"/>
                <a:gd name="T36" fmla="*/ 84 w 173"/>
                <a:gd name="T37" fmla="*/ 4 h 165"/>
                <a:gd name="T38" fmla="*/ 84 w 173"/>
                <a:gd name="T39" fmla="*/ 10 h 165"/>
                <a:gd name="T40" fmla="*/ 87 w 173"/>
                <a:gd name="T41" fmla="*/ 25 h 165"/>
                <a:gd name="T42" fmla="*/ 84 w 173"/>
                <a:gd name="T43" fmla="*/ 38 h 165"/>
                <a:gd name="T44" fmla="*/ 83 w 173"/>
                <a:gd name="T45" fmla="*/ 52 h 165"/>
                <a:gd name="T46" fmla="*/ 87 w 173"/>
                <a:gd name="T47" fmla="*/ 75 h 165"/>
                <a:gd name="T48" fmla="*/ 76 w 173"/>
                <a:gd name="T49" fmla="*/ 73 h 165"/>
                <a:gd name="T50" fmla="*/ 51 w 173"/>
                <a:gd name="T51" fmla="*/ 46 h 165"/>
                <a:gd name="T52" fmla="*/ 26 w 173"/>
                <a:gd name="T53" fmla="*/ 21 h 165"/>
                <a:gd name="T54" fmla="*/ 7 w 173"/>
                <a:gd name="T55" fmla="*/ 4 h 165"/>
                <a:gd name="T56" fmla="*/ 5 w 173"/>
                <a:gd name="T57" fmla="*/ 7 h 165"/>
                <a:gd name="T58" fmla="*/ 17 w 173"/>
                <a:gd name="T59" fmla="*/ 23 h 165"/>
                <a:gd name="T60" fmla="*/ 29 w 173"/>
                <a:gd name="T61" fmla="*/ 41 h 165"/>
                <a:gd name="T62" fmla="*/ 38 w 173"/>
                <a:gd name="T63" fmla="*/ 53 h 165"/>
                <a:gd name="T64" fmla="*/ 44 w 173"/>
                <a:gd name="T65" fmla="*/ 61 h 165"/>
                <a:gd name="T66" fmla="*/ 53 w 173"/>
                <a:gd name="T67" fmla="*/ 72 h 165"/>
                <a:gd name="T68" fmla="*/ 65 w 173"/>
                <a:gd name="T69" fmla="*/ 82 h 165"/>
                <a:gd name="T70" fmla="*/ 76 w 173"/>
                <a:gd name="T71" fmla="*/ 90 h 165"/>
                <a:gd name="T72" fmla="*/ 75 w 173"/>
                <a:gd name="T73" fmla="*/ 93 h 165"/>
                <a:gd name="T74" fmla="*/ 65 w 173"/>
                <a:gd name="T75" fmla="*/ 93 h 165"/>
                <a:gd name="T76" fmla="*/ 53 w 173"/>
                <a:gd name="T77" fmla="*/ 90 h 165"/>
                <a:gd name="T78" fmla="*/ 44 w 173"/>
                <a:gd name="T79" fmla="*/ 87 h 165"/>
                <a:gd name="T80" fmla="*/ 36 w 173"/>
                <a:gd name="T81" fmla="*/ 81 h 165"/>
                <a:gd name="T82" fmla="*/ 29 w 173"/>
                <a:gd name="T83" fmla="*/ 83 h 165"/>
                <a:gd name="T84" fmla="*/ 37 w 173"/>
                <a:gd name="T85" fmla="*/ 91 h 165"/>
                <a:gd name="T86" fmla="*/ 52 w 173"/>
                <a:gd name="T87" fmla="*/ 99 h 165"/>
                <a:gd name="T88" fmla="*/ 72 w 173"/>
                <a:gd name="T89" fmla="*/ 106 h 165"/>
                <a:gd name="T90" fmla="*/ 91 w 173"/>
                <a:gd name="T91" fmla="*/ 111 h 165"/>
                <a:gd name="T92" fmla="*/ 104 w 173"/>
                <a:gd name="T93" fmla="*/ 112 h 165"/>
                <a:gd name="T94" fmla="*/ 114 w 173"/>
                <a:gd name="T95" fmla="*/ 118 h 165"/>
                <a:gd name="T96" fmla="*/ 124 w 173"/>
                <a:gd name="T97" fmla="*/ 125 h 165"/>
                <a:gd name="T98" fmla="*/ 132 w 173"/>
                <a:gd name="T99" fmla="*/ 132 h 165"/>
                <a:gd name="T100" fmla="*/ 130 w 173"/>
                <a:gd name="T101" fmla="*/ 137 h 165"/>
                <a:gd name="T102" fmla="*/ 117 w 173"/>
                <a:gd name="T103" fmla="*/ 141 h 165"/>
                <a:gd name="T104" fmla="*/ 101 w 173"/>
                <a:gd name="T105" fmla="*/ 143 h 165"/>
                <a:gd name="T106" fmla="*/ 87 w 173"/>
                <a:gd name="T107" fmla="*/ 143 h 165"/>
                <a:gd name="T108" fmla="*/ 74 w 173"/>
                <a:gd name="T109" fmla="*/ 142 h 165"/>
                <a:gd name="T110" fmla="*/ 72 w 173"/>
                <a:gd name="T111" fmla="*/ 146 h 165"/>
                <a:gd name="T112" fmla="*/ 90 w 173"/>
                <a:gd name="T113" fmla="*/ 150 h 165"/>
                <a:gd name="T114" fmla="*/ 110 w 173"/>
                <a:gd name="T115" fmla="*/ 151 h 165"/>
                <a:gd name="T116" fmla="*/ 128 w 173"/>
                <a:gd name="T117" fmla="*/ 150 h 165"/>
                <a:gd name="T118" fmla="*/ 144 w 173"/>
                <a:gd name="T119" fmla="*/ 149 h 165"/>
                <a:gd name="T120" fmla="*/ 155 w 173"/>
                <a:gd name="T121" fmla="*/ 150 h 165"/>
                <a:gd name="T122" fmla="*/ 164 w 173"/>
                <a:gd name="T123"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165">
                  <a:moveTo>
                    <a:pt x="167" y="165"/>
                  </a:moveTo>
                  <a:lnTo>
                    <a:pt x="168" y="162"/>
                  </a:lnTo>
                  <a:lnTo>
                    <a:pt x="170" y="159"/>
                  </a:lnTo>
                  <a:lnTo>
                    <a:pt x="172" y="157"/>
                  </a:lnTo>
                  <a:lnTo>
                    <a:pt x="173" y="155"/>
                  </a:lnTo>
                  <a:lnTo>
                    <a:pt x="166" y="148"/>
                  </a:lnTo>
                  <a:lnTo>
                    <a:pt x="159" y="141"/>
                  </a:lnTo>
                  <a:lnTo>
                    <a:pt x="156" y="135"/>
                  </a:lnTo>
                  <a:lnTo>
                    <a:pt x="155" y="128"/>
                  </a:lnTo>
                  <a:lnTo>
                    <a:pt x="154" y="116"/>
                  </a:lnTo>
                  <a:lnTo>
                    <a:pt x="151" y="96"/>
                  </a:lnTo>
                  <a:lnTo>
                    <a:pt x="148" y="76"/>
                  </a:lnTo>
                  <a:lnTo>
                    <a:pt x="144" y="64"/>
                  </a:lnTo>
                  <a:lnTo>
                    <a:pt x="141" y="58"/>
                  </a:lnTo>
                  <a:lnTo>
                    <a:pt x="137" y="55"/>
                  </a:lnTo>
                  <a:lnTo>
                    <a:pt x="136" y="57"/>
                  </a:lnTo>
                  <a:lnTo>
                    <a:pt x="137" y="63"/>
                  </a:lnTo>
                  <a:lnTo>
                    <a:pt x="140" y="75"/>
                  </a:lnTo>
                  <a:lnTo>
                    <a:pt x="141" y="91"/>
                  </a:lnTo>
                  <a:lnTo>
                    <a:pt x="141" y="108"/>
                  </a:lnTo>
                  <a:lnTo>
                    <a:pt x="140" y="119"/>
                  </a:lnTo>
                  <a:lnTo>
                    <a:pt x="135" y="117"/>
                  </a:lnTo>
                  <a:lnTo>
                    <a:pt x="130" y="113"/>
                  </a:lnTo>
                  <a:lnTo>
                    <a:pt x="126" y="111"/>
                  </a:lnTo>
                  <a:lnTo>
                    <a:pt x="121" y="108"/>
                  </a:lnTo>
                  <a:lnTo>
                    <a:pt x="116" y="104"/>
                  </a:lnTo>
                  <a:lnTo>
                    <a:pt x="112" y="101"/>
                  </a:lnTo>
                  <a:lnTo>
                    <a:pt x="107" y="97"/>
                  </a:lnTo>
                  <a:lnTo>
                    <a:pt x="105" y="94"/>
                  </a:lnTo>
                  <a:lnTo>
                    <a:pt x="101" y="83"/>
                  </a:lnTo>
                  <a:lnTo>
                    <a:pt x="97" y="68"/>
                  </a:lnTo>
                  <a:lnTo>
                    <a:pt x="94" y="52"/>
                  </a:lnTo>
                  <a:lnTo>
                    <a:pt x="92" y="40"/>
                  </a:lnTo>
                  <a:lnTo>
                    <a:pt x="92" y="30"/>
                  </a:lnTo>
                  <a:lnTo>
                    <a:pt x="91" y="21"/>
                  </a:lnTo>
                  <a:lnTo>
                    <a:pt x="90" y="13"/>
                  </a:lnTo>
                  <a:lnTo>
                    <a:pt x="87" y="7"/>
                  </a:lnTo>
                  <a:lnTo>
                    <a:pt x="84" y="4"/>
                  </a:lnTo>
                  <a:lnTo>
                    <a:pt x="83" y="5"/>
                  </a:lnTo>
                  <a:lnTo>
                    <a:pt x="84" y="10"/>
                  </a:lnTo>
                  <a:lnTo>
                    <a:pt x="86" y="16"/>
                  </a:lnTo>
                  <a:lnTo>
                    <a:pt x="87" y="25"/>
                  </a:lnTo>
                  <a:lnTo>
                    <a:pt x="86" y="31"/>
                  </a:lnTo>
                  <a:lnTo>
                    <a:pt x="84" y="38"/>
                  </a:lnTo>
                  <a:lnTo>
                    <a:pt x="83" y="44"/>
                  </a:lnTo>
                  <a:lnTo>
                    <a:pt x="83" y="52"/>
                  </a:lnTo>
                  <a:lnTo>
                    <a:pt x="84" y="64"/>
                  </a:lnTo>
                  <a:lnTo>
                    <a:pt x="87" y="75"/>
                  </a:lnTo>
                  <a:lnTo>
                    <a:pt x="88" y="83"/>
                  </a:lnTo>
                  <a:lnTo>
                    <a:pt x="76" y="73"/>
                  </a:lnTo>
                  <a:lnTo>
                    <a:pt x="64" y="60"/>
                  </a:lnTo>
                  <a:lnTo>
                    <a:pt x="51" y="46"/>
                  </a:lnTo>
                  <a:lnTo>
                    <a:pt x="38" y="34"/>
                  </a:lnTo>
                  <a:lnTo>
                    <a:pt x="26" y="21"/>
                  </a:lnTo>
                  <a:lnTo>
                    <a:pt x="15" y="11"/>
                  </a:lnTo>
                  <a:lnTo>
                    <a:pt x="7" y="4"/>
                  </a:lnTo>
                  <a:lnTo>
                    <a:pt x="0" y="0"/>
                  </a:lnTo>
                  <a:lnTo>
                    <a:pt x="5" y="7"/>
                  </a:lnTo>
                  <a:lnTo>
                    <a:pt x="11" y="15"/>
                  </a:lnTo>
                  <a:lnTo>
                    <a:pt x="17" y="23"/>
                  </a:lnTo>
                  <a:lnTo>
                    <a:pt x="23" y="33"/>
                  </a:lnTo>
                  <a:lnTo>
                    <a:pt x="29" y="41"/>
                  </a:lnTo>
                  <a:lnTo>
                    <a:pt x="34" y="48"/>
                  </a:lnTo>
                  <a:lnTo>
                    <a:pt x="38" y="53"/>
                  </a:lnTo>
                  <a:lnTo>
                    <a:pt x="41" y="58"/>
                  </a:lnTo>
                  <a:lnTo>
                    <a:pt x="44" y="61"/>
                  </a:lnTo>
                  <a:lnTo>
                    <a:pt x="48" y="66"/>
                  </a:lnTo>
                  <a:lnTo>
                    <a:pt x="53" y="72"/>
                  </a:lnTo>
                  <a:lnTo>
                    <a:pt x="59" y="76"/>
                  </a:lnTo>
                  <a:lnTo>
                    <a:pt x="65" y="82"/>
                  </a:lnTo>
                  <a:lnTo>
                    <a:pt x="71" y="87"/>
                  </a:lnTo>
                  <a:lnTo>
                    <a:pt x="76" y="90"/>
                  </a:lnTo>
                  <a:lnTo>
                    <a:pt x="80" y="93"/>
                  </a:lnTo>
                  <a:lnTo>
                    <a:pt x="75" y="93"/>
                  </a:lnTo>
                  <a:lnTo>
                    <a:pt x="71" y="93"/>
                  </a:lnTo>
                  <a:lnTo>
                    <a:pt x="65" y="93"/>
                  </a:lnTo>
                  <a:lnTo>
                    <a:pt x="59" y="91"/>
                  </a:lnTo>
                  <a:lnTo>
                    <a:pt x="53" y="90"/>
                  </a:lnTo>
                  <a:lnTo>
                    <a:pt x="48" y="88"/>
                  </a:lnTo>
                  <a:lnTo>
                    <a:pt x="44" y="87"/>
                  </a:lnTo>
                  <a:lnTo>
                    <a:pt x="41" y="84"/>
                  </a:lnTo>
                  <a:lnTo>
                    <a:pt x="36" y="81"/>
                  </a:lnTo>
                  <a:lnTo>
                    <a:pt x="31" y="81"/>
                  </a:lnTo>
                  <a:lnTo>
                    <a:pt x="29" y="83"/>
                  </a:lnTo>
                  <a:lnTo>
                    <a:pt x="33" y="88"/>
                  </a:lnTo>
                  <a:lnTo>
                    <a:pt x="37" y="91"/>
                  </a:lnTo>
                  <a:lnTo>
                    <a:pt x="44" y="95"/>
                  </a:lnTo>
                  <a:lnTo>
                    <a:pt x="52" y="99"/>
                  </a:lnTo>
                  <a:lnTo>
                    <a:pt x="61" y="103"/>
                  </a:lnTo>
                  <a:lnTo>
                    <a:pt x="72" y="106"/>
                  </a:lnTo>
                  <a:lnTo>
                    <a:pt x="81" y="109"/>
                  </a:lnTo>
                  <a:lnTo>
                    <a:pt x="91" y="111"/>
                  </a:lnTo>
                  <a:lnTo>
                    <a:pt x="99" y="111"/>
                  </a:lnTo>
                  <a:lnTo>
                    <a:pt x="104" y="112"/>
                  </a:lnTo>
                  <a:lnTo>
                    <a:pt x="109" y="114"/>
                  </a:lnTo>
                  <a:lnTo>
                    <a:pt x="114" y="118"/>
                  </a:lnTo>
                  <a:lnTo>
                    <a:pt x="119" y="121"/>
                  </a:lnTo>
                  <a:lnTo>
                    <a:pt x="124" y="125"/>
                  </a:lnTo>
                  <a:lnTo>
                    <a:pt x="128" y="128"/>
                  </a:lnTo>
                  <a:lnTo>
                    <a:pt x="132" y="132"/>
                  </a:lnTo>
                  <a:lnTo>
                    <a:pt x="135" y="135"/>
                  </a:lnTo>
                  <a:lnTo>
                    <a:pt x="130" y="137"/>
                  </a:lnTo>
                  <a:lnTo>
                    <a:pt x="124" y="140"/>
                  </a:lnTo>
                  <a:lnTo>
                    <a:pt x="117" y="141"/>
                  </a:lnTo>
                  <a:lnTo>
                    <a:pt x="109" y="142"/>
                  </a:lnTo>
                  <a:lnTo>
                    <a:pt x="101" y="143"/>
                  </a:lnTo>
                  <a:lnTo>
                    <a:pt x="94" y="143"/>
                  </a:lnTo>
                  <a:lnTo>
                    <a:pt x="87" y="143"/>
                  </a:lnTo>
                  <a:lnTo>
                    <a:pt x="81" y="142"/>
                  </a:lnTo>
                  <a:lnTo>
                    <a:pt x="74" y="142"/>
                  </a:lnTo>
                  <a:lnTo>
                    <a:pt x="69" y="143"/>
                  </a:lnTo>
                  <a:lnTo>
                    <a:pt x="72" y="146"/>
                  </a:lnTo>
                  <a:lnTo>
                    <a:pt x="82" y="149"/>
                  </a:lnTo>
                  <a:lnTo>
                    <a:pt x="90" y="150"/>
                  </a:lnTo>
                  <a:lnTo>
                    <a:pt x="99" y="151"/>
                  </a:lnTo>
                  <a:lnTo>
                    <a:pt x="110" y="151"/>
                  </a:lnTo>
                  <a:lnTo>
                    <a:pt x="119" y="150"/>
                  </a:lnTo>
                  <a:lnTo>
                    <a:pt x="128" y="150"/>
                  </a:lnTo>
                  <a:lnTo>
                    <a:pt x="137" y="150"/>
                  </a:lnTo>
                  <a:lnTo>
                    <a:pt x="144" y="149"/>
                  </a:lnTo>
                  <a:lnTo>
                    <a:pt x="149" y="149"/>
                  </a:lnTo>
                  <a:lnTo>
                    <a:pt x="155" y="150"/>
                  </a:lnTo>
                  <a:lnTo>
                    <a:pt x="160" y="155"/>
                  </a:lnTo>
                  <a:lnTo>
                    <a:pt x="164" y="159"/>
                  </a:lnTo>
                  <a:lnTo>
                    <a:pt x="167" y="16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0" name="Freeform 296">
              <a:extLst>
                <a:ext uri="{FF2B5EF4-FFF2-40B4-BE49-F238E27FC236}">
                  <a16:creationId xmlns:a16="http://schemas.microsoft.com/office/drawing/2014/main" id="{607BB1F0-5523-4F86-9CF6-23BA255B767C}"/>
                </a:ext>
              </a:extLst>
            </p:cNvPr>
            <p:cNvSpPr>
              <a:spLocks/>
            </p:cNvSpPr>
            <p:nvPr/>
          </p:nvSpPr>
          <p:spPr bwMode="auto">
            <a:xfrm>
              <a:off x="2706" y="594"/>
              <a:ext cx="54" cy="125"/>
            </a:xfrm>
            <a:custGeom>
              <a:avLst/>
              <a:gdLst>
                <a:gd name="T0" fmla="*/ 12 w 107"/>
                <a:gd name="T1" fmla="*/ 206 h 250"/>
                <a:gd name="T2" fmla="*/ 20 w 107"/>
                <a:gd name="T3" fmla="*/ 196 h 250"/>
                <a:gd name="T4" fmla="*/ 25 w 107"/>
                <a:gd name="T5" fmla="*/ 199 h 250"/>
                <a:gd name="T6" fmla="*/ 29 w 107"/>
                <a:gd name="T7" fmla="*/ 178 h 250"/>
                <a:gd name="T8" fmla="*/ 12 w 107"/>
                <a:gd name="T9" fmla="*/ 141 h 250"/>
                <a:gd name="T10" fmla="*/ 1 w 107"/>
                <a:gd name="T11" fmla="*/ 103 h 250"/>
                <a:gd name="T12" fmla="*/ 5 w 107"/>
                <a:gd name="T13" fmla="*/ 104 h 250"/>
                <a:gd name="T14" fmla="*/ 24 w 107"/>
                <a:gd name="T15" fmla="*/ 144 h 250"/>
                <a:gd name="T16" fmla="*/ 42 w 107"/>
                <a:gd name="T17" fmla="*/ 118 h 250"/>
                <a:gd name="T18" fmla="*/ 40 w 107"/>
                <a:gd name="T19" fmla="*/ 70 h 250"/>
                <a:gd name="T20" fmla="*/ 39 w 107"/>
                <a:gd name="T21" fmla="*/ 29 h 250"/>
                <a:gd name="T22" fmla="*/ 44 w 107"/>
                <a:gd name="T23" fmla="*/ 30 h 250"/>
                <a:gd name="T24" fmla="*/ 45 w 107"/>
                <a:gd name="T25" fmla="*/ 54 h 250"/>
                <a:gd name="T26" fmla="*/ 55 w 107"/>
                <a:gd name="T27" fmla="*/ 54 h 250"/>
                <a:gd name="T28" fmla="*/ 81 w 107"/>
                <a:gd name="T29" fmla="*/ 2 h 250"/>
                <a:gd name="T30" fmla="*/ 86 w 107"/>
                <a:gd name="T31" fmla="*/ 4 h 250"/>
                <a:gd name="T32" fmla="*/ 69 w 107"/>
                <a:gd name="T33" fmla="*/ 37 h 250"/>
                <a:gd name="T34" fmla="*/ 67 w 107"/>
                <a:gd name="T35" fmla="*/ 68 h 250"/>
                <a:gd name="T36" fmla="*/ 90 w 107"/>
                <a:gd name="T37" fmla="*/ 59 h 250"/>
                <a:gd name="T38" fmla="*/ 96 w 107"/>
                <a:gd name="T39" fmla="*/ 58 h 250"/>
                <a:gd name="T40" fmla="*/ 85 w 107"/>
                <a:gd name="T41" fmla="*/ 67 h 250"/>
                <a:gd name="T42" fmla="*/ 69 w 107"/>
                <a:gd name="T43" fmla="*/ 77 h 250"/>
                <a:gd name="T44" fmla="*/ 58 w 107"/>
                <a:gd name="T45" fmla="*/ 85 h 250"/>
                <a:gd name="T46" fmla="*/ 47 w 107"/>
                <a:gd name="T47" fmla="*/ 143 h 250"/>
                <a:gd name="T48" fmla="*/ 60 w 107"/>
                <a:gd name="T49" fmla="*/ 152 h 250"/>
                <a:gd name="T50" fmla="*/ 83 w 107"/>
                <a:gd name="T51" fmla="*/ 149 h 250"/>
                <a:gd name="T52" fmla="*/ 98 w 107"/>
                <a:gd name="T53" fmla="*/ 143 h 250"/>
                <a:gd name="T54" fmla="*/ 103 w 107"/>
                <a:gd name="T55" fmla="*/ 142 h 250"/>
                <a:gd name="T56" fmla="*/ 90 w 107"/>
                <a:gd name="T57" fmla="*/ 151 h 250"/>
                <a:gd name="T58" fmla="*/ 65 w 107"/>
                <a:gd name="T59" fmla="*/ 163 h 250"/>
                <a:gd name="T60" fmla="*/ 46 w 107"/>
                <a:gd name="T61" fmla="*/ 171 h 250"/>
                <a:gd name="T62" fmla="*/ 37 w 107"/>
                <a:gd name="T63" fmla="*/ 194 h 250"/>
                <a:gd name="T64" fmla="*/ 45 w 107"/>
                <a:gd name="T65" fmla="*/ 205 h 250"/>
                <a:gd name="T66" fmla="*/ 63 w 107"/>
                <a:gd name="T67" fmla="*/ 201 h 250"/>
                <a:gd name="T68" fmla="*/ 83 w 107"/>
                <a:gd name="T69" fmla="*/ 191 h 250"/>
                <a:gd name="T70" fmla="*/ 98 w 107"/>
                <a:gd name="T71" fmla="*/ 183 h 250"/>
                <a:gd name="T72" fmla="*/ 107 w 107"/>
                <a:gd name="T73" fmla="*/ 176 h 250"/>
                <a:gd name="T74" fmla="*/ 100 w 107"/>
                <a:gd name="T75" fmla="*/ 189 h 250"/>
                <a:gd name="T76" fmla="*/ 86 w 107"/>
                <a:gd name="T77" fmla="*/ 208 h 250"/>
                <a:gd name="T78" fmla="*/ 72 w 107"/>
                <a:gd name="T79" fmla="*/ 224 h 250"/>
                <a:gd name="T80" fmla="*/ 66 w 107"/>
                <a:gd name="T81" fmla="*/ 219 h 250"/>
                <a:gd name="T82" fmla="*/ 55 w 107"/>
                <a:gd name="T83" fmla="*/ 208 h 250"/>
                <a:gd name="T84" fmla="*/ 29 w 107"/>
                <a:gd name="T85" fmla="*/ 211 h 250"/>
                <a:gd name="T86" fmla="*/ 23 w 107"/>
                <a:gd name="T87" fmla="*/ 226 h 250"/>
                <a:gd name="T88" fmla="*/ 12 w 107"/>
                <a:gd name="T89" fmla="*/ 243 h 250"/>
                <a:gd name="T90" fmla="*/ 8 w 107"/>
                <a:gd name="T91" fmla="*/ 242 h 250"/>
                <a:gd name="T92" fmla="*/ 16 w 107"/>
                <a:gd name="T93" fmla="*/ 221 h 250"/>
                <a:gd name="T94" fmla="*/ 6 w 107"/>
                <a:gd name="T95" fmla="*/ 21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 h="250">
                  <a:moveTo>
                    <a:pt x="0" y="216"/>
                  </a:moveTo>
                  <a:lnTo>
                    <a:pt x="7" y="211"/>
                  </a:lnTo>
                  <a:lnTo>
                    <a:pt x="12" y="206"/>
                  </a:lnTo>
                  <a:lnTo>
                    <a:pt x="15" y="199"/>
                  </a:lnTo>
                  <a:lnTo>
                    <a:pt x="17" y="194"/>
                  </a:lnTo>
                  <a:lnTo>
                    <a:pt x="20" y="196"/>
                  </a:lnTo>
                  <a:lnTo>
                    <a:pt x="22" y="198"/>
                  </a:lnTo>
                  <a:lnTo>
                    <a:pt x="23" y="198"/>
                  </a:lnTo>
                  <a:lnTo>
                    <a:pt x="25" y="199"/>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5"/>
                  </a:lnTo>
                  <a:lnTo>
                    <a:pt x="15" y="130"/>
                  </a:lnTo>
                  <a:lnTo>
                    <a:pt x="24" y="144"/>
                  </a:lnTo>
                  <a:lnTo>
                    <a:pt x="32" y="152"/>
                  </a:lnTo>
                  <a:lnTo>
                    <a:pt x="37" y="138"/>
                  </a:lnTo>
                  <a:lnTo>
                    <a:pt x="42" y="118"/>
                  </a:lnTo>
                  <a:lnTo>
                    <a:pt x="44" y="97"/>
                  </a:lnTo>
                  <a:lnTo>
                    <a:pt x="43" y="83"/>
                  </a:lnTo>
                  <a:lnTo>
                    <a:pt x="40" y="70"/>
                  </a:lnTo>
                  <a:lnTo>
                    <a:pt x="38" y="54"/>
                  </a:lnTo>
                  <a:lnTo>
                    <a:pt x="38" y="39"/>
                  </a:lnTo>
                  <a:lnTo>
                    <a:pt x="39" y="29"/>
                  </a:lnTo>
                  <a:lnTo>
                    <a:pt x="42" y="25"/>
                  </a:lnTo>
                  <a:lnTo>
                    <a:pt x="43" y="25"/>
                  </a:lnTo>
                  <a:lnTo>
                    <a:pt x="44" y="30"/>
                  </a:lnTo>
                  <a:lnTo>
                    <a:pt x="43" y="36"/>
                  </a:lnTo>
                  <a:lnTo>
                    <a:pt x="43" y="44"/>
                  </a:lnTo>
                  <a:lnTo>
                    <a:pt x="45" y="54"/>
                  </a:lnTo>
                  <a:lnTo>
                    <a:pt x="47" y="65"/>
                  </a:lnTo>
                  <a:lnTo>
                    <a:pt x="50" y="70"/>
                  </a:lnTo>
                  <a:lnTo>
                    <a:pt x="55" y="54"/>
                  </a:lnTo>
                  <a:lnTo>
                    <a:pt x="62" y="34"/>
                  </a:lnTo>
                  <a:lnTo>
                    <a:pt x="70" y="15"/>
                  </a:lnTo>
                  <a:lnTo>
                    <a:pt x="81" y="2"/>
                  </a:lnTo>
                  <a:lnTo>
                    <a:pt x="85" y="0"/>
                  </a:lnTo>
                  <a:lnTo>
                    <a:pt x="88" y="0"/>
                  </a:lnTo>
                  <a:lnTo>
                    <a:pt x="86" y="4"/>
                  </a:lnTo>
                  <a:lnTo>
                    <a:pt x="82" y="7"/>
                  </a:lnTo>
                  <a:lnTo>
                    <a:pt x="76" y="19"/>
                  </a:lnTo>
                  <a:lnTo>
                    <a:pt x="69" y="37"/>
                  </a:lnTo>
                  <a:lnTo>
                    <a:pt x="63" y="57"/>
                  </a:lnTo>
                  <a:lnTo>
                    <a:pt x="60" y="69"/>
                  </a:lnTo>
                  <a:lnTo>
                    <a:pt x="67" y="68"/>
                  </a:lnTo>
                  <a:lnTo>
                    <a:pt x="76" y="66"/>
                  </a:lnTo>
                  <a:lnTo>
                    <a:pt x="84" y="62"/>
                  </a:lnTo>
                  <a:lnTo>
                    <a:pt x="90" y="59"/>
                  </a:lnTo>
                  <a:lnTo>
                    <a:pt x="93" y="55"/>
                  </a:lnTo>
                  <a:lnTo>
                    <a:pt x="96" y="55"/>
                  </a:lnTo>
                  <a:lnTo>
                    <a:pt x="96" y="58"/>
                  </a:lnTo>
                  <a:lnTo>
                    <a:pt x="92" y="61"/>
                  </a:lnTo>
                  <a:lnTo>
                    <a:pt x="89" y="64"/>
                  </a:lnTo>
                  <a:lnTo>
                    <a:pt x="85" y="67"/>
                  </a:lnTo>
                  <a:lnTo>
                    <a:pt x="81" y="70"/>
                  </a:lnTo>
                  <a:lnTo>
                    <a:pt x="75" y="74"/>
                  </a:lnTo>
                  <a:lnTo>
                    <a:pt x="69" y="77"/>
                  </a:lnTo>
                  <a:lnTo>
                    <a:pt x="65" y="81"/>
                  </a:lnTo>
                  <a:lnTo>
                    <a:pt x="61" y="83"/>
                  </a:lnTo>
                  <a:lnTo>
                    <a:pt x="58" y="85"/>
                  </a:lnTo>
                  <a:lnTo>
                    <a:pt x="55" y="104"/>
                  </a:lnTo>
                  <a:lnTo>
                    <a:pt x="51" y="125"/>
                  </a:lnTo>
                  <a:lnTo>
                    <a:pt x="47" y="143"/>
                  </a:lnTo>
                  <a:lnTo>
                    <a:pt x="44" y="153"/>
                  </a:lnTo>
                  <a:lnTo>
                    <a:pt x="52" y="153"/>
                  </a:lnTo>
                  <a:lnTo>
                    <a:pt x="60" y="152"/>
                  </a:lnTo>
                  <a:lnTo>
                    <a:pt x="68" y="151"/>
                  </a:lnTo>
                  <a:lnTo>
                    <a:pt x="76" y="150"/>
                  </a:lnTo>
                  <a:lnTo>
                    <a:pt x="83" y="149"/>
                  </a:lnTo>
                  <a:lnTo>
                    <a:pt x="90" y="146"/>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4"/>
                  </a:lnTo>
                  <a:lnTo>
                    <a:pt x="37" y="194"/>
                  </a:lnTo>
                  <a:lnTo>
                    <a:pt x="36" y="201"/>
                  </a:lnTo>
                  <a:lnTo>
                    <a:pt x="38" y="204"/>
                  </a:lnTo>
                  <a:lnTo>
                    <a:pt x="45" y="205"/>
                  </a:lnTo>
                  <a:lnTo>
                    <a:pt x="52" y="205"/>
                  </a:lnTo>
                  <a:lnTo>
                    <a:pt x="58" y="204"/>
                  </a:lnTo>
                  <a:lnTo>
                    <a:pt x="63" y="201"/>
                  </a:lnTo>
                  <a:lnTo>
                    <a:pt x="70" y="198"/>
                  </a:lnTo>
                  <a:lnTo>
                    <a:pt x="77" y="195"/>
                  </a:lnTo>
                  <a:lnTo>
                    <a:pt x="83" y="191"/>
                  </a:lnTo>
                  <a:lnTo>
                    <a:pt x="89" y="189"/>
                  </a:lnTo>
                  <a:lnTo>
                    <a:pt x="93" y="186"/>
                  </a:lnTo>
                  <a:lnTo>
                    <a:pt x="98" y="183"/>
                  </a:lnTo>
                  <a:lnTo>
                    <a:pt x="100" y="181"/>
                  </a:lnTo>
                  <a:lnTo>
                    <a:pt x="104" y="178"/>
                  </a:lnTo>
                  <a:lnTo>
                    <a:pt x="107" y="176"/>
                  </a:lnTo>
                  <a:lnTo>
                    <a:pt x="107" y="179"/>
                  </a:lnTo>
                  <a:lnTo>
                    <a:pt x="104" y="184"/>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6"/>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4"/>
                  </a:lnTo>
                  <a:lnTo>
                    <a:pt x="6" y="214"/>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1" name="Freeform 297">
              <a:extLst>
                <a:ext uri="{FF2B5EF4-FFF2-40B4-BE49-F238E27FC236}">
                  <a16:creationId xmlns:a16="http://schemas.microsoft.com/office/drawing/2014/main" id="{3EB44438-26DF-40C4-9F61-5CE3AC382B5C}"/>
                </a:ext>
              </a:extLst>
            </p:cNvPr>
            <p:cNvSpPr>
              <a:spLocks/>
            </p:cNvSpPr>
            <p:nvPr/>
          </p:nvSpPr>
          <p:spPr bwMode="auto">
            <a:xfrm>
              <a:off x="2695" y="663"/>
              <a:ext cx="9" cy="16"/>
            </a:xfrm>
            <a:custGeom>
              <a:avLst/>
              <a:gdLst>
                <a:gd name="T0" fmla="*/ 20 w 20"/>
                <a:gd name="T1" fmla="*/ 30 h 33"/>
                <a:gd name="T2" fmla="*/ 15 w 20"/>
                <a:gd name="T3" fmla="*/ 29 h 33"/>
                <a:gd name="T4" fmla="*/ 10 w 20"/>
                <a:gd name="T5" fmla="*/ 29 h 33"/>
                <a:gd name="T6" fmla="*/ 7 w 20"/>
                <a:gd name="T7" fmla="*/ 32 h 33"/>
                <a:gd name="T8" fmla="*/ 4 w 20"/>
                <a:gd name="T9" fmla="*/ 33 h 33"/>
                <a:gd name="T10" fmla="*/ 2 w 20"/>
                <a:gd name="T11" fmla="*/ 25 h 33"/>
                <a:gd name="T12" fmla="*/ 1 w 20"/>
                <a:gd name="T13" fmla="*/ 18 h 33"/>
                <a:gd name="T14" fmla="*/ 0 w 20"/>
                <a:gd name="T15" fmla="*/ 11 h 33"/>
                <a:gd name="T16" fmla="*/ 0 w 20"/>
                <a:gd name="T17" fmla="*/ 4 h 33"/>
                <a:gd name="T18" fmla="*/ 1 w 20"/>
                <a:gd name="T19" fmla="*/ 2 h 33"/>
                <a:gd name="T20" fmla="*/ 2 w 20"/>
                <a:gd name="T21" fmla="*/ 0 h 33"/>
                <a:gd name="T22" fmla="*/ 4 w 20"/>
                <a:gd name="T23" fmla="*/ 3 h 33"/>
                <a:gd name="T24" fmla="*/ 4 w 20"/>
                <a:gd name="T25" fmla="*/ 5 h 33"/>
                <a:gd name="T26" fmla="*/ 6 w 20"/>
                <a:gd name="T27" fmla="*/ 11 h 33"/>
                <a:gd name="T28" fmla="*/ 9 w 20"/>
                <a:gd name="T29" fmla="*/ 18 h 33"/>
                <a:gd name="T30" fmla="*/ 14 w 20"/>
                <a:gd name="T31" fmla="*/ 25 h 33"/>
                <a:gd name="T32" fmla="*/ 20 w 20"/>
                <a:gd name="T3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3">
                  <a:moveTo>
                    <a:pt x="20" y="30"/>
                  </a:moveTo>
                  <a:lnTo>
                    <a:pt x="15" y="29"/>
                  </a:lnTo>
                  <a:lnTo>
                    <a:pt x="10" y="29"/>
                  </a:lnTo>
                  <a:lnTo>
                    <a:pt x="7" y="32"/>
                  </a:lnTo>
                  <a:lnTo>
                    <a:pt x="4" y="33"/>
                  </a:lnTo>
                  <a:lnTo>
                    <a:pt x="2" y="25"/>
                  </a:lnTo>
                  <a:lnTo>
                    <a:pt x="1" y="18"/>
                  </a:lnTo>
                  <a:lnTo>
                    <a:pt x="0" y="11"/>
                  </a:lnTo>
                  <a:lnTo>
                    <a:pt x="0" y="4"/>
                  </a:lnTo>
                  <a:lnTo>
                    <a:pt x="1" y="2"/>
                  </a:lnTo>
                  <a:lnTo>
                    <a:pt x="2" y="0"/>
                  </a:lnTo>
                  <a:lnTo>
                    <a:pt x="4" y="3"/>
                  </a:lnTo>
                  <a:lnTo>
                    <a:pt x="4" y="5"/>
                  </a:lnTo>
                  <a:lnTo>
                    <a:pt x="6" y="11"/>
                  </a:lnTo>
                  <a:lnTo>
                    <a:pt x="9" y="18"/>
                  </a:lnTo>
                  <a:lnTo>
                    <a:pt x="14" y="25"/>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2" name="Freeform 298">
              <a:extLst>
                <a:ext uri="{FF2B5EF4-FFF2-40B4-BE49-F238E27FC236}">
                  <a16:creationId xmlns:a16="http://schemas.microsoft.com/office/drawing/2014/main" id="{277E13AC-BE39-4A3E-926D-6A3549DF089C}"/>
                </a:ext>
              </a:extLst>
            </p:cNvPr>
            <p:cNvSpPr>
              <a:spLocks/>
            </p:cNvSpPr>
            <p:nvPr/>
          </p:nvSpPr>
          <p:spPr bwMode="auto">
            <a:xfrm>
              <a:off x="2767" y="659"/>
              <a:ext cx="170" cy="103"/>
            </a:xfrm>
            <a:custGeom>
              <a:avLst/>
              <a:gdLst>
                <a:gd name="T0" fmla="*/ 34 w 341"/>
                <a:gd name="T1" fmla="*/ 147 h 208"/>
                <a:gd name="T2" fmla="*/ 66 w 341"/>
                <a:gd name="T3" fmla="*/ 127 h 208"/>
                <a:gd name="T4" fmla="*/ 85 w 341"/>
                <a:gd name="T5" fmla="*/ 78 h 208"/>
                <a:gd name="T6" fmla="*/ 111 w 341"/>
                <a:gd name="T7" fmla="*/ 40 h 208"/>
                <a:gd name="T8" fmla="*/ 143 w 341"/>
                <a:gd name="T9" fmla="*/ 5 h 208"/>
                <a:gd name="T10" fmla="*/ 153 w 341"/>
                <a:gd name="T11" fmla="*/ 4 h 208"/>
                <a:gd name="T12" fmla="*/ 133 w 341"/>
                <a:gd name="T13" fmla="*/ 26 h 208"/>
                <a:gd name="T14" fmla="*/ 102 w 341"/>
                <a:gd name="T15" fmla="*/ 65 h 208"/>
                <a:gd name="T16" fmla="*/ 89 w 341"/>
                <a:gd name="T17" fmla="*/ 103 h 208"/>
                <a:gd name="T18" fmla="*/ 91 w 341"/>
                <a:gd name="T19" fmla="*/ 112 h 208"/>
                <a:gd name="T20" fmla="*/ 113 w 341"/>
                <a:gd name="T21" fmla="*/ 98 h 208"/>
                <a:gd name="T22" fmla="*/ 138 w 341"/>
                <a:gd name="T23" fmla="*/ 81 h 208"/>
                <a:gd name="T24" fmla="*/ 172 w 341"/>
                <a:gd name="T25" fmla="*/ 42 h 208"/>
                <a:gd name="T26" fmla="*/ 221 w 341"/>
                <a:gd name="T27" fmla="*/ 7 h 208"/>
                <a:gd name="T28" fmla="*/ 240 w 341"/>
                <a:gd name="T29" fmla="*/ 4 h 208"/>
                <a:gd name="T30" fmla="*/ 199 w 341"/>
                <a:gd name="T31" fmla="*/ 33 h 208"/>
                <a:gd name="T32" fmla="*/ 160 w 341"/>
                <a:gd name="T33" fmla="*/ 75 h 208"/>
                <a:gd name="T34" fmla="*/ 165 w 341"/>
                <a:gd name="T35" fmla="*/ 84 h 208"/>
                <a:gd name="T36" fmla="*/ 188 w 341"/>
                <a:gd name="T37" fmla="*/ 80 h 208"/>
                <a:gd name="T38" fmla="*/ 209 w 341"/>
                <a:gd name="T39" fmla="*/ 75 h 208"/>
                <a:gd name="T40" fmla="*/ 245 w 341"/>
                <a:gd name="T41" fmla="*/ 52 h 208"/>
                <a:gd name="T42" fmla="*/ 295 w 341"/>
                <a:gd name="T43" fmla="*/ 29 h 208"/>
                <a:gd name="T44" fmla="*/ 308 w 341"/>
                <a:gd name="T45" fmla="*/ 30 h 208"/>
                <a:gd name="T46" fmla="*/ 270 w 341"/>
                <a:gd name="T47" fmla="*/ 46 h 208"/>
                <a:gd name="T48" fmla="*/ 237 w 341"/>
                <a:gd name="T49" fmla="*/ 72 h 208"/>
                <a:gd name="T50" fmla="*/ 272 w 341"/>
                <a:gd name="T51" fmla="*/ 76 h 208"/>
                <a:gd name="T52" fmla="*/ 320 w 341"/>
                <a:gd name="T53" fmla="*/ 65 h 208"/>
                <a:gd name="T54" fmla="*/ 341 w 341"/>
                <a:gd name="T55" fmla="*/ 59 h 208"/>
                <a:gd name="T56" fmla="*/ 311 w 341"/>
                <a:gd name="T57" fmla="*/ 78 h 208"/>
                <a:gd name="T58" fmla="*/ 253 w 341"/>
                <a:gd name="T59" fmla="*/ 93 h 208"/>
                <a:gd name="T60" fmla="*/ 260 w 341"/>
                <a:gd name="T61" fmla="*/ 109 h 208"/>
                <a:gd name="T62" fmla="*/ 297 w 341"/>
                <a:gd name="T63" fmla="*/ 128 h 208"/>
                <a:gd name="T64" fmla="*/ 311 w 341"/>
                <a:gd name="T65" fmla="*/ 140 h 208"/>
                <a:gd name="T66" fmla="*/ 272 w 341"/>
                <a:gd name="T67" fmla="*/ 127 h 208"/>
                <a:gd name="T68" fmla="*/ 224 w 341"/>
                <a:gd name="T69" fmla="*/ 104 h 208"/>
                <a:gd name="T70" fmla="*/ 198 w 341"/>
                <a:gd name="T71" fmla="*/ 101 h 208"/>
                <a:gd name="T72" fmla="*/ 169 w 341"/>
                <a:gd name="T73" fmla="*/ 103 h 208"/>
                <a:gd name="T74" fmla="*/ 181 w 341"/>
                <a:gd name="T75" fmla="*/ 122 h 208"/>
                <a:gd name="T76" fmla="*/ 209 w 341"/>
                <a:gd name="T77" fmla="*/ 146 h 208"/>
                <a:gd name="T78" fmla="*/ 241 w 341"/>
                <a:gd name="T79" fmla="*/ 164 h 208"/>
                <a:gd name="T80" fmla="*/ 252 w 341"/>
                <a:gd name="T81" fmla="*/ 178 h 208"/>
                <a:gd name="T82" fmla="*/ 207 w 341"/>
                <a:gd name="T83" fmla="*/ 151 h 208"/>
                <a:gd name="T84" fmla="*/ 161 w 341"/>
                <a:gd name="T85" fmla="*/ 122 h 208"/>
                <a:gd name="T86" fmla="*/ 139 w 341"/>
                <a:gd name="T87" fmla="*/ 114 h 208"/>
                <a:gd name="T88" fmla="*/ 118 w 341"/>
                <a:gd name="T89" fmla="*/ 122 h 208"/>
                <a:gd name="T90" fmla="*/ 93 w 341"/>
                <a:gd name="T91" fmla="*/ 131 h 208"/>
                <a:gd name="T92" fmla="*/ 92 w 341"/>
                <a:gd name="T93" fmla="*/ 142 h 208"/>
                <a:gd name="T94" fmla="*/ 123 w 341"/>
                <a:gd name="T95" fmla="*/ 166 h 208"/>
                <a:gd name="T96" fmla="*/ 169 w 341"/>
                <a:gd name="T97" fmla="*/ 197 h 208"/>
                <a:gd name="T98" fmla="*/ 175 w 341"/>
                <a:gd name="T99" fmla="*/ 208 h 208"/>
                <a:gd name="T100" fmla="*/ 130 w 341"/>
                <a:gd name="T101" fmla="*/ 181 h 208"/>
                <a:gd name="T102" fmla="*/ 83 w 341"/>
                <a:gd name="T103" fmla="*/ 152 h 208"/>
                <a:gd name="T104" fmla="*/ 53 w 341"/>
                <a:gd name="T105" fmla="*/ 156 h 208"/>
                <a:gd name="T106" fmla="*/ 9 w 341"/>
                <a:gd name="T107" fmla="*/ 170 h 208"/>
                <a:gd name="T108" fmla="*/ 7 w 341"/>
                <a:gd name="T109" fmla="*/ 16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 h="208">
                  <a:moveTo>
                    <a:pt x="14" y="161"/>
                  </a:moveTo>
                  <a:lnTo>
                    <a:pt x="19" y="157"/>
                  </a:lnTo>
                  <a:lnTo>
                    <a:pt x="26" y="151"/>
                  </a:lnTo>
                  <a:lnTo>
                    <a:pt x="34" y="147"/>
                  </a:lnTo>
                  <a:lnTo>
                    <a:pt x="43" y="141"/>
                  </a:lnTo>
                  <a:lnTo>
                    <a:pt x="52" y="136"/>
                  </a:lnTo>
                  <a:lnTo>
                    <a:pt x="60" y="131"/>
                  </a:lnTo>
                  <a:lnTo>
                    <a:pt x="66" y="127"/>
                  </a:lnTo>
                  <a:lnTo>
                    <a:pt x="68" y="124"/>
                  </a:lnTo>
                  <a:lnTo>
                    <a:pt x="72" y="113"/>
                  </a:lnTo>
                  <a:lnTo>
                    <a:pt x="77" y="96"/>
                  </a:lnTo>
                  <a:lnTo>
                    <a:pt x="85" y="78"/>
                  </a:lnTo>
                  <a:lnTo>
                    <a:pt x="92" y="64"/>
                  </a:lnTo>
                  <a:lnTo>
                    <a:pt x="97" y="57"/>
                  </a:lnTo>
                  <a:lnTo>
                    <a:pt x="103" y="49"/>
                  </a:lnTo>
                  <a:lnTo>
                    <a:pt x="111" y="40"/>
                  </a:lnTo>
                  <a:lnTo>
                    <a:pt x="119" y="29"/>
                  </a:lnTo>
                  <a:lnTo>
                    <a:pt x="128" y="20"/>
                  </a:lnTo>
                  <a:lnTo>
                    <a:pt x="136" y="11"/>
                  </a:lnTo>
                  <a:lnTo>
                    <a:pt x="143" y="5"/>
                  </a:lnTo>
                  <a:lnTo>
                    <a:pt x="148" y="1"/>
                  </a:lnTo>
                  <a:lnTo>
                    <a:pt x="153" y="0"/>
                  </a:lnTo>
                  <a:lnTo>
                    <a:pt x="154" y="0"/>
                  </a:lnTo>
                  <a:lnTo>
                    <a:pt x="153" y="4"/>
                  </a:lnTo>
                  <a:lnTo>
                    <a:pt x="150" y="7"/>
                  </a:lnTo>
                  <a:lnTo>
                    <a:pt x="146" y="11"/>
                  </a:lnTo>
                  <a:lnTo>
                    <a:pt x="141" y="18"/>
                  </a:lnTo>
                  <a:lnTo>
                    <a:pt x="133" y="26"/>
                  </a:lnTo>
                  <a:lnTo>
                    <a:pt x="125" y="36"/>
                  </a:lnTo>
                  <a:lnTo>
                    <a:pt x="115" y="46"/>
                  </a:lnTo>
                  <a:lnTo>
                    <a:pt x="107" y="56"/>
                  </a:lnTo>
                  <a:lnTo>
                    <a:pt x="102" y="65"/>
                  </a:lnTo>
                  <a:lnTo>
                    <a:pt x="98" y="71"/>
                  </a:lnTo>
                  <a:lnTo>
                    <a:pt x="93" y="81"/>
                  </a:lnTo>
                  <a:lnTo>
                    <a:pt x="90" y="91"/>
                  </a:lnTo>
                  <a:lnTo>
                    <a:pt x="89" y="103"/>
                  </a:lnTo>
                  <a:lnTo>
                    <a:pt x="88" y="110"/>
                  </a:lnTo>
                  <a:lnTo>
                    <a:pt x="88" y="113"/>
                  </a:lnTo>
                  <a:lnTo>
                    <a:pt x="89" y="113"/>
                  </a:lnTo>
                  <a:lnTo>
                    <a:pt x="91" y="112"/>
                  </a:lnTo>
                  <a:lnTo>
                    <a:pt x="97" y="110"/>
                  </a:lnTo>
                  <a:lnTo>
                    <a:pt x="102" y="108"/>
                  </a:lnTo>
                  <a:lnTo>
                    <a:pt x="106" y="103"/>
                  </a:lnTo>
                  <a:lnTo>
                    <a:pt x="113" y="98"/>
                  </a:lnTo>
                  <a:lnTo>
                    <a:pt x="120" y="94"/>
                  </a:lnTo>
                  <a:lnTo>
                    <a:pt x="127" y="89"/>
                  </a:lnTo>
                  <a:lnTo>
                    <a:pt x="133" y="84"/>
                  </a:lnTo>
                  <a:lnTo>
                    <a:pt x="138" y="81"/>
                  </a:lnTo>
                  <a:lnTo>
                    <a:pt x="142" y="80"/>
                  </a:lnTo>
                  <a:lnTo>
                    <a:pt x="149" y="67"/>
                  </a:lnTo>
                  <a:lnTo>
                    <a:pt x="159" y="54"/>
                  </a:lnTo>
                  <a:lnTo>
                    <a:pt x="172" y="42"/>
                  </a:lnTo>
                  <a:lnTo>
                    <a:pt x="186" y="30"/>
                  </a:lnTo>
                  <a:lnTo>
                    <a:pt x="198" y="21"/>
                  </a:lnTo>
                  <a:lnTo>
                    <a:pt x="211" y="12"/>
                  </a:lnTo>
                  <a:lnTo>
                    <a:pt x="221" y="7"/>
                  </a:lnTo>
                  <a:lnTo>
                    <a:pt x="228" y="4"/>
                  </a:lnTo>
                  <a:lnTo>
                    <a:pt x="236" y="3"/>
                  </a:lnTo>
                  <a:lnTo>
                    <a:pt x="241" y="3"/>
                  </a:lnTo>
                  <a:lnTo>
                    <a:pt x="240" y="4"/>
                  </a:lnTo>
                  <a:lnTo>
                    <a:pt x="234" y="7"/>
                  </a:lnTo>
                  <a:lnTo>
                    <a:pt x="224" y="13"/>
                  </a:lnTo>
                  <a:lnTo>
                    <a:pt x="212" y="22"/>
                  </a:lnTo>
                  <a:lnTo>
                    <a:pt x="199" y="33"/>
                  </a:lnTo>
                  <a:lnTo>
                    <a:pt x="187" y="44"/>
                  </a:lnTo>
                  <a:lnTo>
                    <a:pt x="175" y="56"/>
                  </a:lnTo>
                  <a:lnTo>
                    <a:pt x="166" y="66"/>
                  </a:lnTo>
                  <a:lnTo>
                    <a:pt x="160" y="75"/>
                  </a:lnTo>
                  <a:lnTo>
                    <a:pt x="158" y="82"/>
                  </a:lnTo>
                  <a:lnTo>
                    <a:pt x="158" y="84"/>
                  </a:lnTo>
                  <a:lnTo>
                    <a:pt x="160" y="86"/>
                  </a:lnTo>
                  <a:lnTo>
                    <a:pt x="165" y="84"/>
                  </a:lnTo>
                  <a:lnTo>
                    <a:pt x="172" y="83"/>
                  </a:lnTo>
                  <a:lnTo>
                    <a:pt x="176" y="82"/>
                  </a:lnTo>
                  <a:lnTo>
                    <a:pt x="182" y="81"/>
                  </a:lnTo>
                  <a:lnTo>
                    <a:pt x="188" y="80"/>
                  </a:lnTo>
                  <a:lnTo>
                    <a:pt x="194" y="79"/>
                  </a:lnTo>
                  <a:lnTo>
                    <a:pt x="199" y="78"/>
                  </a:lnTo>
                  <a:lnTo>
                    <a:pt x="204" y="76"/>
                  </a:lnTo>
                  <a:lnTo>
                    <a:pt x="209" y="75"/>
                  </a:lnTo>
                  <a:lnTo>
                    <a:pt x="212" y="75"/>
                  </a:lnTo>
                  <a:lnTo>
                    <a:pt x="221" y="67"/>
                  </a:lnTo>
                  <a:lnTo>
                    <a:pt x="233" y="60"/>
                  </a:lnTo>
                  <a:lnTo>
                    <a:pt x="245" y="52"/>
                  </a:lnTo>
                  <a:lnTo>
                    <a:pt x="260" y="45"/>
                  </a:lnTo>
                  <a:lnTo>
                    <a:pt x="273" y="38"/>
                  </a:lnTo>
                  <a:lnTo>
                    <a:pt x="286" y="33"/>
                  </a:lnTo>
                  <a:lnTo>
                    <a:pt x="295" y="29"/>
                  </a:lnTo>
                  <a:lnTo>
                    <a:pt x="301" y="26"/>
                  </a:lnTo>
                  <a:lnTo>
                    <a:pt x="306" y="23"/>
                  </a:lnTo>
                  <a:lnTo>
                    <a:pt x="310" y="26"/>
                  </a:lnTo>
                  <a:lnTo>
                    <a:pt x="308" y="30"/>
                  </a:lnTo>
                  <a:lnTo>
                    <a:pt x="301" y="34"/>
                  </a:lnTo>
                  <a:lnTo>
                    <a:pt x="291" y="37"/>
                  </a:lnTo>
                  <a:lnTo>
                    <a:pt x="281" y="41"/>
                  </a:lnTo>
                  <a:lnTo>
                    <a:pt x="270" y="46"/>
                  </a:lnTo>
                  <a:lnTo>
                    <a:pt x="260" y="53"/>
                  </a:lnTo>
                  <a:lnTo>
                    <a:pt x="251" y="59"/>
                  </a:lnTo>
                  <a:lnTo>
                    <a:pt x="243" y="66"/>
                  </a:lnTo>
                  <a:lnTo>
                    <a:pt x="237" y="72"/>
                  </a:lnTo>
                  <a:lnTo>
                    <a:pt x="234" y="78"/>
                  </a:lnTo>
                  <a:lnTo>
                    <a:pt x="245" y="79"/>
                  </a:lnTo>
                  <a:lnTo>
                    <a:pt x="258" y="78"/>
                  </a:lnTo>
                  <a:lnTo>
                    <a:pt x="272" y="76"/>
                  </a:lnTo>
                  <a:lnTo>
                    <a:pt x="286" y="74"/>
                  </a:lnTo>
                  <a:lnTo>
                    <a:pt x="300" y="71"/>
                  </a:lnTo>
                  <a:lnTo>
                    <a:pt x="311" y="68"/>
                  </a:lnTo>
                  <a:lnTo>
                    <a:pt x="320" y="65"/>
                  </a:lnTo>
                  <a:lnTo>
                    <a:pt x="327" y="63"/>
                  </a:lnTo>
                  <a:lnTo>
                    <a:pt x="335" y="59"/>
                  </a:lnTo>
                  <a:lnTo>
                    <a:pt x="340" y="58"/>
                  </a:lnTo>
                  <a:lnTo>
                    <a:pt x="341" y="59"/>
                  </a:lnTo>
                  <a:lnTo>
                    <a:pt x="336" y="64"/>
                  </a:lnTo>
                  <a:lnTo>
                    <a:pt x="331" y="67"/>
                  </a:lnTo>
                  <a:lnTo>
                    <a:pt x="321" y="72"/>
                  </a:lnTo>
                  <a:lnTo>
                    <a:pt x="311" y="78"/>
                  </a:lnTo>
                  <a:lnTo>
                    <a:pt x="298" y="82"/>
                  </a:lnTo>
                  <a:lnTo>
                    <a:pt x="283" y="87"/>
                  </a:lnTo>
                  <a:lnTo>
                    <a:pt x="268" y="90"/>
                  </a:lnTo>
                  <a:lnTo>
                    <a:pt x="253" y="93"/>
                  </a:lnTo>
                  <a:lnTo>
                    <a:pt x="239" y="93"/>
                  </a:lnTo>
                  <a:lnTo>
                    <a:pt x="243" y="97"/>
                  </a:lnTo>
                  <a:lnTo>
                    <a:pt x="251" y="103"/>
                  </a:lnTo>
                  <a:lnTo>
                    <a:pt x="260" y="109"/>
                  </a:lnTo>
                  <a:lnTo>
                    <a:pt x="270" y="114"/>
                  </a:lnTo>
                  <a:lnTo>
                    <a:pt x="280" y="120"/>
                  </a:lnTo>
                  <a:lnTo>
                    <a:pt x="289" y="125"/>
                  </a:lnTo>
                  <a:lnTo>
                    <a:pt x="297" y="128"/>
                  </a:lnTo>
                  <a:lnTo>
                    <a:pt x="303" y="131"/>
                  </a:lnTo>
                  <a:lnTo>
                    <a:pt x="310" y="135"/>
                  </a:lnTo>
                  <a:lnTo>
                    <a:pt x="313" y="137"/>
                  </a:lnTo>
                  <a:lnTo>
                    <a:pt x="311" y="140"/>
                  </a:lnTo>
                  <a:lnTo>
                    <a:pt x="304" y="139"/>
                  </a:lnTo>
                  <a:lnTo>
                    <a:pt x="296" y="136"/>
                  </a:lnTo>
                  <a:lnTo>
                    <a:pt x="286" y="132"/>
                  </a:lnTo>
                  <a:lnTo>
                    <a:pt x="272" y="127"/>
                  </a:lnTo>
                  <a:lnTo>
                    <a:pt x="258" y="121"/>
                  </a:lnTo>
                  <a:lnTo>
                    <a:pt x="244" y="116"/>
                  </a:lnTo>
                  <a:lnTo>
                    <a:pt x="233" y="110"/>
                  </a:lnTo>
                  <a:lnTo>
                    <a:pt x="224" y="104"/>
                  </a:lnTo>
                  <a:lnTo>
                    <a:pt x="218" y="99"/>
                  </a:lnTo>
                  <a:lnTo>
                    <a:pt x="212" y="99"/>
                  </a:lnTo>
                  <a:lnTo>
                    <a:pt x="205" y="101"/>
                  </a:lnTo>
                  <a:lnTo>
                    <a:pt x="198" y="101"/>
                  </a:lnTo>
                  <a:lnTo>
                    <a:pt x="190" y="102"/>
                  </a:lnTo>
                  <a:lnTo>
                    <a:pt x="182" y="102"/>
                  </a:lnTo>
                  <a:lnTo>
                    <a:pt x="175" y="103"/>
                  </a:lnTo>
                  <a:lnTo>
                    <a:pt x="169" y="103"/>
                  </a:lnTo>
                  <a:lnTo>
                    <a:pt x="166" y="104"/>
                  </a:lnTo>
                  <a:lnTo>
                    <a:pt x="169" y="110"/>
                  </a:lnTo>
                  <a:lnTo>
                    <a:pt x="175" y="116"/>
                  </a:lnTo>
                  <a:lnTo>
                    <a:pt x="181" y="122"/>
                  </a:lnTo>
                  <a:lnTo>
                    <a:pt x="188" y="129"/>
                  </a:lnTo>
                  <a:lnTo>
                    <a:pt x="195" y="135"/>
                  </a:lnTo>
                  <a:lnTo>
                    <a:pt x="202" y="141"/>
                  </a:lnTo>
                  <a:lnTo>
                    <a:pt x="209" y="146"/>
                  </a:lnTo>
                  <a:lnTo>
                    <a:pt x="213" y="149"/>
                  </a:lnTo>
                  <a:lnTo>
                    <a:pt x="222" y="154"/>
                  </a:lnTo>
                  <a:lnTo>
                    <a:pt x="232" y="159"/>
                  </a:lnTo>
                  <a:lnTo>
                    <a:pt x="241" y="164"/>
                  </a:lnTo>
                  <a:lnTo>
                    <a:pt x="247" y="167"/>
                  </a:lnTo>
                  <a:lnTo>
                    <a:pt x="251" y="172"/>
                  </a:lnTo>
                  <a:lnTo>
                    <a:pt x="255" y="177"/>
                  </a:lnTo>
                  <a:lnTo>
                    <a:pt x="252" y="178"/>
                  </a:lnTo>
                  <a:lnTo>
                    <a:pt x="241" y="172"/>
                  </a:lnTo>
                  <a:lnTo>
                    <a:pt x="232" y="166"/>
                  </a:lnTo>
                  <a:lnTo>
                    <a:pt x="220" y="159"/>
                  </a:lnTo>
                  <a:lnTo>
                    <a:pt x="207" y="151"/>
                  </a:lnTo>
                  <a:lnTo>
                    <a:pt x="194" y="143"/>
                  </a:lnTo>
                  <a:lnTo>
                    <a:pt x="181" y="135"/>
                  </a:lnTo>
                  <a:lnTo>
                    <a:pt x="171" y="128"/>
                  </a:lnTo>
                  <a:lnTo>
                    <a:pt x="161" y="122"/>
                  </a:lnTo>
                  <a:lnTo>
                    <a:pt x="156" y="118"/>
                  </a:lnTo>
                  <a:lnTo>
                    <a:pt x="150" y="113"/>
                  </a:lnTo>
                  <a:lnTo>
                    <a:pt x="144" y="113"/>
                  </a:lnTo>
                  <a:lnTo>
                    <a:pt x="139" y="114"/>
                  </a:lnTo>
                  <a:lnTo>
                    <a:pt x="134" y="117"/>
                  </a:lnTo>
                  <a:lnTo>
                    <a:pt x="129" y="118"/>
                  </a:lnTo>
                  <a:lnTo>
                    <a:pt x="123" y="120"/>
                  </a:lnTo>
                  <a:lnTo>
                    <a:pt x="118" y="122"/>
                  </a:lnTo>
                  <a:lnTo>
                    <a:pt x="111" y="124"/>
                  </a:lnTo>
                  <a:lnTo>
                    <a:pt x="104" y="126"/>
                  </a:lnTo>
                  <a:lnTo>
                    <a:pt x="98" y="128"/>
                  </a:lnTo>
                  <a:lnTo>
                    <a:pt x="93" y="131"/>
                  </a:lnTo>
                  <a:lnTo>
                    <a:pt x="91" y="132"/>
                  </a:lnTo>
                  <a:lnTo>
                    <a:pt x="89" y="135"/>
                  </a:lnTo>
                  <a:lnTo>
                    <a:pt x="90" y="137"/>
                  </a:lnTo>
                  <a:lnTo>
                    <a:pt x="92" y="142"/>
                  </a:lnTo>
                  <a:lnTo>
                    <a:pt x="98" y="147"/>
                  </a:lnTo>
                  <a:lnTo>
                    <a:pt x="104" y="151"/>
                  </a:lnTo>
                  <a:lnTo>
                    <a:pt x="112" y="158"/>
                  </a:lnTo>
                  <a:lnTo>
                    <a:pt x="123" y="166"/>
                  </a:lnTo>
                  <a:lnTo>
                    <a:pt x="135" y="175"/>
                  </a:lnTo>
                  <a:lnTo>
                    <a:pt x="148" y="184"/>
                  </a:lnTo>
                  <a:lnTo>
                    <a:pt x="159" y="192"/>
                  </a:lnTo>
                  <a:lnTo>
                    <a:pt x="169" y="197"/>
                  </a:lnTo>
                  <a:lnTo>
                    <a:pt x="176" y="201"/>
                  </a:lnTo>
                  <a:lnTo>
                    <a:pt x="182" y="205"/>
                  </a:lnTo>
                  <a:lnTo>
                    <a:pt x="182" y="208"/>
                  </a:lnTo>
                  <a:lnTo>
                    <a:pt x="175" y="208"/>
                  </a:lnTo>
                  <a:lnTo>
                    <a:pt x="164" y="202"/>
                  </a:lnTo>
                  <a:lnTo>
                    <a:pt x="154" y="196"/>
                  </a:lnTo>
                  <a:lnTo>
                    <a:pt x="144" y="189"/>
                  </a:lnTo>
                  <a:lnTo>
                    <a:pt x="130" y="181"/>
                  </a:lnTo>
                  <a:lnTo>
                    <a:pt x="116" y="172"/>
                  </a:lnTo>
                  <a:lnTo>
                    <a:pt x="104" y="164"/>
                  </a:lnTo>
                  <a:lnTo>
                    <a:pt x="91" y="157"/>
                  </a:lnTo>
                  <a:lnTo>
                    <a:pt x="83" y="152"/>
                  </a:lnTo>
                  <a:lnTo>
                    <a:pt x="77" y="150"/>
                  </a:lnTo>
                  <a:lnTo>
                    <a:pt x="73" y="150"/>
                  </a:lnTo>
                  <a:lnTo>
                    <a:pt x="65" y="152"/>
                  </a:lnTo>
                  <a:lnTo>
                    <a:pt x="53" y="156"/>
                  </a:lnTo>
                  <a:lnTo>
                    <a:pt x="42" y="161"/>
                  </a:lnTo>
                  <a:lnTo>
                    <a:pt x="29" y="164"/>
                  </a:lnTo>
                  <a:lnTo>
                    <a:pt x="19" y="167"/>
                  </a:lnTo>
                  <a:lnTo>
                    <a:pt x="9" y="170"/>
                  </a:lnTo>
                  <a:lnTo>
                    <a:pt x="4" y="171"/>
                  </a:lnTo>
                  <a:lnTo>
                    <a:pt x="0" y="171"/>
                  </a:lnTo>
                  <a:lnTo>
                    <a:pt x="2" y="169"/>
                  </a:lnTo>
                  <a:lnTo>
                    <a:pt x="7" y="165"/>
                  </a:lnTo>
                  <a:lnTo>
                    <a:pt x="14" y="161"/>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3" name="Freeform 299">
              <a:extLst>
                <a:ext uri="{FF2B5EF4-FFF2-40B4-BE49-F238E27FC236}">
                  <a16:creationId xmlns:a16="http://schemas.microsoft.com/office/drawing/2014/main" id="{61858E6B-0E0A-42DE-A741-7FB959F84FCC}"/>
                </a:ext>
              </a:extLst>
            </p:cNvPr>
            <p:cNvSpPr>
              <a:spLocks/>
            </p:cNvSpPr>
            <p:nvPr/>
          </p:nvSpPr>
          <p:spPr bwMode="auto">
            <a:xfrm>
              <a:off x="2733" y="763"/>
              <a:ext cx="123" cy="103"/>
            </a:xfrm>
            <a:custGeom>
              <a:avLst/>
              <a:gdLst>
                <a:gd name="T0" fmla="*/ 17 w 246"/>
                <a:gd name="T1" fmla="*/ 10 h 205"/>
                <a:gd name="T2" fmla="*/ 33 w 246"/>
                <a:gd name="T3" fmla="*/ 21 h 205"/>
                <a:gd name="T4" fmla="*/ 48 w 246"/>
                <a:gd name="T5" fmla="*/ 24 h 205"/>
                <a:gd name="T6" fmla="*/ 93 w 246"/>
                <a:gd name="T7" fmla="*/ 16 h 205"/>
                <a:gd name="T8" fmla="*/ 144 w 246"/>
                <a:gd name="T9" fmla="*/ 13 h 205"/>
                <a:gd name="T10" fmla="*/ 172 w 246"/>
                <a:gd name="T11" fmla="*/ 21 h 205"/>
                <a:gd name="T12" fmla="*/ 154 w 246"/>
                <a:gd name="T13" fmla="*/ 22 h 205"/>
                <a:gd name="T14" fmla="*/ 120 w 246"/>
                <a:gd name="T15" fmla="*/ 23 h 205"/>
                <a:gd name="T16" fmla="*/ 77 w 246"/>
                <a:gd name="T17" fmla="*/ 29 h 205"/>
                <a:gd name="T18" fmla="*/ 67 w 246"/>
                <a:gd name="T19" fmla="*/ 38 h 205"/>
                <a:gd name="T20" fmla="*/ 88 w 246"/>
                <a:gd name="T21" fmla="*/ 47 h 205"/>
                <a:gd name="T22" fmla="*/ 105 w 246"/>
                <a:gd name="T23" fmla="*/ 54 h 205"/>
                <a:gd name="T24" fmla="*/ 137 w 246"/>
                <a:gd name="T25" fmla="*/ 54 h 205"/>
                <a:gd name="T26" fmla="*/ 190 w 246"/>
                <a:gd name="T27" fmla="*/ 60 h 205"/>
                <a:gd name="T28" fmla="*/ 225 w 246"/>
                <a:gd name="T29" fmla="*/ 72 h 205"/>
                <a:gd name="T30" fmla="*/ 227 w 246"/>
                <a:gd name="T31" fmla="*/ 81 h 205"/>
                <a:gd name="T32" fmla="*/ 199 w 246"/>
                <a:gd name="T33" fmla="*/ 71 h 205"/>
                <a:gd name="T34" fmla="*/ 157 w 246"/>
                <a:gd name="T35" fmla="*/ 66 h 205"/>
                <a:gd name="T36" fmla="*/ 124 w 246"/>
                <a:gd name="T37" fmla="*/ 68 h 205"/>
                <a:gd name="T38" fmla="*/ 153 w 246"/>
                <a:gd name="T39" fmla="*/ 87 h 205"/>
                <a:gd name="T40" fmla="*/ 177 w 246"/>
                <a:gd name="T41" fmla="*/ 93 h 205"/>
                <a:gd name="T42" fmla="*/ 218 w 246"/>
                <a:gd name="T43" fmla="*/ 104 h 205"/>
                <a:gd name="T44" fmla="*/ 246 w 246"/>
                <a:gd name="T45" fmla="*/ 136 h 205"/>
                <a:gd name="T46" fmla="*/ 222 w 246"/>
                <a:gd name="T47" fmla="*/ 119 h 205"/>
                <a:gd name="T48" fmla="*/ 192 w 246"/>
                <a:gd name="T49" fmla="*/ 107 h 205"/>
                <a:gd name="T50" fmla="*/ 184 w 246"/>
                <a:gd name="T51" fmla="*/ 117 h 205"/>
                <a:gd name="T52" fmla="*/ 215 w 246"/>
                <a:gd name="T53" fmla="*/ 150 h 205"/>
                <a:gd name="T54" fmla="*/ 235 w 246"/>
                <a:gd name="T55" fmla="*/ 172 h 205"/>
                <a:gd name="T56" fmla="*/ 242 w 246"/>
                <a:gd name="T57" fmla="*/ 188 h 205"/>
                <a:gd name="T58" fmla="*/ 240 w 246"/>
                <a:gd name="T59" fmla="*/ 196 h 205"/>
                <a:gd name="T60" fmla="*/ 205 w 246"/>
                <a:gd name="T61" fmla="*/ 152 h 205"/>
                <a:gd name="T62" fmla="*/ 172 w 246"/>
                <a:gd name="T63" fmla="*/ 116 h 205"/>
                <a:gd name="T64" fmla="*/ 159 w 246"/>
                <a:gd name="T65" fmla="*/ 114 h 205"/>
                <a:gd name="T66" fmla="*/ 164 w 246"/>
                <a:gd name="T67" fmla="*/ 135 h 205"/>
                <a:gd name="T68" fmla="*/ 182 w 246"/>
                <a:gd name="T69" fmla="*/ 182 h 205"/>
                <a:gd name="T70" fmla="*/ 177 w 246"/>
                <a:gd name="T71" fmla="*/ 184 h 205"/>
                <a:gd name="T72" fmla="*/ 156 w 246"/>
                <a:gd name="T73" fmla="*/ 143 h 205"/>
                <a:gd name="T74" fmla="*/ 141 w 246"/>
                <a:gd name="T75" fmla="*/ 96 h 205"/>
                <a:gd name="T76" fmla="*/ 122 w 246"/>
                <a:gd name="T77" fmla="*/ 84 h 205"/>
                <a:gd name="T78" fmla="*/ 108 w 246"/>
                <a:gd name="T79" fmla="*/ 76 h 205"/>
                <a:gd name="T80" fmla="*/ 101 w 246"/>
                <a:gd name="T81" fmla="*/ 71 h 205"/>
                <a:gd name="T82" fmla="*/ 99 w 246"/>
                <a:gd name="T83" fmla="*/ 93 h 205"/>
                <a:gd name="T84" fmla="*/ 123 w 246"/>
                <a:gd name="T85" fmla="*/ 157 h 205"/>
                <a:gd name="T86" fmla="*/ 124 w 246"/>
                <a:gd name="T87" fmla="*/ 167 h 205"/>
                <a:gd name="T88" fmla="*/ 109 w 246"/>
                <a:gd name="T89" fmla="*/ 150 h 205"/>
                <a:gd name="T90" fmla="*/ 92 w 246"/>
                <a:gd name="T91" fmla="*/ 112 h 205"/>
                <a:gd name="T92" fmla="*/ 89 w 246"/>
                <a:gd name="T93" fmla="*/ 64 h 205"/>
                <a:gd name="T94" fmla="*/ 75 w 246"/>
                <a:gd name="T95" fmla="*/ 54 h 205"/>
                <a:gd name="T96" fmla="*/ 59 w 246"/>
                <a:gd name="T97" fmla="*/ 47 h 205"/>
                <a:gd name="T98" fmla="*/ 48 w 246"/>
                <a:gd name="T99" fmla="*/ 53 h 205"/>
                <a:gd name="T100" fmla="*/ 54 w 246"/>
                <a:gd name="T101" fmla="*/ 93 h 205"/>
                <a:gd name="T102" fmla="*/ 63 w 246"/>
                <a:gd name="T103" fmla="*/ 138 h 205"/>
                <a:gd name="T104" fmla="*/ 63 w 246"/>
                <a:gd name="T105" fmla="*/ 150 h 205"/>
                <a:gd name="T106" fmla="*/ 51 w 246"/>
                <a:gd name="T107" fmla="*/ 114 h 205"/>
                <a:gd name="T108" fmla="*/ 37 w 246"/>
                <a:gd name="T109" fmla="*/ 40 h 205"/>
                <a:gd name="T110" fmla="*/ 17 w 246"/>
                <a:gd name="T111" fmla="*/ 21 h 205"/>
                <a:gd name="T112" fmla="*/ 5 w 246"/>
                <a:gd name="T113" fmla="*/ 8 h 205"/>
                <a:gd name="T114" fmla="*/ 0 w 246"/>
                <a:gd name="T115" fmla="*/ 1 h 205"/>
                <a:gd name="T116" fmla="*/ 8 w 246"/>
                <a:gd name="T117" fmla="*/ 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6"/>
                  </a:lnTo>
                  <a:lnTo>
                    <a:pt x="204" y="98"/>
                  </a:lnTo>
                  <a:lnTo>
                    <a:pt x="218" y="104"/>
                  </a:lnTo>
                  <a:lnTo>
                    <a:pt x="230" y="112"/>
                  </a:lnTo>
                  <a:lnTo>
                    <a:pt x="240" y="122"/>
                  </a:lnTo>
                  <a:lnTo>
                    <a:pt x="246" y="136"/>
                  </a:lnTo>
                  <a:lnTo>
                    <a:pt x="240" y="130"/>
                  </a:lnTo>
                  <a:lnTo>
                    <a:pt x="232" y="124"/>
                  </a:lnTo>
                  <a:lnTo>
                    <a:pt x="222" y="119"/>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2"/>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1"/>
                  </a:lnTo>
                  <a:lnTo>
                    <a:pt x="159" y="114"/>
                  </a:lnTo>
                  <a:lnTo>
                    <a:pt x="159" y="119"/>
                  </a:lnTo>
                  <a:lnTo>
                    <a:pt x="160" y="124"/>
                  </a:lnTo>
                  <a:lnTo>
                    <a:pt x="164" y="135"/>
                  </a:lnTo>
                  <a:lnTo>
                    <a:pt x="169" y="153"/>
                  </a:lnTo>
                  <a:lnTo>
                    <a:pt x="177" y="170"/>
                  </a:lnTo>
                  <a:lnTo>
                    <a:pt x="182" y="182"/>
                  </a:lnTo>
                  <a:lnTo>
                    <a:pt x="183" y="187"/>
                  </a:lnTo>
                  <a:lnTo>
                    <a:pt x="181" y="187"/>
                  </a:lnTo>
                  <a:lnTo>
                    <a:pt x="177" y="184"/>
                  </a:lnTo>
                  <a:lnTo>
                    <a:pt x="173" y="179"/>
                  </a:lnTo>
                  <a:lnTo>
                    <a:pt x="166" y="165"/>
                  </a:lnTo>
                  <a:lnTo>
                    <a:pt x="156" y="143"/>
                  </a:lnTo>
                  <a:lnTo>
                    <a:pt x="147" y="119"/>
                  </a:lnTo>
                  <a:lnTo>
                    <a:pt x="147" y="101"/>
                  </a:lnTo>
                  <a:lnTo>
                    <a:pt x="141" y="96"/>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7"/>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8"/>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9"/>
                  </a:lnTo>
                  <a:lnTo>
                    <a:pt x="67" y="151"/>
                  </a:lnTo>
                  <a:lnTo>
                    <a:pt x="63" y="150"/>
                  </a:lnTo>
                  <a:lnTo>
                    <a:pt x="59" y="144"/>
                  </a:lnTo>
                  <a:lnTo>
                    <a:pt x="54" y="134"/>
                  </a:lnTo>
                  <a:lnTo>
                    <a:pt x="51" y="114"/>
                  </a:lnTo>
                  <a:lnTo>
                    <a:pt x="45" y="85"/>
                  </a:lnTo>
                  <a:lnTo>
                    <a:pt x="40" y="58"/>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4" name="Freeform 300">
              <a:extLst>
                <a:ext uri="{FF2B5EF4-FFF2-40B4-BE49-F238E27FC236}">
                  <a16:creationId xmlns:a16="http://schemas.microsoft.com/office/drawing/2014/main" id="{ADDB5D27-384C-4DAA-AD22-DA762E1107E5}"/>
                </a:ext>
              </a:extLst>
            </p:cNvPr>
            <p:cNvSpPr>
              <a:spLocks/>
            </p:cNvSpPr>
            <p:nvPr/>
          </p:nvSpPr>
          <p:spPr bwMode="auto">
            <a:xfrm>
              <a:off x="2669" y="775"/>
              <a:ext cx="85" cy="141"/>
            </a:xfrm>
            <a:custGeom>
              <a:avLst/>
              <a:gdLst>
                <a:gd name="T0" fmla="*/ 75 w 170"/>
                <a:gd name="T1" fmla="*/ 2 h 282"/>
                <a:gd name="T2" fmla="*/ 80 w 170"/>
                <a:gd name="T3" fmla="*/ 34 h 282"/>
                <a:gd name="T4" fmla="*/ 85 w 170"/>
                <a:gd name="T5" fmla="*/ 45 h 282"/>
                <a:gd name="T6" fmla="*/ 96 w 170"/>
                <a:gd name="T7" fmla="*/ 54 h 282"/>
                <a:gd name="T8" fmla="*/ 113 w 170"/>
                <a:gd name="T9" fmla="*/ 69 h 282"/>
                <a:gd name="T10" fmla="*/ 132 w 170"/>
                <a:gd name="T11" fmla="*/ 90 h 282"/>
                <a:gd name="T12" fmla="*/ 151 w 170"/>
                <a:gd name="T13" fmla="*/ 126 h 282"/>
                <a:gd name="T14" fmla="*/ 167 w 170"/>
                <a:gd name="T15" fmla="*/ 151 h 282"/>
                <a:gd name="T16" fmla="*/ 170 w 170"/>
                <a:gd name="T17" fmla="*/ 163 h 282"/>
                <a:gd name="T18" fmla="*/ 165 w 170"/>
                <a:gd name="T19" fmla="*/ 163 h 282"/>
                <a:gd name="T20" fmla="*/ 158 w 170"/>
                <a:gd name="T21" fmla="*/ 149 h 282"/>
                <a:gd name="T22" fmla="*/ 147 w 170"/>
                <a:gd name="T23" fmla="*/ 129 h 282"/>
                <a:gd name="T24" fmla="*/ 133 w 170"/>
                <a:gd name="T25" fmla="*/ 106 h 282"/>
                <a:gd name="T26" fmla="*/ 119 w 170"/>
                <a:gd name="T27" fmla="*/ 88 h 282"/>
                <a:gd name="T28" fmla="*/ 106 w 170"/>
                <a:gd name="T29" fmla="*/ 77 h 282"/>
                <a:gd name="T30" fmla="*/ 95 w 170"/>
                <a:gd name="T31" fmla="*/ 69 h 282"/>
                <a:gd name="T32" fmla="*/ 90 w 170"/>
                <a:gd name="T33" fmla="*/ 83 h 282"/>
                <a:gd name="T34" fmla="*/ 91 w 170"/>
                <a:gd name="T35" fmla="*/ 114 h 282"/>
                <a:gd name="T36" fmla="*/ 99 w 170"/>
                <a:gd name="T37" fmla="*/ 131 h 282"/>
                <a:gd name="T38" fmla="*/ 120 w 170"/>
                <a:gd name="T39" fmla="*/ 150 h 282"/>
                <a:gd name="T40" fmla="*/ 141 w 170"/>
                <a:gd name="T41" fmla="*/ 175 h 282"/>
                <a:gd name="T42" fmla="*/ 157 w 170"/>
                <a:gd name="T43" fmla="*/ 208 h 282"/>
                <a:gd name="T44" fmla="*/ 159 w 170"/>
                <a:gd name="T45" fmla="*/ 233 h 282"/>
                <a:gd name="T46" fmla="*/ 151 w 170"/>
                <a:gd name="T47" fmla="*/ 220 h 282"/>
                <a:gd name="T48" fmla="*/ 140 w 170"/>
                <a:gd name="T49" fmla="*/ 193 h 282"/>
                <a:gd name="T50" fmla="*/ 128 w 170"/>
                <a:gd name="T51" fmla="*/ 174 h 282"/>
                <a:gd name="T52" fmla="*/ 113 w 170"/>
                <a:gd name="T53" fmla="*/ 159 h 282"/>
                <a:gd name="T54" fmla="*/ 99 w 170"/>
                <a:gd name="T55" fmla="*/ 150 h 282"/>
                <a:gd name="T56" fmla="*/ 103 w 170"/>
                <a:gd name="T57" fmla="*/ 172 h 282"/>
                <a:gd name="T58" fmla="*/ 112 w 170"/>
                <a:gd name="T59" fmla="*/ 243 h 282"/>
                <a:gd name="T60" fmla="*/ 109 w 170"/>
                <a:gd name="T61" fmla="*/ 281 h 282"/>
                <a:gd name="T62" fmla="*/ 106 w 170"/>
                <a:gd name="T63" fmla="*/ 278 h 282"/>
                <a:gd name="T64" fmla="*/ 104 w 170"/>
                <a:gd name="T65" fmla="*/ 248 h 282"/>
                <a:gd name="T66" fmla="*/ 89 w 170"/>
                <a:gd name="T67" fmla="*/ 180 h 282"/>
                <a:gd name="T68" fmla="*/ 76 w 170"/>
                <a:gd name="T69" fmla="*/ 164 h 282"/>
                <a:gd name="T70" fmla="*/ 63 w 170"/>
                <a:gd name="T71" fmla="*/ 176 h 282"/>
                <a:gd name="T72" fmla="*/ 50 w 170"/>
                <a:gd name="T73" fmla="*/ 194 h 282"/>
                <a:gd name="T74" fmla="*/ 41 w 170"/>
                <a:gd name="T75" fmla="*/ 213 h 282"/>
                <a:gd name="T76" fmla="*/ 36 w 170"/>
                <a:gd name="T77" fmla="*/ 229 h 282"/>
                <a:gd name="T78" fmla="*/ 32 w 170"/>
                <a:gd name="T79" fmla="*/ 224 h 282"/>
                <a:gd name="T80" fmla="*/ 37 w 170"/>
                <a:gd name="T81" fmla="*/ 204 h 282"/>
                <a:gd name="T82" fmla="*/ 48 w 170"/>
                <a:gd name="T83" fmla="*/ 183 h 282"/>
                <a:gd name="T84" fmla="*/ 60 w 170"/>
                <a:gd name="T85" fmla="*/ 161 h 282"/>
                <a:gd name="T86" fmla="*/ 72 w 170"/>
                <a:gd name="T87" fmla="*/ 143 h 282"/>
                <a:gd name="T88" fmla="*/ 76 w 170"/>
                <a:gd name="T89" fmla="*/ 120 h 282"/>
                <a:gd name="T90" fmla="*/ 76 w 170"/>
                <a:gd name="T91" fmla="*/ 82 h 282"/>
                <a:gd name="T92" fmla="*/ 67 w 170"/>
                <a:gd name="T93" fmla="*/ 76 h 282"/>
                <a:gd name="T94" fmla="*/ 47 w 170"/>
                <a:gd name="T95" fmla="*/ 96 h 282"/>
                <a:gd name="T96" fmla="*/ 25 w 170"/>
                <a:gd name="T97" fmla="*/ 121 h 282"/>
                <a:gd name="T98" fmla="*/ 10 w 170"/>
                <a:gd name="T99" fmla="*/ 148 h 282"/>
                <a:gd name="T100" fmla="*/ 4 w 170"/>
                <a:gd name="T101" fmla="*/ 165 h 282"/>
                <a:gd name="T102" fmla="*/ 0 w 170"/>
                <a:gd name="T103" fmla="*/ 160 h 282"/>
                <a:gd name="T104" fmla="*/ 5 w 170"/>
                <a:gd name="T105" fmla="*/ 144 h 282"/>
                <a:gd name="T106" fmla="*/ 19 w 170"/>
                <a:gd name="T107" fmla="*/ 119 h 282"/>
                <a:gd name="T108" fmla="*/ 40 w 170"/>
                <a:gd name="T109" fmla="*/ 88 h 282"/>
                <a:gd name="T110" fmla="*/ 61 w 170"/>
                <a:gd name="T111" fmla="*/ 61 h 282"/>
                <a:gd name="T112" fmla="*/ 75 w 170"/>
                <a:gd name="T113" fmla="*/ 44 h 282"/>
                <a:gd name="T114" fmla="*/ 72 w 170"/>
                <a:gd name="T115" fmla="*/ 19 h 282"/>
                <a:gd name="T116" fmla="*/ 70 w 170"/>
                <a:gd name="T117" fmla="*/ 8 h 282"/>
                <a:gd name="T118" fmla="*/ 72 w 170"/>
                <a:gd name="T119" fmla="*/ 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282">
                  <a:moveTo>
                    <a:pt x="73" y="0"/>
                  </a:moveTo>
                  <a:lnTo>
                    <a:pt x="75" y="2"/>
                  </a:lnTo>
                  <a:lnTo>
                    <a:pt x="78" y="16"/>
                  </a:lnTo>
                  <a:lnTo>
                    <a:pt x="80" y="34"/>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3"/>
                  </a:lnTo>
                  <a:lnTo>
                    <a:pt x="169" y="165"/>
                  </a:lnTo>
                  <a:lnTo>
                    <a:pt x="165" y="163"/>
                  </a:lnTo>
                  <a:lnTo>
                    <a:pt x="162" y="156"/>
                  </a:lnTo>
                  <a:lnTo>
                    <a:pt x="158" y="149"/>
                  </a:lnTo>
                  <a:lnTo>
                    <a:pt x="154" y="140"/>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40"/>
                  </a:lnTo>
                  <a:lnTo>
                    <a:pt x="120" y="150"/>
                  </a:lnTo>
                  <a:lnTo>
                    <a:pt x="132" y="161"/>
                  </a:lnTo>
                  <a:lnTo>
                    <a:pt x="141" y="175"/>
                  </a:lnTo>
                  <a:lnTo>
                    <a:pt x="150" y="190"/>
                  </a:lnTo>
                  <a:lnTo>
                    <a:pt x="157" y="208"/>
                  </a:lnTo>
                  <a:lnTo>
                    <a:pt x="159" y="226"/>
                  </a:lnTo>
                  <a:lnTo>
                    <a:pt x="159" y="233"/>
                  </a:lnTo>
                  <a:lnTo>
                    <a:pt x="156" y="231"/>
                  </a:lnTo>
                  <a:lnTo>
                    <a:pt x="151" y="220"/>
                  </a:lnTo>
                  <a:lnTo>
                    <a:pt x="144" y="203"/>
                  </a:lnTo>
                  <a:lnTo>
                    <a:pt x="140" y="193"/>
                  </a:lnTo>
                  <a:lnTo>
                    <a:pt x="134" y="183"/>
                  </a:lnTo>
                  <a:lnTo>
                    <a:pt x="128" y="174"/>
                  </a:lnTo>
                  <a:lnTo>
                    <a:pt x="121" y="166"/>
                  </a:lnTo>
                  <a:lnTo>
                    <a:pt x="113" y="159"/>
                  </a:lnTo>
                  <a:lnTo>
                    <a:pt x="106" y="155"/>
                  </a:lnTo>
                  <a:lnTo>
                    <a:pt x="99" y="150"/>
                  </a:lnTo>
                  <a:lnTo>
                    <a:pt x="94" y="148"/>
                  </a:lnTo>
                  <a:lnTo>
                    <a:pt x="103" y="172"/>
                  </a:lnTo>
                  <a:lnTo>
                    <a:pt x="110" y="206"/>
                  </a:lnTo>
                  <a:lnTo>
                    <a:pt x="112" y="243"/>
                  </a:lnTo>
                  <a:lnTo>
                    <a:pt x="111" y="274"/>
                  </a:lnTo>
                  <a:lnTo>
                    <a:pt x="109" y="281"/>
                  </a:lnTo>
                  <a:lnTo>
                    <a:pt x="108" y="282"/>
                  </a:lnTo>
                  <a:lnTo>
                    <a:pt x="106" y="278"/>
                  </a:lnTo>
                  <a:lnTo>
                    <a:pt x="106" y="269"/>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4"/>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8"/>
                  </a:lnTo>
                  <a:lnTo>
                    <a:pt x="6" y="159"/>
                  </a:lnTo>
                  <a:lnTo>
                    <a:pt x="4" y="165"/>
                  </a:lnTo>
                  <a:lnTo>
                    <a:pt x="2" y="165"/>
                  </a:lnTo>
                  <a:lnTo>
                    <a:pt x="0" y="160"/>
                  </a:lnTo>
                  <a:lnTo>
                    <a:pt x="2" y="152"/>
                  </a:lnTo>
                  <a:lnTo>
                    <a:pt x="5" y="144"/>
                  </a:lnTo>
                  <a:lnTo>
                    <a:pt x="11" y="133"/>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5" name="Freeform 301">
              <a:extLst>
                <a:ext uri="{FF2B5EF4-FFF2-40B4-BE49-F238E27FC236}">
                  <a16:creationId xmlns:a16="http://schemas.microsoft.com/office/drawing/2014/main" id="{C554A932-0EA3-41AA-98C7-1515167A40AC}"/>
                </a:ext>
              </a:extLst>
            </p:cNvPr>
            <p:cNvSpPr>
              <a:spLocks/>
            </p:cNvSpPr>
            <p:nvPr/>
          </p:nvSpPr>
          <p:spPr bwMode="auto">
            <a:xfrm>
              <a:off x="2754" y="592"/>
              <a:ext cx="103" cy="146"/>
            </a:xfrm>
            <a:custGeom>
              <a:avLst/>
              <a:gdLst>
                <a:gd name="T0" fmla="*/ 7 w 206"/>
                <a:gd name="T1" fmla="*/ 279 h 292"/>
                <a:gd name="T2" fmla="*/ 24 w 206"/>
                <a:gd name="T3" fmla="*/ 241 h 292"/>
                <a:gd name="T4" fmla="*/ 36 w 206"/>
                <a:gd name="T5" fmla="*/ 213 h 292"/>
                <a:gd name="T6" fmla="*/ 53 w 206"/>
                <a:gd name="T7" fmla="*/ 175 h 292"/>
                <a:gd name="T8" fmla="*/ 51 w 206"/>
                <a:gd name="T9" fmla="*/ 156 h 292"/>
                <a:gd name="T10" fmla="*/ 39 w 206"/>
                <a:gd name="T11" fmla="*/ 140 h 292"/>
                <a:gd name="T12" fmla="*/ 37 w 206"/>
                <a:gd name="T13" fmla="*/ 123 h 292"/>
                <a:gd name="T14" fmla="*/ 40 w 206"/>
                <a:gd name="T15" fmla="*/ 129 h 292"/>
                <a:gd name="T16" fmla="*/ 47 w 206"/>
                <a:gd name="T17" fmla="*/ 139 h 292"/>
                <a:gd name="T18" fmla="*/ 60 w 206"/>
                <a:gd name="T19" fmla="*/ 145 h 292"/>
                <a:gd name="T20" fmla="*/ 71 w 206"/>
                <a:gd name="T21" fmla="*/ 140 h 292"/>
                <a:gd name="T22" fmla="*/ 87 w 206"/>
                <a:gd name="T23" fmla="*/ 122 h 292"/>
                <a:gd name="T24" fmla="*/ 102 w 206"/>
                <a:gd name="T25" fmla="*/ 102 h 292"/>
                <a:gd name="T26" fmla="*/ 113 w 206"/>
                <a:gd name="T27" fmla="*/ 87 h 292"/>
                <a:gd name="T28" fmla="*/ 115 w 206"/>
                <a:gd name="T29" fmla="*/ 72 h 292"/>
                <a:gd name="T30" fmla="*/ 107 w 206"/>
                <a:gd name="T31" fmla="*/ 39 h 292"/>
                <a:gd name="T32" fmla="*/ 94 w 206"/>
                <a:gd name="T33" fmla="*/ 19 h 292"/>
                <a:gd name="T34" fmla="*/ 93 w 206"/>
                <a:gd name="T35" fmla="*/ 14 h 292"/>
                <a:gd name="T36" fmla="*/ 106 w 206"/>
                <a:gd name="T37" fmla="*/ 26 h 292"/>
                <a:gd name="T38" fmla="*/ 122 w 206"/>
                <a:gd name="T39" fmla="*/ 60 h 292"/>
                <a:gd name="T40" fmla="*/ 129 w 206"/>
                <a:gd name="T41" fmla="*/ 64 h 292"/>
                <a:gd name="T42" fmla="*/ 139 w 206"/>
                <a:gd name="T43" fmla="*/ 45 h 292"/>
                <a:gd name="T44" fmla="*/ 151 w 206"/>
                <a:gd name="T45" fmla="*/ 23 h 292"/>
                <a:gd name="T46" fmla="*/ 162 w 206"/>
                <a:gd name="T47" fmla="*/ 7 h 292"/>
                <a:gd name="T48" fmla="*/ 173 w 206"/>
                <a:gd name="T49" fmla="*/ 0 h 292"/>
                <a:gd name="T50" fmla="*/ 171 w 206"/>
                <a:gd name="T51" fmla="*/ 4 h 292"/>
                <a:gd name="T52" fmla="*/ 164 w 206"/>
                <a:gd name="T53" fmla="*/ 16 h 292"/>
                <a:gd name="T54" fmla="*/ 155 w 206"/>
                <a:gd name="T55" fmla="*/ 35 h 292"/>
                <a:gd name="T56" fmla="*/ 144 w 206"/>
                <a:gd name="T57" fmla="*/ 60 h 292"/>
                <a:gd name="T58" fmla="*/ 132 w 206"/>
                <a:gd name="T59" fmla="*/ 78 h 292"/>
                <a:gd name="T60" fmla="*/ 139 w 206"/>
                <a:gd name="T61" fmla="*/ 80 h 292"/>
                <a:gd name="T62" fmla="*/ 158 w 206"/>
                <a:gd name="T63" fmla="*/ 75 h 292"/>
                <a:gd name="T64" fmla="*/ 174 w 206"/>
                <a:gd name="T65" fmla="*/ 70 h 292"/>
                <a:gd name="T66" fmla="*/ 186 w 206"/>
                <a:gd name="T67" fmla="*/ 64 h 292"/>
                <a:gd name="T68" fmla="*/ 198 w 206"/>
                <a:gd name="T69" fmla="*/ 56 h 292"/>
                <a:gd name="T70" fmla="*/ 206 w 206"/>
                <a:gd name="T71" fmla="*/ 56 h 292"/>
                <a:gd name="T72" fmla="*/ 196 w 206"/>
                <a:gd name="T73" fmla="*/ 65 h 292"/>
                <a:gd name="T74" fmla="*/ 176 w 206"/>
                <a:gd name="T75" fmla="*/ 77 h 292"/>
                <a:gd name="T76" fmla="*/ 152 w 206"/>
                <a:gd name="T77" fmla="*/ 90 h 292"/>
                <a:gd name="T78" fmla="*/ 132 w 206"/>
                <a:gd name="T79" fmla="*/ 98 h 292"/>
                <a:gd name="T80" fmla="*/ 116 w 206"/>
                <a:gd name="T81" fmla="*/ 105 h 292"/>
                <a:gd name="T82" fmla="*/ 98 w 206"/>
                <a:gd name="T83" fmla="*/ 128 h 292"/>
                <a:gd name="T84" fmla="*/ 98 w 206"/>
                <a:gd name="T85" fmla="*/ 139 h 292"/>
                <a:gd name="T86" fmla="*/ 105 w 206"/>
                <a:gd name="T87" fmla="*/ 143 h 292"/>
                <a:gd name="T88" fmla="*/ 103 w 206"/>
                <a:gd name="T89" fmla="*/ 147 h 292"/>
                <a:gd name="T90" fmla="*/ 93 w 206"/>
                <a:gd name="T91" fmla="*/ 154 h 292"/>
                <a:gd name="T92" fmla="*/ 86 w 206"/>
                <a:gd name="T93" fmla="*/ 156 h 292"/>
                <a:gd name="T94" fmla="*/ 83 w 206"/>
                <a:gd name="T95" fmla="*/ 156 h 292"/>
                <a:gd name="T96" fmla="*/ 78 w 206"/>
                <a:gd name="T97" fmla="*/ 163 h 292"/>
                <a:gd name="T98" fmla="*/ 64 w 206"/>
                <a:gd name="T99" fmla="*/ 189 h 292"/>
                <a:gd name="T100" fmla="*/ 48 w 206"/>
                <a:gd name="T101" fmla="*/ 222 h 292"/>
                <a:gd name="T102" fmla="*/ 39 w 206"/>
                <a:gd name="T103" fmla="*/ 252 h 292"/>
                <a:gd name="T104" fmla="*/ 36 w 206"/>
                <a:gd name="T105" fmla="*/ 268 h 292"/>
                <a:gd name="T106" fmla="*/ 29 w 206"/>
                <a:gd name="T107" fmla="*/ 281 h 292"/>
                <a:gd name="T108" fmla="*/ 21 w 206"/>
                <a:gd name="T109" fmla="*/ 288 h 292"/>
                <a:gd name="T110" fmla="*/ 6 w 206"/>
                <a:gd name="T11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4"/>
                  </a:lnTo>
                  <a:lnTo>
                    <a:pt x="51" y="156"/>
                  </a:lnTo>
                  <a:lnTo>
                    <a:pt x="44" y="148"/>
                  </a:lnTo>
                  <a:lnTo>
                    <a:pt x="39" y="140"/>
                  </a:lnTo>
                  <a:lnTo>
                    <a:pt x="37" y="130"/>
                  </a:lnTo>
                  <a:lnTo>
                    <a:pt x="37" y="123"/>
                  </a:lnTo>
                  <a:lnTo>
                    <a:pt x="38" y="124"/>
                  </a:lnTo>
                  <a:lnTo>
                    <a:pt x="40" y="129"/>
                  </a:lnTo>
                  <a:lnTo>
                    <a:pt x="42" y="134"/>
                  </a:lnTo>
                  <a:lnTo>
                    <a:pt x="47" y="139"/>
                  </a:lnTo>
                  <a:lnTo>
                    <a:pt x="54" y="143"/>
                  </a:lnTo>
                  <a:lnTo>
                    <a:pt x="60" y="145"/>
                  </a:lnTo>
                  <a:lnTo>
                    <a:pt x="64" y="147"/>
                  </a:lnTo>
                  <a:lnTo>
                    <a:pt x="71" y="140"/>
                  </a:lnTo>
                  <a:lnTo>
                    <a:pt x="79" y="131"/>
                  </a:lnTo>
                  <a:lnTo>
                    <a:pt x="87" y="122"/>
                  </a:lnTo>
                  <a:lnTo>
                    <a:pt x="95" y="111"/>
                  </a:lnTo>
                  <a:lnTo>
                    <a:pt x="102" y="102"/>
                  </a:lnTo>
                  <a:lnTo>
                    <a:pt x="108" y="94"/>
                  </a:lnTo>
                  <a:lnTo>
                    <a:pt x="113" y="87"/>
                  </a:lnTo>
                  <a:lnTo>
                    <a:pt x="115" y="83"/>
                  </a:lnTo>
                  <a:lnTo>
                    <a:pt x="115" y="72"/>
                  </a:lnTo>
                  <a:lnTo>
                    <a:pt x="112" y="56"/>
                  </a:lnTo>
                  <a:lnTo>
                    <a:pt x="107" y="39"/>
                  </a:lnTo>
                  <a:lnTo>
                    <a:pt x="100" y="26"/>
                  </a:lnTo>
                  <a:lnTo>
                    <a:pt x="94" y="19"/>
                  </a:lnTo>
                  <a:lnTo>
                    <a:pt x="92" y="15"/>
                  </a:lnTo>
                  <a:lnTo>
                    <a:pt x="93" y="14"/>
                  </a:lnTo>
                  <a:lnTo>
                    <a:pt x="98" y="16"/>
                  </a:lnTo>
                  <a:lnTo>
                    <a:pt x="106" y="26"/>
                  </a:lnTo>
                  <a:lnTo>
                    <a:pt x="115" y="42"/>
                  </a:lnTo>
                  <a:lnTo>
                    <a:pt x="122" y="60"/>
                  </a:lnTo>
                  <a:lnTo>
                    <a:pt x="124" y="72"/>
                  </a:lnTo>
                  <a:lnTo>
                    <a:pt x="129" y="64"/>
                  </a:lnTo>
                  <a:lnTo>
                    <a:pt x="133" y="55"/>
                  </a:lnTo>
                  <a:lnTo>
                    <a:pt x="139" y="45"/>
                  </a:lnTo>
                  <a:lnTo>
                    <a:pt x="145" y="33"/>
                  </a:lnTo>
                  <a:lnTo>
                    <a:pt x="151" y="23"/>
                  </a:lnTo>
                  <a:lnTo>
                    <a:pt x="156" y="14"/>
                  </a:lnTo>
                  <a:lnTo>
                    <a:pt x="162" y="7"/>
                  </a:lnTo>
                  <a:lnTo>
                    <a:pt x="167" y="2"/>
                  </a:lnTo>
                  <a:lnTo>
                    <a:pt x="173" y="0"/>
                  </a:lnTo>
                  <a:lnTo>
                    <a:pt x="174" y="1"/>
                  </a:lnTo>
                  <a:lnTo>
                    <a:pt x="171" y="4"/>
                  </a:lnTo>
                  <a:lnTo>
                    <a:pt x="168" y="10"/>
                  </a:lnTo>
                  <a:lnTo>
                    <a:pt x="164" y="16"/>
                  </a:lnTo>
                  <a:lnTo>
                    <a:pt x="161" y="24"/>
                  </a:lnTo>
                  <a:lnTo>
                    <a:pt x="155" y="35"/>
                  </a:lnTo>
                  <a:lnTo>
                    <a:pt x="150" y="48"/>
                  </a:lnTo>
                  <a:lnTo>
                    <a:pt x="144" y="60"/>
                  </a:lnTo>
                  <a:lnTo>
                    <a:pt x="138" y="70"/>
                  </a:lnTo>
                  <a:lnTo>
                    <a:pt x="132" y="78"/>
                  </a:lnTo>
                  <a:lnTo>
                    <a:pt x="129" y="83"/>
                  </a:lnTo>
                  <a:lnTo>
                    <a:pt x="139" y="80"/>
                  </a:lnTo>
                  <a:lnTo>
                    <a:pt x="148" y="77"/>
                  </a:lnTo>
                  <a:lnTo>
                    <a:pt x="158" y="75"/>
                  </a:lnTo>
                  <a:lnTo>
                    <a:pt x="167" y="72"/>
                  </a:lnTo>
                  <a:lnTo>
                    <a:pt x="174" y="70"/>
                  </a:lnTo>
                  <a:lnTo>
                    <a:pt x="181" y="67"/>
                  </a:lnTo>
                  <a:lnTo>
                    <a:pt x="186" y="64"/>
                  </a:lnTo>
                  <a:lnTo>
                    <a:pt x="191" y="61"/>
                  </a:lnTo>
                  <a:lnTo>
                    <a:pt x="198" y="56"/>
                  </a:lnTo>
                  <a:lnTo>
                    <a:pt x="204" y="54"/>
                  </a:lnTo>
                  <a:lnTo>
                    <a:pt x="206" y="56"/>
                  </a:lnTo>
                  <a:lnTo>
                    <a:pt x="201" y="62"/>
                  </a:lnTo>
                  <a:lnTo>
                    <a:pt x="196" y="65"/>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1"/>
                  </a:lnTo>
                  <a:lnTo>
                    <a:pt x="105" y="143"/>
                  </a:lnTo>
                  <a:lnTo>
                    <a:pt x="108" y="143"/>
                  </a:lnTo>
                  <a:lnTo>
                    <a:pt x="103" y="147"/>
                  </a:lnTo>
                  <a:lnTo>
                    <a:pt x="98" y="151"/>
                  </a:lnTo>
                  <a:lnTo>
                    <a:pt x="93" y="154"/>
                  </a:lnTo>
                  <a:lnTo>
                    <a:pt x="90" y="158"/>
                  </a:lnTo>
                  <a:lnTo>
                    <a:pt x="86" y="156"/>
                  </a:lnTo>
                  <a:lnTo>
                    <a:pt x="85" y="155"/>
                  </a:lnTo>
                  <a:lnTo>
                    <a:pt x="83" y="156"/>
                  </a:lnTo>
                  <a:lnTo>
                    <a:pt x="83" y="156"/>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6" name="Freeform 302">
              <a:extLst>
                <a:ext uri="{FF2B5EF4-FFF2-40B4-BE49-F238E27FC236}">
                  <a16:creationId xmlns:a16="http://schemas.microsoft.com/office/drawing/2014/main" id="{CBA8B5E3-E9D2-4BFB-925F-B8ABD1DA647C}"/>
                </a:ext>
              </a:extLst>
            </p:cNvPr>
            <p:cNvSpPr>
              <a:spLocks/>
            </p:cNvSpPr>
            <p:nvPr/>
          </p:nvSpPr>
          <p:spPr bwMode="auto">
            <a:xfrm>
              <a:off x="2605" y="825"/>
              <a:ext cx="67" cy="113"/>
            </a:xfrm>
            <a:custGeom>
              <a:avLst/>
              <a:gdLst>
                <a:gd name="T0" fmla="*/ 86 w 132"/>
                <a:gd name="T1" fmla="*/ 15 h 227"/>
                <a:gd name="T2" fmla="*/ 72 w 132"/>
                <a:gd name="T3" fmla="*/ 41 h 227"/>
                <a:gd name="T4" fmla="*/ 62 w 132"/>
                <a:gd name="T5" fmla="*/ 49 h 227"/>
                <a:gd name="T6" fmla="*/ 41 w 132"/>
                <a:gd name="T7" fmla="*/ 56 h 227"/>
                <a:gd name="T8" fmla="*/ 19 w 132"/>
                <a:gd name="T9" fmla="*/ 67 h 227"/>
                <a:gd name="T10" fmla="*/ 4 w 132"/>
                <a:gd name="T11" fmla="*/ 79 h 227"/>
                <a:gd name="T12" fmla="*/ 0 w 132"/>
                <a:gd name="T13" fmla="*/ 87 h 227"/>
                <a:gd name="T14" fmla="*/ 1 w 132"/>
                <a:gd name="T15" fmla="*/ 89 h 227"/>
                <a:gd name="T16" fmla="*/ 10 w 132"/>
                <a:gd name="T17" fmla="*/ 84 h 227"/>
                <a:gd name="T18" fmla="*/ 25 w 132"/>
                <a:gd name="T19" fmla="*/ 75 h 227"/>
                <a:gd name="T20" fmla="*/ 43 w 132"/>
                <a:gd name="T21" fmla="*/ 66 h 227"/>
                <a:gd name="T22" fmla="*/ 60 w 132"/>
                <a:gd name="T23" fmla="*/ 58 h 227"/>
                <a:gd name="T24" fmla="*/ 62 w 132"/>
                <a:gd name="T25" fmla="*/ 68 h 227"/>
                <a:gd name="T26" fmla="*/ 56 w 132"/>
                <a:gd name="T27" fmla="*/ 97 h 227"/>
                <a:gd name="T28" fmla="*/ 48 w 132"/>
                <a:gd name="T29" fmla="*/ 112 h 227"/>
                <a:gd name="T30" fmla="*/ 34 w 132"/>
                <a:gd name="T31" fmla="*/ 127 h 227"/>
                <a:gd name="T32" fmla="*/ 18 w 132"/>
                <a:gd name="T33" fmla="*/ 144 h 227"/>
                <a:gd name="T34" fmla="*/ 7 w 132"/>
                <a:gd name="T35" fmla="*/ 157 h 227"/>
                <a:gd name="T36" fmla="*/ 3 w 132"/>
                <a:gd name="T37" fmla="*/ 166 h 227"/>
                <a:gd name="T38" fmla="*/ 7 w 132"/>
                <a:gd name="T39" fmla="*/ 168 h 227"/>
                <a:gd name="T40" fmla="*/ 13 w 132"/>
                <a:gd name="T41" fmla="*/ 160 h 227"/>
                <a:gd name="T42" fmla="*/ 25 w 132"/>
                <a:gd name="T43" fmla="*/ 149 h 227"/>
                <a:gd name="T44" fmla="*/ 39 w 132"/>
                <a:gd name="T45" fmla="*/ 136 h 227"/>
                <a:gd name="T46" fmla="*/ 50 w 132"/>
                <a:gd name="T47" fmla="*/ 126 h 227"/>
                <a:gd name="T48" fmla="*/ 56 w 132"/>
                <a:gd name="T49" fmla="*/ 142 h 227"/>
                <a:gd name="T50" fmla="*/ 61 w 132"/>
                <a:gd name="T51" fmla="*/ 202 h 227"/>
                <a:gd name="T52" fmla="*/ 65 w 132"/>
                <a:gd name="T53" fmla="*/ 226 h 227"/>
                <a:gd name="T54" fmla="*/ 66 w 132"/>
                <a:gd name="T55" fmla="*/ 225 h 227"/>
                <a:gd name="T56" fmla="*/ 68 w 132"/>
                <a:gd name="T57" fmla="*/ 198 h 227"/>
                <a:gd name="T58" fmla="*/ 65 w 132"/>
                <a:gd name="T59" fmla="*/ 133 h 227"/>
                <a:gd name="T60" fmla="*/ 69 w 132"/>
                <a:gd name="T61" fmla="*/ 111 h 227"/>
                <a:gd name="T62" fmla="*/ 72 w 132"/>
                <a:gd name="T63" fmla="*/ 114 h 227"/>
                <a:gd name="T64" fmla="*/ 76 w 132"/>
                <a:gd name="T65" fmla="*/ 123 h 227"/>
                <a:gd name="T66" fmla="*/ 86 w 132"/>
                <a:gd name="T67" fmla="*/ 138 h 227"/>
                <a:gd name="T68" fmla="*/ 101 w 132"/>
                <a:gd name="T69" fmla="*/ 156 h 227"/>
                <a:gd name="T70" fmla="*/ 114 w 132"/>
                <a:gd name="T71" fmla="*/ 168 h 227"/>
                <a:gd name="T72" fmla="*/ 122 w 132"/>
                <a:gd name="T73" fmla="*/ 171 h 227"/>
                <a:gd name="T74" fmla="*/ 117 w 132"/>
                <a:gd name="T75" fmla="*/ 162 h 227"/>
                <a:gd name="T76" fmla="*/ 107 w 132"/>
                <a:gd name="T77" fmla="*/ 150 h 227"/>
                <a:gd name="T78" fmla="*/ 98 w 132"/>
                <a:gd name="T79" fmla="*/ 137 h 227"/>
                <a:gd name="T80" fmla="*/ 86 w 132"/>
                <a:gd name="T81" fmla="*/ 122 h 227"/>
                <a:gd name="T82" fmla="*/ 79 w 132"/>
                <a:gd name="T83" fmla="*/ 110 h 227"/>
                <a:gd name="T84" fmla="*/ 76 w 132"/>
                <a:gd name="T85" fmla="*/ 95 h 227"/>
                <a:gd name="T86" fmla="*/ 78 w 132"/>
                <a:gd name="T87" fmla="*/ 68 h 227"/>
                <a:gd name="T88" fmla="*/ 81 w 132"/>
                <a:gd name="T89" fmla="*/ 58 h 227"/>
                <a:gd name="T90" fmla="*/ 86 w 132"/>
                <a:gd name="T91" fmla="*/ 60 h 227"/>
                <a:gd name="T92" fmla="*/ 94 w 132"/>
                <a:gd name="T93" fmla="*/ 68 h 227"/>
                <a:gd name="T94" fmla="*/ 106 w 132"/>
                <a:gd name="T95" fmla="*/ 79 h 227"/>
                <a:gd name="T96" fmla="*/ 118 w 132"/>
                <a:gd name="T97" fmla="*/ 89 h 227"/>
                <a:gd name="T98" fmla="*/ 127 w 132"/>
                <a:gd name="T99" fmla="*/ 98 h 227"/>
                <a:gd name="T100" fmla="*/ 132 w 132"/>
                <a:gd name="T101" fmla="*/ 100 h 227"/>
                <a:gd name="T102" fmla="*/ 123 w 132"/>
                <a:gd name="T103" fmla="*/ 88 h 227"/>
                <a:gd name="T104" fmla="*/ 110 w 132"/>
                <a:gd name="T105" fmla="*/ 73 h 227"/>
                <a:gd name="T106" fmla="*/ 98 w 132"/>
                <a:gd name="T107" fmla="*/ 57 h 227"/>
                <a:gd name="T108" fmla="*/ 93 w 132"/>
                <a:gd name="T109" fmla="*/ 46 h 227"/>
                <a:gd name="T110" fmla="*/ 92 w 132"/>
                <a:gd name="T111" fmla="*/ 23 h 227"/>
                <a:gd name="T112" fmla="*/ 100 w 132"/>
                <a:gd name="T113" fmla="*/ 4 h 227"/>
                <a:gd name="T114" fmla="*/ 95 w 132"/>
                <a:gd name="T115" fmla="*/ 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227">
                  <a:moveTo>
                    <a:pt x="92" y="5"/>
                  </a:moveTo>
                  <a:lnTo>
                    <a:pt x="86" y="15"/>
                  </a:lnTo>
                  <a:lnTo>
                    <a:pt x="79" y="28"/>
                  </a:lnTo>
                  <a:lnTo>
                    <a:pt x="72" y="41"/>
                  </a:lnTo>
                  <a:lnTo>
                    <a:pt x="70" y="49"/>
                  </a:lnTo>
                  <a:lnTo>
                    <a:pt x="62" y="49"/>
                  </a:lnTo>
                  <a:lnTo>
                    <a:pt x="53" y="52"/>
                  </a:lnTo>
                  <a:lnTo>
                    <a:pt x="41" y="56"/>
                  </a:lnTo>
                  <a:lnTo>
                    <a:pt x="31" y="61"/>
                  </a:lnTo>
                  <a:lnTo>
                    <a:pt x="19" y="67"/>
                  </a:lnTo>
                  <a:lnTo>
                    <a:pt x="11" y="73"/>
                  </a:lnTo>
                  <a:lnTo>
                    <a:pt x="4" y="79"/>
                  </a:lnTo>
                  <a:lnTo>
                    <a:pt x="1" y="82"/>
                  </a:lnTo>
                  <a:lnTo>
                    <a:pt x="0" y="87"/>
                  </a:lnTo>
                  <a:lnTo>
                    <a:pt x="0" y="89"/>
                  </a:lnTo>
                  <a:lnTo>
                    <a:pt x="1" y="89"/>
                  </a:lnTo>
                  <a:lnTo>
                    <a:pt x="5" y="87"/>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2"/>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3"/>
                  </a:lnTo>
                  <a:lnTo>
                    <a:pt x="68" y="113"/>
                  </a:lnTo>
                  <a:lnTo>
                    <a:pt x="69" y="111"/>
                  </a:lnTo>
                  <a:lnTo>
                    <a:pt x="71" y="111"/>
                  </a:lnTo>
                  <a:lnTo>
                    <a:pt x="72" y="114"/>
                  </a:lnTo>
                  <a:lnTo>
                    <a:pt x="73" y="119"/>
                  </a:lnTo>
                  <a:lnTo>
                    <a:pt x="76" y="123"/>
                  </a:lnTo>
                  <a:lnTo>
                    <a:pt x="80" y="130"/>
                  </a:lnTo>
                  <a:lnTo>
                    <a:pt x="86" y="138"/>
                  </a:lnTo>
                  <a:lnTo>
                    <a:pt x="93" y="148"/>
                  </a:lnTo>
                  <a:lnTo>
                    <a:pt x="101" y="156"/>
                  </a:lnTo>
                  <a:lnTo>
                    <a:pt x="108" y="163"/>
                  </a:lnTo>
                  <a:lnTo>
                    <a:pt x="114" y="168"/>
                  </a:lnTo>
                  <a:lnTo>
                    <a:pt x="118" y="171"/>
                  </a:lnTo>
                  <a:lnTo>
                    <a:pt x="122" y="171"/>
                  </a:lnTo>
                  <a:lnTo>
                    <a:pt x="122" y="167"/>
                  </a:lnTo>
                  <a:lnTo>
                    <a:pt x="117" y="162"/>
                  </a:lnTo>
                  <a:lnTo>
                    <a:pt x="111" y="155"/>
                  </a:lnTo>
                  <a:lnTo>
                    <a:pt x="107" y="150"/>
                  </a:lnTo>
                  <a:lnTo>
                    <a:pt x="102" y="144"/>
                  </a:lnTo>
                  <a:lnTo>
                    <a:pt x="98" y="137"/>
                  </a:lnTo>
                  <a:lnTo>
                    <a:pt x="92" y="129"/>
                  </a:lnTo>
                  <a:lnTo>
                    <a:pt x="86" y="122"/>
                  </a:lnTo>
                  <a:lnTo>
                    <a:pt x="81" y="115"/>
                  </a:lnTo>
                  <a:lnTo>
                    <a:pt x="79" y="110"/>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9"/>
                  </a:lnTo>
                  <a:lnTo>
                    <a:pt x="111" y="84"/>
                  </a:lnTo>
                  <a:lnTo>
                    <a:pt x="118" y="89"/>
                  </a:lnTo>
                  <a:lnTo>
                    <a:pt x="123" y="94"/>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7" name="Freeform 303">
              <a:extLst>
                <a:ext uri="{FF2B5EF4-FFF2-40B4-BE49-F238E27FC236}">
                  <a16:creationId xmlns:a16="http://schemas.microsoft.com/office/drawing/2014/main" id="{FE47CDC6-47F0-48AD-BC93-4339E0FAAE0A}"/>
                </a:ext>
              </a:extLst>
            </p:cNvPr>
            <p:cNvSpPr>
              <a:spLocks/>
            </p:cNvSpPr>
            <p:nvPr/>
          </p:nvSpPr>
          <p:spPr bwMode="auto">
            <a:xfrm>
              <a:off x="2838" y="774"/>
              <a:ext cx="132" cy="104"/>
            </a:xfrm>
            <a:custGeom>
              <a:avLst/>
              <a:gdLst>
                <a:gd name="T0" fmla="*/ 14 w 263"/>
                <a:gd name="T1" fmla="*/ 28 h 207"/>
                <a:gd name="T2" fmla="*/ 27 w 263"/>
                <a:gd name="T3" fmla="*/ 39 h 207"/>
                <a:gd name="T4" fmla="*/ 41 w 263"/>
                <a:gd name="T5" fmla="*/ 45 h 207"/>
                <a:gd name="T6" fmla="*/ 56 w 263"/>
                <a:gd name="T7" fmla="*/ 53 h 207"/>
                <a:gd name="T8" fmla="*/ 59 w 263"/>
                <a:gd name="T9" fmla="*/ 96 h 207"/>
                <a:gd name="T10" fmla="*/ 65 w 263"/>
                <a:gd name="T11" fmla="*/ 136 h 207"/>
                <a:gd name="T12" fmla="*/ 65 w 263"/>
                <a:gd name="T13" fmla="*/ 124 h 207"/>
                <a:gd name="T14" fmla="*/ 70 w 263"/>
                <a:gd name="T15" fmla="*/ 68 h 207"/>
                <a:gd name="T16" fmla="*/ 83 w 263"/>
                <a:gd name="T17" fmla="*/ 64 h 207"/>
                <a:gd name="T18" fmla="*/ 103 w 263"/>
                <a:gd name="T19" fmla="*/ 84 h 207"/>
                <a:gd name="T20" fmla="*/ 121 w 263"/>
                <a:gd name="T21" fmla="*/ 97 h 207"/>
                <a:gd name="T22" fmla="*/ 137 w 263"/>
                <a:gd name="T23" fmla="*/ 184 h 207"/>
                <a:gd name="T24" fmla="*/ 149 w 263"/>
                <a:gd name="T25" fmla="*/ 204 h 207"/>
                <a:gd name="T26" fmla="*/ 141 w 263"/>
                <a:gd name="T27" fmla="*/ 170 h 207"/>
                <a:gd name="T28" fmla="*/ 133 w 263"/>
                <a:gd name="T29" fmla="*/ 105 h 207"/>
                <a:gd name="T30" fmla="*/ 182 w 263"/>
                <a:gd name="T31" fmla="*/ 131 h 207"/>
                <a:gd name="T32" fmla="*/ 239 w 263"/>
                <a:gd name="T33" fmla="*/ 165 h 207"/>
                <a:gd name="T34" fmla="*/ 262 w 263"/>
                <a:gd name="T35" fmla="*/ 179 h 207"/>
                <a:gd name="T36" fmla="*/ 253 w 263"/>
                <a:gd name="T37" fmla="*/ 166 h 207"/>
                <a:gd name="T38" fmla="*/ 215 w 263"/>
                <a:gd name="T39" fmla="*/ 141 h 207"/>
                <a:gd name="T40" fmla="*/ 162 w 263"/>
                <a:gd name="T41" fmla="*/ 107 h 207"/>
                <a:gd name="T42" fmla="*/ 133 w 263"/>
                <a:gd name="T43" fmla="*/ 93 h 207"/>
                <a:gd name="T44" fmla="*/ 152 w 263"/>
                <a:gd name="T45" fmla="*/ 89 h 207"/>
                <a:gd name="T46" fmla="*/ 189 w 263"/>
                <a:gd name="T47" fmla="*/ 81 h 207"/>
                <a:gd name="T48" fmla="*/ 235 w 263"/>
                <a:gd name="T49" fmla="*/ 81 h 207"/>
                <a:gd name="T50" fmla="*/ 263 w 263"/>
                <a:gd name="T51" fmla="*/ 89 h 207"/>
                <a:gd name="T52" fmla="*/ 251 w 263"/>
                <a:gd name="T53" fmla="*/ 76 h 207"/>
                <a:gd name="T54" fmla="*/ 213 w 263"/>
                <a:gd name="T55" fmla="*/ 74 h 207"/>
                <a:gd name="T56" fmla="*/ 158 w 263"/>
                <a:gd name="T57" fmla="*/ 75 h 207"/>
                <a:gd name="T58" fmla="*/ 132 w 263"/>
                <a:gd name="T59" fmla="*/ 76 h 207"/>
                <a:gd name="T60" fmla="*/ 111 w 263"/>
                <a:gd name="T61" fmla="*/ 62 h 207"/>
                <a:gd name="T62" fmla="*/ 92 w 263"/>
                <a:gd name="T63" fmla="*/ 47 h 207"/>
                <a:gd name="T64" fmla="*/ 106 w 263"/>
                <a:gd name="T65" fmla="*/ 35 h 207"/>
                <a:gd name="T66" fmla="*/ 138 w 263"/>
                <a:gd name="T67" fmla="*/ 16 h 207"/>
                <a:gd name="T68" fmla="*/ 163 w 263"/>
                <a:gd name="T69" fmla="*/ 6 h 207"/>
                <a:gd name="T70" fmla="*/ 161 w 263"/>
                <a:gd name="T71" fmla="*/ 0 h 207"/>
                <a:gd name="T72" fmla="*/ 133 w 263"/>
                <a:gd name="T73" fmla="*/ 9 h 207"/>
                <a:gd name="T74" fmla="*/ 100 w 263"/>
                <a:gd name="T75" fmla="*/ 25 h 207"/>
                <a:gd name="T76" fmla="*/ 77 w 263"/>
                <a:gd name="T77" fmla="*/ 37 h 207"/>
                <a:gd name="T78" fmla="*/ 57 w 263"/>
                <a:gd name="T79" fmla="*/ 38 h 207"/>
                <a:gd name="T80" fmla="*/ 37 w 263"/>
                <a:gd name="T81" fmla="*/ 28 h 207"/>
                <a:gd name="T82" fmla="*/ 15 w 263"/>
                <a:gd name="T83" fmla="*/ 18 h 207"/>
                <a:gd name="T84" fmla="*/ 0 w 263"/>
                <a:gd name="T85" fmla="*/ 1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07">
                  <a:moveTo>
                    <a:pt x="0" y="16"/>
                  </a:moveTo>
                  <a:lnTo>
                    <a:pt x="6" y="21"/>
                  </a:lnTo>
                  <a:lnTo>
                    <a:pt x="14" y="28"/>
                  </a:lnTo>
                  <a:lnTo>
                    <a:pt x="21" y="35"/>
                  </a:lnTo>
                  <a:lnTo>
                    <a:pt x="25" y="38"/>
                  </a:lnTo>
                  <a:lnTo>
                    <a:pt x="27" y="39"/>
                  </a:lnTo>
                  <a:lnTo>
                    <a:pt x="31" y="40"/>
                  </a:lnTo>
                  <a:lnTo>
                    <a:pt x="35" y="43"/>
                  </a:lnTo>
                  <a:lnTo>
                    <a:pt x="41" y="45"/>
                  </a:lnTo>
                  <a:lnTo>
                    <a:pt x="47" y="48"/>
                  </a:lnTo>
                  <a:lnTo>
                    <a:pt x="52" y="51"/>
                  </a:lnTo>
                  <a:lnTo>
                    <a:pt x="56" y="53"/>
                  </a:lnTo>
                  <a:lnTo>
                    <a:pt x="60" y="55"/>
                  </a:lnTo>
                  <a:lnTo>
                    <a:pt x="60" y="74"/>
                  </a:lnTo>
                  <a:lnTo>
                    <a:pt x="59" y="96"/>
                  </a:lnTo>
                  <a:lnTo>
                    <a:pt x="60" y="115"/>
                  </a:lnTo>
                  <a:lnTo>
                    <a:pt x="62" y="130"/>
                  </a:lnTo>
                  <a:lnTo>
                    <a:pt x="65" y="136"/>
                  </a:lnTo>
                  <a:lnTo>
                    <a:pt x="67" y="136"/>
                  </a:lnTo>
                  <a:lnTo>
                    <a:pt x="67" y="131"/>
                  </a:lnTo>
                  <a:lnTo>
                    <a:pt x="65" y="124"/>
                  </a:lnTo>
                  <a:lnTo>
                    <a:pt x="65" y="111"/>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7"/>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2"/>
                  </a:lnTo>
                  <a:lnTo>
                    <a:pt x="259" y="176"/>
                  </a:lnTo>
                  <a:lnTo>
                    <a:pt x="262" y="179"/>
                  </a:lnTo>
                  <a:lnTo>
                    <a:pt x="263" y="177"/>
                  </a:lnTo>
                  <a:lnTo>
                    <a:pt x="260" y="173"/>
                  </a:lnTo>
                  <a:lnTo>
                    <a:pt x="253" y="166"/>
                  </a:lnTo>
                  <a:lnTo>
                    <a:pt x="245" y="160"/>
                  </a:lnTo>
                  <a:lnTo>
                    <a:pt x="231" y="151"/>
                  </a:lnTo>
                  <a:lnTo>
                    <a:pt x="215" y="141"/>
                  </a:lnTo>
                  <a:lnTo>
                    <a:pt x="197" y="129"/>
                  </a:lnTo>
                  <a:lnTo>
                    <a:pt x="178" y="117"/>
                  </a:lnTo>
                  <a:lnTo>
                    <a:pt x="162" y="107"/>
                  </a:lnTo>
                  <a:lnTo>
                    <a:pt x="148" y="100"/>
                  </a:lnTo>
                  <a:lnTo>
                    <a:pt x="140" y="96"/>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3"/>
                  </a:lnTo>
                  <a:lnTo>
                    <a:pt x="118" y="68"/>
                  </a:lnTo>
                  <a:lnTo>
                    <a:pt x="111" y="62"/>
                  </a:lnTo>
                  <a:lnTo>
                    <a:pt x="103" y="56"/>
                  </a:lnTo>
                  <a:lnTo>
                    <a:pt x="97" y="52"/>
                  </a:lnTo>
                  <a:lnTo>
                    <a:pt x="92" y="47"/>
                  </a:lnTo>
                  <a:lnTo>
                    <a:pt x="88" y="45"/>
                  </a:lnTo>
                  <a:lnTo>
                    <a:pt x="97" y="40"/>
                  </a:lnTo>
                  <a:lnTo>
                    <a:pt x="106" y="35"/>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8" name="Freeform 304">
              <a:extLst>
                <a:ext uri="{FF2B5EF4-FFF2-40B4-BE49-F238E27FC236}">
                  <a16:creationId xmlns:a16="http://schemas.microsoft.com/office/drawing/2014/main" id="{B69CEC34-1F57-48BB-96F8-50C0A79F8523}"/>
                </a:ext>
              </a:extLst>
            </p:cNvPr>
            <p:cNvSpPr>
              <a:spLocks/>
            </p:cNvSpPr>
            <p:nvPr/>
          </p:nvSpPr>
          <p:spPr bwMode="auto">
            <a:xfrm>
              <a:off x="2115" y="995"/>
              <a:ext cx="334" cy="331"/>
            </a:xfrm>
            <a:custGeom>
              <a:avLst/>
              <a:gdLst>
                <a:gd name="T0" fmla="*/ 265 w 667"/>
                <a:gd name="T1" fmla="*/ 155 h 663"/>
                <a:gd name="T2" fmla="*/ 184 w 667"/>
                <a:gd name="T3" fmla="*/ 99 h 663"/>
                <a:gd name="T4" fmla="*/ 77 w 667"/>
                <a:gd name="T5" fmla="*/ 76 h 663"/>
                <a:gd name="T6" fmla="*/ 39 w 667"/>
                <a:gd name="T7" fmla="*/ 64 h 663"/>
                <a:gd name="T8" fmla="*/ 65 w 667"/>
                <a:gd name="T9" fmla="*/ 154 h 663"/>
                <a:gd name="T10" fmla="*/ 107 w 667"/>
                <a:gd name="T11" fmla="*/ 232 h 663"/>
                <a:gd name="T12" fmla="*/ 187 w 667"/>
                <a:gd name="T13" fmla="*/ 280 h 663"/>
                <a:gd name="T14" fmla="*/ 248 w 667"/>
                <a:gd name="T15" fmla="*/ 316 h 663"/>
                <a:gd name="T16" fmla="*/ 222 w 667"/>
                <a:gd name="T17" fmla="*/ 329 h 663"/>
                <a:gd name="T18" fmla="*/ 170 w 667"/>
                <a:gd name="T19" fmla="*/ 318 h 663"/>
                <a:gd name="T20" fmla="*/ 102 w 667"/>
                <a:gd name="T21" fmla="*/ 349 h 663"/>
                <a:gd name="T22" fmla="*/ 56 w 667"/>
                <a:gd name="T23" fmla="*/ 408 h 663"/>
                <a:gd name="T24" fmla="*/ 10 w 667"/>
                <a:gd name="T25" fmla="*/ 442 h 663"/>
                <a:gd name="T26" fmla="*/ 17 w 667"/>
                <a:gd name="T27" fmla="*/ 463 h 663"/>
                <a:gd name="T28" fmla="*/ 56 w 667"/>
                <a:gd name="T29" fmla="*/ 480 h 663"/>
                <a:gd name="T30" fmla="*/ 138 w 667"/>
                <a:gd name="T31" fmla="*/ 491 h 663"/>
                <a:gd name="T32" fmla="*/ 230 w 667"/>
                <a:gd name="T33" fmla="*/ 435 h 663"/>
                <a:gd name="T34" fmla="*/ 251 w 667"/>
                <a:gd name="T35" fmla="*/ 389 h 663"/>
                <a:gd name="T36" fmla="*/ 279 w 667"/>
                <a:gd name="T37" fmla="*/ 348 h 663"/>
                <a:gd name="T38" fmla="*/ 297 w 667"/>
                <a:gd name="T39" fmla="*/ 368 h 663"/>
                <a:gd name="T40" fmla="*/ 268 w 667"/>
                <a:gd name="T41" fmla="*/ 423 h 663"/>
                <a:gd name="T42" fmla="*/ 244 w 667"/>
                <a:gd name="T43" fmla="*/ 437 h 663"/>
                <a:gd name="T44" fmla="*/ 212 w 667"/>
                <a:gd name="T45" fmla="*/ 472 h 663"/>
                <a:gd name="T46" fmla="*/ 189 w 667"/>
                <a:gd name="T47" fmla="*/ 545 h 663"/>
                <a:gd name="T48" fmla="*/ 194 w 667"/>
                <a:gd name="T49" fmla="*/ 597 h 663"/>
                <a:gd name="T50" fmla="*/ 183 w 667"/>
                <a:gd name="T51" fmla="*/ 661 h 663"/>
                <a:gd name="T52" fmla="*/ 247 w 667"/>
                <a:gd name="T53" fmla="*/ 654 h 663"/>
                <a:gd name="T54" fmla="*/ 329 w 667"/>
                <a:gd name="T55" fmla="*/ 598 h 663"/>
                <a:gd name="T56" fmla="*/ 362 w 667"/>
                <a:gd name="T57" fmla="*/ 512 h 663"/>
                <a:gd name="T58" fmla="*/ 342 w 667"/>
                <a:gd name="T59" fmla="*/ 421 h 663"/>
                <a:gd name="T60" fmla="*/ 341 w 667"/>
                <a:gd name="T61" fmla="*/ 383 h 663"/>
                <a:gd name="T62" fmla="*/ 370 w 667"/>
                <a:gd name="T63" fmla="*/ 427 h 663"/>
                <a:gd name="T64" fmla="*/ 389 w 667"/>
                <a:gd name="T65" fmla="*/ 505 h 663"/>
                <a:gd name="T66" fmla="*/ 465 w 667"/>
                <a:gd name="T67" fmla="*/ 558 h 663"/>
                <a:gd name="T68" fmla="*/ 549 w 667"/>
                <a:gd name="T69" fmla="*/ 599 h 663"/>
                <a:gd name="T70" fmla="*/ 578 w 667"/>
                <a:gd name="T71" fmla="*/ 543 h 663"/>
                <a:gd name="T72" fmla="*/ 498 w 667"/>
                <a:gd name="T73" fmla="*/ 409 h 663"/>
                <a:gd name="T74" fmla="*/ 448 w 667"/>
                <a:gd name="T75" fmla="*/ 397 h 663"/>
                <a:gd name="T76" fmla="*/ 437 w 667"/>
                <a:gd name="T77" fmla="*/ 382 h 663"/>
                <a:gd name="T78" fmla="*/ 507 w 667"/>
                <a:gd name="T79" fmla="*/ 397 h 663"/>
                <a:gd name="T80" fmla="*/ 598 w 667"/>
                <a:gd name="T81" fmla="*/ 393 h 663"/>
                <a:gd name="T82" fmla="*/ 649 w 667"/>
                <a:gd name="T83" fmla="*/ 372 h 663"/>
                <a:gd name="T84" fmla="*/ 642 w 667"/>
                <a:gd name="T85" fmla="*/ 357 h 663"/>
                <a:gd name="T86" fmla="*/ 593 w 667"/>
                <a:gd name="T87" fmla="*/ 308 h 663"/>
                <a:gd name="T88" fmla="*/ 525 w 667"/>
                <a:gd name="T89" fmla="*/ 254 h 663"/>
                <a:gd name="T90" fmla="*/ 442 w 667"/>
                <a:gd name="T91" fmla="*/ 263 h 663"/>
                <a:gd name="T92" fmla="*/ 408 w 667"/>
                <a:gd name="T93" fmla="*/ 281 h 663"/>
                <a:gd name="T94" fmla="*/ 400 w 667"/>
                <a:gd name="T95" fmla="*/ 263 h 663"/>
                <a:gd name="T96" fmla="*/ 420 w 667"/>
                <a:gd name="T97" fmla="*/ 249 h 663"/>
                <a:gd name="T98" fmla="*/ 459 w 667"/>
                <a:gd name="T99" fmla="*/ 232 h 663"/>
                <a:gd name="T100" fmla="*/ 496 w 667"/>
                <a:gd name="T101" fmla="*/ 127 h 663"/>
                <a:gd name="T102" fmla="*/ 473 w 667"/>
                <a:gd name="T103" fmla="*/ 20 h 663"/>
                <a:gd name="T104" fmla="*/ 433 w 667"/>
                <a:gd name="T105" fmla="*/ 50 h 663"/>
                <a:gd name="T106" fmla="*/ 370 w 667"/>
                <a:gd name="T107" fmla="*/ 82 h 663"/>
                <a:gd name="T108" fmla="*/ 308 w 667"/>
                <a:gd name="T109" fmla="*/ 186 h 663"/>
                <a:gd name="T110" fmla="*/ 297 w 667"/>
                <a:gd name="T111" fmla="*/ 24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 h="663">
                  <a:moveTo>
                    <a:pt x="291" y="242"/>
                  </a:moveTo>
                  <a:lnTo>
                    <a:pt x="289" y="220"/>
                  </a:lnTo>
                  <a:lnTo>
                    <a:pt x="284" y="197"/>
                  </a:lnTo>
                  <a:lnTo>
                    <a:pt x="275" y="175"/>
                  </a:lnTo>
                  <a:lnTo>
                    <a:pt x="265" y="155"/>
                  </a:lnTo>
                  <a:lnTo>
                    <a:pt x="251" y="136"/>
                  </a:lnTo>
                  <a:lnTo>
                    <a:pt x="236" y="121"/>
                  </a:lnTo>
                  <a:lnTo>
                    <a:pt x="220" y="111"/>
                  </a:lnTo>
                  <a:lnTo>
                    <a:pt x="202" y="104"/>
                  </a:lnTo>
                  <a:lnTo>
                    <a:pt x="184" y="99"/>
                  </a:lnTo>
                  <a:lnTo>
                    <a:pt x="162" y="96"/>
                  </a:lnTo>
                  <a:lnTo>
                    <a:pt x="139" y="91"/>
                  </a:lnTo>
                  <a:lnTo>
                    <a:pt x="116" y="86"/>
                  </a:lnTo>
                  <a:lnTo>
                    <a:pt x="95" y="81"/>
                  </a:lnTo>
                  <a:lnTo>
                    <a:pt x="77" y="76"/>
                  </a:lnTo>
                  <a:lnTo>
                    <a:pt x="62" y="72"/>
                  </a:lnTo>
                  <a:lnTo>
                    <a:pt x="53" y="67"/>
                  </a:lnTo>
                  <a:lnTo>
                    <a:pt x="43" y="60"/>
                  </a:lnTo>
                  <a:lnTo>
                    <a:pt x="39" y="60"/>
                  </a:lnTo>
                  <a:lnTo>
                    <a:pt x="39" y="64"/>
                  </a:lnTo>
                  <a:lnTo>
                    <a:pt x="45" y="72"/>
                  </a:lnTo>
                  <a:lnTo>
                    <a:pt x="52" y="86"/>
                  </a:lnTo>
                  <a:lnTo>
                    <a:pt x="57" y="105"/>
                  </a:lnTo>
                  <a:lnTo>
                    <a:pt x="62" y="129"/>
                  </a:lnTo>
                  <a:lnTo>
                    <a:pt x="65" y="154"/>
                  </a:lnTo>
                  <a:lnTo>
                    <a:pt x="69" y="167"/>
                  </a:lnTo>
                  <a:lnTo>
                    <a:pt x="75" y="182"/>
                  </a:lnTo>
                  <a:lnTo>
                    <a:pt x="84" y="198"/>
                  </a:lnTo>
                  <a:lnTo>
                    <a:pt x="94" y="216"/>
                  </a:lnTo>
                  <a:lnTo>
                    <a:pt x="107" y="232"/>
                  </a:lnTo>
                  <a:lnTo>
                    <a:pt x="121" y="247"/>
                  </a:lnTo>
                  <a:lnTo>
                    <a:pt x="137" y="260"/>
                  </a:lnTo>
                  <a:lnTo>
                    <a:pt x="154" y="269"/>
                  </a:lnTo>
                  <a:lnTo>
                    <a:pt x="171" y="276"/>
                  </a:lnTo>
                  <a:lnTo>
                    <a:pt x="187" y="280"/>
                  </a:lnTo>
                  <a:lnTo>
                    <a:pt x="202" y="286"/>
                  </a:lnTo>
                  <a:lnTo>
                    <a:pt x="215" y="291"/>
                  </a:lnTo>
                  <a:lnTo>
                    <a:pt x="228" y="298"/>
                  </a:lnTo>
                  <a:lnTo>
                    <a:pt x="238" y="306"/>
                  </a:lnTo>
                  <a:lnTo>
                    <a:pt x="248" y="316"/>
                  </a:lnTo>
                  <a:lnTo>
                    <a:pt x="258" y="330"/>
                  </a:lnTo>
                  <a:lnTo>
                    <a:pt x="248" y="332"/>
                  </a:lnTo>
                  <a:lnTo>
                    <a:pt x="239" y="332"/>
                  </a:lnTo>
                  <a:lnTo>
                    <a:pt x="230" y="331"/>
                  </a:lnTo>
                  <a:lnTo>
                    <a:pt x="222" y="329"/>
                  </a:lnTo>
                  <a:lnTo>
                    <a:pt x="213" y="326"/>
                  </a:lnTo>
                  <a:lnTo>
                    <a:pt x="203" y="323"/>
                  </a:lnTo>
                  <a:lnTo>
                    <a:pt x="194" y="321"/>
                  </a:lnTo>
                  <a:lnTo>
                    <a:pt x="184" y="318"/>
                  </a:lnTo>
                  <a:lnTo>
                    <a:pt x="170" y="318"/>
                  </a:lnTo>
                  <a:lnTo>
                    <a:pt x="155" y="319"/>
                  </a:lnTo>
                  <a:lnTo>
                    <a:pt x="141" y="324"/>
                  </a:lnTo>
                  <a:lnTo>
                    <a:pt x="128" y="331"/>
                  </a:lnTo>
                  <a:lnTo>
                    <a:pt x="115" y="339"/>
                  </a:lnTo>
                  <a:lnTo>
                    <a:pt x="102" y="349"/>
                  </a:lnTo>
                  <a:lnTo>
                    <a:pt x="92" y="361"/>
                  </a:lnTo>
                  <a:lnTo>
                    <a:pt x="84" y="374"/>
                  </a:lnTo>
                  <a:lnTo>
                    <a:pt x="76" y="386"/>
                  </a:lnTo>
                  <a:lnTo>
                    <a:pt x="66" y="398"/>
                  </a:lnTo>
                  <a:lnTo>
                    <a:pt x="56" y="408"/>
                  </a:lnTo>
                  <a:lnTo>
                    <a:pt x="46" y="417"/>
                  </a:lnTo>
                  <a:lnTo>
                    <a:pt x="35" y="425"/>
                  </a:lnTo>
                  <a:lnTo>
                    <a:pt x="26" y="432"/>
                  </a:lnTo>
                  <a:lnTo>
                    <a:pt x="17" y="437"/>
                  </a:lnTo>
                  <a:lnTo>
                    <a:pt x="10" y="442"/>
                  </a:lnTo>
                  <a:lnTo>
                    <a:pt x="2" y="446"/>
                  </a:lnTo>
                  <a:lnTo>
                    <a:pt x="0" y="450"/>
                  </a:lnTo>
                  <a:lnTo>
                    <a:pt x="3" y="454"/>
                  </a:lnTo>
                  <a:lnTo>
                    <a:pt x="14" y="461"/>
                  </a:lnTo>
                  <a:lnTo>
                    <a:pt x="17" y="463"/>
                  </a:lnTo>
                  <a:lnTo>
                    <a:pt x="22" y="466"/>
                  </a:lnTo>
                  <a:lnTo>
                    <a:pt x="28" y="469"/>
                  </a:lnTo>
                  <a:lnTo>
                    <a:pt x="37" y="473"/>
                  </a:lnTo>
                  <a:lnTo>
                    <a:pt x="46" y="476"/>
                  </a:lnTo>
                  <a:lnTo>
                    <a:pt x="56" y="480"/>
                  </a:lnTo>
                  <a:lnTo>
                    <a:pt x="66" y="483"/>
                  </a:lnTo>
                  <a:lnTo>
                    <a:pt x="79" y="487"/>
                  </a:lnTo>
                  <a:lnTo>
                    <a:pt x="98" y="490"/>
                  </a:lnTo>
                  <a:lnTo>
                    <a:pt x="117" y="492"/>
                  </a:lnTo>
                  <a:lnTo>
                    <a:pt x="138" y="491"/>
                  </a:lnTo>
                  <a:lnTo>
                    <a:pt x="159" y="488"/>
                  </a:lnTo>
                  <a:lnTo>
                    <a:pt x="178" y="481"/>
                  </a:lnTo>
                  <a:lnTo>
                    <a:pt x="197" y="470"/>
                  </a:lnTo>
                  <a:lnTo>
                    <a:pt x="214" y="455"/>
                  </a:lnTo>
                  <a:lnTo>
                    <a:pt x="230" y="435"/>
                  </a:lnTo>
                  <a:lnTo>
                    <a:pt x="235" y="427"/>
                  </a:lnTo>
                  <a:lnTo>
                    <a:pt x="238" y="419"/>
                  </a:lnTo>
                  <a:lnTo>
                    <a:pt x="243" y="409"/>
                  </a:lnTo>
                  <a:lnTo>
                    <a:pt x="246" y="400"/>
                  </a:lnTo>
                  <a:lnTo>
                    <a:pt x="251" y="389"/>
                  </a:lnTo>
                  <a:lnTo>
                    <a:pt x="255" y="377"/>
                  </a:lnTo>
                  <a:lnTo>
                    <a:pt x="261" y="368"/>
                  </a:lnTo>
                  <a:lnTo>
                    <a:pt x="267" y="360"/>
                  </a:lnTo>
                  <a:lnTo>
                    <a:pt x="273" y="354"/>
                  </a:lnTo>
                  <a:lnTo>
                    <a:pt x="279" y="348"/>
                  </a:lnTo>
                  <a:lnTo>
                    <a:pt x="286" y="345"/>
                  </a:lnTo>
                  <a:lnTo>
                    <a:pt x="294" y="344"/>
                  </a:lnTo>
                  <a:lnTo>
                    <a:pt x="294" y="353"/>
                  </a:lnTo>
                  <a:lnTo>
                    <a:pt x="294" y="361"/>
                  </a:lnTo>
                  <a:lnTo>
                    <a:pt x="297" y="368"/>
                  </a:lnTo>
                  <a:lnTo>
                    <a:pt x="300" y="372"/>
                  </a:lnTo>
                  <a:lnTo>
                    <a:pt x="299" y="390"/>
                  </a:lnTo>
                  <a:lnTo>
                    <a:pt x="294" y="404"/>
                  </a:lnTo>
                  <a:lnTo>
                    <a:pt x="284" y="415"/>
                  </a:lnTo>
                  <a:lnTo>
                    <a:pt x="268" y="423"/>
                  </a:lnTo>
                  <a:lnTo>
                    <a:pt x="263" y="425"/>
                  </a:lnTo>
                  <a:lnTo>
                    <a:pt x="258" y="428"/>
                  </a:lnTo>
                  <a:lnTo>
                    <a:pt x="253" y="430"/>
                  </a:lnTo>
                  <a:lnTo>
                    <a:pt x="248" y="434"/>
                  </a:lnTo>
                  <a:lnTo>
                    <a:pt x="244" y="437"/>
                  </a:lnTo>
                  <a:lnTo>
                    <a:pt x="239" y="440"/>
                  </a:lnTo>
                  <a:lnTo>
                    <a:pt x="235" y="444"/>
                  </a:lnTo>
                  <a:lnTo>
                    <a:pt x="231" y="447"/>
                  </a:lnTo>
                  <a:lnTo>
                    <a:pt x="221" y="459"/>
                  </a:lnTo>
                  <a:lnTo>
                    <a:pt x="212" y="472"/>
                  </a:lnTo>
                  <a:lnTo>
                    <a:pt x="203" y="485"/>
                  </a:lnTo>
                  <a:lnTo>
                    <a:pt x="197" y="499"/>
                  </a:lnTo>
                  <a:lnTo>
                    <a:pt x="192" y="514"/>
                  </a:lnTo>
                  <a:lnTo>
                    <a:pt x="189" y="529"/>
                  </a:lnTo>
                  <a:lnTo>
                    <a:pt x="189" y="545"/>
                  </a:lnTo>
                  <a:lnTo>
                    <a:pt x="190" y="560"/>
                  </a:lnTo>
                  <a:lnTo>
                    <a:pt x="191" y="571"/>
                  </a:lnTo>
                  <a:lnTo>
                    <a:pt x="193" y="580"/>
                  </a:lnTo>
                  <a:lnTo>
                    <a:pt x="194" y="589"/>
                  </a:lnTo>
                  <a:lnTo>
                    <a:pt x="194" y="597"/>
                  </a:lnTo>
                  <a:lnTo>
                    <a:pt x="195" y="617"/>
                  </a:lnTo>
                  <a:lnTo>
                    <a:pt x="194" y="632"/>
                  </a:lnTo>
                  <a:lnTo>
                    <a:pt x="191" y="643"/>
                  </a:lnTo>
                  <a:lnTo>
                    <a:pt x="186" y="652"/>
                  </a:lnTo>
                  <a:lnTo>
                    <a:pt x="183" y="661"/>
                  </a:lnTo>
                  <a:lnTo>
                    <a:pt x="185" y="663"/>
                  </a:lnTo>
                  <a:lnTo>
                    <a:pt x="192" y="663"/>
                  </a:lnTo>
                  <a:lnTo>
                    <a:pt x="202" y="662"/>
                  </a:lnTo>
                  <a:lnTo>
                    <a:pt x="225" y="659"/>
                  </a:lnTo>
                  <a:lnTo>
                    <a:pt x="247" y="654"/>
                  </a:lnTo>
                  <a:lnTo>
                    <a:pt x="267" y="647"/>
                  </a:lnTo>
                  <a:lnTo>
                    <a:pt x="285" y="637"/>
                  </a:lnTo>
                  <a:lnTo>
                    <a:pt x="301" y="626"/>
                  </a:lnTo>
                  <a:lnTo>
                    <a:pt x="316" y="612"/>
                  </a:lnTo>
                  <a:lnTo>
                    <a:pt x="329" y="598"/>
                  </a:lnTo>
                  <a:lnTo>
                    <a:pt x="339" y="582"/>
                  </a:lnTo>
                  <a:lnTo>
                    <a:pt x="349" y="566"/>
                  </a:lnTo>
                  <a:lnTo>
                    <a:pt x="355" y="548"/>
                  </a:lnTo>
                  <a:lnTo>
                    <a:pt x="360" y="530"/>
                  </a:lnTo>
                  <a:lnTo>
                    <a:pt x="362" y="512"/>
                  </a:lnTo>
                  <a:lnTo>
                    <a:pt x="362" y="492"/>
                  </a:lnTo>
                  <a:lnTo>
                    <a:pt x="360" y="474"/>
                  </a:lnTo>
                  <a:lnTo>
                    <a:pt x="357" y="455"/>
                  </a:lnTo>
                  <a:lnTo>
                    <a:pt x="350" y="438"/>
                  </a:lnTo>
                  <a:lnTo>
                    <a:pt x="342" y="421"/>
                  </a:lnTo>
                  <a:lnTo>
                    <a:pt x="335" y="408"/>
                  </a:lnTo>
                  <a:lnTo>
                    <a:pt x="329" y="398"/>
                  </a:lnTo>
                  <a:lnTo>
                    <a:pt x="327" y="389"/>
                  </a:lnTo>
                  <a:lnTo>
                    <a:pt x="334" y="386"/>
                  </a:lnTo>
                  <a:lnTo>
                    <a:pt x="341" y="383"/>
                  </a:lnTo>
                  <a:lnTo>
                    <a:pt x="346" y="381"/>
                  </a:lnTo>
                  <a:lnTo>
                    <a:pt x="350" y="377"/>
                  </a:lnTo>
                  <a:lnTo>
                    <a:pt x="360" y="389"/>
                  </a:lnTo>
                  <a:lnTo>
                    <a:pt x="367" y="406"/>
                  </a:lnTo>
                  <a:lnTo>
                    <a:pt x="370" y="427"/>
                  </a:lnTo>
                  <a:lnTo>
                    <a:pt x="374" y="447"/>
                  </a:lnTo>
                  <a:lnTo>
                    <a:pt x="376" y="462"/>
                  </a:lnTo>
                  <a:lnTo>
                    <a:pt x="379" y="476"/>
                  </a:lnTo>
                  <a:lnTo>
                    <a:pt x="383" y="491"/>
                  </a:lnTo>
                  <a:lnTo>
                    <a:pt x="389" y="505"/>
                  </a:lnTo>
                  <a:lnTo>
                    <a:pt x="398" y="518"/>
                  </a:lnTo>
                  <a:lnTo>
                    <a:pt x="410" y="530"/>
                  </a:lnTo>
                  <a:lnTo>
                    <a:pt x="425" y="541"/>
                  </a:lnTo>
                  <a:lnTo>
                    <a:pt x="444" y="550"/>
                  </a:lnTo>
                  <a:lnTo>
                    <a:pt x="465" y="558"/>
                  </a:lnTo>
                  <a:lnTo>
                    <a:pt x="484" y="565"/>
                  </a:lnTo>
                  <a:lnTo>
                    <a:pt x="503" y="573"/>
                  </a:lnTo>
                  <a:lnTo>
                    <a:pt x="520" y="580"/>
                  </a:lnTo>
                  <a:lnTo>
                    <a:pt x="535" y="589"/>
                  </a:lnTo>
                  <a:lnTo>
                    <a:pt x="549" y="599"/>
                  </a:lnTo>
                  <a:lnTo>
                    <a:pt x="559" y="611"/>
                  </a:lnTo>
                  <a:lnTo>
                    <a:pt x="568" y="625"/>
                  </a:lnTo>
                  <a:lnTo>
                    <a:pt x="573" y="604"/>
                  </a:lnTo>
                  <a:lnTo>
                    <a:pt x="577" y="575"/>
                  </a:lnTo>
                  <a:lnTo>
                    <a:pt x="578" y="543"/>
                  </a:lnTo>
                  <a:lnTo>
                    <a:pt x="575" y="508"/>
                  </a:lnTo>
                  <a:lnTo>
                    <a:pt x="567" y="476"/>
                  </a:lnTo>
                  <a:lnTo>
                    <a:pt x="552" y="446"/>
                  </a:lnTo>
                  <a:lnTo>
                    <a:pt x="530" y="423"/>
                  </a:lnTo>
                  <a:lnTo>
                    <a:pt x="498" y="409"/>
                  </a:lnTo>
                  <a:lnTo>
                    <a:pt x="487" y="407"/>
                  </a:lnTo>
                  <a:lnTo>
                    <a:pt x="476" y="405"/>
                  </a:lnTo>
                  <a:lnTo>
                    <a:pt x="466" y="401"/>
                  </a:lnTo>
                  <a:lnTo>
                    <a:pt x="457" y="399"/>
                  </a:lnTo>
                  <a:lnTo>
                    <a:pt x="448" y="397"/>
                  </a:lnTo>
                  <a:lnTo>
                    <a:pt x="441" y="395"/>
                  </a:lnTo>
                  <a:lnTo>
                    <a:pt x="434" y="393"/>
                  </a:lnTo>
                  <a:lnTo>
                    <a:pt x="429" y="392"/>
                  </a:lnTo>
                  <a:lnTo>
                    <a:pt x="434" y="387"/>
                  </a:lnTo>
                  <a:lnTo>
                    <a:pt x="437" y="382"/>
                  </a:lnTo>
                  <a:lnTo>
                    <a:pt x="441" y="376"/>
                  </a:lnTo>
                  <a:lnTo>
                    <a:pt x="442" y="371"/>
                  </a:lnTo>
                  <a:lnTo>
                    <a:pt x="464" y="382"/>
                  </a:lnTo>
                  <a:lnTo>
                    <a:pt x="487" y="391"/>
                  </a:lnTo>
                  <a:lnTo>
                    <a:pt x="507" y="397"/>
                  </a:lnTo>
                  <a:lnTo>
                    <a:pt x="529" y="400"/>
                  </a:lnTo>
                  <a:lnTo>
                    <a:pt x="549" y="402"/>
                  </a:lnTo>
                  <a:lnTo>
                    <a:pt x="567" y="401"/>
                  </a:lnTo>
                  <a:lnTo>
                    <a:pt x="583" y="398"/>
                  </a:lnTo>
                  <a:lnTo>
                    <a:pt x="598" y="393"/>
                  </a:lnTo>
                  <a:lnTo>
                    <a:pt x="612" y="387"/>
                  </a:lnTo>
                  <a:lnTo>
                    <a:pt x="624" y="383"/>
                  </a:lnTo>
                  <a:lnTo>
                    <a:pt x="633" y="378"/>
                  </a:lnTo>
                  <a:lnTo>
                    <a:pt x="642" y="375"/>
                  </a:lnTo>
                  <a:lnTo>
                    <a:pt x="649" y="372"/>
                  </a:lnTo>
                  <a:lnTo>
                    <a:pt x="656" y="371"/>
                  </a:lnTo>
                  <a:lnTo>
                    <a:pt x="662" y="370"/>
                  </a:lnTo>
                  <a:lnTo>
                    <a:pt x="667" y="370"/>
                  </a:lnTo>
                  <a:lnTo>
                    <a:pt x="654" y="364"/>
                  </a:lnTo>
                  <a:lnTo>
                    <a:pt x="642" y="357"/>
                  </a:lnTo>
                  <a:lnTo>
                    <a:pt x="631" y="351"/>
                  </a:lnTo>
                  <a:lnTo>
                    <a:pt x="619" y="341"/>
                  </a:lnTo>
                  <a:lnTo>
                    <a:pt x="610" y="331"/>
                  </a:lnTo>
                  <a:lnTo>
                    <a:pt x="601" y="319"/>
                  </a:lnTo>
                  <a:lnTo>
                    <a:pt x="593" y="308"/>
                  </a:lnTo>
                  <a:lnTo>
                    <a:pt x="585" y="295"/>
                  </a:lnTo>
                  <a:lnTo>
                    <a:pt x="574" y="283"/>
                  </a:lnTo>
                  <a:lnTo>
                    <a:pt x="560" y="271"/>
                  </a:lnTo>
                  <a:lnTo>
                    <a:pt x="543" y="262"/>
                  </a:lnTo>
                  <a:lnTo>
                    <a:pt x="525" y="254"/>
                  </a:lnTo>
                  <a:lnTo>
                    <a:pt x="504" y="249"/>
                  </a:lnTo>
                  <a:lnTo>
                    <a:pt x="484" y="247"/>
                  </a:lnTo>
                  <a:lnTo>
                    <a:pt x="466" y="249"/>
                  </a:lnTo>
                  <a:lnTo>
                    <a:pt x="451" y="256"/>
                  </a:lnTo>
                  <a:lnTo>
                    <a:pt x="442" y="263"/>
                  </a:lnTo>
                  <a:lnTo>
                    <a:pt x="433" y="268"/>
                  </a:lnTo>
                  <a:lnTo>
                    <a:pt x="426" y="272"/>
                  </a:lnTo>
                  <a:lnTo>
                    <a:pt x="419" y="276"/>
                  </a:lnTo>
                  <a:lnTo>
                    <a:pt x="413" y="279"/>
                  </a:lnTo>
                  <a:lnTo>
                    <a:pt x="408" y="281"/>
                  </a:lnTo>
                  <a:lnTo>
                    <a:pt x="405" y="283"/>
                  </a:lnTo>
                  <a:lnTo>
                    <a:pt x="402" y="284"/>
                  </a:lnTo>
                  <a:lnTo>
                    <a:pt x="402" y="278"/>
                  </a:lnTo>
                  <a:lnTo>
                    <a:pt x="402" y="271"/>
                  </a:lnTo>
                  <a:lnTo>
                    <a:pt x="400" y="263"/>
                  </a:lnTo>
                  <a:lnTo>
                    <a:pt x="398" y="258"/>
                  </a:lnTo>
                  <a:lnTo>
                    <a:pt x="404" y="255"/>
                  </a:lnTo>
                  <a:lnTo>
                    <a:pt x="410" y="251"/>
                  </a:lnTo>
                  <a:lnTo>
                    <a:pt x="414" y="250"/>
                  </a:lnTo>
                  <a:lnTo>
                    <a:pt x="420" y="249"/>
                  </a:lnTo>
                  <a:lnTo>
                    <a:pt x="426" y="249"/>
                  </a:lnTo>
                  <a:lnTo>
                    <a:pt x="431" y="248"/>
                  </a:lnTo>
                  <a:lnTo>
                    <a:pt x="438" y="246"/>
                  </a:lnTo>
                  <a:lnTo>
                    <a:pt x="444" y="243"/>
                  </a:lnTo>
                  <a:lnTo>
                    <a:pt x="459" y="232"/>
                  </a:lnTo>
                  <a:lnTo>
                    <a:pt x="472" y="215"/>
                  </a:lnTo>
                  <a:lnTo>
                    <a:pt x="482" y="194"/>
                  </a:lnTo>
                  <a:lnTo>
                    <a:pt x="489" y="172"/>
                  </a:lnTo>
                  <a:lnTo>
                    <a:pt x="495" y="149"/>
                  </a:lnTo>
                  <a:lnTo>
                    <a:pt x="496" y="127"/>
                  </a:lnTo>
                  <a:lnTo>
                    <a:pt x="495" y="109"/>
                  </a:lnTo>
                  <a:lnTo>
                    <a:pt x="489" y="94"/>
                  </a:lnTo>
                  <a:lnTo>
                    <a:pt x="480" y="71"/>
                  </a:lnTo>
                  <a:lnTo>
                    <a:pt x="474" y="44"/>
                  </a:lnTo>
                  <a:lnTo>
                    <a:pt x="473" y="20"/>
                  </a:lnTo>
                  <a:lnTo>
                    <a:pt x="475" y="0"/>
                  </a:lnTo>
                  <a:lnTo>
                    <a:pt x="465" y="15"/>
                  </a:lnTo>
                  <a:lnTo>
                    <a:pt x="454" y="28"/>
                  </a:lnTo>
                  <a:lnTo>
                    <a:pt x="444" y="39"/>
                  </a:lnTo>
                  <a:lnTo>
                    <a:pt x="433" y="50"/>
                  </a:lnTo>
                  <a:lnTo>
                    <a:pt x="421" y="59"/>
                  </a:lnTo>
                  <a:lnTo>
                    <a:pt x="411" y="66"/>
                  </a:lnTo>
                  <a:lnTo>
                    <a:pt x="400" y="71"/>
                  </a:lnTo>
                  <a:lnTo>
                    <a:pt x="390" y="74"/>
                  </a:lnTo>
                  <a:lnTo>
                    <a:pt x="370" y="82"/>
                  </a:lnTo>
                  <a:lnTo>
                    <a:pt x="353" y="96"/>
                  </a:lnTo>
                  <a:lnTo>
                    <a:pt x="336" y="113"/>
                  </a:lnTo>
                  <a:lnTo>
                    <a:pt x="323" y="135"/>
                  </a:lnTo>
                  <a:lnTo>
                    <a:pt x="313" y="159"/>
                  </a:lnTo>
                  <a:lnTo>
                    <a:pt x="308" y="186"/>
                  </a:lnTo>
                  <a:lnTo>
                    <a:pt x="309" y="213"/>
                  </a:lnTo>
                  <a:lnTo>
                    <a:pt x="316" y="242"/>
                  </a:lnTo>
                  <a:lnTo>
                    <a:pt x="311" y="241"/>
                  </a:lnTo>
                  <a:lnTo>
                    <a:pt x="304" y="240"/>
                  </a:lnTo>
                  <a:lnTo>
                    <a:pt x="297" y="241"/>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49" name="Freeform 305">
              <a:extLst>
                <a:ext uri="{FF2B5EF4-FFF2-40B4-BE49-F238E27FC236}">
                  <a16:creationId xmlns:a16="http://schemas.microsoft.com/office/drawing/2014/main" id="{E22EDAED-675E-41B3-A468-6060AE6E194C}"/>
                </a:ext>
              </a:extLst>
            </p:cNvPr>
            <p:cNvSpPr>
              <a:spLocks/>
            </p:cNvSpPr>
            <p:nvPr/>
          </p:nvSpPr>
          <p:spPr bwMode="auto">
            <a:xfrm>
              <a:off x="2208" y="973"/>
              <a:ext cx="102" cy="143"/>
            </a:xfrm>
            <a:custGeom>
              <a:avLst/>
              <a:gdLst>
                <a:gd name="T0" fmla="*/ 204 w 204"/>
                <a:gd name="T1" fmla="*/ 119 h 287"/>
                <a:gd name="T2" fmla="*/ 191 w 204"/>
                <a:gd name="T3" fmla="*/ 124 h 287"/>
                <a:gd name="T4" fmla="*/ 179 w 204"/>
                <a:gd name="T5" fmla="*/ 132 h 287"/>
                <a:gd name="T6" fmla="*/ 167 w 204"/>
                <a:gd name="T7" fmla="*/ 141 h 287"/>
                <a:gd name="T8" fmla="*/ 156 w 204"/>
                <a:gd name="T9" fmla="*/ 151 h 287"/>
                <a:gd name="T10" fmla="*/ 146 w 204"/>
                <a:gd name="T11" fmla="*/ 164 h 287"/>
                <a:gd name="T12" fmla="*/ 137 w 204"/>
                <a:gd name="T13" fmla="*/ 179 h 287"/>
                <a:gd name="T14" fmla="*/ 130 w 204"/>
                <a:gd name="T15" fmla="*/ 194 h 287"/>
                <a:gd name="T16" fmla="*/ 126 w 204"/>
                <a:gd name="T17" fmla="*/ 211 h 287"/>
                <a:gd name="T18" fmla="*/ 125 w 204"/>
                <a:gd name="T19" fmla="*/ 217 h 287"/>
                <a:gd name="T20" fmla="*/ 123 w 204"/>
                <a:gd name="T21" fmla="*/ 222 h 287"/>
                <a:gd name="T22" fmla="*/ 122 w 204"/>
                <a:gd name="T23" fmla="*/ 227 h 287"/>
                <a:gd name="T24" fmla="*/ 122 w 204"/>
                <a:gd name="T25" fmla="*/ 233 h 287"/>
                <a:gd name="T26" fmla="*/ 122 w 204"/>
                <a:gd name="T27" fmla="*/ 246 h 287"/>
                <a:gd name="T28" fmla="*/ 123 w 204"/>
                <a:gd name="T29" fmla="*/ 260 h 287"/>
                <a:gd name="T30" fmla="*/ 126 w 204"/>
                <a:gd name="T31" fmla="*/ 273 h 287"/>
                <a:gd name="T32" fmla="*/ 130 w 204"/>
                <a:gd name="T33" fmla="*/ 287 h 287"/>
                <a:gd name="T34" fmla="*/ 125 w 204"/>
                <a:gd name="T35" fmla="*/ 286 h 287"/>
                <a:gd name="T36" fmla="*/ 118 w 204"/>
                <a:gd name="T37" fmla="*/ 285 h 287"/>
                <a:gd name="T38" fmla="*/ 111 w 204"/>
                <a:gd name="T39" fmla="*/ 286 h 287"/>
                <a:gd name="T40" fmla="*/ 105 w 204"/>
                <a:gd name="T41" fmla="*/ 287 h 287"/>
                <a:gd name="T42" fmla="*/ 103 w 204"/>
                <a:gd name="T43" fmla="*/ 265 h 287"/>
                <a:gd name="T44" fmla="*/ 98 w 204"/>
                <a:gd name="T45" fmla="*/ 242 h 287"/>
                <a:gd name="T46" fmla="*/ 89 w 204"/>
                <a:gd name="T47" fmla="*/ 220 h 287"/>
                <a:gd name="T48" fmla="*/ 79 w 204"/>
                <a:gd name="T49" fmla="*/ 200 h 287"/>
                <a:gd name="T50" fmla="*/ 65 w 204"/>
                <a:gd name="T51" fmla="*/ 181 h 287"/>
                <a:gd name="T52" fmla="*/ 50 w 204"/>
                <a:gd name="T53" fmla="*/ 166 h 287"/>
                <a:gd name="T54" fmla="*/ 34 w 204"/>
                <a:gd name="T55" fmla="*/ 156 h 287"/>
                <a:gd name="T56" fmla="*/ 16 w 204"/>
                <a:gd name="T57" fmla="*/ 149 h 287"/>
                <a:gd name="T58" fmla="*/ 19 w 204"/>
                <a:gd name="T59" fmla="*/ 135 h 287"/>
                <a:gd name="T60" fmla="*/ 17 w 204"/>
                <a:gd name="T61" fmla="*/ 121 h 287"/>
                <a:gd name="T62" fmla="*/ 12 w 204"/>
                <a:gd name="T63" fmla="*/ 110 h 287"/>
                <a:gd name="T64" fmla="*/ 0 w 204"/>
                <a:gd name="T65" fmla="*/ 103 h 287"/>
                <a:gd name="T66" fmla="*/ 6 w 204"/>
                <a:gd name="T67" fmla="*/ 95 h 287"/>
                <a:gd name="T68" fmla="*/ 13 w 204"/>
                <a:gd name="T69" fmla="*/ 83 h 287"/>
                <a:gd name="T70" fmla="*/ 19 w 204"/>
                <a:gd name="T71" fmla="*/ 69 h 287"/>
                <a:gd name="T72" fmla="*/ 23 w 204"/>
                <a:gd name="T73" fmla="*/ 54 h 287"/>
                <a:gd name="T74" fmla="*/ 27 w 204"/>
                <a:gd name="T75" fmla="*/ 40 h 287"/>
                <a:gd name="T76" fmla="*/ 27 w 204"/>
                <a:gd name="T77" fmla="*/ 26 h 287"/>
                <a:gd name="T78" fmla="*/ 24 w 204"/>
                <a:gd name="T79" fmla="*/ 12 h 287"/>
                <a:gd name="T80" fmla="*/ 19 w 204"/>
                <a:gd name="T81" fmla="*/ 0 h 287"/>
                <a:gd name="T82" fmla="*/ 28 w 204"/>
                <a:gd name="T83" fmla="*/ 8 h 287"/>
                <a:gd name="T84" fmla="*/ 38 w 204"/>
                <a:gd name="T85" fmla="*/ 18 h 287"/>
                <a:gd name="T86" fmla="*/ 49 w 204"/>
                <a:gd name="T87" fmla="*/ 27 h 287"/>
                <a:gd name="T88" fmla="*/ 61 w 204"/>
                <a:gd name="T89" fmla="*/ 34 h 287"/>
                <a:gd name="T90" fmla="*/ 74 w 204"/>
                <a:gd name="T91" fmla="*/ 41 h 287"/>
                <a:gd name="T92" fmla="*/ 90 w 204"/>
                <a:gd name="T93" fmla="*/ 45 h 287"/>
                <a:gd name="T94" fmla="*/ 106 w 204"/>
                <a:gd name="T95" fmla="*/ 46 h 287"/>
                <a:gd name="T96" fmla="*/ 126 w 204"/>
                <a:gd name="T97" fmla="*/ 45 h 287"/>
                <a:gd name="T98" fmla="*/ 126 w 204"/>
                <a:gd name="T99" fmla="*/ 59 h 287"/>
                <a:gd name="T100" fmla="*/ 127 w 204"/>
                <a:gd name="T101" fmla="*/ 74 h 287"/>
                <a:gd name="T102" fmla="*/ 130 w 204"/>
                <a:gd name="T103" fmla="*/ 89 h 287"/>
                <a:gd name="T104" fmla="*/ 136 w 204"/>
                <a:gd name="T105" fmla="*/ 103 h 287"/>
                <a:gd name="T106" fmla="*/ 146 w 204"/>
                <a:gd name="T107" fmla="*/ 114 h 287"/>
                <a:gd name="T108" fmla="*/ 160 w 204"/>
                <a:gd name="T109" fmla="*/ 121 h 287"/>
                <a:gd name="T110" fmla="*/ 180 w 204"/>
                <a:gd name="T111" fmla="*/ 124 h 287"/>
                <a:gd name="T112" fmla="*/ 204 w 204"/>
                <a:gd name="T113" fmla="*/ 11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 h="287">
                  <a:moveTo>
                    <a:pt x="204" y="119"/>
                  </a:moveTo>
                  <a:lnTo>
                    <a:pt x="191" y="124"/>
                  </a:lnTo>
                  <a:lnTo>
                    <a:pt x="179" y="132"/>
                  </a:lnTo>
                  <a:lnTo>
                    <a:pt x="167" y="141"/>
                  </a:lnTo>
                  <a:lnTo>
                    <a:pt x="156" y="151"/>
                  </a:lnTo>
                  <a:lnTo>
                    <a:pt x="146" y="164"/>
                  </a:lnTo>
                  <a:lnTo>
                    <a:pt x="137" y="179"/>
                  </a:lnTo>
                  <a:lnTo>
                    <a:pt x="130" y="194"/>
                  </a:lnTo>
                  <a:lnTo>
                    <a:pt x="126" y="211"/>
                  </a:lnTo>
                  <a:lnTo>
                    <a:pt x="125" y="217"/>
                  </a:lnTo>
                  <a:lnTo>
                    <a:pt x="123" y="222"/>
                  </a:lnTo>
                  <a:lnTo>
                    <a:pt x="122" y="227"/>
                  </a:lnTo>
                  <a:lnTo>
                    <a:pt x="122" y="233"/>
                  </a:lnTo>
                  <a:lnTo>
                    <a:pt x="122" y="246"/>
                  </a:lnTo>
                  <a:lnTo>
                    <a:pt x="123" y="260"/>
                  </a:lnTo>
                  <a:lnTo>
                    <a:pt x="126" y="273"/>
                  </a:lnTo>
                  <a:lnTo>
                    <a:pt x="130" y="287"/>
                  </a:lnTo>
                  <a:lnTo>
                    <a:pt x="125" y="286"/>
                  </a:lnTo>
                  <a:lnTo>
                    <a:pt x="118" y="285"/>
                  </a:lnTo>
                  <a:lnTo>
                    <a:pt x="111" y="286"/>
                  </a:lnTo>
                  <a:lnTo>
                    <a:pt x="105" y="287"/>
                  </a:lnTo>
                  <a:lnTo>
                    <a:pt x="103" y="265"/>
                  </a:lnTo>
                  <a:lnTo>
                    <a:pt x="98" y="242"/>
                  </a:lnTo>
                  <a:lnTo>
                    <a:pt x="89" y="220"/>
                  </a:lnTo>
                  <a:lnTo>
                    <a:pt x="79" y="200"/>
                  </a:lnTo>
                  <a:lnTo>
                    <a:pt x="65" y="181"/>
                  </a:lnTo>
                  <a:lnTo>
                    <a:pt x="50" y="166"/>
                  </a:lnTo>
                  <a:lnTo>
                    <a:pt x="34" y="156"/>
                  </a:lnTo>
                  <a:lnTo>
                    <a:pt x="16" y="149"/>
                  </a:lnTo>
                  <a:lnTo>
                    <a:pt x="19" y="135"/>
                  </a:lnTo>
                  <a:lnTo>
                    <a:pt x="17" y="121"/>
                  </a:lnTo>
                  <a:lnTo>
                    <a:pt x="12" y="110"/>
                  </a:lnTo>
                  <a:lnTo>
                    <a:pt x="0" y="103"/>
                  </a:lnTo>
                  <a:lnTo>
                    <a:pt x="6" y="95"/>
                  </a:lnTo>
                  <a:lnTo>
                    <a:pt x="13" y="83"/>
                  </a:lnTo>
                  <a:lnTo>
                    <a:pt x="19" y="69"/>
                  </a:lnTo>
                  <a:lnTo>
                    <a:pt x="23" y="54"/>
                  </a:lnTo>
                  <a:lnTo>
                    <a:pt x="27" y="40"/>
                  </a:lnTo>
                  <a:lnTo>
                    <a:pt x="27" y="26"/>
                  </a:lnTo>
                  <a:lnTo>
                    <a:pt x="24" y="12"/>
                  </a:lnTo>
                  <a:lnTo>
                    <a:pt x="19" y="0"/>
                  </a:lnTo>
                  <a:lnTo>
                    <a:pt x="28" y="8"/>
                  </a:lnTo>
                  <a:lnTo>
                    <a:pt x="38" y="18"/>
                  </a:lnTo>
                  <a:lnTo>
                    <a:pt x="49" y="27"/>
                  </a:lnTo>
                  <a:lnTo>
                    <a:pt x="61" y="34"/>
                  </a:lnTo>
                  <a:lnTo>
                    <a:pt x="74" y="41"/>
                  </a:lnTo>
                  <a:lnTo>
                    <a:pt x="90" y="45"/>
                  </a:lnTo>
                  <a:lnTo>
                    <a:pt x="106" y="46"/>
                  </a:lnTo>
                  <a:lnTo>
                    <a:pt x="126" y="45"/>
                  </a:lnTo>
                  <a:lnTo>
                    <a:pt x="126" y="59"/>
                  </a:lnTo>
                  <a:lnTo>
                    <a:pt x="127" y="74"/>
                  </a:lnTo>
                  <a:lnTo>
                    <a:pt x="130" y="89"/>
                  </a:lnTo>
                  <a:lnTo>
                    <a:pt x="136" y="103"/>
                  </a:lnTo>
                  <a:lnTo>
                    <a:pt x="146" y="114"/>
                  </a:lnTo>
                  <a:lnTo>
                    <a:pt x="160" y="121"/>
                  </a:lnTo>
                  <a:lnTo>
                    <a:pt x="180" y="124"/>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0" name="Freeform 306">
              <a:extLst>
                <a:ext uri="{FF2B5EF4-FFF2-40B4-BE49-F238E27FC236}">
                  <a16:creationId xmlns:a16="http://schemas.microsoft.com/office/drawing/2014/main" id="{8F75D0A2-4D24-4381-A442-B18FC6393E21}"/>
                </a:ext>
              </a:extLst>
            </p:cNvPr>
            <p:cNvSpPr>
              <a:spLocks/>
            </p:cNvSpPr>
            <p:nvPr/>
          </p:nvSpPr>
          <p:spPr bwMode="auto">
            <a:xfrm>
              <a:off x="2117" y="1212"/>
              <a:ext cx="114" cy="134"/>
            </a:xfrm>
            <a:custGeom>
              <a:avLst/>
              <a:gdLst>
                <a:gd name="T0" fmla="*/ 83 w 228"/>
                <a:gd name="T1" fmla="*/ 53 h 267"/>
                <a:gd name="T2" fmla="*/ 96 w 228"/>
                <a:gd name="T3" fmla="*/ 55 h 267"/>
                <a:gd name="T4" fmla="*/ 110 w 228"/>
                <a:gd name="T5" fmla="*/ 56 h 267"/>
                <a:gd name="T6" fmla="*/ 125 w 228"/>
                <a:gd name="T7" fmla="*/ 56 h 267"/>
                <a:gd name="T8" fmla="*/ 139 w 228"/>
                <a:gd name="T9" fmla="*/ 56 h 267"/>
                <a:gd name="T10" fmla="*/ 153 w 228"/>
                <a:gd name="T11" fmla="*/ 53 h 267"/>
                <a:gd name="T12" fmla="*/ 171 w 228"/>
                <a:gd name="T13" fmla="*/ 48 h 267"/>
                <a:gd name="T14" fmla="*/ 188 w 228"/>
                <a:gd name="T15" fmla="*/ 39 h 267"/>
                <a:gd name="T16" fmla="*/ 204 w 228"/>
                <a:gd name="T17" fmla="*/ 26 h 267"/>
                <a:gd name="T18" fmla="*/ 220 w 228"/>
                <a:gd name="T19" fmla="*/ 10 h 267"/>
                <a:gd name="T20" fmla="*/ 228 w 228"/>
                <a:gd name="T21" fmla="*/ 3 h 267"/>
                <a:gd name="T22" fmla="*/ 228 w 228"/>
                <a:gd name="T23" fmla="*/ 9 h 267"/>
                <a:gd name="T24" fmla="*/ 218 w 228"/>
                <a:gd name="T25" fmla="*/ 24 h 267"/>
                <a:gd name="T26" fmla="*/ 200 w 228"/>
                <a:gd name="T27" fmla="*/ 50 h 267"/>
                <a:gd name="T28" fmla="*/ 189 w 228"/>
                <a:gd name="T29" fmla="*/ 79 h 267"/>
                <a:gd name="T30" fmla="*/ 186 w 228"/>
                <a:gd name="T31" fmla="*/ 110 h 267"/>
                <a:gd name="T32" fmla="*/ 188 w 228"/>
                <a:gd name="T33" fmla="*/ 136 h 267"/>
                <a:gd name="T34" fmla="*/ 191 w 228"/>
                <a:gd name="T35" fmla="*/ 154 h 267"/>
                <a:gd name="T36" fmla="*/ 184 w 228"/>
                <a:gd name="T37" fmla="*/ 161 h 267"/>
                <a:gd name="T38" fmla="*/ 167 w 228"/>
                <a:gd name="T39" fmla="*/ 169 h 267"/>
                <a:gd name="T40" fmla="*/ 150 w 228"/>
                <a:gd name="T41" fmla="*/ 191 h 267"/>
                <a:gd name="T42" fmla="*/ 141 w 228"/>
                <a:gd name="T43" fmla="*/ 226 h 267"/>
                <a:gd name="T44" fmla="*/ 133 w 228"/>
                <a:gd name="T45" fmla="*/ 239 h 267"/>
                <a:gd name="T46" fmla="*/ 104 w 228"/>
                <a:gd name="T47" fmla="*/ 231 h 267"/>
                <a:gd name="T48" fmla="*/ 73 w 228"/>
                <a:gd name="T49" fmla="*/ 235 h 267"/>
                <a:gd name="T50" fmla="*/ 47 w 228"/>
                <a:gd name="T51" fmla="*/ 252 h 267"/>
                <a:gd name="T52" fmla="*/ 40 w 228"/>
                <a:gd name="T53" fmla="*/ 253 h 267"/>
                <a:gd name="T54" fmla="*/ 37 w 228"/>
                <a:gd name="T55" fmla="*/ 223 h 267"/>
                <a:gd name="T56" fmla="*/ 28 w 228"/>
                <a:gd name="T57" fmla="*/ 194 h 267"/>
                <a:gd name="T58" fmla="*/ 12 w 228"/>
                <a:gd name="T59" fmla="*/ 174 h 267"/>
                <a:gd name="T60" fmla="*/ 13 w 228"/>
                <a:gd name="T61" fmla="*/ 152 h 267"/>
                <a:gd name="T62" fmla="*/ 23 w 228"/>
                <a:gd name="T63" fmla="*/ 109 h 267"/>
                <a:gd name="T64" fmla="*/ 28 w 228"/>
                <a:gd name="T65" fmla="*/ 93 h 267"/>
                <a:gd name="T66" fmla="*/ 45 w 228"/>
                <a:gd name="T67" fmla="*/ 85 h 267"/>
                <a:gd name="T68" fmla="*/ 61 w 228"/>
                <a:gd name="T69" fmla="*/ 75 h 267"/>
                <a:gd name="T70" fmla="*/ 73 w 228"/>
                <a:gd name="T71" fmla="*/ 6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5"/>
                  </a:lnTo>
                  <a:lnTo>
                    <a:pt x="228" y="9"/>
                  </a:lnTo>
                  <a:lnTo>
                    <a:pt x="228" y="12"/>
                  </a:lnTo>
                  <a:lnTo>
                    <a:pt x="218" y="24"/>
                  </a:lnTo>
                  <a:lnTo>
                    <a:pt x="209" y="37"/>
                  </a:lnTo>
                  <a:lnTo>
                    <a:pt x="200" y="50"/>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4"/>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1" name="Freeform 307">
              <a:extLst>
                <a:ext uri="{FF2B5EF4-FFF2-40B4-BE49-F238E27FC236}">
                  <a16:creationId xmlns:a16="http://schemas.microsoft.com/office/drawing/2014/main" id="{319E89DD-1AF8-4AEB-BEBF-EDE6F1DEE4EA}"/>
                </a:ext>
              </a:extLst>
            </p:cNvPr>
            <p:cNvSpPr>
              <a:spLocks/>
            </p:cNvSpPr>
            <p:nvPr/>
          </p:nvSpPr>
          <p:spPr bwMode="auto">
            <a:xfrm>
              <a:off x="2213" y="989"/>
              <a:ext cx="72" cy="100"/>
            </a:xfrm>
            <a:custGeom>
              <a:avLst/>
              <a:gdLst>
                <a:gd name="T0" fmla="*/ 114 w 142"/>
                <a:gd name="T1" fmla="*/ 184 h 200"/>
                <a:gd name="T2" fmla="*/ 111 w 142"/>
                <a:gd name="T3" fmla="*/ 194 h 200"/>
                <a:gd name="T4" fmla="*/ 104 w 142"/>
                <a:gd name="T5" fmla="*/ 189 h 200"/>
                <a:gd name="T6" fmla="*/ 93 w 142"/>
                <a:gd name="T7" fmla="*/ 162 h 200"/>
                <a:gd name="T8" fmla="*/ 86 w 142"/>
                <a:gd name="T9" fmla="*/ 152 h 200"/>
                <a:gd name="T10" fmla="*/ 73 w 142"/>
                <a:gd name="T11" fmla="*/ 146 h 200"/>
                <a:gd name="T12" fmla="*/ 59 w 142"/>
                <a:gd name="T13" fmla="*/ 141 h 200"/>
                <a:gd name="T14" fmla="*/ 47 w 142"/>
                <a:gd name="T15" fmla="*/ 137 h 200"/>
                <a:gd name="T16" fmla="*/ 40 w 142"/>
                <a:gd name="T17" fmla="*/ 136 h 200"/>
                <a:gd name="T18" fmla="*/ 36 w 142"/>
                <a:gd name="T19" fmla="*/ 132 h 200"/>
                <a:gd name="T20" fmla="*/ 40 w 142"/>
                <a:gd name="T21" fmla="*/ 131 h 200"/>
                <a:gd name="T22" fmla="*/ 55 w 142"/>
                <a:gd name="T23" fmla="*/ 133 h 200"/>
                <a:gd name="T24" fmla="*/ 72 w 142"/>
                <a:gd name="T25" fmla="*/ 134 h 200"/>
                <a:gd name="T26" fmla="*/ 85 w 142"/>
                <a:gd name="T27" fmla="*/ 137 h 200"/>
                <a:gd name="T28" fmla="*/ 85 w 142"/>
                <a:gd name="T29" fmla="*/ 126 h 200"/>
                <a:gd name="T30" fmla="*/ 78 w 142"/>
                <a:gd name="T31" fmla="*/ 110 h 200"/>
                <a:gd name="T32" fmla="*/ 63 w 142"/>
                <a:gd name="T33" fmla="*/ 100 h 200"/>
                <a:gd name="T34" fmla="*/ 42 w 142"/>
                <a:gd name="T35" fmla="*/ 91 h 200"/>
                <a:gd name="T36" fmla="*/ 25 w 142"/>
                <a:gd name="T37" fmla="*/ 79 h 200"/>
                <a:gd name="T38" fmla="*/ 10 w 142"/>
                <a:gd name="T39" fmla="*/ 72 h 200"/>
                <a:gd name="T40" fmla="*/ 2 w 142"/>
                <a:gd name="T41" fmla="*/ 68 h 200"/>
                <a:gd name="T42" fmla="*/ 1 w 142"/>
                <a:gd name="T43" fmla="*/ 64 h 200"/>
                <a:gd name="T44" fmla="*/ 12 w 142"/>
                <a:gd name="T45" fmla="*/ 68 h 200"/>
                <a:gd name="T46" fmla="*/ 27 w 142"/>
                <a:gd name="T47" fmla="*/ 76 h 200"/>
                <a:gd name="T48" fmla="*/ 47 w 142"/>
                <a:gd name="T49" fmla="*/ 84 h 200"/>
                <a:gd name="T50" fmla="*/ 64 w 142"/>
                <a:gd name="T51" fmla="*/ 91 h 200"/>
                <a:gd name="T52" fmla="*/ 71 w 142"/>
                <a:gd name="T53" fmla="*/ 84 h 200"/>
                <a:gd name="T54" fmla="*/ 62 w 142"/>
                <a:gd name="T55" fmla="*/ 58 h 200"/>
                <a:gd name="T56" fmla="*/ 49 w 142"/>
                <a:gd name="T57" fmla="*/ 32 h 200"/>
                <a:gd name="T58" fmla="*/ 36 w 142"/>
                <a:gd name="T59" fmla="*/ 12 h 200"/>
                <a:gd name="T60" fmla="*/ 30 w 142"/>
                <a:gd name="T61" fmla="*/ 2 h 200"/>
                <a:gd name="T62" fmla="*/ 36 w 142"/>
                <a:gd name="T63" fmla="*/ 2 h 200"/>
                <a:gd name="T64" fmla="*/ 48 w 142"/>
                <a:gd name="T65" fmla="*/ 15 h 200"/>
                <a:gd name="T66" fmla="*/ 59 w 142"/>
                <a:gd name="T67" fmla="*/ 34 h 200"/>
                <a:gd name="T68" fmla="*/ 72 w 142"/>
                <a:gd name="T69" fmla="*/ 56 h 200"/>
                <a:gd name="T70" fmla="*/ 80 w 142"/>
                <a:gd name="T71" fmla="*/ 77 h 200"/>
                <a:gd name="T72" fmla="*/ 92 w 142"/>
                <a:gd name="T73" fmla="*/ 73 h 200"/>
                <a:gd name="T74" fmla="*/ 104 w 142"/>
                <a:gd name="T75" fmla="*/ 39 h 200"/>
                <a:gd name="T76" fmla="*/ 107 w 142"/>
                <a:gd name="T77" fmla="*/ 20 h 200"/>
                <a:gd name="T78" fmla="*/ 109 w 142"/>
                <a:gd name="T79" fmla="*/ 24 h 200"/>
                <a:gd name="T80" fmla="*/ 110 w 142"/>
                <a:gd name="T81" fmla="*/ 43 h 200"/>
                <a:gd name="T82" fmla="*/ 102 w 142"/>
                <a:gd name="T83" fmla="*/ 83 h 200"/>
                <a:gd name="T84" fmla="*/ 94 w 142"/>
                <a:gd name="T85" fmla="*/ 111 h 200"/>
                <a:gd name="T86" fmla="*/ 99 w 142"/>
                <a:gd name="T87" fmla="*/ 131 h 200"/>
                <a:gd name="T88" fmla="*/ 106 w 142"/>
                <a:gd name="T89" fmla="*/ 136 h 200"/>
                <a:gd name="T90" fmla="*/ 116 w 142"/>
                <a:gd name="T91" fmla="*/ 129 h 200"/>
                <a:gd name="T92" fmla="*/ 125 w 142"/>
                <a:gd name="T93" fmla="*/ 122 h 200"/>
                <a:gd name="T94" fmla="*/ 132 w 142"/>
                <a:gd name="T95" fmla="*/ 113 h 200"/>
                <a:gd name="T96" fmla="*/ 138 w 142"/>
                <a:gd name="T97" fmla="*/ 101 h 200"/>
                <a:gd name="T98" fmla="*/ 142 w 142"/>
                <a:gd name="T99" fmla="*/ 103 h 200"/>
                <a:gd name="T100" fmla="*/ 140 w 142"/>
                <a:gd name="T101" fmla="*/ 115 h 200"/>
                <a:gd name="T102" fmla="*/ 132 w 142"/>
                <a:gd name="T103" fmla="*/ 127 h 200"/>
                <a:gd name="T104" fmla="*/ 122 w 142"/>
                <a:gd name="T105" fmla="*/ 140 h 200"/>
                <a:gd name="T106" fmla="*/ 110 w 142"/>
                <a:gd name="T107" fmla="*/ 151 h 200"/>
                <a:gd name="T108" fmla="*/ 108 w 142"/>
                <a:gd name="T109" fmla="*/ 161 h 200"/>
                <a:gd name="T110" fmla="*/ 112 w 142"/>
                <a:gd name="T111" fmla="*/ 1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200">
                  <a:moveTo>
                    <a:pt x="115" y="178"/>
                  </a:moveTo>
                  <a:lnTo>
                    <a:pt x="114" y="184"/>
                  </a:lnTo>
                  <a:lnTo>
                    <a:pt x="112" y="189"/>
                  </a:lnTo>
                  <a:lnTo>
                    <a:pt x="111" y="194"/>
                  </a:lnTo>
                  <a:lnTo>
                    <a:pt x="111" y="200"/>
                  </a:lnTo>
                  <a:lnTo>
                    <a:pt x="104" y="189"/>
                  </a:lnTo>
                  <a:lnTo>
                    <a:pt x="99" y="175"/>
                  </a:lnTo>
                  <a:lnTo>
                    <a:pt x="93" y="162"/>
                  </a:lnTo>
                  <a:lnTo>
                    <a:pt x="91" y="154"/>
                  </a:lnTo>
                  <a:lnTo>
                    <a:pt x="86" y="152"/>
                  </a:lnTo>
                  <a:lnTo>
                    <a:pt x="80" y="149"/>
                  </a:lnTo>
                  <a:lnTo>
                    <a:pt x="73" y="146"/>
                  </a:lnTo>
                  <a:lnTo>
                    <a:pt x="66" y="144"/>
                  </a:lnTo>
                  <a:lnTo>
                    <a:pt x="59" y="141"/>
                  </a:lnTo>
                  <a:lnTo>
                    <a:pt x="53" y="139"/>
                  </a:lnTo>
                  <a:lnTo>
                    <a:pt x="47" y="137"/>
                  </a:lnTo>
                  <a:lnTo>
                    <a:pt x="41" y="137"/>
                  </a:lnTo>
                  <a:lnTo>
                    <a:pt x="40" y="136"/>
                  </a:lnTo>
                  <a:lnTo>
                    <a:pt x="39" y="133"/>
                  </a:lnTo>
                  <a:lnTo>
                    <a:pt x="36" y="132"/>
                  </a:lnTo>
                  <a:lnTo>
                    <a:pt x="35" y="131"/>
                  </a:lnTo>
                  <a:lnTo>
                    <a:pt x="40" y="131"/>
                  </a:lnTo>
                  <a:lnTo>
                    <a:pt x="47" y="132"/>
                  </a:lnTo>
                  <a:lnTo>
                    <a:pt x="55" y="133"/>
                  </a:lnTo>
                  <a:lnTo>
                    <a:pt x="64" y="133"/>
                  </a:lnTo>
                  <a:lnTo>
                    <a:pt x="72" y="134"/>
                  </a:lnTo>
                  <a:lnTo>
                    <a:pt x="79" y="136"/>
                  </a:lnTo>
                  <a:lnTo>
                    <a:pt x="85" y="137"/>
                  </a:lnTo>
                  <a:lnTo>
                    <a:pt x="88" y="138"/>
                  </a:lnTo>
                  <a:lnTo>
                    <a:pt x="85" y="126"/>
                  </a:lnTo>
                  <a:lnTo>
                    <a:pt x="81" y="117"/>
                  </a:lnTo>
                  <a:lnTo>
                    <a:pt x="78" y="110"/>
                  </a:lnTo>
                  <a:lnTo>
                    <a:pt x="74" y="104"/>
                  </a:lnTo>
                  <a:lnTo>
                    <a:pt x="63" y="100"/>
                  </a:lnTo>
                  <a:lnTo>
                    <a:pt x="53" y="95"/>
                  </a:lnTo>
                  <a:lnTo>
                    <a:pt x="42" y="91"/>
                  </a:lnTo>
                  <a:lnTo>
                    <a:pt x="33" y="85"/>
                  </a:lnTo>
                  <a:lnTo>
                    <a:pt x="25" y="79"/>
                  </a:lnTo>
                  <a:lnTo>
                    <a:pt x="17" y="74"/>
                  </a:lnTo>
                  <a:lnTo>
                    <a:pt x="10" y="72"/>
                  </a:lnTo>
                  <a:lnTo>
                    <a:pt x="5" y="70"/>
                  </a:lnTo>
                  <a:lnTo>
                    <a:pt x="2" y="68"/>
                  </a:lnTo>
                  <a:lnTo>
                    <a:pt x="0" y="65"/>
                  </a:lnTo>
                  <a:lnTo>
                    <a:pt x="1" y="64"/>
                  </a:lnTo>
                  <a:lnTo>
                    <a:pt x="6" y="65"/>
                  </a:lnTo>
                  <a:lnTo>
                    <a:pt x="12" y="68"/>
                  </a:lnTo>
                  <a:lnTo>
                    <a:pt x="19" y="71"/>
                  </a:lnTo>
                  <a:lnTo>
                    <a:pt x="27" y="76"/>
                  </a:lnTo>
                  <a:lnTo>
                    <a:pt x="36" y="79"/>
                  </a:lnTo>
                  <a:lnTo>
                    <a:pt x="47" y="84"/>
                  </a:lnTo>
                  <a:lnTo>
                    <a:pt x="56" y="87"/>
                  </a:lnTo>
                  <a:lnTo>
                    <a:pt x="64" y="91"/>
                  </a:lnTo>
                  <a:lnTo>
                    <a:pt x="72" y="92"/>
                  </a:lnTo>
                  <a:lnTo>
                    <a:pt x="71" y="84"/>
                  </a:lnTo>
                  <a:lnTo>
                    <a:pt x="68" y="72"/>
                  </a:lnTo>
                  <a:lnTo>
                    <a:pt x="62" y="58"/>
                  </a:lnTo>
                  <a:lnTo>
                    <a:pt x="56" y="46"/>
                  </a:lnTo>
                  <a:lnTo>
                    <a:pt x="49" y="32"/>
                  </a:lnTo>
                  <a:lnTo>
                    <a:pt x="42" y="20"/>
                  </a:lnTo>
                  <a:lnTo>
                    <a:pt x="36" y="12"/>
                  </a:lnTo>
                  <a:lnTo>
                    <a:pt x="33" y="7"/>
                  </a:lnTo>
                  <a:lnTo>
                    <a:pt x="30" y="2"/>
                  </a:lnTo>
                  <a:lnTo>
                    <a:pt x="31" y="0"/>
                  </a:lnTo>
                  <a:lnTo>
                    <a:pt x="36" y="2"/>
                  </a:lnTo>
                  <a:lnTo>
                    <a:pt x="43" y="9"/>
                  </a:lnTo>
                  <a:lnTo>
                    <a:pt x="48" y="15"/>
                  </a:lnTo>
                  <a:lnTo>
                    <a:pt x="54" y="24"/>
                  </a:lnTo>
                  <a:lnTo>
                    <a:pt x="59" y="34"/>
                  </a:lnTo>
                  <a:lnTo>
                    <a:pt x="66" y="45"/>
                  </a:lnTo>
                  <a:lnTo>
                    <a:pt x="72" y="56"/>
                  </a:lnTo>
                  <a:lnTo>
                    <a:pt x="77" y="66"/>
                  </a:lnTo>
                  <a:lnTo>
                    <a:pt x="80" y="77"/>
                  </a:lnTo>
                  <a:lnTo>
                    <a:pt x="82" y="84"/>
                  </a:lnTo>
                  <a:lnTo>
                    <a:pt x="92" y="73"/>
                  </a:lnTo>
                  <a:lnTo>
                    <a:pt x="100" y="56"/>
                  </a:lnTo>
                  <a:lnTo>
                    <a:pt x="104" y="39"/>
                  </a:lnTo>
                  <a:lnTo>
                    <a:pt x="107" y="26"/>
                  </a:lnTo>
                  <a:lnTo>
                    <a:pt x="107" y="20"/>
                  </a:lnTo>
                  <a:lnTo>
                    <a:pt x="108" y="19"/>
                  </a:lnTo>
                  <a:lnTo>
                    <a:pt x="109" y="24"/>
                  </a:lnTo>
                  <a:lnTo>
                    <a:pt x="110" y="31"/>
                  </a:lnTo>
                  <a:lnTo>
                    <a:pt x="110" y="43"/>
                  </a:lnTo>
                  <a:lnTo>
                    <a:pt x="108" y="63"/>
                  </a:lnTo>
                  <a:lnTo>
                    <a:pt x="102" y="83"/>
                  </a:lnTo>
                  <a:lnTo>
                    <a:pt x="88" y="100"/>
                  </a:lnTo>
                  <a:lnTo>
                    <a:pt x="94" y="111"/>
                  </a:lnTo>
                  <a:lnTo>
                    <a:pt x="97" y="122"/>
                  </a:lnTo>
                  <a:lnTo>
                    <a:pt x="99" y="131"/>
                  </a:lnTo>
                  <a:lnTo>
                    <a:pt x="100" y="138"/>
                  </a:lnTo>
                  <a:lnTo>
                    <a:pt x="106" y="136"/>
                  </a:lnTo>
                  <a:lnTo>
                    <a:pt x="111" y="132"/>
                  </a:lnTo>
                  <a:lnTo>
                    <a:pt x="116" y="129"/>
                  </a:lnTo>
                  <a:lnTo>
                    <a:pt x="120" y="125"/>
                  </a:lnTo>
                  <a:lnTo>
                    <a:pt x="125" y="122"/>
                  </a:lnTo>
                  <a:lnTo>
                    <a:pt x="129" y="117"/>
                  </a:lnTo>
                  <a:lnTo>
                    <a:pt x="132" y="113"/>
                  </a:lnTo>
                  <a:lnTo>
                    <a:pt x="134" y="107"/>
                  </a:lnTo>
                  <a:lnTo>
                    <a:pt x="138" y="101"/>
                  </a:lnTo>
                  <a:lnTo>
                    <a:pt x="141" y="100"/>
                  </a:lnTo>
                  <a:lnTo>
                    <a:pt x="142" y="103"/>
                  </a:lnTo>
                  <a:lnTo>
                    <a:pt x="142" y="110"/>
                  </a:lnTo>
                  <a:lnTo>
                    <a:pt x="140" y="115"/>
                  </a:lnTo>
                  <a:lnTo>
                    <a:pt x="137" y="121"/>
                  </a:lnTo>
                  <a:lnTo>
                    <a:pt x="132" y="127"/>
                  </a:lnTo>
                  <a:lnTo>
                    <a:pt x="127" y="134"/>
                  </a:lnTo>
                  <a:lnTo>
                    <a:pt x="122" y="140"/>
                  </a:lnTo>
                  <a:lnTo>
                    <a:pt x="116" y="146"/>
                  </a:lnTo>
                  <a:lnTo>
                    <a:pt x="110" y="151"/>
                  </a:lnTo>
                  <a:lnTo>
                    <a:pt x="106" y="153"/>
                  </a:lnTo>
                  <a:lnTo>
                    <a:pt x="108" y="161"/>
                  </a:lnTo>
                  <a:lnTo>
                    <a:pt x="110" y="167"/>
                  </a:lnTo>
                  <a:lnTo>
                    <a:pt x="112" y="174"/>
                  </a:lnTo>
                  <a:lnTo>
                    <a:pt x="115" y="178"/>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2" name="Freeform 308">
              <a:extLst>
                <a:ext uri="{FF2B5EF4-FFF2-40B4-BE49-F238E27FC236}">
                  <a16:creationId xmlns:a16="http://schemas.microsoft.com/office/drawing/2014/main" id="{A9C06751-3D9B-4001-89F9-E2BF3B6184B0}"/>
                </a:ext>
              </a:extLst>
            </p:cNvPr>
            <p:cNvSpPr>
              <a:spLocks/>
            </p:cNvSpPr>
            <p:nvPr/>
          </p:nvSpPr>
          <p:spPr bwMode="auto">
            <a:xfrm>
              <a:off x="2127" y="1238"/>
              <a:ext cx="70" cy="91"/>
            </a:xfrm>
            <a:custGeom>
              <a:avLst/>
              <a:gdLst>
                <a:gd name="T0" fmla="*/ 132 w 140"/>
                <a:gd name="T1" fmla="*/ 1 h 180"/>
                <a:gd name="T2" fmla="*/ 118 w 140"/>
                <a:gd name="T3" fmla="*/ 4 h 180"/>
                <a:gd name="T4" fmla="*/ 109 w 140"/>
                <a:gd name="T5" fmla="*/ 12 h 180"/>
                <a:gd name="T6" fmla="*/ 99 w 140"/>
                <a:gd name="T7" fmla="*/ 28 h 180"/>
                <a:gd name="T8" fmla="*/ 84 w 140"/>
                <a:gd name="T9" fmla="*/ 33 h 180"/>
                <a:gd name="T10" fmla="*/ 64 w 140"/>
                <a:gd name="T11" fmla="*/ 35 h 180"/>
                <a:gd name="T12" fmla="*/ 44 w 140"/>
                <a:gd name="T13" fmla="*/ 41 h 180"/>
                <a:gd name="T14" fmla="*/ 28 w 140"/>
                <a:gd name="T15" fmla="*/ 48 h 180"/>
                <a:gd name="T16" fmla="*/ 21 w 140"/>
                <a:gd name="T17" fmla="*/ 55 h 180"/>
                <a:gd name="T18" fmla="*/ 22 w 140"/>
                <a:gd name="T19" fmla="*/ 56 h 180"/>
                <a:gd name="T20" fmla="*/ 31 w 140"/>
                <a:gd name="T21" fmla="*/ 51 h 180"/>
                <a:gd name="T22" fmla="*/ 44 w 140"/>
                <a:gd name="T23" fmla="*/ 47 h 180"/>
                <a:gd name="T24" fmla="*/ 60 w 140"/>
                <a:gd name="T25" fmla="*/ 43 h 180"/>
                <a:gd name="T26" fmla="*/ 78 w 140"/>
                <a:gd name="T27" fmla="*/ 43 h 180"/>
                <a:gd name="T28" fmla="*/ 80 w 140"/>
                <a:gd name="T29" fmla="*/ 57 h 180"/>
                <a:gd name="T30" fmla="*/ 69 w 140"/>
                <a:gd name="T31" fmla="*/ 81 h 180"/>
                <a:gd name="T32" fmla="*/ 57 w 140"/>
                <a:gd name="T33" fmla="*/ 91 h 180"/>
                <a:gd name="T34" fmla="*/ 42 w 140"/>
                <a:gd name="T35" fmla="*/ 95 h 180"/>
                <a:gd name="T36" fmla="*/ 25 w 140"/>
                <a:gd name="T37" fmla="*/ 100 h 180"/>
                <a:gd name="T38" fmla="*/ 10 w 140"/>
                <a:gd name="T39" fmla="*/ 103 h 180"/>
                <a:gd name="T40" fmla="*/ 1 w 140"/>
                <a:gd name="T41" fmla="*/ 106 h 180"/>
                <a:gd name="T42" fmla="*/ 1 w 140"/>
                <a:gd name="T43" fmla="*/ 107 h 180"/>
                <a:gd name="T44" fmla="*/ 11 w 140"/>
                <a:gd name="T45" fmla="*/ 107 h 180"/>
                <a:gd name="T46" fmla="*/ 24 w 140"/>
                <a:gd name="T47" fmla="*/ 106 h 180"/>
                <a:gd name="T48" fmla="*/ 38 w 140"/>
                <a:gd name="T49" fmla="*/ 103 h 180"/>
                <a:gd name="T50" fmla="*/ 53 w 140"/>
                <a:gd name="T51" fmla="*/ 101 h 180"/>
                <a:gd name="T52" fmla="*/ 49 w 140"/>
                <a:gd name="T53" fmla="*/ 111 h 180"/>
                <a:gd name="T54" fmla="*/ 33 w 140"/>
                <a:gd name="T55" fmla="*/ 145 h 180"/>
                <a:gd name="T56" fmla="*/ 34 w 140"/>
                <a:gd name="T57" fmla="*/ 172 h 180"/>
                <a:gd name="T58" fmla="*/ 44 w 140"/>
                <a:gd name="T59" fmla="*/ 152 h 180"/>
                <a:gd name="T60" fmla="*/ 54 w 140"/>
                <a:gd name="T61" fmla="*/ 130 h 180"/>
                <a:gd name="T62" fmla="*/ 64 w 140"/>
                <a:gd name="T63" fmla="*/ 111 h 180"/>
                <a:gd name="T64" fmla="*/ 74 w 140"/>
                <a:gd name="T65" fmla="*/ 121 h 180"/>
                <a:gd name="T66" fmla="*/ 86 w 140"/>
                <a:gd name="T67" fmla="*/ 152 h 180"/>
                <a:gd name="T68" fmla="*/ 98 w 140"/>
                <a:gd name="T69" fmla="*/ 167 h 180"/>
                <a:gd name="T70" fmla="*/ 98 w 140"/>
                <a:gd name="T71" fmla="*/ 162 h 180"/>
                <a:gd name="T72" fmla="*/ 89 w 140"/>
                <a:gd name="T73" fmla="*/ 141 h 180"/>
                <a:gd name="T74" fmla="*/ 80 w 140"/>
                <a:gd name="T75" fmla="*/ 109 h 180"/>
                <a:gd name="T76" fmla="*/ 84 w 140"/>
                <a:gd name="T77" fmla="*/ 84 h 180"/>
                <a:gd name="T78" fmla="*/ 98 w 140"/>
                <a:gd name="T79" fmla="*/ 56 h 180"/>
                <a:gd name="T80" fmla="*/ 113 w 140"/>
                <a:gd name="T81" fmla="*/ 58 h 180"/>
                <a:gd name="T82" fmla="*/ 131 w 140"/>
                <a:gd name="T83" fmla="*/ 87 h 180"/>
                <a:gd name="T84" fmla="*/ 136 w 140"/>
                <a:gd name="T85" fmla="*/ 115 h 180"/>
                <a:gd name="T86" fmla="*/ 139 w 140"/>
                <a:gd name="T87" fmla="*/ 110 h 180"/>
                <a:gd name="T88" fmla="*/ 137 w 140"/>
                <a:gd name="T89" fmla="*/ 84 h 180"/>
                <a:gd name="T90" fmla="*/ 124 w 140"/>
                <a:gd name="T91" fmla="*/ 47 h 180"/>
                <a:gd name="T92" fmla="*/ 124 w 140"/>
                <a:gd name="T93" fmla="*/ 29 h 180"/>
                <a:gd name="T94" fmla="*/ 136 w 140"/>
                <a:gd name="T95" fmla="*/ 9 h 180"/>
                <a:gd name="T96" fmla="*/ 140 w 140"/>
                <a:gd name="T9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 h="180">
                  <a:moveTo>
                    <a:pt x="140" y="0"/>
                  </a:moveTo>
                  <a:lnTo>
                    <a:pt x="132" y="1"/>
                  </a:lnTo>
                  <a:lnTo>
                    <a:pt x="125" y="3"/>
                  </a:lnTo>
                  <a:lnTo>
                    <a:pt x="118" y="4"/>
                  </a:lnTo>
                  <a:lnTo>
                    <a:pt x="110" y="4"/>
                  </a:lnTo>
                  <a:lnTo>
                    <a:pt x="109" y="12"/>
                  </a:lnTo>
                  <a:lnTo>
                    <a:pt x="105" y="21"/>
                  </a:lnTo>
                  <a:lnTo>
                    <a:pt x="99" y="28"/>
                  </a:lnTo>
                  <a:lnTo>
                    <a:pt x="92" y="32"/>
                  </a:lnTo>
                  <a:lnTo>
                    <a:pt x="84" y="33"/>
                  </a:lnTo>
                  <a:lnTo>
                    <a:pt x="75" y="34"/>
                  </a:lnTo>
                  <a:lnTo>
                    <a:pt x="64" y="35"/>
                  </a:lnTo>
                  <a:lnTo>
                    <a:pt x="54" y="39"/>
                  </a:lnTo>
                  <a:lnTo>
                    <a:pt x="44" y="41"/>
                  </a:lnTo>
                  <a:lnTo>
                    <a:pt x="34" y="44"/>
                  </a:lnTo>
                  <a:lnTo>
                    <a:pt x="28" y="48"/>
                  </a:lnTo>
                  <a:lnTo>
                    <a:pt x="23" y="53"/>
                  </a:lnTo>
                  <a:lnTo>
                    <a:pt x="21" y="55"/>
                  </a:lnTo>
                  <a:lnTo>
                    <a:pt x="21" y="56"/>
                  </a:lnTo>
                  <a:lnTo>
                    <a:pt x="22" y="56"/>
                  </a:lnTo>
                  <a:lnTo>
                    <a:pt x="26" y="54"/>
                  </a:lnTo>
                  <a:lnTo>
                    <a:pt x="31" y="51"/>
                  </a:lnTo>
                  <a:lnTo>
                    <a:pt x="37" y="49"/>
                  </a:lnTo>
                  <a:lnTo>
                    <a:pt x="44" y="47"/>
                  </a:lnTo>
                  <a:lnTo>
                    <a:pt x="52" y="46"/>
                  </a:lnTo>
                  <a:lnTo>
                    <a:pt x="60" y="43"/>
                  </a:lnTo>
                  <a:lnTo>
                    <a:pt x="69" y="43"/>
                  </a:lnTo>
                  <a:lnTo>
                    <a:pt x="78" y="43"/>
                  </a:lnTo>
                  <a:lnTo>
                    <a:pt x="86" y="44"/>
                  </a:lnTo>
                  <a:lnTo>
                    <a:pt x="80" y="57"/>
                  </a:lnTo>
                  <a:lnTo>
                    <a:pt x="75" y="71"/>
                  </a:lnTo>
                  <a:lnTo>
                    <a:pt x="69" y="81"/>
                  </a:lnTo>
                  <a:lnTo>
                    <a:pt x="62" y="88"/>
                  </a:lnTo>
                  <a:lnTo>
                    <a:pt x="57" y="91"/>
                  </a:lnTo>
                  <a:lnTo>
                    <a:pt x="51" y="93"/>
                  </a:lnTo>
                  <a:lnTo>
                    <a:pt x="42" y="95"/>
                  </a:lnTo>
                  <a:lnTo>
                    <a:pt x="33" y="97"/>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29"/>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3" name="Freeform 309">
              <a:extLst>
                <a:ext uri="{FF2B5EF4-FFF2-40B4-BE49-F238E27FC236}">
                  <a16:creationId xmlns:a16="http://schemas.microsoft.com/office/drawing/2014/main" id="{F0609819-6641-4493-B2A8-94BEFFEA667B}"/>
                </a:ext>
              </a:extLst>
            </p:cNvPr>
            <p:cNvSpPr>
              <a:spLocks/>
            </p:cNvSpPr>
            <p:nvPr/>
          </p:nvSpPr>
          <p:spPr bwMode="auto">
            <a:xfrm>
              <a:off x="2236" y="1115"/>
              <a:ext cx="100" cy="77"/>
            </a:xfrm>
            <a:custGeom>
              <a:avLst/>
              <a:gdLst>
                <a:gd name="T0" fmla="*/ 118 w 199"/>
                <a:gd name="T1" fmla="*/ 10 h 154"/>
                <a:gd name="T2" fmla="*/ 138 w 199"/>
                <a:gd name="T3" fmla="*/ 9 h 154"/>
                <a:gd name="T4" fmla="*/ 156 w 199"/>
                <a:gd name="T5" fmla="*/ 20 h 154"/>
                <a:gd name="T6" fmla="*/ 159 w 199"/>
                <a:gd name="T7" fmla="*/ 31 h 154"/>
                <a:gd name="T8" fmla="*/ 156 w 199"/>
                <a:gd name="T9" fmla="*/ 48 h 154"/>
                <a:gd name="T10" fmla="*/ 127 w 199"/>
                <a:gd name="T11" fmla="*/ 54 h 154"/>
                <a:gd name="T12" fmla="*/ 115 w 199"/>
                <a:gd name="T13" fmla="*/ 64 h 154"/>
                <a:gd name="T14" fmla="*/ 115 w 199"/>
                <a:gd name="T15" fmla="*/ 70 h 154"/>
                <a:gd name="T16" fmla="*/ 118 w 199"/>
                <a:gd name="T17" fmla="*/ 68 h 154"/>
                <a:gd name="T18" fmla="*/ 139 w 199"/>
                <a:gd name="T19" fmla="*/ 63 h 154"/>
                <a:gd name="T20" fmla="*/ 149 w 199"/>
                <a:gd name="T21" fmla="*/ 70 h 154"/>
                <a:gd name="T22" fmla="*/ 153 w 199"/>
                <a:gd name="T23" fmla="*/ 77 h 154"/>
                <a:gd name="T24" fmla="*/ 153 w 199"/>
                <a:gd name="T25" fmla="*/ 84 h 154"/>
                <a:gd name="T26" fmla="*/ 147 w 199"/>
                <a:gd name="T27" fmla="*/ 96 h 154"/>
                <a:gd name="T28" fmla="*/ 153 w 199"/>
                <a:gd name="T29" fmla="*/ 100 h 154"/>
                <a:gd name="T30" fmla="*/ 164 w 199"/>
                <a:gd name="T31" fmla="*/ 97 h 154"/>
                <a:gd name="T32" fmla="*/ 179 w 199"/>
                <a:gd name="T33" fmla="*/ 98 h 154"/>
                <a:gd name="T34" fmla="*/ 192 w 199"/>
                <a:gd name="T35" fmla="*/ 107 h 154"/>
                <a:gd name="T36" fmla="*/ 197 w 199"/>
                <a:gd name="T37" fmla="*/ 137 h 154"/>
                <a:gd name="T38" fmla="*/ 183 w 199"/>
                <a:gd name="T39" fmla="*/ 151 h 154"/>
                <a:gd name="T40" fmla="*/ 167 w 199"/>
                <a:gd name="T41" fmla="*/ 154 h 154"/>
                <a:gd name="T42" fmla="*/ 153 w 199"/>
                <a:gd name="T43" fmla="*/ 149 h 154"/>
                <a:gd name="T44" fmla="*/ 144 w 199"/>
                <a:gd name="T45" fmla="*/ 127 h 154"/>
                <a:gd name="T46" fmla="*/ 130 w 199"/>
                <a:gd name="T47" fmla="*/ 107 h 154"/>
                <a:gd name="T48" fmla="*/ 112 w 199"/>
                <a:gd name="T49" fmla="*/ 94 h 154"/>
                <a:gd name="T50" fmla="*/ 111 w 199"/>
                <a:gd name="T51" fmla="*/ 98 h 154"/>
                <a:gd name="T52" fmla="*/ 111 w 199"/>
                <a:gd name="T53" fmla="*/ 129 h 154"/>
                <a:gd name="T54" fmla="*/ 98 w 199"/>
                <a:gd name="T55" fmla="*/ 143 h 154"/>
                <a:gd name="T56" fmla="*/ 76 w 199"/>
                <a:gd name="T57" fmla="*/ 146 h 154"/>
                <a:gd name="T58" fmla="*/ 57 w 199"/>
                <a:gd name="T59" fmla="*/ 132 h 154"/>
                <a:gd name="T60" fmla="*/ 51 w 199"/>
                <a:gd name="T61" fmla="*/ 113 h 154"/>
                <a:gd name="T62" fmla="*/ 57 w 199"/>
                <a:gd name="T63" fmla="*/ 96 h 154"/>
                <a:gd name="T64" fmla="*/ 57 w 199"/>
                <a:gd name="T65" fmla="*/ 89 h 154"/>
                <a:gd name="T66" fmla="*/ 42 w 199"/>
                <a:gd name="T67" fmla="*/ 73 h 154"/>
                <a:gd name="T68" fmla="*/ 31 w 199"/>
                <a:gd name="T69" fmla="*/ 91 h 154"/>
                <a:gd name="T70" fmla="*/ 4 w 199"/>
                <a:gd name="T71" fmla="*/ 78 h 154"/>
                <a:gd name="T72" fmla="*/ 1 w 199"/>
                <a:gd name="T73" fmla="*/ 61 h 154"/>
                <a:gd name="T74" fmla="*/ 11 w 199"/>
                <a:gd name="T75" fmla="*/ 41 h 154"/>
                <a:gd name="T76" fmla="*/ 19 w 199"/>
                <a:gd name="T77" fmla="*/ 37 h 154"/>
                <a:gd name="T78" fmla="*/ 30 w 199"/>
                <a:gd name="T79" fmla="*/ 35 h 154"/>
                <a:gd name="T80" fmla="*/ 33 w 199"/>
                <a:gd name="T81" fmla="*/ 26 h 154"/>
                <a:gd name="T82" fmla="*/ 48 w 199"/>
                <a:gd name="T83" fmla="*/ 2 h 154"/>
                <a:gd name="T84" fmla="*/ 68 w 199"/>
                <a:gd name="T85" fmla="*/ 1 h 154"/>
                <a:gd name="T86" fmla="*/ 87 w 199"/>
                <a:gd name="T87" fmla="*/ 16 h 154"/>
                <a:gd name="T88" fmla="*/ 86 w 199"/>
                <a:gd name="T89" fmla="*/ 38 h 154"/>
                <a:gd name="T90" fmla="*/ 99 w 199"/>
                <a:gd name="T91" fmla="*/ 55 h 154"/>
                <a:gd name="T92" fmla="*/ 98 w 199"/>
                <a:gd name="T93" fmla="*/ 62 h 154"/>
                <a:gd name="T94" fmla="*/ 107 w 199"/>
                <a:gd name="T95" fmla="*/ 54 h 154"/>
                <a:gd name="T96" fmla="*/ 109 w 199"/>
                <a:gd name="T97" fmla="*/ 39 h 154"/>
                <a:gd name="T98" fmla="*/ 109 w 199"/>
                <a:gd name="T99"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54">
                  <a:moveTo>
                    <a:pt x="109" y="16"/>
                  </a:moveTo>
                  <a:lnTo>
                    <a:pt x="112" y="13"/>
                  </a:lnTo>
                  <a:lnTo>
                    <a:pt x="118" y="10"/>
                  </a:lnTo>
                  <a:lnTo>
                    <a:pt x="125" y="9"/>
                  </a:lnTo>
                  <a:lnTo>
                    <a:pt x="132" y="9"/>
                  </a:lnTo>
                  <a:lnTo>
                    <a:pt x="138" y="9"/>
                  </a:lnTo>
                  <a:lnTo>
                    <a:pt x="145" y="10"/>
                  </a:lnTo>
                  <a:lnTo>
                    <a:pt x="150" y="14"/>
                  </a:lnTo>
                  <a:lnTo>
                    <a:pt x="156" y="20"/>
                  </a:lnTo>
                  <a:lnTo>
                    <a:pt x="155" y="18"/>
                  </a:lnTo>
                  <a:lnTo>
                    <a:pt x="157" y="23"/>
                  </a:lnTo>
                  <a:lnTo>
                    <a:pt x="159" y="31"/>
                  </a:lnTo>
                  <a:lnTo>
                    <a:pt x="159" y="38"/>
                  </a:lnTo>
                  <a:lnTo>
                    <a:pt x="159" y="44"/>
                  </a:lnTo>
                  <a:lnTo>
                    <a:pt x="156" y="48"/>
                  </a:lnTo>
                  <a:lnTo>
                    <a:pt x="152" y="53"/>
                  </a:lnTo>
                  <a:lnTo>
                    <a:pt x="142" y="55"/>
                  </a:lnTo>
                  <a:lnTo>
                    <a:pt x="127" y="54"/>
                  </a:lnTo>
                  <a:lnTo>
                    <a:pt x="124" y="58"/>
                  </a:lnTo>
                  <a:lnTo>
                    <a:pt x="119" y="61"/>
                  </a:lnTo>
                  <a:lnTo>
                    <a:pt x="115" y="64"/>
                  </a:lnTo>
                  <a:lnTo>
                    <a:pt x="112" y="67"/>
                  </a:lnTo>
                  <a:lnTo>
                    <a:pt x="114" y="68"/>
                  </a:lnTo>
                  <a:lnTo>
                    <a:pt x="115" y="70"/>
                  </a:lnTo>
                  <a:lnTo>
                    <a:pt x="116" y="71"/>
                  </a:lnTo>
                  <a:lnTo>
                    <a:pt x="116" y="73"/>
                  </a:lnTo>
                  <a:lnTo>
                    <a:pt x="118" y="68"/>
                  </a:lnTo>
                  <a:lnTo>
                    <a:pt x="124" y="63"/>
                  </a:lnTo>
                  <a:lnTo>
                    <a:pt x="132" y="62"/>
                  </a:lnTo>
                  <a:lnTo>
                    <a:pt x="139" y="63"/>
                  </a:lnTo>
                  <a:lnTo>
                    <a:pt x="144" y="66"/>
                  </a:lnTo>
                  <a:lnTo>
                    <a:pt x="147" y="68"/>
                  </a:lnTo>
                  <a:lnTo>
                    <a:pt x="149" y="70"/>
                  </a:lnTo>
                  <a:lnTo>
                    <a:pt x="152" y="74"/>
                  </a:lnTo>
                  <a:lnTo>
                    <a:pt x="153" y="75"/>
                  </a:lnTo>
                  <a:lnTo>
                    <a:pt x="153" y="77"/>
                  </a:lnTo>
                  <a:lnTo>
                    <a:pt x="153" y="78"/>
                  </a:lnTo>
                  <a:lnTo>
                    <a:pt x="153" y="81"/>
                  </a:lnTo>
                  <a:lnTo>
                    <a:pt x="153" y="84"/>
                  </a:lnTo>
                  <a:lnTo>
                    <a:pt x="152" y="89"/>
                  </a:lnTo>
                  <a:lnTo>
                    <a:pt x="149" y="93"/>
                  </a:lnTo>
                  <a:lnTo>
                    <a:pt x="147" y="96"/>
                  </a:lnTo>
                  <a:lnTo>
                    <a:pt x="148" y="97"/>
                  </a:lnTo>
                  <a:lnTo>
                    <a:pt x="150" y="98"/>
                  </a:lnTo>
                  <a:lnTo>
                    <a:pt x="153" y="100"/>
                  </a:lnTo>
                  <a:lnTo>
                    <a:pt x="155" y="101"/>
                  </a:lnTo>
                  <a:lnTo>
                    <a:pt x="160" y="99"/>
                  </a:lnTo>
                  <a:lnTo>
                    <a:pt x="164" y="97"/>
                  </a:lnTo>
                  <a:lnTo>
                    <a:pt x="169" y="97"/>
                  </a:lnTo>
                  <a:lnTo>
                    <a:pt x="173" y="97"/>
                  </a:lnTo>
                  <a:lnTo>
                    <a:pt x="179" y="98"/>
                  </a:lnTo>
                  <a:lnTo>
                    <a:pt x="184" y="100"/>
                  </a:lnTo>
                  <a:lnTo>
                    <a:pt x="188" y="104"/>
                  </a:lnTo>
                  <a:lnTo>
                    <a:pt x="192" y="107"/>
                  </a:lnTo>
                  <a:lnTo>
                    <a:pt x="197" y="116"/>
                  </a:lnTo>
                  <a:lnTo>
                    <a:pt x="199" y="127"/>
                  </a:lnTo>
                  <a:lnTo>
                    <a:pt x="197" y="137"/>
                  </a:lnTo>
                  <a:lnTo>
                    <a:pt x="191" y="145"/>
                  </a:lnTo>
                  <a:lnTo>
                    <a:pt x="187" y="149"/>
                  </a:lnTo>
                  <a:lnTo>
                    <a:pt x="183" y="151"/>
                  </a:lnTo>
                  <a:lnTo>
                    <a:pt x="177" y="153"/>
                  </a:lnTo>
                  <a:lnTo>
                    <a:pt x="172" y="153"/>
                  </a:lnTo>
                  <a:lnTo>
                    <a:pt x="167" y="154"/>
                  </a:lnTo>
                  <a:lnTo>
                    <a:pt x="162" y="153"/>
                  </a:lnTo>
                  <a:lnTo>
                    <a:pt x="157" y="151"/>
                  </a:lnTo>
                  <a:lnTo>
                    <a:pt x="153" y="149"/>
                  </a:lnTo>
                  <a:lnTo>
                    <a:pt x="147" y="142"/>
                  </a:lnTo>
                  <a:lnTo>
                    <a:pt x="145" y="134"/>
                  </a:lnTo>
                  <a:lnTo>
                    <a:pt x="144" y="127"/>
                  </a:lnTo>
                  <a:lnTo>
                    <a:pt x="146" y="120"/>
                  </a:lnTo>
                  <a:lnTo>
                    <a:pt x="140" y="115"/>
                  </a:lnTo>
                  <a:lnTo>
                    <a:pt x="130" y="107"/>
                  </a:lnTo>
                  <a:lnTo>
                    <a:pt x="119" y="100"/>
                  </a:lnTo>
                  <a:lnTo>
                    <a:pt x="114" y="96"/>
                  </a:lnTo>
                  <a:lnTo>
                    <a:pt x="112" y="94"/>
                  </a:lnTo>
                  <a:lnTo>
                    <a:pt x="111" y="94"/>
                  </a:lnTo>
                  <a:lnTo>
                    <a:pt x="110" y="96"/>
                  </a:lnTo>
                  <a:lnTo>
                    <a:pt x="111" y="98"/>
                  </a:lnTo>
                  <a:lnTo>
                    <a:pt x="115" y="108"/>
                  </a:lnTo>
                  <a:lnTo>
                    <a:pt x="115" y="120"/>
                  </a:lnTo>
                  <a:lnTo>
                    <a:pt x="111" y="129"/>
                  </a:lnTo>
                  <a:lnTo>
                    <a:pt x="107" y="137"/>
                  </a:lnTo>
                  <a:lnTo>
                    <a:pt x="103" y="141"/>
                  </a:lnTo>
                  <a:lnTo>
                    <a:pt x="98" y="143"/>
                  </a:lnTo>
                  <a:lnTo>
                    <a:pt x="91" y="146"/>
                  </a:lnTo>
                  <a:lnTo>
                    <a:pt x="84" y="149"/>
                  </a:lnTo>
                  <a:lnTo>
                    <a:pt x="76" y="146"/>
                  </a:lnTo>
                  <a:lnTo>
                    <a:pt x="68" y="143"/>
                  </a:lnTo>
                  <a:lnTo>
                    <a:pt x="62" y="138"/>
                  </a:lnTo>
                  <a:lnTo>
                    <a:pt x="57" y="132"/>
                  </a:lnTo>
                  <a:lnTo>
                    <a:pt x="54" y="128"/>
                  </a:lnTo>
                  <a:lnTo>
                    <a:pt x="51" y="121"/>
                  </a:lnTo>
                  <a:lnTo>
                    <a:pt x="51" y="113"/>
                  </a:lnTo>
                  <a:lnTo>
                    <a:pt x="51" y="104"/>
                  </a:lnTo>
                  <a:lnTo>
                    <a:pt x="54" y="100"/>
                  </a:lnTo>
                  <a:lnTo>
                    <a:pt x="57" y="96"/>
                  </a:lnTo>
                  <a:lnTo>
                    <a:pt x="61" y="92"/>
                  </a:lnTo>
                  <a:lnTo>
                    <a:pt x="64" y="90"/>
                  </a:lnTo>
                  <a:lnTo>
                    <a:pt x="57" y="89"/>
                  </a:lnTo>
                  <a:lnTo>
                    <a:pt x="51" y="84"/>
                  </a:lnTo>
                  <a:lnTo>
                    <a:pt x="46" y="78"/>
                  </a:lnTo>
                  <a:lnTo>
                    <a:pt x="42" y="73"/>
                  </a:lnTo>
                  <a:lnTo>
                    <a:pt x="41" y="81"/>
                  </a:lnTo>
                  <a:lnTo>
                    <a:pt x="38" y="88"/>
                  </a:lnTo>
                  <a:lnTo>
                    <a:pt x="31" y="91"/>
                  </a:lnTo>
                  <a:lnTo>
                    <a:pt x="18" y="89"/>
                  </a:lnTo>
                  <a:lnTo>
                    <a:pt x="10" y="84"/>
                  </a:lnTo>
                  <a:lnTo>
                    <a:pt x="4" y="78"/>
                  </a:lnTo>
                  <a:lnTo>
                    <a:pt x="1" y="73"/>
                  </a:lnTo>
                  <a:lnTo>
                    <a:pt x="0" y="68"/>
                  </a:lnTo>
                  <a:lnTo>
                    <a:pt x="1" y="61"/>
                  </a:lnTo>
                  <a:lnTo>
                    <a:pt x="4" y="53"/>
                  </a:lnTo>
                  <a:lnTo>
                    <a:pt x="9" y="46"/>
                  </a:lnTo>
                  <a:lnTo>
                    <a:pt x="11" y="41"/>
                  </a:lnTo>
                  <a:lnTo>
                    <a:pt x="13" y="39"/>
                  </a:lnTo>
                  <a:lnTo>
                    <a:pt x="17" y="38"/>
                  </a:lnTo>
                  <a:lnTo>
                    <a:pt x="19" y="37"/>
                  </a:lnTo>
                  <a:lnTo>
                    <a:pt x="23" y="36"/>
                  </a:lnTo>
                  <a:lnTo>
                    <a:pt x="26" y="35"/>
                  </a:lnTo>
                  <a:lnTo>
                    <a:pt x="30" y="35"/>
                  </a:lnTo>
                  <a:lnTo>
                    <a:pt x="32" y="33"/>
                  </a:lnTo>
                  <a:lnTo>
                    <a:pt x="34" y="33"/>
                  </a:lnTo>
                  <a:lnTo>
                    <a:pt x="33" y="26"/>
                  </a:lnTo>
                  <a:lnTo>
                    <a:pt x="34" y="17"/>
                  </a:lnTo>
                  <a:lnTo>
                    <a:pt x="39" y="9"/>
                  </a:lnTo>
                  <a:lnTo>
                    <a:pt x="48" y="2"/>
                  </a:lnTo>
                  <a:lnTo>
                    <a:pt x="54" y="1"/>
                  </a:lnTo>
                  <a:lnTo>
                    <a:pt x="61" y="0"/>
                  </a:lnTo>
                  <a:lnTo>
                    <a:pt x="68" y="1"/>
                  </a:lnTo>
                  <a:lnTo>
                    <a:pt x="73" y="2"/>
                  </a:lnTo>
                  <a:lnTo>
                    <a:pt x="81" y="7"/>
                  </a:lnTo>
                  <a:lnTo>
                    <a:pt x="87" y="16"/>
                  </a:lnTo>
                  <a:lnTo>
                    <a:pt x="86" y="28"/>
                  </a:lnTo>
                  <a:lnTo>
                    <a:pt x="79" y="37"/>
                  </a:lnTo>
                  <a:lnTo>
                    <a:pt x="86" y="38"/>
                  </a:lnTo>
                  <a:lnTo>
                    <a:pt x="93" y="43"/>
                  </a:lnTo>
                  <a:lnTo>
                    <a:pt x="98" y="48"/>
                  </a:lnTo>
                  <a:lnTo>
                    <a:pt x="99" y="55"/>
                  </a:lnTo>
                  <a:lnTo>
                    <a:pt x="98" y="59"/>
                  </a:lnTo>
                  <a:lnTo>
                    <a:pt x="98" y="61"/>
                  </a:lnTo>
                  <a:lnTo>
                    <a:pt x="98" y="62"/>
                  </a:lnTo>
                  <a:lnTo>
                    <a:pt x="100" y="61"/>
                  </a:lnTo>
                  <a:lnTo>
                    <a:pt x="103" y="58"/>
                  </a:lnTo>
                  <a:lnTo>
                    <a:pt x="107" y="54"/>
                  </a:lnTo>
                  <a:lnTo>
                    <a:pt x="109" y="51"/>
                  </a:lnTo>
                  <a:lnTo>
                    <a:pt x="111" y="46"/>
                  </a:lnTo>
                  <a:lnTo>
                    <a:pt x="109" y="39"/>
                  </a:lnTo>
                  <a:lnTo>
                    <a:pt x="107" y="32"/>
                  </a:lnTo>
                  <a:lnTo>
                    <a:pt x="106" y="24"/>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4" name="Freeform 310">
              <a:extLst>
                <a:ext uri="{FF2B5EF4-FFF2-40B4-BE49-F238E27FC236}">
                  <a16:creationId xmlns:a16="http://schemas.microsoft.com/office/drawing/2014/main" id="{3304FC08-DFE3-49D6-9126-62053DA4AA60}"/>
                </a:ext>
              </a:extLst>
            </p:cNvPr>
            <p:cNvSpPr>
              <a:spLocks/>
            </p:cNvSpPr>
            <p:nvPr/>
          </p:nvSpPr>
          <p:spPr bwMode="auto">
            <a:xfrm>
              <a:off x="2155" y="1046"/>
              <a:ext cx="93" cy="90"/>
            </a:xfrm>
            <a:custGeom>
              <a:avLst/>
              <a:gdLst>
                <a:gd name="T0" fmla="*/ 180 w 186"/>
                <a:gd name="T1" fmla="*/ 176 h 179"/>
                <a:gd name="T2" fmla="*/ 168 w 186"/>
                <a:gd name="T3" fmla="*/ 171 h 179"/>
                <a:gd name="T4" fmla="*/ 151 w 186"/>
                <a:gd name="T5" fmla="*/ 167 h 179"/>
                <a:gd name="T6" fmla="*/ 132 w 186"/>
                <a:gd name="T7" fmla="*/ 169 h 179"/>
                <a:gd name="T8" fmla="*/ 111 w 186"/>
                <a:gd name="T9" fmla="*/ 168 h 179"/>
                <a:gd name="T10" fmla="*/ 97 w 186"/>
                <a:gd name="T11" fmla="*/ 162 h 179"/>
                <a:gd name="T12" fmla="*/ 105 w 186"/>
                <a:gd name="T13" fmla="*/ 159 h 179"/>
                <a:gd name="T14" fmla="*/ 122 w 186"/>
                <a:gd name="T15" fmla="*/ 159 h 179"/>
                <a:gd name="T16" fmla="*/ 138 w 186"/>
                <a:gd name="T17" fmla="*/ 155 h 179"/>
                <a:gd name="T18" fmla="*/ 138 w 186"/>
                <a:gd name="T19" fmla="*/ 143 h 179"/>
                <a:gd name="T20" fmla="*/ 117 w 186"/>
                <a:gd name="T21" fmla="*/ 121 h 179"/>
                <a:gd name="T22" fmla="*/ 88 w 186"/>
                <a:gd name="T23" fmla="*/ 125 h 179"/>
                <a:gd name="T24" fmla="*/ 56 w 186"/>
                <a:gd name="T25" fmla="*/ 126 h 179"/>
                <a:gd name="T26" fmla="*/ 36 w 186"/>
                <a:gd name="T27" fmla="*/ 117 h 179"/>
                <a:gd name="T28" fmla="*/ 46 w 186"/>
                <a:gd name="T29" fmla="*/ 115 h 179"/>
                <a:gd name="T30" fmla="*/ 66 w 186"/>
                <a:gd name="T31" fmla="*/ 116 h 179"/>
                <a:gd name="T32" fmla="*/ 89 w 186"/>
                <a:gd name="T33" fmla="*/ 113 h 179"/>
                <a:gd name="T34" fmla="*/ 96 w 186"/>
                <a:gd name="T35" fmla="*/ 100 h 179"/>
                <a:gd name="T36" fmla="*/ 75 w 186"/>
                <a:gd name="T37" fmla="*/ 81 h 179"/>
                <a:gd name="T38" fmla="*/ 44 w 186"/>
                <a:gd name="T39" fmla="*/ 87 h 179"/>
                <a:gd name="T40" fmla="*/ 14 w 186"/>
                <a:gd name="T41" fmla="*/ 80 h 179"/>
                <a:gd name="T42" fmla="*/ 1 w 186"/>
                <a:gd name="T43" fmla="*/ 66 h 179"/>
                <a:gd name="T44" fmla="*/ 7 w 186"/>
                <a:gd name="T45" fmla="*/ 69 h 179"/>
                <a:gd name="T46" fmla="*/ 24 w 186"/>
                <a:gd name="T47" fmla="*/ 73 h 179"/>
                <a:gd name="T48" fmla="*/ 49 w 186"/>
                <a:gd name="T49" fmla="*/ 73 h 179"/>
                <a:gd name="T50" fmla="*/ 54 w 186"/>
                <a:gd name="T51" fmla="*/ 64 h 179"/>
                <a:gd name="T52" fmla="*/ 29 w 186"/>
                <a:gd name="T53" fmla="*/ 39 h 179"/>
                <a:gd name="T54" fmla="*/ 8 w 186"/>
                <a:gd name="T55" fmla="*/ 15 h 179"/>
                <a:gd name="T56" fmla="*/ 3 w 186"/>
                <a:gd name="T57" fmla="*/ 0 h 179"/>
                <a:gd name="T58" fmla="*/ 14 w 186"/>
                <a:gd name="T59" fmla="*/ 9 h 179"/>
                <a:gd name="T60" fmla="*/ 36 w 186"/>
                <a:gd name="T61" fmla="*/ 32 h 179"/>
                <a:gd name="T62" fmla="*/ 60 w 186"/>
                <a:gd name="T63" fmla="*/ 55 h 179"/>
                <a:gd name="T64" fmla="*/ 72 w 186"/>
                <a:gd name="T65" fmla="*/ 39 h 179"/>
                <a:gd name="T66" fmla="*/ 71 w 186"/>
                <a:gd name="T67" fmla="*/ 13 h 179"/>
                <a:gd name="T68" fmla="*/ 76 w 186"/>
                <a:gd name="T69" fmla="*/ 13 h 179"/>
                <a:gd name="T70" fmla="*/ 84 w 186"/>
                <a:gd name="T71" fmla="*/ 61 h 179"/>
                <a:gd name="T72" fmla="*/ 99 w 186"/>
                <a:gd name="T73" fmla="*/ 84 h 179"/>
                <a:gd name="T74" fmla="*/ 120 w 186"/>
                <a:gd name="T75" fmla="*/ 93 h 179"/>
                <a:gd name="T76" fmla="*/ 132 w 186"/>
                <a:gd name="T77" fmla="*/ 57 h 179"/>
                <a:gd name="T78" fmla="*/ 134 w 186"/>
                <a:gd name="T79" fmla="*/ 43 h 179"/>
                <a:gd name="T80" fmla="*/ 141 w 186"/>
                <a:gd name="T81" fmla="*/ 83 h 179"/>
                <a:gd name="T82" fmla="*/ 144 w 186"/>
                <a:gd name="T83" fmla="*/ 120 h 179"/>
                <a:gd name="T84" fmla="*/ 161 w 186"/>
                <a:gd name="T85" fmla="*/ 141 h 179"/>
                <a:gd name="T86" fmla="*/ 174 w 186"/>
                <a:gd name="T87" fmla="*/ 125 h 179"/>
                <a:gd name="T88" fmla="*/ 180 w 186"/>
                <a:gd name="T89" fmla="*/ 116 h 179"/>
                <a:gd name="T90" fmla="*/ 182 w 186"/>
                <a:gd name="T91" fmla="*/ 132 h 179"/>
                <a:gd name="T92" fmla="*/ 174 w 186"/>
                <a:gd name="T93" fmla="*/ 153 h 179"/>
                <a:gd name="T94" fmla="*/ 182 w 186"/>
                <a:gd name="T95"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79">
                  <a:moveTo>
                    <a:pt x="186" y="174"/>
                  </a:moveTo>
                  <a:lnTo>
                    <a:pt x="182" y="175"/>
                  </a:lnTo>
                  <a:lnTo>
                    <a:pt x="180" y="176"/>
                  </a:lnTo>
                  <a:lnTo>
                    <a:pt x="176" y="177"/>
                  </a:lnTo>
                  <a:lnTo>
                    <a:pt x="174" y="179"/>
                  </a:lnTo>
                  <a:lnTo>
                    <a:pt x="168" y="171"/>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2"/>
                  </a:lnTo>
                  <a:lnTo>
                    <a:pt x="95" y="160"/>
                  </a:lnTo>
                  <a:lnTo>
                    <a:pt x="98" y="158"/>
                  </a:lnTo>
                  <a:lnTo>
                    <a:pt x="105" y="159"/>
                  </a:lnTo>
                  <a:lnTo>
                    <a:pt x="110" y="160"/>
                  </a:lnTo>
                  <a:lnTo>
                    <a:pt x="115" y="160"/>
                  </a:lnTo>
                  <a:lnTo>
                    <a:pt x="122" y="159"/>
                  </a:lnTo>
                  <a:lnTo>
                    <a:pt x="128" y="158"/>
                  </a:lnTo>
                  <a:lnTo>
                    <a:pt x="134" y="156"/>
                  </a:lnTo>
                  <a:lnTo>
                    <a:pt x="138" y="155"/>
                  </a:lnTo>
                  <a:lnTo>
                    <a:pt x="143" y="153"/>
                  </a:lnTo>
                  <a:lnTo>
                    <a:pt x="145" y="152"/>
                  </a:lnTo>
                  <a:lnTo>
                    <a:pt x="138" y="143"/>
                  </a:lnTo>
                  <a:lnTo>
                    <a:pt x="129" y="132"/>
                  </a:lnTo>
                  <a:lnTo>
                    <a:pt x="121" y="125"/>
                  </a:lnTo>
                  <a:lnTo>
                    <a:pt x="117" y="121"/>
                  </a:lnTo>
                  <a:lnTo>
                    <a:pt x="109" y="123"/>
                  </a:lnTo>
                  <a:lnTo>
                    <a:pt x="99" y="124"/>
                  </a:lnTo>
                  <a:lnTo>
                    <a:pt x="88" y="125"/>
                  </a:lnTo>
                  <a:lnTo>
                    <a:pt x="77" y="126"/>
                  </a:lnTo>
                  <a:lnTo>
                    <a:pt x="66" y="128"/>
                  </a:lnTo>
                  <a:lnTo>
                    <a:pt x="56" y="126"/>
                  </a:lnTo>
                  <a:lnTo>
                    <a:pt x="46" y="125"/>
                  </a:lnTo>
                  <a:lnTo>
                    <a:pt x="41" y="122"/>
                  </a:lnTo>
                  <a:lnTo>
                    <a:pt x="36" y="117"/>
                  </a:lnTo>
                  <a:lnTo>
                    <a:pt x="36" y="114"/>
                  </a:lnTo>
                  <a:lnTo>
                    <a:pt x="39" y="113"/>
                  </a:lnTo>
                  <a:lnTo>
                    <a:pt x="46" y="115"/>
                  </a:lnTo>
                  <a:lnTo>
                    <a:pt x="51" y="116"/>
                  </a:lnTo>
                  <a:lnTo>
                    <a:pt x="58" y="117"/>
                  </a:lnTo>
                  <a:lnTo>
                    <a:pt x="66" y="116"/>
                  </a:lnTo>
                  <a:lnTo>
                    <a:pt x="74" y="116"/>
                  </a:lnTo>
                  <a:lnTo>
                    <a:pt x="81" y="115"/>
                  </a:lnTo>
                  <a:lnTo>
                    <a:pt x="89" y="113"/>
                  </a:lnTo>
                  <a:lnTo>
                    <a:pt x="96" y="110"/>
                  </a:lnTo>
                  <a:lnTo>
                    <a:pt x="100" y="108"/>
                  </a:lnTo>
                  <a:lnTo>
                    <a:pt x="96" y="100"/>
                  </a:lnTo>
                  <a:lnTo>
                    <a:pt x="90" y="93"/>
                  </a:lnTo>
                  <a:lnTo>
                    <a:pt x="82" y="87"/>
                  </a:lnTo>
                  <a:lnTo>
                    <a:pt x="75" y="81"/>
                  </a:lnTo>
                  <a:lnTo>
                    <a:pt x="65" y="85"/>
                  </a:lnTo>
                  <a:lnTo>
                    <a:pt x="54" y="86"/>
                  </a:lnTo>
                  <a:lnTo>
                    <a:pt x="44" y="87"/>
                  </a:lnTo>
                  <a:lnTo>
                    <a:pt x="33" y="86"/>
                  </a:lnTo>
                  <a:lnTo>
                    <a:pt x="23" y="84"/>
                  </a:lnTo>
                  <a:lnTo>
                    <a:pt x="14" y="80"/>
                  </a:lnTo>
                  <a:lnTo>
                    <a:pt x="7" y="76"/>
                  </a:lnTo>
                  <a:lnTo>
                    <a:pt x="3" y="70"/>
                  </a:lnTo>
                  <a:lnTo>
                    <a:pt x="1" y="66"/>
                  </a:lnTo>
                  <a:lnTo>
                    <a:pt x="1" y="65"/>
                  </a:lnTo>
                  <a:lnTo>
                    <a:pt x="3" y="66"/>
                  </a:lnTo>
                  <a:lnTo>
                    <a:pt x="7" y="69"/>
                  </a:lnTo>
                  <a:lnTo>
                    <a:pt x="12" y="71"/>
                  </a:lnTo>
                  <a:lnTo>
                    <a:pt x="18" y="72"/>
                  </a:lnTo>
                  <a:lnTo>
                    <a:pt x="24" y="73"/>
                  </a:lnTo>
                  <a:lnTo>
                    <a:pt x="33" y="75"/>
                  </a:lnTo>
                  <a:lnTo>
                    <a:pt x="41" y="75"/>
                  </a:lnTo>
                  <a:lnTo>
                    <a:pt x="49" y="73"/>
                  </a:lnTo>
                  <a:lnTo>
                    <a:pt x="56" y="73"/>
                  </a:lnTo>
                  <a:lnTo>
                    <a:pt x="61" y="71"/>
                  </a:lnTo>
                  <a:lnTo>
                    <a:pt x="54" y="64"/>
                  </a:lnTo>
                  <a:lnTo>
                    <a:pt x="46" y="56"/>
                  </a:lnTo>
                  <a:lnTo>
                    <a:pt x="38" y="48"/>
                  </a:lnTo>
                  <a:lnTo>
                    <a:pt x="29" y="39"/>
                  </a:lnTo>
                  <a:lnTo>
                    <a:pt x="21" y="31"/>
                  </a:lnTo>
                  <a:lnTo>
                    <a:pt x="14" y="23"/>
                  </a:lnTo>
                  <a:lnTo>
                    <a:pt x="8" y="15"/>
                  </a:lnTo>
                  <a:lnTo>
                    <a:pt x="4" y="9"/>
                  </a:lnTo>
                  <a:lnTo>
                    <a:pt x="0" y="2"/>
                  </a:lnTo>
                  <a:lnTo>
                    <a:pt x="3" y="0"/>
                  </a:lnTo>
                  <a:lnTo>
                    <a:pt x="6" y="1"/>
                  </a:lnTo>
                  <a:lnTo>
                    <a:pt x="11" y="4"/>
                  </a:lnTo>
                  <a:lnTo>
                    <a:pt x="14" y="9"/>
                  </a:lnTo>
                  <a:lnTo>
                    <a:pt x="20" y="15"/>
                  </a:lnTo>
                  <a:lnTo>
                    <a:pt x="27" y="23"/>
                  </a:lnTo>
                  <a:lnTo>
                    <a:pt x="36" y="32"/>
                  </a:lnTo>
                  <a:lnTo>
                    <a:pt x="44" y="41"/>
                  </a:lnTo>
                  <a:lnTo>
                    <a:pt x="52" y="49"/>
                  </a:lnTo>
                  <a:lnTo>
                    <a:pt x="60" y="55"/>
                  </a:lnTo>
                  <a:lnTo>
                    <a:pt x="65" y="60"/>
                  </a:lnTo>
                  <a:lnTo>
                    <a:pt x="69" y="50"/>
                  </a:lnTo>
                  <a:lnTo>
                    <a:pt x="72" y="39"/>
                  </a:lnTo>
                  <a:lnTo>
                    <a:pt x="73" y="28"/>
                  </a:lnTo>
                  <a:lnTo>
                    <a:pt x="72" y="19"/>
                  </a:lnTo>
                  <a:lnTo>
                    <a:pt x="71" y="13"/>
                  </a:lnTo>
                  <a:lnTo>
                    <a:pt x="72" y="10"/>
                  </a:lnTo>
                  <a:lnTo>
                    <a:pt x="74" y="10"/>
                  </a:lnTo>
                  <a:lnTo>
                    <a:pt x="76" y="13"/>
                  </a:lnTo>
                  <a:lnTo>
                    <a:pt x="81" y="31"/>
                  </a:lnTo>
                  <a:lnTo>
                    <a:pt x="83" y="47"/>
                  </a:lnTo>
                  <a:lnTo>
                    <a:pt x="84" y="61"/>
                  </a:lnTo>
                  <a:lnTo>
                    <a:pt x="83" y="68"/>
                  </a:lnTo>
                  <a:lnTo>
                    <a:pt x="91" y="76"/>
                  </a:lnTo>
                  <a:lnTo>
                    <a:pt x="99" y="84"/>
                  </a:lnTo>
                  <a:lnTo>
                    <a:pt x="106" y="91"/>
                  </a:lnTo>
                  <a:lnTo>
                    <a:pt x="111" y="96"/>
                  </a:lnTo>
                  <a:lnTo>
                    <a:pt x="120" y="93"/>
                  </a:lnTo>
                  <a:lnTo>
                    <a:pt x="127" y="84"/>
                  </a:lnTo>
                  <a:lnTo>
                    <a:pt x="132" y="71"/>
                  </a:lnTo>
                  <a:lnTo>
                    <a:pt x="132" y="57"/>
                  </a:lnTo>
                  <a:lnTo>
                    <a:pt x="130" y="47"/>
                  </a:lnTo>
                  <a:lnTo>
                    <a:pt x="132" y="42"/>
                  </a:lnTo>
                  <a:lnTo>
                    <a:pt x="134" y="43"/>
                  </a:lnTo>
                  <a:lnTo>
                    <a:pt x="136" y="50"/>
                  </a:lnTo>
                  <a:lnTo>
                    <a:pt x="140" y="65"/>
                  </a:lnTo>
                  <a:lnTo>
                    <a:pt x="141" y="83"/>
                  </a:lnTo>
                  <a:lnTo>
                    <a:pt x="141" y="99"/>
                  </a:lnTo>
                  <a:lnTo>
                    <a:pt x="135" y="110"/>
                  </a:lnTo>
                  <a:lnTo>
                    <a:pt x="144" y="120"/>
                  </a:lnTo>
                  <a:lnTo>
                    <a:pt x="152" y="128"/>
                  </a:lnTo>
                  <a:lnTo>
                    <a:pt x="157" y="136"/>
                  </a:lnTo>
                  <a:lnTo>
                    <a:pt x="161" y="141"/>
                  </a:lnTo>
                  <a:lnTo>
                    <a:pt x="166" y="137"/>
                  </a:lnTo>
                  <a:lnTo>
                    <a:pt x="171" y="131"/>
                  </a:lnTo>
                  <a:lnTo>
                    <a:pt x="174" y="125"/>
                  </a:lnTo>
                  <a:lnTo>
                    <a:pt x="175" y="120"/>
                  </a:lnTo>
                  <a:lnTo>
                    <a:pt x="178" y="117"/>
                  </a:lnTo>
                  <a:lnTo>
                    <a:pt x="180" y="116"/>
                  </a:lnTo>
                  <a:lnTo>
                    <a:pt x="182" y="118"/>
                  </a:lnTo>
                  <a:lnTo>
                    <a:pt x="183" y="124"/>
                  </a:lnTo>
                  <a:lnTo>
                    <a:pt x="182" y="132"/>
                  </a:lnTo>
                  <a:lnTo>
                    <a:pt x="179" y="141"/>
                  </a:lnTo>
                  <a:lnTo>
                    <a:pt x="176" y="148"/>
                  </a:lnTo>
                  <a:lnTo>
                    <a:pt x="174" y="153"/>
                  </a:lnTo>
                  <a:lnTo>
                    <a:pt x="176" y="158"/>
                  </a:lnTo>
                  <a:lnTo>
                    <a:pt x="180" y="163"/>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5" name="Freeform 311">
              <a:extLst>
                <a:ext uri="{FF2B5EF4-FFF2-40B4-BE49-F238E27FC236}">
                  <a16:creationId xmlns:a16="http://schemas.microsoft.com/office/drawing/2014/main" id="{4F4D0CFD-246A-42F5-B152-3E52319DD91B}"/>
                </a:ext>
              </a:extLst>
            </p:cNvPr>
            <p:cNvSpPr>
              <a:spLocks/>
            </p:cNvSpPr>
            <p:nvPr/>
          </p:nvSpPr>
          <p:spPr bwMode="auto">
            <a:xfrm>
              <a:off x="2275" y="1023"/>
              <a:ext cx="75" cy="100"/>
            </a:xfrm>
            <a:custGeom>
              <a:avLst/>
              <a:gdLst>
                <a:gd name="T0" fmla="*/ 26 w 150"/>
                <a:gd name="T1" fmla="*/ 197 h 200"/>
                <a:gd name="T2" fmla="*/ 15 w 150"/>
                <a:gd name="T3" fmla="*/ 182 h 200"/>
                <a:gd name="T4" fmla="*/ 5 w 150"/>
                <a:gd name="T5" fmla="*/ 162 h 200"/>
                <a:gd name="T6" fmla="*/ 0 w 150"/>
                <a:gd name="T7" fmla="*/ 139 h 200"/>
                <a:gd name="T8" fmla="*/ 3 w 150"/>
                <a:gd name="T9" fmla="*/ 121 h 200"/>
                <a:gd name="T10" fmla="*/ 7 w 150"/>
                <a:gd name="T11" fmla="*/ 122 h 200"/>
                <a:gd name="T12" fmla="*/ 10 w 150"/>
                <a:gd name="T13" fmla="*/ 144 h 200"/>
                <a:gd name="T14" fmla="*/ 23 w 150"/>
                <a:gd name="T15" fmla="*/ 177 h 200"/>
                <a:gd name="T16" fmla="*/ 39 w 150"/>
                <a:gd name="T17" fmla="*/ 183 h 200"/>
                <a:gd name="T18" fmla="*/ 44 w 150"/>
                <a:gd name="T19" fmla="*/ 171 h 200"/>
                <a:gd name="T20" fmla="*/ 39 w 150"/>
                <a:gd name="T21" fmla="*/ 151 h 200"/>
                <a:gd name="T22" fmla="*/ 33 w 150"/>
                <a:gd name="T23" fmla="*/ 109 h 200"/>
                <a:gd name="T24" fmla="*/ 36 w 150"/>
                <a:gd name="T25" fmla="*/ 87 h 200"/>
                <a:gd name="T26" fmla="*/ 40 w 150"/>
                <a:gd name="T27" fmla="*/ 86 h 200"/>
                <a:gd name="T28" fmla="*/ 40 w 150"/>
                <a:gd name="T29" fmla="*/ 108 h 200"/>
                <a:gd name="T30" fmla="*/ 46 w 150"/>
                <a:gd name="T31" fmla="*/ 142 h 200"/>
                <a:gd name="T32" fmla="*/ 60 w 150"/>
                <a:gd name="T33" fmla="*/ 142 h 200"/>
                <a:gd name="T34" fmla="*/ 70 w 150"/>
                <a:gd name="T35" fmla="*/ 118 h 200"/>
                <a:gd name="T36" fmla="*/ 64 w 150"/>
                <a:gd name="T37" fmla="*/ 87 h 200"/>
                <a:gd name="T38" fmla="*/ 66 w 150"/>
                <a:gd name="T39" fmla="*/ 42 h 200"/>
                <a:gd name="T40" fmla="*/ 78 w 150"/>
                <a:gd name="T41" fmla="*/ 23 h 200"/>
                <a:gd name="T42" fmla="*/ 81 w 150"/>
                <a:gd name="T43" fmla="*/ 25 h 200"/>
                <a:gd name="T44" fmla="*/ 76 w 150"/>
                <a:gd name="T45" fmla="*/ 47 h 200"/>
                <a:gd name="T46" fmla="*/ 76 w 150"/>
                <a:gd name="T47" fmla="*/ 80 h 200"/>
                <a:gd name="T48" fmla="*/ 91 w 150"/>
                <a:gd name="T49" fmla="*/ 79 h 200"/>
                <a:gd name="T50" fmla="*/ 100 w 150"/>
                <a:gd name="T51" fmla="*/ 55 h 200"/>
                <a:gd name="T52" fmla="*/ 106 w 150"/>
                <a:gd name="T53" fmla="*/ 35 h 200"/>
                <a:gd name="T54" fmla="*/ 119 w 150"/>
                <a:gd name="T55" fmla="*/ 12 h 200"/>
                <a:gd name="T56" fmla="*/ 129 w 150"/>
                <a:gd name="T57" fmla="*/ 1 h 200"/>
                <a:gd name="T58" fmla="*/ 136 w 150"/>
                <a:gd name="T59" fmla="*/ 2 h 200"/>
                <a:gd name="T60" fmla="*/ 124 w 150"/>
                <a:gd name="T61" fmla="*/ 19 h 200"/>
                <a:gd name="T62" fmla="*/ 109 w 150"/>
                <a:gd name="T63" fmla="*/ 43 h 200"/>
                <a:gd name="T64" fmla="*/ 106 w 150"/>
                <a:gd name="T65" fmla="*/ 64 h 200"/>
                <a:gd name="T66" fmla="*/ 98 w 150"/>
                <a:gd name="T67" fmla="*/ 87 h 200"/>
                <a:gd name="T68" fmla="*/ 101 w 150"/>
                <a:gd name="T69" fmla="*/ 93 h 200"/>
                <a:gd name="T70" fmla="*/ 116 w 150"/>
                <a:gd name="T71" fmla="*/ 87 h 200"/>
                <a:gd name="T72" fmla="*/ 130 w 150"/>
                <a:gd name="T73" fmla="*/ 79 h 200"/>
                <a:gd name="T74" fmla="*/ 140 w 150"/>
                <a:gd name="T75" fmla="*/ 72 h 200"/>
                <a:gd name="T76" fmla="*/ 146 w 150"/>
                <a:gd name="T77" fmla="*/ 65 h 200"/>
                <a:gd name="T78" fmla="*/ 150 w 150"/>
                <a:gd name="T79" fmla="*/ 66 h 200"/>
                <a:gd name="T80" fmla="*/ 143 w 150"/>
                <a:gd name="T81" fmla="*/ 80 h 200"/>
                <a:gd name="T82" fmla="*/ 128 w 150"/>
                <a:gd name="T83" fmla="*/ 93 h 200"/>
                <a:gd name="T84" fmla="*/ 112 w 150"/>
                <a:gd name="T85" fmla="*/ 102 h 200"/>
                <a:gd name="T86" fmla="*/ 97 w 150"/>
                <a:gd name="T87" fmla="*/ 107 h 200"/>
                <a:gd name="T88" fmla="*/ 85 w 150"/>
                <a:gd name="T89" fmla="*/ 118 h 200"/>
                <a:gd name="T90" fmla="*/ 70 w 150"/>
                <a:gd name="T91" fmla="*/ 151 h 200"/>
                <a:gd name="T92" fmla="*/ 74 w 150"/>
                <a:gd name="T93" fmla="*/ 162 h 200"/>
                <a:gd name="T94" fmla="*/ 89 w 150"/>
                <a:gd name="T95" fmla="*/ 163 h 200"/>
                <a:gd name="T96" fmla="*/ 104 w 150"/>
                <a:gd name="T97" fmla="*/ 160 h 200"/>
                <a:gd name="T98" fmla="*/ 117 w 150"/>
                <a:gd name="T99" fmla="*/ 152 h 200"/>
                <a:gd name="T100" fmla="*/ 127 w 150"/>
                <a:gd name="T101" fmla="*/ 140 h 200"/>
                <a:gd name="T102" fmla="*/ 131 w 150"/>
                <a:gd name="T103" fmla="*/ 140 h 200"/>
                <a:gd name="T104" fmla="*/ 124 w 150"/>
                <a:gd name="T105" fmla="*/ 154 h 200"/>
                <a:gd name="T106" fmla="*/ 109 w 150"/>
                <a:gd name="T107" fmla="*/ 168 h 200"/>
                <a:gd name="T108" fmla="*/ 92 w 150"/>
                <a:gd name="T109" fmla="*/ 175 h 200"/>
                <a:gd name="T110" fmla="*/ 74 w 150"/>
                <a:gd name="T111" fmla="*/ 176 h 200"/>
                <a:gd name="T112" fmla="*/ 61 w 150"/>
                <a:gd name="T113" fmla="*/ 179 h 200"/>
                <a:gd name="T114" fmla="*/ 55 w 150"/>
                <a:gd name="T115" fmla="*/ 187 h 200"/>
                <a:gd name="T116" fmla="*/ 47 w 150"/>
                <a:gd name="T117" fmla="*/ 193 h 200"/>
                <a:gd name="T118" fmla="*/ 34 w 150"/>
                <a:gd name="T119" fmla="*/ 19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200">
                  <a:moveTo>
                    <a:pt x="31" y="200"/>
                  </a:moveTo>
                  <a:lnTo>
                    <a:pt x="26" y="197"/>
                  </a:lnTo>
                  <a:lnTo>
                    <a:pt x="21" y="191"/>
                  </a:lnTo>
                  <a:lnTo>
                    <a:pt x="15" y="182"/>
                  </a:lnTo>
                  <a:lnTo>
                    <a:pt x="9" y="172"/>
                  </a:lnTo>
                  <a:lnTo>
                    <a:pt x="5" y="162"/>
                  </a:lnTo>
                  <a:lnTo>
                    <a:pt x="1" y="151"/>
                  </a:lnTo>
                  <a:lnTo>
                    <a:pt x="0" y="139"/>
                  </a:lnTo>
                  <a:lnTo>
                    <a:pt x="1" y="127"/>
                  </a:lnTo>
                  <a:lnTo>
                    <a:pt x="3" y="121"/>
                  </a:lnTo>
                  <a:lnTo>
                    <a:pt x="6" y="119"/>
                  </a:lnTo>
                  <a:lnTo>
                    <a:pt x="7" y="122"/>
                  </a:lnTo>
                  <a:lnTo>
                    <a:pt x="8" y="127"/>
                  </a:lnTo>
                  <a:lnTo>
                    <a:pt x="10" y="144"/>
                  </a:lnTo>
                  <a:lnTo>
                    <a:pt x="15" y="161"/>
                  </a:lnTo>
                  <a:lnTo>
                    <a:pt x="23" y="177"/>
                  </a:lnTo>
                  <a:lnTo>
                    <a:pt x="34" y="187"/>
                  </a:lnTo>
                  <a:lnTo>
                    <a:pt x="39" y="183"/>
                  </a:lnTo>
                  <a:lnTo>
                    <a:pt x="43" y="176"/>
                  </a:lnTo>
                  <a:lnTo>
                    <a:pt x="44" y="171"/>
                  </a:lnTo>
                  <a:lnTo>
                    <a:pt x="46" y="169"/>
                  </a:lnTo>
                  <a:lnTo>
                    <a:pt x="39" y="151"/>
                  </a:lnTo>
                  <a:lnTo>
                    <a:pt x="34" y="129"/>
                  </a:lnTo>
                  <a:lnTo>
                    <a:pt x="33" y="109"/>
                  </a:lnTo>
                  <a:lnTo>
                    <a:pt x="33" y="95"/>
                  </a:lnTo>
                  <a:lnTo>
                    <a:pt x="36" y="87"/>
                  </a:lnTo>
                  <a:lnTo>
                    <a:pt x="38" y="84"/>
                  </a:lnTo>
                  <a:lnTo>
                    <a:pt x="40" y="86"/>
                  </a:lnTo>
                  <a:lnTo>
                    <a:pt x="40" y="94"/>
                  </a:lnTo>
                  <a:lnTo>
                    <a:pt x="40" y="108"/>
                  </a:lnTo>
                  <a:lnTo>
                    <a:pt x="43" y="125"/>
                  </a:lnTo>
                  <a:lnTo>
                    <a:pt x="46" y="142"/>
                  </a:lnTo>
                  <a:lnTo>
                    <a:pt x="53" y="153"/>
                  </a:lnTo>
                  <a:lnTo>
                    <a:pt x="60" y="142"/>
                  </a:lnTo>
                  <a:lnTo>
                    <a:pt x="67" y="131"/>
                  </a:lnTo>
                  <a:lnTo>
                    <a:pt x="70" y="118"/>
                  </a:lnTo>
                  <a:lnTo>
                    <a:pt x="72" y="109"/>
                  </a:lnTo>
                  <a:lnTo>
                    <a:pt x="64" y="87"/>
                  </a:lnTo>
                  <a:lnTo>
                    <a:pt x="63" y="64"/>
                  </a:lnTo>
                  <a:lnTo>
                    <a:pt x="66" y="42"/>
                  </a:lnTo>
                  <a:lnTo>
                    <a:pt x="74" y="26"/>
                  </a:lnTo>
                  <a:lnTo>
                    <a:pt x="78" y="23"/>
                  </a:lnTo>
                  <a:lnTo>
                    <a:pt x="81" y="23"/>
                  </a:lnTo>
                  <a:lnTo>
                    <a:pt x="81" y="25"/>
                  </a:lnTo>
                  <a:lnTo>
                    <a:pt x="81" y="30"/>
                  </a:lnTo>
                  <a:lnTo>
                    <a:pt x="76" y="47"/>
                  </a:lnTo>
                  <a:lnTo>
                    <a:pt x="75" y="65"/>
                  </a:lnTo>
                  <a:lnTo>
                    <a:pt x="76" y="80"/>
                  </a:lnTo>
                  <a:lnTo>
                    <a:pt x="82" y="92"/>
                  </a:lnTo>
                  <a:lnTo>
                    <a:pt x="91" y="79"/>
                  </a:lnTo>
                  <a:lnTo>
                    <a:pt x="97" y="66"/>
                  </a:lnTo>
                  <a:lnTo>
                    <a:pt x="100" y="55"/>
                  </a:lnTo>
                  <a:lnTo>
                    <a:pt x="102" y="46"/>
                  </a:lnTo>
                  <a:lnTo>
                    <a:pt x="106" y="35"/>
                  </a:lnTo>
                  <a:lnTo>
                    <a:pt x="112" y="23"/>
                  </a:lnTo>
                  <a:lnTo>
                    <a:pt x="119" y="12"/>
                  </a:lnTo>
                  <a:lnTo>
                    <a:pt x="124" y="4"/>
                  </a:lnTo>
                  <a:lnTo>
                    <a:pt x="129" y="1"/>
                  </a:lnTo>
                  <a:lnTo>
                    <a:pt x="133" y="0"/>
                  </a:lnTo>
                  <a:lnTo>
                    <a:pt x="136" y="2"/>
                  </a:lnTo>
                  <a:lnTo>
                    <a:pt x="135" y="6"/>
                  </a:lnTo>
                  <a:lnTo>
                    <a:pt x="124" y="19"/>
                  </a:lnTo>
                  <a:lnTo>
                    <a:pt x="115" y="32"/>
                  </a:lnTo>
                  <a:lnTo>
                    <a:pt x="109" y="43"/>
                  </a:lnTo>
                  <a:lnTo>
                    <a:pt x="107" y="54"/>
                  </a:lnTo>
                  <a:lnTo>
                    <a:pt x="106" y="64"/>
                  </a:lnTo>
                  <a:lnTo>
                    <a:pt x="102" y="76"/>
                  </a:lnTo>
                  <a:lnTo>
                    <a:pt x="98" y="87"/>
                  </a:lnTo>
                  <a:lnTo>
                    <a:pt x="93" y="95"/>
                  </a:lnTo>
                  <a:lnTo>
                    <a:pt x="101" y="93"/>
                  </a:lnTo>
                  <a:lnTo>
                    <a:pt x="108" y="91"/>
                  </a:lnTo>
                  <a:lnTo>
                    <a:pt x="116" y="87"/>
                  </a:lnTo>
                  <a:lnTo>
                    <a:pt x="123" y="84"/>
                  </a:lnTo>
                  <a:lnTo>
                    <a:pt x="130" y="79"/>
                  </a:lnTo>
                  <a:lnTo>
                    <a:pt x="136" y="76"/>
                  </a:lnTo>
                  <a:lnTo>
                    <a:pt x="140" y="72"/>
                  </a:lnTo>
                  <a:lnTo>
                    <a:pt x="143" y="69"/>
                  </a:lnTo>
                  <a:lnTo>
                    <a:pt x="146" y="65"/>
                  </a:lnTo>
                  <a:lnTo>
                    <a:pt x="150" y="64"/>
                  </a:lnTo>
                  <a:lnTo>
                    <a:pt x="150" y="66"/>
                  </a:lnTo>
                  <a:lnTo>
                    <a:pt x="148" y="71"/>
                  </a:lnTo>
                  <a:lnTo>
                    <a:pt x="143" y="80"/>
                  </a:lnTo>
                  <a:lnTo>
                    <a:pt x="136" y="87"/>
                  </a:lnTo>
                  <a:lnTo>
                    <a:pt x="128" y="93"/>
                  </a:lnTo>
                  <a:lnTo>
                    <a:pt x="120" y="99"/>
                  </a:lnTo>
                  <a:lnTo>
                    <a:pt x="112" y="102"/>
                  </a:lnTo>
                  <a:lnTo>
                    <a:pt x="104" y="104"/>
                  </a:lnTo>
                  <a:lnTo>
                    <a:pt x="97" y="107"/>
                  </a:lnTo>
                  <a:lnTo>
                    <a:pt x="92" y="107"/>
                  </a:lnTo>
                  <a:lnTo>
                    <a:pt x="85" y="118"/>
                  </a:lnTo>
                  <a:lnTo>
                    <a:pt x="77" y="134"/>
                  </a:lnTo>
                  <a:lnTo>
                    <a:pt x="70" y="151"/>
                  </a:lnTo>
                  <a:lnTo>
                    <a:pt x="68" y="160"/>
                  </a:lnTo>
                  <a:lnTo>
                    <a:pt x="74" y="162"/>
                  </a:lnTo>
                  <a:lnTo>
                    <a:pt x="81" y="163"/>
                  </a:lnTo>
                  <a:lnTo>
                    <a:pt x="89" y="163"/>
                  </a:lnTo>
                  <a:lnTo>
                    <a:pt x="95" y="162"/>
                  </a:lnTo>
                  <a:lnTo>
                    <a:pt x="104" y="160"/>
                  </a:lnTo>
                  <a:lnTo>
                    <a:pt x="110" y="156"/>
                  </a:lnTo>
                  <a:lnTo>
                    <a:pt x="117" y="152"/>
                  </a:lnTo>
                  <a:lnTo>
                    <a:pt x="122" y="146"/>
                  </a:lnTo>
                  <a:lnTo>
                    <a:pt x="127" y="140"/>
                  </a:lnTo>
                  <a:lnTo>
                    <a:pt x="130" y="138"/>
                  </a:lnTo>
                  <a:lnTo>
                    <a:pt x="131" y="140"/>
                  </a:lnTo>
                  <a:lnTo>
                    <a:pt x="129" y="146"/>
                  </a:lnTo>
                  <a:lnTo>
                    <a:pt x="124" y="154"/>
                  </a:lnTo>
                  <a:lnTo>
                    <a:pt x="117" y="162"/>
                  </a:lnTo>
                  <a:lnTo>
                    <a:pt x="109" y="168"/>
                  </a:lnTo>
                  <a:lnTo>
                    <a:pt x="101" y="171"/>
                  </a:lnTo>
                  <a:lnTo>
                    <a:pt x="92" y="175"/>
                  </a:lnTo>
                  <a:lnTo>
                    <a:pt x="83" y="176"/>
                  </a:lnTo>
                  <a:lnTo>
                    <a:pt x="74" y="176"/>
                  </a:lnTo>
                  <a:lnTo>
                    <a:pt x="66" y="174"/>
                  </a:lnTo>
                  <a:lnTo>
                    <a:pt x="61" y="179"/>
                  </a:lnTo>
                  <a:lnTo>
                    <a:pt x="58" y="183"/>
                  </a:lnTo>
                  <a:lnTo>
                    <a:pt x="55" y="187"/>
                  </a:lnTo>
                  <a:lnTo>
                    <a:pt x="54" y="193"/>
                  </a:lnTo>
                  <a:lnTo>
                    <a:pt x="47" y="193"/>
                  </a:lnTo>
                  <a:lnTo>
                    <a:pt x="40" y="194"/>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6" name="Freeform 312">
              <a:extLst>
                <a:ext uri="{FF2B5EF4-FFF2-40B4-BE49-F238E27FC236}">
                  <a16:creationId xmlns:a16="http://schemas.microsoft.com/office/drawing/2014/main" id="{014E8F48-02F2-4722-9057-FE458EE21C68}"/>
                </a:ext>
              </a:extLst>
            </p:cNvPr>
            <p:cNvSpPr>
              <a:spLocks/>
            </p:cNvSpPr>
            <p:nvPr/>
          </p:nvSpPr>
          <p:spPr bwMode="auto">
            <a:xfrm>
              <a:off x="2312" y="1135"/>
              <a:ext cx="119" cy="55"/>
            </a:xfrm>
            <a:custGeom>
              <a:avLst/>
              <a:gdLst>
                <a:gd name="T0" fmla="*/ 1 w 237"/>
                <a:gd name="T1" fmla="*/ 35 h 110"/>
                <a:gd name="T2" fmla="*/ 1 w 237"/>
                <a:gd name="T3" fmla="*/ 38 h 110"/>
                <a:gd name="T4" fmla="*/ 10 w 237"/>
                <a:gd name="T5" fmla="*/ 41 h 110"/>
                <a:gd name="T6" fmla="*/ 31 w 237"/>
                <a:gd name="T7" fmla="*/ 41 h 110"/>
                <a:gd name="T8" fmla="*/ 51 w 237"/>
                <a:gd name="T9" fmla="*/ 44 h 110"/>
                <a:gd name="T10" fmla="*/ 66 w 237"/>
                <a:gd name="T11" fmla="*/ 49 h 110"/>
                <a:gd name="T12" fmla="*/ 72 w 237"/>
                <a:gd name="T13" fmla="*/ 54 h 110"/>
                <a:gd name="T14" fmla="*/ 77 w 237"/>
                <a:gd name="T15" fmla="*/ 66 h 110"/>
                <a:gd name="T16" fmla="*/ 85 w 237"/>
                <a:gd name="T17" fmla="*/ 81 h 110"/>
                <a:gd name="T18" fmla="*/ 96 w 237"/>
                <a:gd name="T19" fmla="*/ 94 h 110"/>
                <a:gd name="T20" fmla="*/ 111 w 237"/>
                <a:gd name="T21" fmla="*/ 101 h 110"/>
                <a:gd name="T22" fmla="*/ 111 w 237"/>
                <a:gd name="T23" fmla="*/ 96 h 110"/>
                <a:gd name="T24" fmla="*/ 99 w 237"/>
                <a:gd name="T25" fmla="*/ 81 h 110"/>
                <a:gd name="T26" fmla="*/ 91 w 237"/>
                <a:gd name="T27" fmla="*/ 60 h 110"/>
                <a:gd name="T28" fmla="*/ 95 w 237"/>
                <a:gd name="T29" fmla="*/ 52 h 110"/>
                <a:gd name="T30" fmla="*/ 107 w 237"/>
                <a:gd name="T31" fmla="*/ 53 h 110"/>
                <a:gd name="T32" fmla="*/ 119 w 237"/>
                <a:gd name="T33" fmla="*/ 56 h 110"/>
                <a:gd name="T34" fmla="*/ 129 w 237"/>
                <a:gd name="T35" fmla="*/ 59 h 110"/>
                <a:gd name="T36" fmla="*/ 133 w 237"/>
                <a:gd name="T37" fmla="*/ 66 h 110"/>
                <a:gd name="T38" fmla="*/ 140 w 237"/>
                <a:gd name="T39" fmla="*/ 79 h 110"/>
                <a:gd name="T40" fmla="*/ 150 w 237"/>
                <a:gd name="T41" fmla="*/ 92 h 110"/>
                <a:gd name="T42" fmla="*/ 163 w 237"/>
                <a:gd name="T43" fmla="*/ 103 h 110"/>
                <a:gd name="T44" fmla="*/ 182 w 237"/>
                <a:gd name="T45" fmla="*/ 110 h 110"/>
                <a:gd name="T46" fmla="*/ 191 w 237"/>
                <a:gd name="T47" fmla="*/ 107 h 110"/>
                <a:gd name="T48" fmla="*/ 177 w 237"/>
                <a:gd name="T49" fmla="*/ 99 h 110"/>
                <a:gd name="T50" fmla="*/ 163 w 237"/>
                <a:gd name="T51" fmla="*/ 89 h 110"/>
                <a:gd name="T52" fmla="*/ 154 w 237"/>
                <a:gd name="T53" fmla="*/ 79 h 110"/>
                <a:gd name="T54" fmla="*/ 147 w 237"/>
                <a:gd name="T55" fmla="*/ 69 h 110"/>
                <a:gd name="T56" fmla="*/ 155 w 237"/>
                <a:gd name="T57" fmla="*/ 71 h 110"/>
                <a:gd name="T58" fmla="*/ 179 w 237"/>
                <a:gd name="T59" fmla="*/ 76 h 110"/>
                <a:gd name="T60" fmla="*/ 205 w 237"/>
                <a:gd name="T61" fmla="*/ 81 h 110"/>
                <a:gd name="T62" fmla="*/ 224 w 237"/>
                <a:gd name="T63" fmla="*/ 83 h 110"/>
                <a:gd name="T64" fmla="*/ 236 w 237"/>
                <a:gd name="T65" fmla="*/ 83 h 110"/>
                <a:gd name="T66" fmla="*/ 233 w 237"/>
                <a:gd name="T67" fmla="*/ 77 h 110"/>
                <a:gd name="T68" fmla="*/ 218 w 237"/>
                <a:gd name="T69" fmla="*/ 75 h 110"/>
                <a:gd name="T70" fmla="*/ 196 w 237"/>
                <a:gd name="T71" fmla="*/ 69 h 110"/>
                <a:gd name="T72" fmla="*/ 175 w 237"/>
                <a:gd name="T73" fmla="*/ 62 h 110"/>
                <a:gd name="T74" fmla="*/ 157 w 237"/>
                <a:gd name="T75" fmla="*/ 57 h 110"/>
                <a:gd name="T76" fmla="*/ 161 w 237"/>
                <a:gd name="T77" fmla="*/ 48 h 110"/>
                <a:gd name="T78" fmla="*/ 177 w 237"/>
                <a:gd name="T79" fmla="*/ 39 h 110"/>
                <a:gd name="T80" fmla="*/ 190 w 237"/>
                <a:gd name="T81" fmla="*/ 37 h 110"/>
                <a:gd name="T82" fmla="*/ 188 w 237"/>
                <a:gd name="T83" fmla="*/ 31 h 110"/>
                <a:gd name="T84" fmla="*/ 177 w 237"/>
                <a:gd name="T85" fmla="*/ 28 h 110"/>
                <a:gd name="T86" fmla="*/ 165 w 237"/>
                <a:gd name="T87" fmla="*/ 30 h 110"/>
                <a:gd name="T88" fmla="*/ 154 w 237"/>
                <a:gd name="T89" fmla="*/ 36 h 110"/>
                <a:gd name="T90" fmla="*/ 145 w 237"/>
                <a:gd name="T91" fmla="*/ 43 h 110"/>
                <a:gd name="T92" fmla="*/ 137 w 237"/>
                <a:gd name="T93" fmla="*/ 46 h 110"/>
                <a:gd name="T94" fmla="*/ 123 w 237"/>
                <a:gd name="T95" fmla="*/ 45 h 110"/>
                <a:gd name="T96" fmla="*/ 109 w 237"/>
                <a:gd name="T97" fmla="*/ 43 h 110"/>
                <a:gd name="T98" fmla="*/ 97 w 237"/>
                <a:gd name="T99" fmla="*/ 43 h 110"/>
                <a:gd name="T100" fmla="*/ 94 w 237"/>
                <a:gd name="T101" fmla="*/ 33 h 110"/>
                <a:gd name="T102" fmla="*/ 104 w 237"/>
                <a:gd name="T103" fmla="*/ 14 h 110"/>
                <a:gd name="T104" fmla="*/ 123 w 237"/>
                <a:gd name="T105" fmla="*/ 4 h 110"/>
                <a:gd name="T106" fmla="*/ 121 w 237"/>
                <a:gd name="T107" fmla="*/ 0 h 110"/>
                <a:gd name="T108" fmla="*/ 110 w 237"/>
                <a:gd name="T109" fmla="*/ 1 h 110"/>
                <a:gd name="T110" fmla="*/ 97 w 237"/>
                <a:gd name="T111" fmla="*/ 8 h 110"/>
                <a:gd name="T112" fmla="*/ 83 w 237"/>
                <a:gd name="T113" fmla="*/ 19 h 110"/>
                <a:gd name="T114" fmla="*/ 72 w 237"/>
                <a:gd name="T115" fmla="*/ 28 h 110"/>
                <a:gd name="T116" fmla="*/ 63 w 237"/>
                <a:gd name="T117" fmla="*/ 31 h 110"/>
                <a:gd name="T118" fmla="*/ 45 w 237"/>
                <a:gd name="T119" fmla="*/ 31 h 110"/>
                <a:gd name="T120" fmla="*/ 24 w 237"/>
                <a:gd name="T121" fmla="*/ 31 h 110"/>
                <a:gd name="T122" fmla="*/ 5 w 237"/>
                <a:gd name="T123" fmla="*/ 3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10">
                  <a:moveTo>
                    <a:pt x="0" y="34"/>
                  </a:moveTo>
                  <a:lnTo>
                    <a:pt x="1" y="35"/>
                  </a:lnTo>
                  <a:lnTo>
                    <a:pt x="1" y="37"/>
                  </a:lnTo>
                  <a:lnTo>
                    <a:pt x="1" y="38"/>
                  </a:lnTo>
                  <a:lnTo>
                    <a:pt x="1" y="41"/>
                  </a:lnTo>
                  <a:lnTo>
                    <a:pt x="10" y="41"/>
                  </a:lnTo>
                  <a:lnTo>
                    <a:pt x="19" y="41"/>
                  </a:lnTo>
                  <a:lnTo>
                    <a:pt x="31" y="41"/>
                  </a:lnTo>
                  <a:lnTo>
                    <a:pt x="41" y="42"/>
                  </a:lnTo>
                  <a:lnTo>
                    <a:pt x="51" y="44"/>
                  </a:lnTo>
                  <a:lnTo>
                    <a:pt x="59" y="46"/>
                  </a:lnTo>
                  <a:lnTo>
                    <a:pt x="66" y="49"/>
                  </a:lnTo>
                  <a:lnTo>
                    <a:pt x="70" y="51"/>
                  </a:lnTo>
                  <a:lnTo>
                    <a:pt x="72" y="54"/>
                  </a:lnTo>
                  <a:lnTo>
                    <a:pt x="74" y="60"/>
                  </a:lnTo>
                  <a:lnTo>
                    <a:pt x="77" y="66"/>
                  </a:lnTo>
                  <a:lnTo>
                    <a:pt x="80" y="74"/>
                  </a:lnTo>
                  <a:lnTo>
                    <a:pt x="85" y="81"/>
                  </a:lnTo>
                  <a:lnTo>
                    <a:pt x="91" y="88"/>
                  </a:lnTo>
                  <a:lnTo>
                    <a:pt x="96" y="94"/>
                  </a:lnTo>
                  <a:lnTo>
                    <a:pt x="104" y="98"/>
                  </a:lnTo>
                  <a:lnTo>
                    <a:pt x="111" y="101"/>
                  </a:lnTo>
                  <a:lnTo>
                    <a:pt x="114" y="99"/>
                  </a:lnTo>
                  <a:lnTo>
                    <a:pt x="111" y="96"/>
                  </a:lnTo>
                  <a:lnTo>
                    <a:pt x="106" y="89"/>
                  </a:lnTo>
                  <a:lnTo>
                    <a:pt x="99" y="81"/>
                  </a:lnTo>
                  <a:lnTo>
                    <a:pt x="93" y="71"/>
                  </a:lnTo>
                  <a:lnTo>
                    <a:pt x="91" y="60"/>
                  </a:lnTo>
                  <a:lnTo>
                    <a:pt x="89" y="52"/>
                  </a:lnTo>
                  <a:lnTo>
                    <a:pt x="95" y="52"/>
                  </a:lnTo>
                  <a:lnTo>
                    <a:pt x="101" y="52"/>
                  </a:lnTo>
                  <a:lnTo>
                    <a:pt x="107" y="53"/>
                  </a:lnTo>
                  <a:lnTo>
                    <a:pt x="114" y="54"/>
                  </a:lnTo>
                  <a:lnTo>
                    <a:pt x="119" y="56"/>
                  </a:lnTo>
                  <a:lnTo>
                    <a:pt x="125" y="57"/>
                  </a:lnTo>
                  <a:lnTo>
                    <a:pt x="129" y="59"/>
                  </a:lnTo>
                  <a:lnTo>
                    <a:pt x="132" y="60"/>
                  </a:lnTo>
                  <a:lnTo>
                    <a:pt x="133" y="66"/>
                  </a:lnTo>
                  <a:lnTo>
                    <a:pt x="135" y="72"/>
                  </a:lnTo>
                  <a:lnTo>
                    <a:pt x="140" y="79"/>
                  </a:lnTo>
                  <a:lnTo>
                    <a:pt x="145" y="86"/>
                  </a:lnTo>
                  <a:lnTo>
                    <a:pt x="150" y="92"/>
                  </a:lnTo>
                  <a:lnTo>
                    <a:pt x="157" y="98"/>
                  </a:lnTo>
                  <a:lnTo>
                    <a:pt x="163" y="103"/>
                  </a:lnTo>
                  <a:lnTo>
                    <a:pt x="170" y="106"/>
                  </a:lnTo>
                  <a:lnTo>
                    <a:pt x="182" y="110"/>
                  </a:lnTo>
                  <a:lnTo>
                    <a:pt x="188" y="110"/>
                  </a:lnTo>
                  <a:lnTo>
                    <a:pt x="191" y="107"/>
                  </a:lnTo>
                  <a:lnTo>
                    <a:pt x="185" y="104"/>
                  </a:lnTo>
                  <a:lnTo>
                    <a:pt x="177" y="99"/>
                  </a:lnTo>
                  <a:lnTo>
                    <a:pt x="170" y="95"/>
                  </a:lnTo>
                  <a:lnTo>
                    <a:pt x="163" y="89"/>
                  </a:lnTo>
                  <a:lnTo>
                    <a:pt x="159" y="84"/>
                  </a:lnTo>
                  <a:lnTo>
                    <a:pt x="154" y="79"/>
                  </a:lnTo>
                  <a:lnTo>
                    <a:pt x="149" y="74"/>
                  </a:lnTo>
                  <a:lnTo>
                    <a:pt x="147" y="69"/>
                  </a:lnTo>
                  <a:lnTo>
                    <a:pt x="146" y="66"/>
                  </a:lnTo>
                  <a:lnTo>
                    <a:pt x="155" y="71"/>
                  </a:lnTo>
                  <a:lnTo>
                    <a:pt x="167" y="74"/>
                  </a:lnTo>
                  <a:lnTo>
                    <a:pt x="179" y="76"/>
                  </a:lnTo>
                  <a:lnTo>
                    <a:pt x="192" y="79"/>
                  </a:lnTo>
                  <a:lnTo>
                    <a:pt x="205" y="81"/>
                  </a:lnTo>
                  <a:lnTo>
                    <a:pt x="215" y="82"/>
                  </a:lnTo>
                  <a:lnTo>
                    <a:pt x="224" y="83"/>
                  </a:lnTo>
                  <a:lnTo>
                    <a:pt x="230" y="83"/>
                  </a:lnTo>
                  <a:lnTo>
                    <a:pt x="236" y="83"/>
                  </a:lnTo>
                  <a:lnTo>
                    <a:pt x="237" y="81"/>
                  </a:lnTo>
                  <a:lnTo>
                    <a:pt x="233" y="77"/>
                  </a:lnTo>
                  <a:lnTo>
                    <a:pt x="226" y="76"/>
                  </a:lnTo>
                  <a:lnTo>
                    <a:pt x="218" y="75"/>
                  </a:lnTo>
                  <a:lnTo>
                    <a:pt x="208" y="73"/>
                  </a:lnTo>
                  <a:lnTo>
                    <a:pt x="196" y="69"/>
                  </a:lnTo>
                  <a:lnTo>
                    <a:pt x="185" y="66"/>
                  </a:lnTo>
                  <a:lnTo>
                    <a:pt x="175" y="62"/>
                  </a:lnTo>
                  <a:lnTo>
                    <a:pt x="165" y="59"/>
                  </a:lnTo>
                  <a:lnTo>
                    <a:pt x="157" y="57"/>
                  </a:lnTo>
                  <a:lnTo>
                    <a:pt x="154" y="54"/>
                  </a:lnTo>
                  <a:lnTo>
                    <a:pt x="161" y="48"/>
                  </a:lnTo>
                  <a:lnTo>
                    <a:pt x="169" y="42"/>
                  </a:lnTo>
                  <a:lnTo>
                    <a:pt x="177" y="39"/>
                  </a:lnTo>
                  <a:lnTo>
                    <a:pt x="184" y="38"/>
                  </a:lnTo>
                  <a:lnTo>
                    <a:pt x="190" y="37"/>
                  </a:lnTo>
                  <a:lnTo>
                    <a:pt x="191" y="35"/>
                  </a:lnTo>
                  <a:lnTo>
                    <a:pt x="188" y="31"/>
                  </a:lnTo>
                  <a:lnTo>
                    <a:pt x="182" y="29"/>
                  </a:lnTo>
                  <a:lnTo>
                    <a:pt x="177" y="28"/>
                  </a:lnTo>
                  <a:lnTo>
                    <a:pt x="171" y="29"/>
                  </a:lnTo>
                  <a:lnTo>
                    <a:pt x="165" y="30"/>
                  </a:lnTo>
                  <a:lnTo>
                    <a:pt x="160" y="33"/>
                  </a:lnTo>
                  <a:lnTo>
                    <a:pt x="154" y="36"/>
                  </a:lnTo>
                  <a:lnTo>
                    <a:pt x="149" y="38"/>
                  </a:lnTo>
                  <a:lnTo>
                    <a:pt x="145" y="43"/>
                  </a:lnTo>
                  <a:lnTo>
                    <a:pt x="142" y="46"/>
                  </a:lnTo>
                  <a:lnTo>
                    <a:pt x="137" y="46"/>
                  </a:lnTo>
                  <a:lnTo>
                    <a:pt x="130" y="45"/>
                  </a:lnTo>
                  <a:lnTo>
                    <a:pt x="123" y="45"/>
                  </a:lnTo>
                  <a:lnTo>
                    <a:pt x="116" y="44"/>
                  </a:lnTo>
                  <a:lnTo>
                    <a:pt x="109" y="43"/>
                  </a:lnTo>
                  <a:lnTo>
                    <a:pt x="102" y="43"/>
                  </a:lnTo>
                  <a:lnTo>
                    <a:pt x="97" y="43"/>
                  </a:lnTo>
                  <a:lnTo>
                    <a:pt x="95" y="43"/>
                  </a:lnTo>
                  <a:lnTo>
                    <a:pt x="94" y="33"/>
                  </a:lnTo>
                  <a:lnTo>
                    <a:pt x="97" y="23"/>
                  </a:lnTo>
                  <a:lnTo>
                    <a:pt x="104" y="14"/>
                  </a:lnTo>
                  <a:lnTo>
                    <a:pt x="115" y="7"/>
                  </a:lnTo>
                  <a:lnTo>
                    <a:pt x="123" y="4"/>
                  </a:lnTo>
                  <a:lnTo>
                    <a:pt x="124" y="1"/>
                  </a:lnTo>
                  <a:lnTo>
                    <a:pt x="121" y="0"/>
                  </a:lnTo>
                  <a:lnTo>
                    <a:pt x="115" y="0"/>
                  </a:lnTo>
                  <a:lnTo>
                    <a:pt x="110" y="1"/>
                  </a:lnTo>
                  <a:lnTo>
                    <a:pt x="104" y="5"/>
                  </a:lnTo>
                  <a:lnTo>
                    <a:pt x="97" y="8"/>
                  </a:lnTo>
                  <a:lnTo>
                    <a:pt x="91" y="14"/>
                  </a:lnTo>
                  <a:lnTo>
                    <a:pt x="83" y="19"/>
                  </a:lnTo>
                  <a:lnTo>
                    <a:pt x="77" y="24"/>
                  </a:lnTo>
                  <a:lnTo>
                    <a:pt x="72" y="28"/>
                  </a:lnTo>
                  <a:lnTo>
                    <a:pt x="70" y="31"/>
                  </a:lnTo>
                  <a:lnTo>
                    <a:pt x="63" y="31"/>
                  </a:lnTo>
                  <a:lnTo>
                    <a:pt x="55" y="31"/>
                  </a:lnTo>
                  <a:lnTo>
                    <a:pt x="45" y="31"/>
                  </a:lnTo>
                  <a:lnTo>
                    <a:pt x="34" y="31"/>
                  </a:lnTo>
                  <a:lnTo>
                    <a:pt x="24" y="31"/>
                  </a:lnTo>
                  <a:lnTo>
                    <a:pt x="13" y="31"/>
                  </a:lnTo>
                  <a:lnTo>
                    <a:pt x="5" y="33"/>
                  </a:lnTo>
                  <a:lnTo>
                    <a:pt x="0" y="3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7" name="Freeform 313">
              <a:extLst>
                <a:ext uri="{FF2B5EF4-FFF2-40B4-BE49-F238E27FC236}">
                  <a16:creationId xmlns:a16="http://schemas.microsoft.com/office/drawing/2014/main" id="{70C7E3BB-7014-43A6-8C31-7E3C9DE2AE2E}"/>
                </a:ext>
              </a:extLst>
            </p:cNvPr>
            <p:cNvSpPr>
              <a:spLocks/>
            </p:cNvSpPr>
            <p:nvPr/>
          </p:nvSpPr>
          <p:spPr bwMode="auto">
            <a:xfrm>
              <a:off x="2300" y="1183"/>
              <a:ext cx="97" cy="111"/>
            </a:xfrm>
            <a:custGeom>
              <a:avLst/>
              <a:gdLst>
                <a:gd name="T0" fmla="*/ 9 w 194"/>
                <a:gd name="T1" fmla="*/ 8 h 222"/>
                <a:gd name="T2" fmla="*/ 27 w 194"/>
                <a:gd name="T3" fmla="*/ 29 h 222"/>
                <a:gd name="T4" fmla="*/ 28 w 194"/>
                <a:gd name="T5" fmla="*/ 53 h 222"/>
                <a:gd name="T6" fmla="*/ 29 w 194"/>
                <a:gd name="T7" fmla="*/ 101 h 222"/>
                <a:gd name="T8" fmla="*/ 35 w 194"/>
                <a:gd name="T9" fmla="*/ 99 h 222"/>
                <a:gd name="T10" fmla="*/ 38 w 194"/>
                <a:gd name="T11" fmla="*/ 60 h 222"/>
                <a:gd name="T12" fmla="*/ 49 w 194"/>
                <a:gd name="T13" fmla="*/ 47 h 222"/>
                <a:gd name="T14" fmla="*/ 53 w 194"/>
                <a:gd name="T15" fmla="*/ 51 h 222"/>
                <a:gd name="T16" fmla="*/ 64 w 194"/>
                <a:gd name="T17" fmla="*/ 63 h 222"/>
                <a:gd name="T18" fmla="*/ 83 w 194"/>
                <a:gd name="T19" fmla="*/ 85 h 222"/>
                <a:gd name="T20" fmla="*/ 86 w 194"/>
                <a:gd name="T21" fmla="*/ 111 h 222"/>
                <a:gd name="T22" fmla="*/ 86 w 194"/>
                <a:gd name="T23" fmla="*/ 151 h 222"/>
                <a:gd name="T24" fmla="*/ 95 w 194"/>
                <a:gd name="T25" fmla="*/ 149 h 222"/>
                <a:gd name="T26" fmla="*/ 97 w 194"/>
                <a:gd name="T27" fmla="*/ 112 h 222"/>
                <a:gd name="T28" fmla="*/ 112 w 194"/>
                <a:gd name="T29" fmla="*/ 108 h 222"/>
                <a:gd name="T30" fmla="*/ 134 w 194"/>
                <a:gd name="T31" fmla="*/ 136 h 222"/>
                <a:gd name="T32" fmla="*/ 159 w 194"/>
                <a:gd name="T33" fmla="*/ 172 h 222"/>
                <a:gd name="T34" fmla="*/ 180 w 194"/>
                <a:gd name="T35" fmla="*/ 203 h 222"/>
                <a:gd name="T36" fmla="*/ 190 w 194"/>
                <a:gd name="T37" fmla="*/ 221 h 222"/>
                <a:gd name="T38" fmla="*/ 194 w 194"/>
                <a:gd name="T39" fmla="*/ 219 h 222"/>
                <a:gd name="T40" fmla="*/ 188 w 194"/>
                <a:gd name="T41" fmla="*/ 202 h 222"/>
                <a:gd name="T42" fmla="*/ 170 w 194"/>
                <a:gd name="T43" fmla="*/ 170 h 222"/>
                <a:gd name="T44" fmla="*/ 147 w 194"/>
                <a:gd name="T45" fmla="*/ 134 h 222"/>
                <a:gd name="T46" fmla="*/ 125 w 194"/>
                <a:gd name="T47" fmla="*/ 105 h 222"/>
                <a:gd name="T48" fmla="*/ 122 w 194"/>
                <a:gd name="T49" fmla="*/ 93 h 222"/>
                <a:gd name="T50" fmla="*/ 134 w 194"/>
                <a:gd name="T51" fmla="*/ 87 h 222"/>
                <a:gd name="T52" fmla="*/ 146 w 194"/>
                <a:gd name="T53" fmla="*/ 84 h 222"/>
                <a:gd name="T54" fmla="*/ 156 w 194"/>
                <a:gd name="T55" fmla="*/ 86 h 222"/>
                <a:gd name="T56" fmla="*/ 171 w 194"/>
                <a:gd name="T57" fmla="*/ 93 h 222"/>
                <a:gd name="T58" fmla="*/ 177 w 194"/>
                <a:gd name="T59" fmla="*/ 93 h 222"/>
                <a:gd name="T60" fmla="*/ 167 w 194"/>
                <a:gd name="T61" fmla="*/ 83 h 222"/>
                <a:gd name="T62" fmla="*/ 151 w 194"/>
                <a:gd name="T63" fmla="*/ 77 h 222"/>
                <a:gd name="T64" fmla="*/ 132 w 194"/>
                <a:gd name="T65" fmla="*/ 75 h 222"/>
                <a:gd name="T66" fmla="*/ 114 w 194"/>
                <a:gd name="T67" fmla="*/ 79 h 222"/>
                <a:gd name="T68" fmla="*/ 102 w 194"/>
                <a:gd name="T69" fmla="*/ 78 h 222"/>
                <a:gd name="T70" fmla="*/ 90 w 194"/>
                <a:gd name="T71" fmla="*/ 68 h 222"/>
                <a:gd name="T72" fmla="*/ 79 w 194"/>
                <a:gd name="T73" fmla="*/ 58 h 222"/>
                <a:gd name="T74" fmla="*/ 71 w 194"/>
                <a:gd name="T75" fmla="*/ 49 h 222"/>
                <a:gd name="T76" fmla="*/ 72 w 194"/>
                <a:gd name="T77" fmla="*/ 45 h 222"/>
                <a:gd name="T78" fmla="*/ 81 w 194"/>
                <a:gd name="T79" fmla="*/ 41 h 222"/>
                <a:gd name="T80" fmla="*/ 91 w 194"/>
                <a:gd name="T81" fmla="*/ 40 h 222"/>
                <a:gd name="T82" fmla="*/ 103 w 194"/>
                <a:gd name="T83" fmla="*/ 41 h 222"/>
                <a:gd name="T84" fmla="*/ 114 w 194"/>
                <a:gd name="T85" fmla="*/ 43 h 222"/>
                <a:gd name="T86" fmla="*/ 112 w 194"/>
                <a:gd name="T87" fmla="*/ 39 h 222"/>
                <a:gd name="T88" fmla="*/ 102 w 194"/>
                <a:gd name="T89" fmla="*/ 37 h 222"/>
                <a:gd name="T90" fmla="*/ 88 w 194"/>
                <a:gd name="T91" fmla="*/ 34 h 222"/>
                <a:gd name="T92" fmla="*/ 73 w 194"/>
                <a:gd name="T93" fmla="*/ 33 h 222"/>
                <a:gd name="T94" fmla="*/ 59 w 194"/>
                <a:gd name="T95" fmla="*/ 33 h 222"/>
                <a:gd name="T96" fmla="*/ 48 w 194"/>
                <a:gd name="T97" fmla="*/ 32 h 222"/>
                <a:gd name="T98" fmla="*/ 34 w 194"/>
                <a:gd name="T99" fmla="*/ 22 h 222"/>
                <a:gd name="T100" fmla="*/ 19 w 194"/>
                <a:gd name="T101" fmla="*/ 8 h 222"/>
                <a:gd name="T102" fmla="*/ 6 w 194"/>
                <a:gd name="T10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4" h="222">
                  <a:moveTo>
                    <a:pt x="0" y="1"/>
                  </a:moveTo>
                  <a:lnTo>
                    <a:pt x="9" y="8"/>
                  </a:lnTo>
                  <a:lnTo>
                    <a:pt x="18" y="18"/>
                  </a:lnTo>
                  <a:lnTo>
                    <a:pt x="27" y="29"/>
                  </a:lnTo>
                  <a:lnTo>
                    <a:pt x="33" y="36"/>
                  </a:lnTo>
                  <a:lnTo>
                    <a:pt x="28" y="53"/>
                  </a:lnTo>
                  <a:lnTo>
                    <a:pt x="27" y="77"/>
                  </a:lnTo>
                  <a:lnTo>
                    <a:pt x="29" y="101"/>
                  </a:lnTo>
                  <a:lnTo>
                    <a:pt x="36" y="117"/>
                  </a:lnTo>
                  <a:lnTo>
                    <a:pt x="35" y="99"/>
                  </a:lnTo>
                  <a:lnTo>
                    <a:pt x="36" y="78"/>
                  </a:lnTo>
                  <a:lnTo>
                    <a:pt x="38" y="60"/>
                  </a:lnTo>
                  <a:lnTo>
                    <a:pt x="45" y="49"/>
                  </a:lnTo>
                  <a:lnTo>
                    <a:pt x="49" y="47"/>
                  </a:lnTo>
                  <a:lnTo>
                    <a:pt x="51" y="48"/>
                  </a:lnTo>
                  <a:lnTo>
                    <a:pt x="53" y="51"/>
                  </a:lnTo>
                  <a:lnTo>
                    <a:pt x="57" y="55"/>
                  </a:lnTo>
                  <a:lnTo>
                    <a:pt x="64" y="63"/>
                  </a:lnTo>
                  <a:lnTo>
                    <a:pt x="73" y="74"/>
                  </a:lnTo>
                  <a:lnTo>
                    <a:pt x="83" y="85"/>
                  </a:lnTo>
                  <a:lnTo>
                    <a:pt x="89" y="92"/>
                  </a:lnTo>
                  <a:lnTo>
                    <a:pt x="86" y="111"/>
                  </a:lnTo>
                  <a:lnTo>
                    <a:pt x="83" y="131"/>
                  </a:lnTo>
                  <a:lnTo>
                    <a:pt x="86" y="151"/>
                  </a:lnTo>
                  <a:lnTo>
                    <a:pt x="97" y="167"/>
                  </a:lnTo>
                  <a:lnTo>
                    <a:pt x="95" y="149"/>
                  </a:lnTo>
                  <a:lnTo>
                    <a:pt x="94" y="129"/>
                  </a:lnTo>
                  <a:lnTo>
                    <a:pt x="97" y="112"/>
                  </a:lnTo>
                  <a:lnTo>
                    <a:pt x="105" y="101"/>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0"/>
                  </a:lnTo>
                  <a:lnTo>
                    <a:pt x="158" y="152"/>
                  </a:lnTo>
                  <a:lnTo>
                    <a:pt x="147" y="134"/>
                  </a:lnTo>
                  <a:lnTo>
                    <a:pt x="135" y="116"/>
                  </a:lnTo>
                  <a:lnTo>
                    <a:pt x="125" y="105"/>
                  </a:lnTo>
                  <a:lnTo>
                    <a:pt x="118" y="98"/>
                  </a:lnTo>
                  <a:lnTo>
                    <a:pt x="122" y="93"/>
                  </a:lnTo>
                  <a:lnTo>
                    <a:pt x="128" y="90"/>
                  </a:lnTo>
                  <a:lnTo>
                    <a:pt x="134" y="87"/>
                  </a:lnTo>
                  <a:lnTo>
                    <a:pt x="140" y="85"/>
                  </a:lnTo>
                  <a:lnTo>
                    <a:pt x="146" y="84"/>
                  </a:lnTo>
                  <a:lnTo>
                    <a:pt x="151" y="84"/>
                  </a:lnTo>
                  <a:lnTo>
                    <a:pt x="156" y="86"/>
                  </a:lnTo>
                  <a:lnTo>
                    <a:pt x="162" y="89"/>
                  </a:lnTo>
                  <a:lnTo>
                    <a:pt x="171" y="93"/>
                  </a:lnTo>
                  <a:lnTo>
                    <a:pt x="175" y="96"/>
                  </a:lnTo>
                  <a:lnTo>
                    <a:pt x="177" y="93"/>
                  </a:lnTo>
                  <a:lnTo>
                    <a:pt x="173" y="87"/>
                  </a:lnTo>
                  <a:lnTo>
                    <a:pt x="167" y="83"/>
                  </a:lnTo>
                  <a:lnTo>
                    <a:pt x="160" y="79"/>
                  </a:lnTo>
                  <a:lnTo>
                    <a:pt x="151" y="77"/>
                  </a:lnTo>
                  <a:lnTo>
                    <a:pt x="142" y="75"/>
                  </a:lnTo>
                  <a:lnTo>
                    <a:pt x="132" y="75"/>
                  </a:lnTo>
                  <a:lnTo>
                    <a:pt x="122" y="76"/>
                  </a:lnTo>
                  <a:lnTo>
                    <a:pt x="114" y="79"/>
                  </a:lnTo>
                  <a:lnTo>
                    <a:pt x="108" y="83"/>
                  </a:lnTo>
                  <a:lnTo>
                    <a:pt x="102" y="78"/>
                  </a:lnTo>
                  <a:lnTo>
                    <a:pt x="96" y="74"/>
                  </a:lnTo>
                  <a:lnTo>
                    <a:pt x="90" y="68"/>
                  </a:lnTo>
                  <a:lnTo>
                    <a:pt x="84" y="63"/>
                  </a:lnTo>
                  <a:lnTo>
                    <a:pt x="79" y="58"/>
                  </a:lnTo>
                  <a:lnTo>
                    <a:pt x="74" y="53"/>
                  </a:lnTo>
                  <a:lnTo>
                    <a:pt x="71" y="49"/>
                  </a:lnTo>
                  <a:lnTo>
                    <a:pt x="68" y="47"/>
                  </a:lnTo>
                  <a:lnTo>
                    <a:pt x="72" y="45"/>
                  </a:lnTo>
                  <a:lnTo>
                    <a:pt x="75" y="44"/>
                  </a:lnTo>
                  <a:lnTo>
                    <a:pt x="81" y="41"/>
                  </a:lnTo>
                  <a:lnTo>
                    <a:pt x="86" y="41"/>
                  </a:lnTo>
                  <a:lnTo>
                    <a:pt x="91" y="40"/>
                  </a:lnTo>
                  <a:lnTo>
                    <a:pt x="97" y="40"/>
                  </a:lnTo>
                  <a:lnTo>
                    <a:pt x="103" y="41"/>
                  </a:lnTo>
                  <a:lnTo>
                    <a:pt x="109" y="43"/>
                  </a:lnTo>
                  <a:lnTo>
                    <a:pt x="114" y="43"/>
                  </a:lnTo>
                  <a:lnTo>
                    <a:pt x="116" y="41"/>
                  </a:lnTo>
                  <a:lnTo>
                    <a:pt x="112" y="39"/>
                  </a:lnTo>
                  <a:lnTo>
                    <a:pt x="106" y="37"/>
                  </a:lnTo>
                  <a:lnTo>
                    <a:pt x="102" y="37"/>
                  </a:lnTo>
                  <a:lnTo>
                    <a:pt x="96" y="36"/>
                  </a:lnTo>
                  <a:lnTo>
                    <a:pt x="88" y="34"/>
                  </a:lnTo>
                  <a:lnTo>
                    <a:pt x="81" y="33"/>
                  </a:lnTo>
                  <a:lnTo>
                    <a:pt x="73" y="33"/>
                  </a:lnTo>
                  <a:lnTo>
                    <a:pt x="66" y="32"/>
                  </a:lnTo>
                  <a:lnTo>
                    <a:pt x="59" y="33"/>
                  </a:lnTo>
                  <a:lnTo>
                    <a:pt x="55" y="33"/>
                  </a:lnTo>
                  <a:lnTo>
                    <a:pt x="48" y="32"/>
                  </a:lnTo>
                  <a:lnTo>
                    <a:pt x="41" y="28"/>
                  </a:lnTo>
                  <a:lnTo>
                    <a:pt x="34" y="22"/>
                  </a:lnTo>
                  <a:lnTo>
                    <a:pt x="26" y="15"/>
                  </a:lnTo>
                  <a:lnTo>
                    <a:pt x="19" y="8"/>
                  </a:lnTo>
                  <a:lnTo>
                    <a:pt x="12" y="3"/>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8" name="Freeform 314">
              <a:extLst>
                <a:ext uri="{FF2B5EF4-FFF2-40B4-BE49-F238E27FC236}">
                  <a16:creationId xmlns:a16="http://schemas.microsoft.com/office/drawing/2014/main" id="{A78E7114-4E7B-41FC-A4FB-6D17B3C3858C}"/>
                </a:ext>
              </a:extLst>
            </p:cNvPr>
            <p:cNvSpPr>
              <a:spLocks/>
            </p:cNvSpPr>
            <p:nvPr/>
          </p:nvSpPr>
          <p:spPr bwMode="auto">
            <a:xfrm>
              <a:off x="2217" y="1193"/>
              <a:ext cx="73" cy="128"/>
            </a:xfrm>
            <a:custGeom>
              <a:avLst/>
              <a:gdLst>
                <a:gd name="T0" fmla="*/ 95 w 147"/>
                <a:gd name="T1" fmla="*/ 31 h 255"/>
                <a:gd name="T2" fmla="*/ 81 w 147"/>
                <a:gd name="T3" fmla="*/ 47 h 255"/>
                <a:gd name="T4" fmla="*/ 47 w 147"/>
                <a:gd name="T5" fmla="*/ 63 h 255"/>
                <a:gd name="T6" fmla="*/ 19 w 147"/>
                <a:gd name="T7" fmla="*/ 83 h 255"/>
                <a:gd name="T8" fmla="*/ 17 w 147"/>
                <a:gd name="T9" fmla="*/ 95 h 255"/>
                <a:gd name="T10" fmla="*/ 27 w 147"/>
                <a:gd name="T11" fmla="*/ 86 h 255"/>
                <a:gd name="T12" fmla="*/ 49 w 147"/>
                <a:gd name="T13" fmla="*/ 72 h 255"/>
                <a:gd name="T14" fmla="*/ 74 w 147"/>
                <a:gd name="T15" fmla="*/ 64 h 255"/>
                <a:gd name="T16" fmla="*/ 76 w 147"/>
                <a:gd name="T17" fmla="*/ 88 h 255"/>
                <a:gd name="T18" fmla="*/ 59 w 147"/>
                <a:gd name="T19" fmla="*/ 108 h 255"/>
                <a:gd name="T20" fmla="*/ 28 w 147"/>
                <a:gd name="T21" fmla="*/ 122 h 255"/>
                <a:gd name="T22" fmla="*/ 10 w 147"/>
                <a:gd name="T23" fmla="*/ 141 h 255"/>
                <a:gd name="T24" fmla="*/ 11 w 147"/>
                <a:gd name="T25" fmla="*/ 154 h 255"/>
                <a:gd name="T26" fmla="*/ 18 w 147"/>
                <a:gd name="T27" fmla="*/ 143 h 255"/>
                <a:gd name="T28" fmla="*/ 38 w 147"/>
                <a:gd name="T29" fmla="*/ 130 h 255"/>
                <a:gd name="T30" fmla="*/ 65 w 147"/>
                <a:gd name="T31" fmla="*/ 119 h 255"/>
                <a:gd name="T32" fmla="*/ 68 w 147"/>
                <a:gd name="T33" fmla="*/ 146 h 255"/>
                <a:gd name="T34" fmla="*/ 52 w 147"/>
                <a:gd name="T35" fmla="*/ 167 h 255"/>
                <a:gd name="T36" fmla="*/ 28 w 147"/>
                <a:gd name="T37" fmla="*/ 179 h 255"/>
                <a:gd name="T38" fmla="*/ 13 w 147"/>
                <a:gd name="T39" fmla="*/ 198 h 255"/>
                <a:gd name="T40" fmla="*/ 22 w 147"/>
                <a:gd name="T41" fmla="*/ 196 h 255"/>
                <a:gd name="T42" fmla="*/ 42 w 147"/>
                <a:gd name="T43" fmla="*/ 182 h 255"/>
                <a:gd name="T44" fmla="*/ 57 w 147"/>
                <a:gd name="T45" fmla="*/ 175 h 255"/>
                <a:gd name="T46" fmla="*/ 47 w 147"/>
                <a:gd name="T47" fmla="*/ 201 h 255"/>
                <a:gd name="T48" fmla="*/ 25 w 147"/>
                <a:gd name="T49" fmla="*/ 236 h 255"/>
                <a:gd name="T50" fmla="*/ 2 w 147"/>
                <a:gd name="T51" fmla="*/ 252 h 255"/>
                <a:gd name="T52" fmla="*/ 9 w 147"/>
                <a:gd name="T53" fmla="*/ 254 h 255"/>
                <a:gd name="T54" fmla="*/ 30 w 147"/>
                <a:gd name="T55" fmla="*/ 239 h 255"/>
                <a:gd name="T56" fmla="*/ 58 w 147"/>
                <a:gd name="T57" fmla="*/ 204 h 255"/>
                <a:gd name="T58" fmla="*/ 79 w 147"/>
                <a:gd name="T59" fmla="*/ 178 h 255"/>
                <a:gd name="T60" fmla="*/ 94 w 147"/>
                <a:gd name="T61" fmla="*/ 205 h 255"/>
                <a:gd name="T62" fmla="*/ 93 w 147"/>
                <a:gd name="T63" fmla="*/ 221 h 255"/>
                <a:gd name="T64" fmla="*/ 103 w 147"/>
                <a:gd name="T65" fmla="*/ 207 h 255"/>
                <a:gd name="T66" fmla="*/ 97 w 147"/>
                <a:gd name="T67" fmla="*/ 186 h 255"/>
                <a:gd name="T68" fmla="*/ 81 w 147"/>
                <a:gd name="T69" fmla="*/ 164 h 255"/>
                <a:gd name="T70" fmla="*/ 88 w 147"/>
                <a:gd name="T71" fmla="*/ 125 h 255"/>
                <a:gd name="T72" fmla="*/ 93 w 147"/>
                <a:gd name="T73" fmla="*/ 110 h 255"/>
                <a:gd name="T74" fmla="*/ 112 w 147"/>
                <a:gd name="T75" fmla="*/ 121 h 255"/>
                <a:gd name="T76" fmla="*/ 132 w 147"/>
                <a:gd name="T77" fmla="*/ 158 h 255"/>
                <a:gd name="T78" fmla="*/ 135 w 147"/>
                <a:gd name="T79" fmla="*/ 163 h 255"/>
                <a:gd name="T80" fmla="*/ 134 w 147"/>
                <a:gd name="T81" fmla="*/ 143 h 255"/>
                <a:gd name="T82" fmla="*/ 121 w 147"/>
                <a:gd name="T83" fmla="*/ 114 h 255"/>
                <a:gd name="T84" fmla="*/ 91 w 147"/>
                <a:gd name="T85" fmla="*/ 96 h 255"/>
                <a:gd name="T86" fmla="*/ 101 w 147"/>
                <a:gd name="T87" fmla="*/ 69 h 255"/>
                <a:gd name="T88" fmla="*/ 113 w 147"/>
                <a:gd name="T89" fmla="*/ 65 h 255"/>
                <a:gd name="T90" fmla="*/ 131 w 147"/>
                <a:gd name="T91" fmla="*/ 75 h 255"/>
                <a:gd name="T92" fmla="*/ 141 w 147"/>
                <a:gd name="T93" fmla="*/ 92 h 255"/>
                <a:gd name="T94" fmla="*/ 147 w 147"/>
                <a:gd name="T95" fmla="*/ 96 h 255"/>
                <a:gd name="T96" fmla="*/ 142 w 147"/>
                <a:gd name="T97" fmla="*/ 77 h 255"/>
                <a:gd name="T98" fmla="*/ 127 w 147"/>
                <a:gd name="T99" fmla="*/ 57 h 255"/>
                <a:gd name="T100" fmla="*/ 109 w 147"/>
                <a:gd name="T101" fmla="*/ 46 h 255"/>
                <a:gd name="T102" fmla="*/ 109 w 147"/>
                <a:gd name="T103" fmla="*/ 15 h 255"/>
                <a:gd name="T104" fmla="*/ 102 w 147"/>
                <a:gd name="T105" fmla="*/ 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 h="255">
                  <a:moveTo>
                    <a:pt x="97" y="12"/>
                  </a:moveTo>
                  <a:lnTo>
                    <a:pt x="96" y="23"/>
                  </a:lnTo>
                  <a:lnTo>
                    <a:pt x="95" y="31"/>
                  </a:lnTo>
                  <a:lnTo>
                    <a:pt x="93" y="38"/>
                  </a:lnTo>
                  <a:lnTo>
                    <a:pt x="89" y="42"/>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1"/>
                  </a:lnTo>
                  <a:lnTo>
                    <a:pt x="41" y="76"/>
                  </a:lnTo>
                  <a:lnTo>
                    <a:pt x="49" y="72"/>
                  </a:lnTo>
                  <a:lnTo>
                    <a:pt x="57" y="68"/>
                  </a:lnTo>
                  <a:lnTo>
                    <a:pt x="66" y="65"/>
                  </a:lnTo>
                  <a:lnTo>
                    <a:pt x="74" y="64"/>
                  </a:lnTo>
                  <a:lnTo>
                    <a:pt x="82" y="63"/>
                  </a:lnTo>
                  <a:lnTo>
                    <a:pt x="80" y="77"/>
                  </a:lnTo>
                  <a:lnTo>
                    <a:pt x="76" y="88"/>
                  </a:lnTo>
                  <a:lnTo>
                    <a:pt x="74" y="99"/>
                  </a:lnTo>
                  <a:lnTo>
                    <a:pt x="71" y="106"/>
                  </a:lnTo>
                  <a:lnTo>
                    <a:pt x="59" y="108"/>
                  </a:lnTo>
                  <a:lnTo>
                    <a:pt x="48" y="111"/>
                  </a:lnTo>
                  <a:lnTo>
                    <a:pt x="37" y="116"/>
                  </a:lnTo>
                  <a:lnTo>
                    <a:pt x="28" y="122"/>
                  </a:lnTo>
                  <a:lnTo>
                    <a:pt x="20" y="128"/>
                  </a:lnTo>
                  <a:lnTo>
                    <a:pt x="14" y="134"/>
                  </a:lnTo>
                  <a:lnTo>
                    <a:pt x="10" y="141"/>
                  </a:lnTo>
                  <a:lnTo>
                    <a:pt x="9" y="149"/>
                  </a:lnTo>
                  <a:lnTo>
                    <a:pt x="10" y="154"/>
                  </a:lnTo>
                  <a:lnTo>
                    <a:pt x="11" y="154"/>
                  </a:lnTo>
                  <a:lnTo>
                    <a:pt x="13" y="152"/>
                  </a:lnTo>
                  <a:lnTo>
                    <a:pt x="15" y="146"/>
                  </a:lnTo>
                  <a:lnTo>
                    <a:pt x="18" y="143"/>
                  </a:lnTo>
                  <a:lnTo>
                    <a:pt x="24" y="139"/>
                  </a:lnTo>
                  <a:lnTo>
                    <a:pt x="30" y="134"/>
                  </a:lnTo>
                  <a:lnTo>
                    <a:pt x="38" y="130"/>
                  </a:lnTo>
                  <a:lnTo>
                    <a:pt x="48" y="125"/>
                  </a:lnTo>
                  <a:lnTo>
                    <a:pt x="56" y="122"/>
                  </a:lnTo>
                  <a:lnTo>
                    <a:pt x="65" y="119"/>
                  </a:lnTo>
                  <a:lnTo>
                    <a:pt x="72" y="119"/>
                  </a:lnTo>
                  <a:lnTo>
                    <a:pt x="71" y="133"/>
                  </a:lnTo>
                  <a:lnTo>
                    <a:pt x="68" y="146"/>
                  </a:lnTo>
                  <a:lnTo>
                    <a:pt x="65" y="156"/>
                  </a:lnTo>
                  <a:lnTo>
                    <a:pt x="62" y="163"/>
                  </a:lnTo>
                  <a:lnTo>
                    <a:pt x="52" y="167"/>
                  </a:lnTo>
                  <a:lnTo>
                    <a:pt x="44" y="170"/>
                  </a:lnTo>
                  <a:lnTo>
                    <a:pt x="35" y="175"/>
                  </a:lnTo>
                  <a:lnTo>
                    <a:pt x="28" y="179"/>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5"/>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7"/>
                  </a:lnTo>
                  <a:lnTo>
                    <a:pt x="58" y="204"/>
                  </a:lnTo>
                  <a:lnTo>
                    <a:pt x="65" y="190"/>
                  </a:lnTo>
                  <a:lnTo>
                    <a:pt x="70" y="174"/>
                  </a:lnTo>
                  <a:lnTo>
                    <a:pt x="79" y="178"/>
                  </a:lnTo>
                  <a:lnTo>
                    <a:pt x="88" y="186"/>
                  </a:lnTo>
                  <a:lnTo>
                    <a:pt x="94" y="196"/>
                  </a:lnTo>
                  <a:lnTo>
                    <a:pt x="94" y="205"/>
                  </a:lnTo>
                  <a:lnTo>
                    <a:pt x="91" y="214"/>
                  </a:lnTo>
                  <a:lnTo>
                    <a:pt x="90" y="220"/>
                  </a:lnTo>
                  <a:lnTo>
                    <a:pt x="93" y="221"/>
                  </a:lnTo>
                  <a:lnTo>
                    <a:pt x="97" y="217"/>
                  </a:lnTo>
                  <a:lnTo>
                    <a:pt x="101" y="212"/>
                  </a:lnTo>
                  <a:lnTo>
                    <a:pt x="103" y="207"/>
                  </a:lnTo>
                  <a:lnTo>
                    <a:pt x="103" y="204"/>
                  </a:lnTo>
                  <a:lnTo>
                    <a:pt x="102" y="198"/>
                  </a:lnTo>
                  <a:lnTo>
                    <a:pt x="97" y="186"/>
                  </a:lnTo>
                  <a:lnTo>
                    <a:pt x="91" y="176"/>
                  </a:lnTo>
                  <a:lnTo>
                    <a:pt x="86" y="169"/>
                  </a:lnTo>
                  <a:lnTo>
                    <a:pt x="81" y="164"/>
                  </a:lnTo>
                  <a:lnTo>
                    <a:pt x="83" y="153"/>
                  </a:lnTo>
                  <a:lnTo>
                    <a:pt x="86" y="138"/>
                  </a:lnTo>
                  <a:lnTo>
                    <a:pt x="88" y="125"/>
                  </a:lnTo>
                  <a:lnTo>
                    <a:pt x="89" y="115"/>
                  </a:lnTo>
                  <a:lnTo>
                    <a:pt x="90" y="111"/>
                  </a:lnTo>
                  <a:lnTo>
                    <a:pt x="93" y="110"/>
                  </a:lnTo>
                  <a:lnTo>
                    <a:pt x="97" y="111"/>
                  </a:lnTo>
                  <a:lnTo>
                    <a:pt x="104" y="115"/>
                  </a:lnTo>
                  <a:lnTo>
                    <a:pt x="112" y="121"/>
                  </a:lnTo>
                  <a:lnTo>
                    <a:pt x="121" y="129"/>
                  </a:lnTo>
                  <a:lnTo>
                    <a:pt x="128" y="141"/>
                  </a:lnTo>
                  <a:lnTo>
                    <a:pt x="132" y="158"/>
                  </a:lnTo>
                  <a:lnTo>
                    <a:pt x="133" y="164"/>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6"/>
                  </a:lnTo>
                  <a:lnTo>
                    <a:pt x="95" y="88"/>
                  </a:lnTo>
                  <a:lnTo>
                    <a:pt x="98" y="78"/>
                  </a:lnTo>
                  <a:lnTo>
                    <a:pt x="101" y="69"/>
                  </a:lnTo>
                  <a:lnTo>
                    <a:pt x="101" y="62"/>
                  </a:lnTo>
                  <a:lnTo>
                    <a:pt x="106" y="63"/>
                  </a:lnTo>
                  <a:lnTo>
                    <a:pt x="113" y="65"/>
                  </a:lnTo>
                  <a:lnTo>
                    <a:pt x="119" y="68"/>
                  </a:lnTo>
                  <a:lnTo>
                    <a:pt x="126" y="70"/>
                  </a:lnTo>
                  <a:lnTo>
                    <a:pt x="131" y="75"/>
                  </a:lnTo>
                  <a:lnTo>
                    <a:pt x="135" y="79"/>
                  </a:lnTo>
                  <a:lnTo>
                    <a:pt x="139" y="85"/>
                  </a:lnTo>
                  <a:lnTo>
                    <a:pt x="141" y="92"/>
                  </a:lnTo>
                  <a:lnTo>
                    <a:pt x="143" y="99"/>
                  </a:lnTo>
                  <a:lnTo>
                    <a:pt x="146" y="100"/>
                  </a:lnTo>
                  <a:lnTo>
                    <a:pt x="147" y="96"/>
                  </a:lnTo>
                  <a:lnTo>
                    <a:pt x="147" y="88"/>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5"/>
                  </a:lnTo>
                  <a:lnTo>
                    <a:pt x="105" y="0"/>
                  </a:lnTo>
                  <a:lnTo>
                    <a:pt x="102" y="1"/>
                  </a:lnTo>
                  <a:lnTo>
                    <a:pt x="100" y="5"/>
                  </a:lnTo>
                  <a:lnTo>
                    <a:pt x="97" y="1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59" name="Freeform 315">
              <a:extLst>
                <a:ext uri="{FF2B5EF4-FFF2-40B4-BE49-F238E27FC236}">
                  <a16:creationId xmlns:a16="http://schemas.microsoft.com/office/drawing/2014/main" id="{D837BDDE-D194-4DF9-AFC3-38B77B20E397}"/>
                </a:ext>
              </a:extLst>
            </p:cNvPr>
            <p:cNvSpPr>
              <a:spLocks/>
            </p:cNvSpPr>
            <p:nvPr/>
          </p:nvSpPr>
          <p:spPr bwMode="auto">
            <a:xfrm>
              <a:off x="2136" y="1164"/>
              <a:ext cx="117" cy="66"/>
            </a:xfrm>
            <a:custGeom>
              <a:avLst/>
              <a:gdLst>
                <a:gd name="T0" fmla="*/ 202 w 234"/>
                <a:gd name="T1" fmla="*/ 6 h 131"/>
                <a:gd name="T2" fmla="*/ 181 w 234"/>
                <a:gd name="T3" fmla="*/ 14 h 131"/>
                <a:gd name="T4" fmla="*/ 159 w 234"/>
                <a:gd name="T5" fmla="*/ 23 h 131"/>
                <a:gd name="T6" fmla="*/ 142 w 234"/>
                <a:gd name="T7" fmla="*/ 32 h 131"/>
                <a:gd name="T8" fmla="*/ 134 w 234"/>
                <a:gd name="T9" fmla="*/ 30 h 131"/>
                <a:gd name="T10" fmla="*/ 120 w 234"/>
                <a:gd name="T11" fmla="*/ 24 h 131"/>
                <a:gd name="T12" fmla="*/ 104 w 234"/>
                <a:gd name="T13" fmla="*/ 22 h 131"/>
                <a:gd name="T14" fmla="*/ 88 w 234"/>
                <a:gd name="T15" fmla="*/ 22 h 131"/>
                <a:gd name="T16" fmla="*/ 76 w 234"/>
                <a:gd name="T17" fmla="*/ 26 h 131"/>
                <a:gd name="T18" fmla="*/ 81 w 234"/>
                <a:gd name="T19" fmla="*/ 29 h 131"/>
                <a:gd name="T20" fmla="*/ 91 w 234"/>
                <a:gd name="T21" fmla="*/ 29 h 131"/>
                <a:gd name="T22" fmla="*/ 103 w 234"/>
                <a:gd name="T23" fmla="*/ 32 h 131"/>
                <a:gd name="T24" fmla="*/ 115 w 234"/>
                <a:gd name="T25" fmla="*/ 38 h 131"/>
                <a:gd name="T26" fmla="*/ 125 w 234"/>
                <a:gd name="T27" fmla="*/ 44 h 131"/>
                <a:gd name="T28" fmla="*/ 122 w 234"/>
                <a:gd name="T29" fmla="*/ 51 h 131"/>
                <a:gd name="T30" fmla="*/ 110 w 234"/>
                <a:gd name="T31" fmla="*/ 63 h 131"/>
                <a:gd name="T32" fmla="*/ 96 w 234"/>
                <a:gd name="T33" fmla="*/ 64 h 131"/>
                <a:gd name="T34" fmla="*/ 76 w 234"/>
                <a:gd name="T35" fmla="*/ 61 h 131"/>
                <a:gd name="T36" fmla="*/ 54 w 234"/>
                <a:gd name="T37" fmla="*/ 60 h 131"/>
                <a:gd name="T38" fmla="*/ 37 w 234"/>
                <a:gd name="T39" fmla="*/ 60 h 131"/>
                <a:gd name="T40" fmla="*/ 37 w 234"/>
                <a:gd name="T41" fmla="*/ 62 h 131"/>
                <a:gd name="T42" fmla="*/ 51 w 234"/>
                <a:gd name="T43" fmla="*/ 64 h 131"/>
                <a:gd name="T44" fmla="*/ 68 w 234"/>
                <a:gd name="T45" fmla="*/ 68 h 131"/>
                <a:gd name="T46" fmla="*/ 82 w 234"/>
                <a:gd name="T47" fmla="*/ 72 h 131"/>
                <a:gd name="T48" fmla="*/ 80 w 234"/>
                <a:gd name="T49" fmla="*/ 83 h 131"/>
                <a:gd name="T50" fmla="*/ 60 w 234"/>
                <a:gd name="T51" fmla="*/ 94 h 131"/>
                <a:gd name="T52" fmla="*/ 38 w 234"/>
                <a:gd name="T53" fmla="*/ 101 h 131"/>
                <a:gd name="T54" fmla="*/ 18 w 234"/>
                <a:gd name="T55" fmla="*/ 105 h 131"/>
                <a:gd name="T56" fmla="*/ 3 w 234"/>
                <a:gd name="T57" fmla="*/ 105 h 131"/>
                <a:gd name="T58" fmla="*/ 1 w 234"/>
                <a:gd name="T59" fmla="*/ 108 h 131"/>
                <a:gd name="T60" fmla="*/ 15 w 234"/>
                <a:gd name="T61" fmla="*/ 111 h 131"/>
                <a:gd name="T62" fmla="*/ 36 w 234"/>
                <a:gd name="T63" fmla="*/ 109 h 131"/>
                <a:gd name="T64" fmla="*/ 62 w 234"/>
                <a:gd name="T65" fmla="*/ 105 h 131"/>
                <a:gd name="T66" fmla="*/ 87 w 234"/>
                <a:gd name="T67" fmla="*/ 93 h 131"/>
                <a:gd name="T68" fmla="*/ 103 w 234"/>
                <a:gd name="T69" fmla="*/ 96 h 131"/>
                <a:gd name="T70" fmla="*/ 103 w 234"/>
                <a:gd name="T71" fmla="*/ 117 h 131"/>
                <a:gd name="T72" fmla="*/ 92 w 234"/>
                <a:gd name="T73" fmla="*/ 130 h 131"/>
                <a:gd name="T74" fmla="*/ 97 w 234"/>
                <a:gd name="T75" fmla="*/ 131 h 131"/>
                <a:gd name="T76" fmla="*/ 109 w 234"/>
                <a:gd name="T77" fmla="*/ 122 h 131"/>
                <a:gd name="T78" fmla="*/ 114 w 234"/>
                <a:gd name="T79" fmla="*/ 97 h 131"/>
                <a:gd name="T80" fmla="*/ 117 w 234"/>
                <a:gd name="T81" fmla="*/ 78 h 131"/>
                <a:gd name="T82" fmla="*/ 128 w 234"/>
                <a:gd name="T83" fmla="*/ 67 h 131"/>
                <a:gd name="T84" fmla="*/ 140 w 234"/>
                <a:gd name="T85" fmla="*/ 56 h 131"/>
                <a:gd name="T86" fmla="*/ 151 w 234"/>
                <a:gd name="T87" fmla="*/ 48 h 131"/>
                <a:gd name="T88" fmla="*/ 163 w 234"/>
                <a:gd name="T89" fmla="*/ 55 h 131"/>
                <a:gd name="T90" fmla="*/ 166 w 234"/>
                <a:gd name="T91" fmla="*/ 82 h 131"/>
                <a:gd name="T92" fmla="*/ 161 w 234"/>
                <a:gd name="T93" fmla="*/ 99 h 131"/>
                <a:gd name="T94" fmla="*/ 166 w 234"/>
                <a:gd name="T95" fmla="*/ 100 h 131"/>
                <a:gd name="T96" fmla="*/ 173 w 234"/>
                <a:gd name="T97" fmla="*/ 86 h 131"/>
                <a:gd name="T98" fmla="*/ 175 w 234"/>
                <a:gd name="T99" fmla="*/ 55 h 131"/>
                <a:gd name="T100" fmla="*/ 174 w 234"/>
                <a:gd name="T101" fmla="*/ 34 h 131"/>
                <a:gd name="T102" fmla="*/ 190 w 234"/>
                <a:gd name="T103" fmla="*/ 23 h 131"/>
                <a:gd name="T104" fmla="*/ 210 w 234"/>
                <a:gd name="T105" fmla="*/ 11 h 131"/>
                <a:gd name="T106" fmla="*/ 228 w 234"/>
                <a:gd name="T107" fmla="*/ 2 h 131"/>
                <a:gd name="T108" fmla="*/ 229 w 234"/>
                <a:gd name="T109" fmla="*/ 0 h 131"/>
                <a:gd name="T110" fmla="*/ 213 w 234"/>
                <a:gd name="T111"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 h="131">
                  <a:moveTo>
                    <a:pt x="209" y="3"/>
                  </a:moveTo>
                  <a:lnTo>
                    <a:pt x="202" y="6"/>
                  </a:lnTo>
                  <a:lnTo>
                    <a:pt x="193" y="9"/>
                  </a:lnTo>
                  <a:lnTo>
                    <a:pt x="181" y="14"/>
                  </a:lnTo>
                  <a:lnTo>
                    <a:pt x="170" y="18"/>
                  </a:lnTo>
                  <a:lnTo>
                    <a:pt x="159" y="23"/>
                  </a:lnTo>
                  <a:lnTo>
                    <a:pt x="149" y="28"/>
                  </a:lnTo>
                  <a:lnTo>
                    <a:pt x="142" y="32"/>
                  </a:lnTo>
                  <a:lnTo>
                    <a:pt x="138" y="34"/>
                  </a:lnTo>
                  <a:lnTo>
                    <a:pt x="134" y="30"/>
                  </a:lnTo>
                  <a:lnTo>
                    <a:pt x="127" y="28"/>
                  </a:lnTo>
                  <a:lnTo>
                    <a:pt x="120" y="24"/>
                  </a:lnTo>
                  <a:lnTo>
                    <a:pt x="112" y="22"/>
                  </a:lnTo>
                  <a:lnTo>
                    <a:pt x="104" y="22"/>
                  </a:lnTo>
                  <a:lnTo>
                    <a:pt x="95" y="21"/>
                  </a:lnTo>
                  <a:lnTo>
                    <a:pt x="88" y="22"/>
                  </a:lnTo>
                  <a:lnTo>
                    <a:pt x="81" y="24"/>
                  </a:lnTo>
                  <a:lnTo>
                    <a:pt x="76" y="26"/>
                  </a:lnTo>
                  <a:lnTo>
                    <a:pt x="77" y="28"/>
                  </a:lnTo>
                  <a:lnTo>
                    <a:pt x="81" y="29"/>
                  </a:lnTo>
                  <a:lnTo>
                    <a:pt x="87" y="29"/>
                  </a:lnTo>
                  <a:lnTo>
                    <a:pt x="91" y="29"/>
                  </a:lnTo>
                  <a:lnTo>
                    <a:pt x="96" y="30"/>
                  </a:lnTo>
                  <a:lnTo>
                    <a:pt x="103" y="32"/>
                  </a:lnTo>
                  <a:lnTo>
                    <a:pt x="109" y="34"/>
                  </a:lnTo>
                  <a:lnTo>
                    <a:pt x="115" y="38"/>
                  </a:lnTo>
                  <a:lnTo>
                    <a:pt x="120" y="40"/>
                  </a:lnTo>
                  <a:lnTo>
                    <a:pt x="125" y="44"/>
                  </a:lnTo>
                  <a:lnTo>
                    <a:pt x="127" y="46"/>
                  </a:lnTo>
                  <a:lnTo>
                    <a:pt x="122" y="51"/>
                  </a:lnTo>
                  <a:lnTo>
                    <a:pt x="117" y="57"/>
                  </a:lnTo>
                  <a:lnTo>
                    <a:pt x="110" y="63"/>
                  </a:lnTo>
                  <a:lnTo>
                    <a:pt x="104" y="67"/>
                  </a:lnTo>
                  <a:lnTo>
                    <a:pt x="96" y="64"/>
                  </a:lnTo>
                  <a:lnTo>
                    <a:pt x="87" y="63"/>
                  </a:lnTo>
                  <a:lnTo>
                    <a:pt x="76" y="61"/>
                  </a:lnTo>
                  <a:lnTo>
                    <a:pt x="65" y="60"/>
                  </a:lnTo>
                  <a:lnTo>
                    <a:pt x="54" y="60"/>
                  </a:lnTo>
                  <a:lnTo>
                    <a:pt x="45" y="60"/>
                  </a:lnTo>
                  <a:lnTo>
                    <a:pt x="37" y="60"/>
                  </a:lnTo>
                  <a:lnTo>
                    <a:pt x="31" y="62"/>
                  </a:lnTo>
                  <a:lnTo>
                    <a:pt x="37" y="62"/>
                  </a:lnTo>
                  <a:lnTo>
                    <a:pt x="44" y="63"/>
                  </a:lnTo>
                  <a:lnTo>
                    <a:pt x="51" y="64"/>
                  </a:lnTo>
                  <a:lnTo>
                    <a:pt x="60" y="66"/>
                  </a:lnTo>
                  <a:lnTo>
                    <a:pt x="68" y="68"/>
                  </a:lnTo>
                  <a:lnTo>
                    <a:pt x="75" y="69"/>
                  </a:lnTo>
                  <a:lnTo>
                    <a:pt x="82" y="72"/>
                  </a:lnTo>
                  <a:lnTo>
                    <a:pt x="88" y="75"/>
                  </a:lnTo>
                  <a:lnTo>
                    <a:pt x="80" y="83"/>
                  </a:lnTo>
                  <a:lnTo>
                    <a:pt x="71" y="90"/>
                  </a:lnTo>
                  <a:lnTo>
                    <a:pt x="60" y="94"/>
                  </a:lnTo>
                  <a:lnTo>
                    <a:pt x="49" y="99"/>
                  </a:lnTo>
                  <a:lnTo>
                    <a:pt x="38" y="101"/>
                  </a:lnTo>
                  <a:lnTo>
                    <a:pt x="27" y="104"/>
                  </a:lnTo>
                  <a:lnTo>
                    <a:pt x="18" y="105"/>
                  </a:lnTo>
                  <a:lnTo>
                    <a:pt x="10" y="105"/>
                  </a:lnTo>
                  <a:lnTo>
                    <a:pt x="3" y="105"/>
                  </a:lnTo>
                  <a:lnTo>
                    <a:pt x="0" y="107"/>
                  </a:lnTo>
                  <a:lnTo>
                    <a:pt x="1" y="108"/>
                  </a:lnTo>
                  <a:lnTo>
                    <a:pt x="8" y="111"/>
                  </a:lnTo>
                  <a:lnTo>
                    <a:pt x="15" y="111"/>
                  </a:lnTo>
                  <a:lnTo>
                    <a:pt x="24" y="111"/>
                  </a:lnTo>
                  <a:lnTo>
                    <a:pt x="36" y="109"/>
                  </a:lnTo>
                  <a:lnTo>
                    <a:pt x="49" y="107"/>
                  </a:lnTo>
                  <a:lnTo>
                    <a:pt x="62" y="105"/>
                  </a:lnTo>
                  <a:lnTo>
                    <a:pt x="75" y="100"/>
                  </a:lnTo>
                  <a:lnTo>
                    <a:pt x="87" y="93"/>
                  </a:lnTo>
                  <a:lnTo>
                    <a:pt x="97" y="86"/>
                  </a:lnTo>
                  <a:lnTo>
                    <a:pt x="103" y="96"/>
                  </a:lnTo>
                  <a:lnTo>
                    <a:pt x="104" y="106"/>
                  </a:lnTo>
                  <a:lnTo>
                    <a:pt x="103" y="117"/>
                  </a:lnTo>
                  <a:lnTo>
                    <a:pt x="96" y="127"/>
                  </a:lnTo>
                  <a:lnTo>
                    <a:pt x="92" y="130"/>
                  </a:lnTo>
                  <a:lnTo>
                    <a:pt x="94" y="131"/>
                  </a:lnTo>
                  <a:lnTo>
                    <a:pt x="97" y="131"/>
                  </a:lnTo>
                  <a:lnTo>
                    <a:pt x="103" y="129"/>
                  </a:lnTo>
                  <a:lnTo>
                    <a:pt x="109" y="122"/>
                  </a:lnTo>
                  <a:lnTo>
                    <a:pt x="113" y="111"/>
                  </a:lnTo>
                  <a:lnTo>
                    <a:pt x="114" y="97"/>
                  </a:lnTo>
                  <a:lnTo>
                    <a:pt x="112" y="83"/>
                  </a:lnTo>
                  <a:lnTo>
                    <a:pt x="117" y="78"/>
                  </a:lnTo>
                  <a:lnTo>
                    <a:pt x="122" y="72"/>
                  </a:lnTo>
                  <a:lnTo>
                    <a:pt x="128" y="67"/>
                  </a:lnTo>
                  <a:lnTo>
                    <a:pt x="134" y="61"/>
                  </a:lnTo>
                  <a:lnTo>
                    <a:pt x="140" y="56"/>
                  </a:lnTo>
                  <a:lnTo>
                    <a:pt x="145" y="52"/>
                  </a:lnTo>
                  <a:lnTo>
                    <a:pt x="151" y="48"/>
                  </a:lnTo>
                  <a:lnTo>
                    <a:pt x="157" y="46"/>
                  </a:lnTo>
                  <a:lnTo>
                    <a:pt x="163" y="55"/>
                  </a:lnTo>
                  <a:lnTo>
                    <a:pt x="166" y="68"/>
                  </a:lnTo>
                  <a:lnTo>
                    <a:pt x="166" y="82"/>
                  </a:lnTo>
                  <a:lnTo>
                    <a:pt x="163" y="96"/>
                  </a:lnTo>
                  <a:lnTo>
                    <a:pt x="161" y="99"/>
                  </a:lnTo>
                  <a:lnTo>
                    <a:pt x="163" y="101"/>
                  </a:lnTo>
                  <a:lnTo>
                    <a:pt x="166" y="100"/>
                  </a:lnTo>
                  <a:lnTo>
                    <a:pt x="170" y="97"/>
                  </a:lnTo>
                  <a:lnTo>
                    <a:pt x="173" y="86"/>
                  </a:lnTo>
                  <a:lnTo>
                    <a:pt x="175" y="72"/>
                  </a:lnTo>
                  <a:lnTo>
                    <a:pt x="175" y="55"/>
                  </a:lnTo>
                  <a:lnTo>
                    <a:pt x="170" y="39"/>
                  </a:lnTo>
                  <a:lnTo>
                    <a:pt x="174" y="34"/>
                  </a:lnTo>
                  <a:lnTo>
                    <a:pt x="181" y="29"/>
                  </a:lnTo>
                  <a:lnTo>
                    <a:pt x="190" y="23"/>
                  </a:lnTo>
                  <a:lnTo>
                    <a:pt x="201" y="17"/>
                  </a:lnTo>
                  <a:lnTo>
                    <a:pt x="210" y="11"/>
                  </a:lnTo>
                  <a:lnTo>
                    <a:pt x="220" y="7"/>
                  </a:lnTo>
                  <a:lnTo>
                    <a:pt x="228" y="2"/>
                  </a:lnTo>
                  <a:lnTo>
                    <a:pt x="234" y="0"/>
                  </a:lnTo>
                  <a:lnTo>
                    <a:pt x="229" y="0"/>
                  </a:lnTo>
                  <a:lnTo>
                    <a:pt x="221" y="1"/>
                  </a:lnTo>
                  <a:lnTo>
                    <a:pt x="213" y="2"/>
                  </a:lnTo>
                  <a:lnTo>
                    <a:pt x="209"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0" name="Freeform 316">
              <a:extLst>
                <a:ext uri="{FF2B5EF4-FFF2-40B4-BE49-F238E27FC236}">
                  <a16:creationId xmlns:a16="http://schemas.microsoft.com/office/drawing/2014/main" id="{75A7CC00-6727-49AE-9D12-3D3AB14C0781}"/>
                </a:ext>
              </a:extLst>
            </p:cNvPr>
            <p:cNvSpPr>
              <a:spLocks/>
            </p:cNvSpPr>
            <p:nvPr/>
          </p:nvSpPr>
          <p:spPr bwMode="auto">
            <a:xfrm>
              <a:off x="2298" y="1127"/>
              <a:ext cx="11" cy="12"/>
            </a:xfrm>
            <a:custGeom>
              <a:avLst/>
              <a:gdLst>
                <a:gd name="T0" fmla="*/ 3 w 22"/>
                <a:gd name="T1" fmla="*/ 1 h 23"/>
                <a:gd name="T2" fmla="*/ 9 w 22"/>
                <a:gd name="T3" fmla="*/ 0 h 23"/>
                <a:gd name="T4" fmla="*/ 14 w 22"/>
                <a:gd name="T5" fmla="*/ 0 h 23"/>
                <a:gd name="T6" fmla="*/ 18 w 22"/>
                <a:gd name="T7" fmla="*/ 2 h 23"/>
                <a:gd name="T8" fmla="*/ 21 w 22"/>
                <a:gd name="T9" fmla="*/ 6 h 23"/>
                <a:gd name="T10" fmla="*/ 22 w 22"/>
                <a:gd name="T11" fmla="*/ 11 h 23"/>
                <a:gd name="T12" fmla="*/ 22 w 22"/>
                <a:gd name="T13" fmla="*/ 15 h 23"/>
                <a:gd name="T14" fmla="*/ 21 w 22"/>
                <a:gd name="T15" fmla="*/ 19 h 23"/>
                <a:gd name="T16" fmla="*/ 18 w 22"/>
                <a:gd name="T17" fmla="*/ 21 h 23"/>
                <a:gd name="T18" fmla="*/ 16 w 22"/>
                <a:gd name="T19" fmla="*/ 22 h 23"/>
                <a:gd name="T20" fmla="*/ 12 w 22"/>
                <a:gd name="T21" fmla="*/ 23 h 23"/>
                <a:gd name="T22" fmla="*/ 7 w 22"/>
                <a:gd name="T23" fmla="*/ 22 h 23"/>
                <a:gd name="T24" fmla="*/ 3 w 22"/>
                <a:gd name="T25" fmla="*/ 20 h 23"/>
                <a:gd name="T26" fmla="*/ 1 w 22"/>
                <a:gd name="T27" fmla="*/ 15 h 23"/>
                <a:gd name="T28" fmla="*/ 0 w 22"/>
                <a:gd name="T29" fmla="*/ 8 h 23"/>
                <a:gd name="T30" fmla="*/ 1 w 22"/>
                <a:gd name="T31" fmla="*/ 4 h 23"/>
                <a:gd name="T32" fmla="*/ 3 w 22"/>
                <a:gd name="T3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3">
                  <a:moveTo>
                    <a:pt x="3" y="1"/>
                  </a:moveTo>
                  <a:lnTo>
                    <a:pt x="9" y="0"/>
                  </a:lnTo>
                  <a:lnTo>
                    <a:pt x="14" y="0"/>
                  </a:lnTo>
                  <a:lnTo>
                    <a:pt x="18" y="2"/>
                  </a:lnTo>
                  <a:lnTo>
                    <a:pt x="21" y="6"/>
                  </a:lnTo>
                  <a:lnTo>
                    <a:pt x="22" y="11"/>
                  </a:lnTo>
                  <a:lnTo>
                    <a:pt x="22" y="15"/>
                  </a:lnTo>
                  <a:lnTo>
                    <a:pt x="21" y="19"/>
                  </a:lnTo>
                  <a:lnTo>
                    <a:pt x="18" y="21"/>
                  </a:lnTo>
                  <a:lnTo>
                    <a:pt x="16" y="22"/>
                  </a:lnTo>
                  <a:lnTo>
                    <a:pt x="12" y="23"/>
                  </a:lnTo>
                  <a:lnTo>
                    <a:pt x="7" y="22"/>
                  </a:lnTo>
                  <a:lnTo>
                    <a:pt x="3" y="20"/>
                  </a:lnTo>
                  <a:lnTo>
                    <a:pt x="1" y="15"/>
                  </a:lnTo>
                  <a:lnTo>
                    <a:pt x="0" y="8"/>
                  </a:lnTo>
                  <a:lnTo>
                    <a:pt x="1"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1" name="Freeform 317">
              <a:extLst>
                <a:ext uri="{FF2B5EF4-FFF2-40B4-BE49-F238E27FC236}">
                  <a16:creationId xmlns:a16="http://schemas.microsoft.com/office/drawing/2014/main" id="{4C4F3D62-3176-4D4C-B5BF-21025857BCDF}"/>
                </a:ext>
              </a:extLst>
            </p:cNvPr>
            <p:cNvSpPr>
              <a:spLocks/>
            </p:cNvSpPr>
            <p:nvPr/>
          </p:nvSpPr>
          <p:spPr bwMode="auto">
            <a:xfrm>
              <a:off x="2296" y="1154"/>
              <a:ext cx="9" cy="8"/>
            </a:xfrm>
            <a:custGeom>
              <a:avLst/>
              <a:gdLst>
                <a:gd name="T0" fmla="*/ 3 w 19"/>
                <a:gd name="T1" fmla="*/ 1 h 15"/>
                <a:gd name="T2" fmla="*/ 6 w 19"/>
                <a:gd name="T3" fmla="*/ 0 h 15"/>
                <a:gd name="T4" fmla="*/ 11 w 19"/>
                <a:gd name="T5" fmla="*/ 0 h 15"/>
                <a:gd name="T6" fmla="*/ 14 w 19"/>
                <a:gd name="T7" fmla="*/ 0 h 15"/>
                <a:gd name="T8" fmla="*/ 17 w 19"/>
                <a:gd name="T9" fmla="*/ 3 h 15"/>
                <a:gd name="T10" fmla="*/ 19 w 19"/>
                <a:gd name="T11" fmla="*/ 5 h 15"/>
                <a:gd name="T12" fmla="*/ 19 w 19"/>
                <a:gd name="T13" fmla="*/ 7 h 15"/>
                <a:gd name="T14" fmla="*/ 18 w 19"/>
                <a:gd name="T15" fmla="*/ 10 h 15"/>
                <a:gd name="T16" fmla="*/ 17 w 19"/>
                <a:gd name="T17" fmla="*/ 13 h 15"/>
                <a:gd name="T18" fmla="*/ 13 w 19"/>
                <a:gd name="T19" fmla="*/ 15 h 15"/>
                <a:gd name="T20" fmla="*/ 8 w 19"/>
                <a:gd name="T21" fmla="*/ 14 h 15"/>
                <a:gd name="T22" fmla="*/ 4 w 19"/>
                <a:gd name="T23" fmla="*/ 13 h 15"/>
                <a:gd name="T24" fmla="*/ 3 w 19"/>
                <a:gd name="T25" fmla="*/ 12 h 15"/>
                <a:gd name="T26" fmla="*/ 2 w 19"/>
                <a:gd name="T27" fmla="*/ 11 h 15"/>
                <a:gd name="T28" fmla="*/ 0 w 19"/>
                <a:gd name="T29" fmla="*/ 8 h 15"/>
                <a:gd name="T30" fmla="*/ 0 w 19"/>
                <a:gd name="T31" fmla="*/ 5 h 15"/>
                <a:gd name="T32" fmla="*/ 3 w 19"/>
                <a:gd name="T3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5">
                  <a:moveTo>
                    <a:pt x="3" y="1"/>
                  </a:moveTo>
                  <a:lnTo>
                    <a:pt x="6" y="0"/>
                  </a:lnTo>
                  <a:lnTo>
                    <a:pt x="11" y="0"/>
                  </a:lnTo>
                  <a:lnTo>
                    <a:pt x="14" y="0"/>
                  </a:lnTo>
                  <a:lnTo>
                    <a:pt x="17" y="3"/>
                  </a:lnTo>
                  <a:lnTo>
                    <a:pt x="19" y="5"/>
                  </a:lnTo>
                  <a:lnTo>
                    <a:pt x="19" y="7"/>
                  </a:lnTo>
                  <a:lnTo>
                    <a:pt x="18" y="10"/>
                  </a:lnTo>
                  <a:lnTo>
                    <a:pt x="17" y="13"/>
                  </a:lnTo>
                  <a:lnTo>
                    <a:pt x="13" y="15"/>
                  </a:lnTo>
                  <a:lnTo>
                    <a:pt x="8" y="14"/>
                  </a:lnTo>
                  <a:lnTo>
                    <a:pt x="4" y="13"/>
                  </a:lnTo>
                  <a:lnTo>
                    <a:pt x="3" y="12"/>
                  </a:lnTo>
                  <a:lnTo>
                    <a:pt x="2" y="11"/>
                  </a:lnTo>
                  <a:lnTo>
                    <a:pt x="0" y="8"/>
                  </a:lnTo>
                  <a:lnTo>
                    <a:pt x="0" y="5"/>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2" name="Freeform 318">
              <a:extLst>
                <a:ext uri="{FF2B5EF4-FFF2-40B4-BE49-F238E27FC236}">
                  <a16:creationId xmlns:a16="http://schemas.microsoft.com/office/drawing/2014/main" id="{02749F4A-0BD0-4853-8438-A7CA3576B95F}"/>
                </a:ext>
              </a:extLst>
            </p:cNvPr>
            <p:cNvSpPr>
              <a:spLocks/>
            </p:cNvSpPr>
            <p:nvPr/>
          </p:nvSpPr>
          <p:spPr bwMode="auto">
            <a:xfrm>
              <a:off x="2316" y="1172"/>
              <a:ext cx="12" cy="12"/>
            </a:xfrm>
            <a:custGeom>
              <a:avLst/>
              <a:gdLst>
                <a:gd name="T0" fmla="*/ 2 w 24"/>
                <a:gd name="T1" fmla="*/ 6 h 23"/>
                <a:gd name="T2" fmla="*/ 7 w 24"/>
                <a:gd name="T3" fmla="*/ 2 h 23"/>
                <a:gd name="T4" fmla="*/ 11 w 24"/>
                <a:gd name="T5" fmla="*/ 0 h 23"/>
                <a:gd name="T6" fmla="*/ 15 w 24"/>
                <a:gd name="T7" fmla="*/ 0 h 23"/>
                <a:gd name="T8" fmla="*/ 19 w 24"/>
                <a:gd name="T9" fmla="*/ 3 h 23"/>
                <a:gd name="T10" fmla="*/ 23 w 24"/>
                <a:gd name="T11" fmla="*/ 7 h 23"/>
                <a:gd name="T12" fmla="*/ 24 w 24"/>
                <a:gd name="T13" fmla="*/ 10 h 23"/>
                <a:gd name="T14" fmla="*/ 24 w 24"/>
                <a:gd name="T15" fmla="*/ 15 h 23"/>
                <a:gd name="T16" fmla="*/ 22 w 24"/>
                <a:gd name="T17" fmla="*/ 18 h 23"/>
                <a:gd name="T18" fmla="*/ 18 w 24"/>
                <a:gd name="T19" fmla="*/ 22 h 23"/>
                <a:gd name="T20" fmla="*/ 12 w 24"/>
                <a:gd name="T21" fmla="*/ 23 h 23"/>
                <a:gd name="T22" fmla="*/ 7 w 24"/>
                <a:gd name="T23" fmla="*/ 23 h 23"/>
                <a:gd name="T24" fmla="*/ 3 w 24"/>
                <a:gd name="T25" fmla="*/ 21 h 23"/>
                <a:gd name="T26" fmla="*/ 1 w 24"/>
                <a:gd name="T27" fmla="*/ 17 h 23"/>
                <a:gd name="T28" fmla="*/ 0 w 24"/>
                <a:gd name="T29" fmla="*/ 13 h 23"/>
                <a:gd name="T30" fmla="*/ 0 w 24"/>
                <a:gd name="T31" fmla="*/ 9 h 23"/>
                <a:gd name="T32" fmla="*/ 2 w 24"/>
                <a:gd name="T3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3">
                  <a:moveTo>
                    <a:pt x="2" y="6"/>
                  </a:moveTo>
                  <a:lnTo>
                    <a:pt x="7" y="2"/>
                  </a:lnTo>
                  <a:lnTo>
                    <a:pt x="11" y="0"/>
                  </a:lnTo>
                  <a:lnTo>
                    <a:pt x="15" y="0"/>
                  </a:lnTo>
                  <a:lnTo>
                    <a:pt x="19" y="3"/>
                  </a:lnTo>
                  <a:lnTo>
                    <a:pt x="23" y="7"/>
                  </a:lnTo>
                  <a:lnTo>
                    <a:pt x="24" y="10"/>
                  </a:lnTo>
                  <a:lnTo>
                    <a:pt x="24" y="15"/>
                  </a:lnTo>
                  <a:lnTo>
                    <a:pt x="22" y="18"/>
                  </a:lnTo>
                  <a:lnTo>
                    <a:pt x="18" y="22"/>
                  </a:lnTo>
                  <a:lnTo>
                    <a:pt x="12" y="23"/>
                  </a:lnTo>
                  <a:lnTo>
                    <a:pt x="7" y="23"/>
                  </a:lnTo>
                  <a:lnTo>
                    <a:pt x="3" y="21"/>
                  </a:lnTo>
                  <a:lnTo>
                    <a:pt x="1" y="17"/>
                  </a:lnTo>
                  <a:lnTo>
                    <a:pt x="0" y="13"/>
                  </a:lnTo>
                  <a:lnTo>
                    <a:pt x="0" y="9"/>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3" name="Freeform 319">
              <a:extLst>
                <a:ext uri="{FF2B5EF4-FFF2-40B4-BE49-F238E27FC236}">
                  <a16:creationId xmlns:a16="http://schemas.microsoft.com/office/drawing/2014/main" id="{67187B0E-32E3-4FD4-83A8-A3E7B0EDEF21}"/>
                </a:ext>
              </a:extLst>
            </p:cNvPr>
            <p:cNvSpPr>
              <a:spLocks/>
            </p:cNvSpPr>
            <p:nvPr/>
          </p:nvSpPr>
          <p:spPr bwMode="auto">
            <a:xfrm>
              <a:off x="2271" y="1168"/>
              <a:ext cx="14" cy="13"/>
            </a:xfrm>
            <a:custGeom>
              <a:avLst/>
              <a:gdLst>
                <a:gd name="T0" fmla="*/ 14 w 26"/>
                <a:gd name="T1" fmla="*/ 0 h 25"/>
                <a:gd name="T2" fmla="*/ 19 w 26"/>
                <a:gd name="T3" fmla="*/ 1 h 25"/>
                <a:gd name="T4" fmla="*/ 24 w 26"/>
                <a:gd name="T5" fmla="*/ 2 h 25"/>
                <a:gd name="T6" fmla="*/ 25 w 26"/>
                <a:gd name="T7" fmla="*/ 6 h 25"/>
                <a:gd name="T8" fmla="*/ 26 w 26"/>
                <a:gd name="T9" fmla="*/ 11 h 25"/>
                <a:gd name="T10" fmla="*/ 25 w 26"/>
                <a:gd name="T11" fmla="*/ 17 h 25"/>
                <a:gd name="T12" fmla="*/ 23 w 26"/>
                <a:gd name="T13" fmla="*/ 22 h 25"/>
                <a:gd name="T14" fmla="*/ 19 w 26"/>
                <a:gd name="T15" fmla="*/ 24 h 25"/>
                <a:gd name="T16" fmla="*/ 15 w 26"/>
                <a:gd name="T17" fmla="*/ 25 h 25"/>
                <a:gd name="T18" fmla="*/ 9 w 26"/>
                <a:gd name="T19" fmla="*/ 24 h 25"/>
                <a:gd name="T20" fmla="*/ 4 w 26"/>
                <a:gd name="T21" fmla="*/ 21 h 25"/>
                <a:gd name="T22" fmla="*/ 1 w 26"/>
                <a:gd name="T23" fmla="*/ 18 h 25"/>
                <a:gd name="T24" fmla="*/ 0 w 26"/>
                <a:gd name="T25" fmla="*/ 14 h 25"/>
                <a:gd name="T26" fmla="*/ 1 w 26"/>
                <a:gd name="T27" fmla="*/ 9 h 25"/>
                <a:gd name="T28" fmla="*/ 3 w 26"/>
                <a:gd name="T29" fmla="*/ 5 h 25"/>
                <a:gd name="T30" fmla="*/ 8 w 26"/>
                <a:gd name="T31" fmla="*/ 1 h 25"/>
                <a:gd name="T32" fmla="*/ 14 w 26"/>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14" y="0"/>
                  </a:moveTo>
                  <a:lnTo>
                    <a:pt x="19" y="1"/>
                  </a:lnTo>
                  <a:lnTo>
                    <a:pt x="24" y="2"/>
                  </a:lnTo>
                  <a:lnTo>
                    <a:pt x="25" y="6"/>
                  </a:lnTo>
                  <a:lnTo>
                    <a:pt x="26" y="11"/>
                  </a:lnTo>
                  <a:lnTo>
                    <a:pt x="25" y="17"/>
                  </a:lnTo>
                  <a:lnTo>
                    <a:pt x="23" y="22"/>
                  </a:lnTo>
                  <a:lnTo>
                    <a:pt x="19" y="24"/>
                  </a:lnTo>
                  <a:lnTo>
                    <a:pt x="15" y="25"/>
                  </a:lnTo>
                  <a:lnTo>
                    <a:pt x="9" y="24"/>
                  </a:lnTo>
                  <a:lnTo>
                    <a:pt x="4" y="21"/>
                  </a:lnTo>
                  <a:lnTo>
                    <a:pt x="1" y="18"/>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4" name="Freeform 320">
              <a:extLst>
                <a:ext uri="{FF2B5EF4-FFF2-40B4-BE49-F238E27FC236}">
                  <a16:creationId xmlns:a16="http://schemas.microsoft.com/office/drawing/2014/main" id="{2269D0F0-9C97-4572-9C83-CC44DB605E57}"/>
                </a:ext>
              </a:extLst>
            </p:cNvPr>
            <p:cNvSpPr>
              <a:spLocks/>
            </p:cNvSpPr>
            <p:nvPr/>
          </p:nvSpPr>
          <p:spPr bwMode="auto">
            <a:xfrm>
              <a:off x="2265" y="1139"/>
              <a:ext cx="13" cy="13"/>
            </a:xfrm>
            <a:custGeom>
              <a:avLst/>
              <a:gdLst>
                <a:gd name="T0" fmla="*/ 0 w 27"/>
                <a:gd name="T1" fmla="*/ 14 h 26"/>
                <a:gd name="T2" fmla="*/ 0 w 27"/>
                <a:gd name="T3" fmla="*/ 8 h 26"/>
                <a:gd name="T4" fmla="*/ 4 w 27"/>
                <a:gd name="T5" fmla="*/ 4 h 26"/>
                <a:gd name="T6" fmla="*/ 8 w 27"/>
                <a:gd name="T7" fmla="*/ 1 h 26"/>
                <a:gd name="T8" fmla="*/ 13 w 27"/>
                <a:gd name="T9" fmla="*/ 0 h 26"/>
                <a:gd name="T10" fmla="*/ 18 w 27"/>
                <a:gd name="T11" fmla="*/ 0 h 26"/>
                <a:gd name="T12" fmla="*/ 22 w 27"/>
                <a:gd name="T13" fmla="*/ 3 h 26"/>
                <a:gd name="T14" fmla="*/ 25 w 27"/>
                <a:gd name="T15" fmla="*/ 5 h 26"/>
                <a:gd name="T16" fmla="*/ 27 w 27"/>
                <a:gd name="T17" fmla="*/ 8 h 26"/>
                <a:gd name="T18" fmla="*/ 27 w 27"/>
                <a:gd name="T19" fmla="*/ 13 h 26"/>
                <a:gd name="T20" fmla="*/ 25 w 27"/>
                <a:gd name="T21" fmla="*/ 18 h 26"/>
                <a:gd name="T22" fmla="*/ 22 w 27"/>
                <a:gd name="T23" fmla="*/ 22 h 26"/>
                <a:gd name="T24" fmla="*/ 18 w 27"/>
                <a:gd name="T25" fmla="*/ 26 h 26"/>
                <a:gd name="T26" fmla="*/ 14 w 27"/>
                <a:gd name="T27" fmla="*/ 26 h 26"/>
                <a:gd name="T28" fmla="*/ 8 w 27"/>
                <a:gd name="T29" fmla="*/ 23 h 26"/>
                <a:gd name="T30" fmla="*/ 2 w 27"/>
                <a:gd name="T31" fmla="*/ 20 h 26"/>
                <a:gd name="T32" fmla="*/ 0 w 27"/>
                <a:gd name="T3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6">
                  <a:moveTo>
                    <a:pt x="0" y="14"/>
                  </a:moveTo>
                  <a:lnTo>
                    <a:pt x="0" y="8"/>
                  </a:lnTo>
                  <a:lnTo>
                    <a:pt x="4" y="4"/>
                  </a:lnTo>
                  <a:lnTo>
                    <a:pt x="8" y="1"/>
                  </a:lnTo>
                  <a:lnTo>
                    <a:pt x="13" y="0"/>
                  </a:lnTo>
                  <a:lnTo>
                    <a:pt x="18" y="0"/>
                  </a:lnTo>
                  <a:lnTo>
                    <a:pt x="22" y="3"/>
                  </a:lnTo>
                  <a:lnTo>
                    <a:pt x="25" y="5"/>
                  </a:lnTo>
                  <a:lnTo>
                    <a:pt x="27" y="8"/>
                  </a:lnTo>
                  <a:lnTo>
                    <a:pt x="27" y="13"/>
                  </a:lnTo>
                  <a:lnTo>
                    <a:pt x="25" y="18"/>
                  </a:lnTo>
                  <a:lnTo>
                    <a:pt x="22" y="22"/>
                  </a:lnTo>
                  <a:lnTo>
                    <a:pt x="18" y="26"/>
                  </a:lnTo>
                  <a:lnTo>
                    <a:pt x="14" y="26"/>
                  </a:lnTo>
                  <a:lnTo>
                    <a:pt x="8" y="23"/>
                  </a:lnTo>
                  <a:lnTo>
                    <a:pt x="2" y="20"/>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5" name="Freeform 321">
              <a:extLst>
                <a:ext uri="{FF2B5EF4-FFF2-40B4-BE49-F238E27FC236}">
                  <a16:creationId xmlns:a16="http://schemas.microsoft.com/office/drawing/2014/main" id="{7DBB3889-E5B0-44B6-9EBA-2474CE3A9269}"/>
                </a:ext>
              </a:extLst>
            </p:cNvPr>
            <p:cNvSpPr>
              <a:spLocks/>
            </p:cNvSpPr>
            <p:nvPr/>
          </p:nvSpPr>
          <p:spPr bwMode="auto">
            <a:xfrm>
              <a:off x="2244" y="1139"/>
              <a:ext cx="11" cy="11"/>
            </a:xfrm>
            <a:custGeom>
              <a:avLst/>
              <a:gdLst>
                <a:gd name="T0" fmla="*/ 0 w 23"/>
                <a:gd name="T1" fmla="*/ 14 h 22"/>
                <a:gd name="T2" fmla="*/ 1 w 23"/>
                <a:gd name="T3" fmla="*/ 9 h 22"/>
                <a:gd name="T4" fmla="*/ 3 w 23"/>
                <a:gd name="T5" fmla="*/ 5 h 22"/>
                <a:gd name="T6" fmla="*/ 7 w 23"/>
                <a:gd name="T7" fmla="*/ 1 h 22"/>
                <a:gd name="T8" fmla="*/ 11 w 23"/>
                <a:gd name="T9" fmla="*/ 0 h 22"/>
                <a:gd name="T10" fmla="*/ 16 w 23"/>
                <a:gd name="T11" fmla="*/ 0 h 22"/>
                <a:gd name="T12" fmla="*/ 19 w 23"/>
                <a:gd name="T13" fmla="*/ 2 h 22"/>
                <a:gd name="T14" fmla="*/ 21 w 23"/>
                <a:gd name="T15" fmla="*/ 6 h 22"/>
                <a:gd name="T16" fmla="*/ 23 w 23"/>
                <a:gd name="T17" fmla="*/ 9 h 22"/>
                <a:gd name="T18" fmla="*/ 21 w 23"/>
                <a:gd name="T19" fmla="*/ 14 h 22"/>
                <a:gd name="T20" fmla="*/ 20 w 23"/>
                <a:gd name="T21" fmla="*/ 17 h 22"/>
                <a:gd name="T22" fmla="*/ 17 w 23"/>
                <a:gd name="T23" fmla="*/ 20 h 22"/>
                <a:gd name="T24" fmla="*/ 13 w 23"/>
                <a:gd name="T25" fmla="*/ 22 h 22"/>
                <a:gd name="T26" fmla="*/ 9 w 23"/>
                <a:gd name="T27" fmla="*/ 22 h 22"/>
                <a:gd name="T28" fmla="*/ 4 w 23"/>
                <a:gd name="T29" fmla="*/ 21 h 22"/>
                <a:gd name="T30" fmla="*/ 1 w 23"/>
                <a:gd name="T31" fmla="*/ 17 h 22"/>
                <a:gd name="T32" fmla="*/ 0 w 23"/>
                <a:gd name="T3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0" y="14"/>
                  </a:moveTo>
                  <a:lnTo>
                    <a:pt x="1" y="9"/>
                  </a:lnTo>
                  <a:lnTo>
                    <a:pt x="3" y="5"/>
                  </a:lnTo>
                  <a:lnTo>
                    <a:pt x="7" y="1"/>
                  </a:lnTo>
                  <a:lnTo>
                    <a:pt x="11" y="0"/>
                  </a:lnTo>
                  <a:lnTo>
                    <a:pt x="16" y="0"/>
                  </a:lnTo>
                  <a:lnTo>
                    <a:pt x="19" y="2"/>
                  </a:lnTo>
                  <a:lnTo>
                    <a:pt x="21" y="6"/>
                  </a:lnTo>
                  <a:lnTo>
                    <a:pt x="23" y="9"/>
                  </a:lnTo>
                  <a:lnTo>
                    <a:pt x="21" y="14"/>
                  </a:lnTo>
                  <a:lnTo>
                    <a:pt x="20" y="17"/>
                  </a:lnTo>
                  <a:lnTo>
                    <a:pt x="17" y="20"/>
                  </a:lnTo>
                  <a:lnTo>
                    <a:pt x="13" y="22"/>
                  </a:lnTo>
                  <a:lnTo>
                    <a:pt x="9" y="22"/>
                  </a:lnTo>
                  <a:lnTo>
                    <a:pt x="4" y="21"/>
                  </a:lnTo>
                  <a:lnTo>
                    <a:pt x="1" y="17"/>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6" name="Freeform 322">
              <a:extLst>
                <a:ext uri="{FF2B5EF4-FFF2-40B4-BE49-F238E27FC236}">
                  <a16:creationId xmlns:a16="http://schemas.microsoft.com/office/drawing/2014/main" id="{E77836C4-709D-4C8C-80E1-0E317F13AC66}"/>
                </a:ext>
              </a:extLst>
            </p:cNvPr>
            <p:cNvSpPr>
              <a:spLocks/>
            </p:cNvSpPr>
            <p:nvPr/>
          </p:nvSpPr>
          <p:spPr bwMode="auto">
            <a:xfrm>
              <a:off x="2261" y="1120"/>
              <a:ext cx="12" cy="11"/>
            </a:xfrm>
            <a:custGeom>
              <a:avLst/>
              <a:gdLst>
                <a:gd name="T0" fmla="*/ 0 w 24"/>
                <a:gd name="T1" fmla="*/ 13 h 23"/>
                <a:gd name="T2" fmla="*/ 1 w 24"/>
                <a:gd name="T3" fmla="*/ 8 h 23"/>
                <a:gd name="T4" fmla="*/ 4 w 24"/>
                <a:gd name="T5" fmla="*/ 5 h 23"/>
                <a:gd name="T6" fmla="*/ 6 w 24"/>
                <a:gd name="T7" fmla="*/ 2 h 23"/>
                <a:gd name="T8" fmla="*/ 11 w 24"/>
                <a:gd name="T9" fmla="*/ 0 h 23"/>
                <a:gd name="T10" fmla="*/ 15 w 24"/>
                <a:gd name="T11" fmla="*/ 0 h 23"/>
                <a:gd name="T12" fmla="*/ 20 w 24"/>
                <a:gd name="T13" fmla="*/ 2 h 23"/>
                <a:gd name="T14" fmla="*/ 22 w 24"/>
                <a:gd name="T15" fmla="*/ 5 h 23"/>
                <a:gd name="T16" fmla="*/ 24 w 24"/>
                <a:gd name="T17" fmla="*/ 8 h 23"/>
                <a:gd name="T18" fmla="*/ 23 w 24"/>
                <a:gd name="T19" fmla="*/ 13 h 23"/>
                <a:gd name="T20" fmla="*/ 22 w 24"/>
                <a:gd name="T21" fmla="*/ 17 h 23"/>
                <a:gd name="T22" fmla="*/ 19 w 24"/>
                <a:gd name="T23" fmla="*/ 21 h 23"/>
                <a:gd name="T24" fmla="*/ 15 w 24"/>
                <a:gd name="T25" fmla="*/ 23 h 23"/>
                <a:gd name="T26" fmla="*/ 9 w 24"/>
                <a:gd name="T27" fmla="*/ 23 h 23"/>
                <a:gd name="T28" fmla="*/ 5 w 24"/>
                <a:gd name="T29" fmla="*/ 21 h 23"/>
                <a:gd name="T30" fmla="*/ 1 w 24"/>
                <a:gd name="T31" fmla="*/ 17 h 23"/>
                <a:gd name="T32" fmla="*/ 0 w 24"/>
                <a:gd name="T3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3">
                  <a:moveTo>
                    <a:pt x="0" y="13"/>
                  </a:moveTo>
                  <a:lnTo>
                    <a:pt x="1" y="8"/>
                  </a:lnTo>
                  <a:lnTo>
                    <a:pt x="4" y="5"/>
                  </a:lnTo>
                  <a:lnTo>
                    <a:pt x="6" y="2"/>
                  </a:lnTo>
                  <a:lnTo>
                    <a:pt x="11" y="0"/>
                  </a:lnTo>
                  <a:lnTo>
                    <a:pt x="15" y="0"/>
                  </a:lnTo>
                  <a:lnTo>
                    <a:pt x="20" y="2"/>
                  </a:lnTo>
                  <a:lnTo>
                    <a:pt x="22" y="5"/>
                  </a:lnTo>
                  <a:lnTo>
                    <a:pt x="24" y="8"/>
                  </a:lnTo>
                  <a:lnTo>
                    <a:pt x="23" y="13"/>
                  </a:lnTo>
                  <a:lnTo>
                    <a:pt x="22" y="17"/>
                  </a:lnTo>
                  <a:lnTo>
                    <a:pt x="19" y="21"/>
                  </a:lnTo>
                  <a:lnTo>
                    <a:pt x="15" y="23"/>
                  </a:lnTo>
                  <a:lnTo>
                    <a:pt x="9" y="23"/>
                  </a:lnTo>
                  <a:lnTo>
                    <a:pt x="5" y="21"/>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7" name="Freeform 323">
              <a:extLst>
                <a:ext uri="{FF2B5EF4-FFF2-40B4-BE49-F238E27FC236}">
                  <a16:creationId xmlns:a16="http://schemas.microsoft.com/office/drawing/2014/main" id="{65D25AED-163F-4BF5-BC13-3D5B37499877}"/>
                </a:ext>
              </a:extLst>
            </p:cNvPr>
            <p:cNvSpPr>
              <a:spLocks/>
            </p:cNvSpPr>
            <p:nvPr/>
          </p:nvSpPr>
          <p:spPr bwMode="auto">
            <a:xfrm>
              <a:off x="2670" y="1074"/>
              <a:ext cx="98" cy="95"/>
            </a:xfrm>
            <a:custGeom>
              <a:avLst/>
              <a:gdLst>
                <a:gd name="T0" fmla="*/ 154 w 195"/>
                <a:gd name="T1" fmla="*/ 150 h 190"/>
                <a:gd name="T2" fmla="*/ 171 w 195"/>
                <a:gd name="T3" fmla="*/ 136 h 190"/>
                <a:gd name="T4" fmla="*/ 167 w 195"/>
                <a:gd name="T5" fmla="*/ 107 h 190"/>
                <a:gd name="T6" fmla="*/ 149 w 195"/>
                <a:gd name="T7" fmla="*/ 103 h 190"/>
                <a:gd name="T8" fmla="*/ 135 w 195"/>
                <a:gd name="T9" fmla="*/ 95 h 190"/>
                <a:gd name="T10" fmla="*/ 127 w 195"/>
                <a:gd name="T11" fmla="*/ 81 h 190"/>
                <a:gd name="T12" fmla="*/ 137 w 195"/>
                <a:gd name="T13" fmla="*/ 83 h 190"/>
                <a:gd name="T14" fmla="*/ 152 w 195"/>
                <a:gd name="T15" fmla="*/ 88 h 190"/>
                <a:gd name="T16" fmla="*/ 158 w 195"/>
                <a:gd name="T17" fmla="*/ 98 h 190"/>
                <a:gd name="T18" fmla="*/ 183 w 195"/>
                <a:gd name="T19" fmla="*/ 97 h 190"/>
                <a:gd name="T20" fmla="*/ 195 w 195"/>
                <a:gd name="T21" fmla="*/ 73 h 190"/>
                <a:gd name="T22" fmla="*/ 192 w 195"/>
                <a:gd name="T23" fmla="*/ 59 h 190"/>
                <a:gd name="T24" fmla="*/ 182 w 195"/>
                <a:gd name="T25" fmla="*/ 50 h 190"/>
                <a:gd name="T26" fmla="*/ 164 w 195"/>
                <a:gd name="T27" fmla="*/ 46 h 190"/>
                <a:gd name="T28" fmla="*/ 152 w 195"/>
                <a:gd name="T29" fmla="*/ 52 h 190"/>
                <a:gd name="T30" fmla="*/ 137 w 195"/>
                <a:gd name="T31" fmla="*/ 53 h 190"/>
                <a:gd name="T32" fmla="*/ 153 w 195"/>
                <a:gd name="T33" fmla="*/ 32 h 190"/>
                <a:gd name="T34" fmla="*/ 153 w 195"/>
                <a:gd name="T35" fmla="*/ 5 h 190"/>
                <a:gd name="T36" fmla="*/ 137 w 195"/>
                <a:gd name="T37" fmla="*/ 0 h 190"/>
                <a:gd name="T38" fmla="*/ 120 w 195"/>
                <a:gd name="T39" fmla="*/ 6 h 190"/>
                <a:gd name="T40" fmla="*/ 111 w 195"/>
                <a:gd name="T41" fmla="*/ 28 h 190"/>
                <a:gd name="T42" fmla="*/ 117 w 195"/>
                <a:gd name="T43" fmla="*/ 50 h 190"/>
                <a:gd name="T44" fmla="*/ 110 w 195"/>
                <a:gd name="T45" fmla="*/ 55 h 190"/>
                <a:gd name="T46" fmla="*/ 106 w 195"/>
                <a:gd name="T47" fmla="*/ 45 h 190"/>
                <a:gd name="T48" fmla="*/ 99 w 195"/>
                <a:gd name="T49" fmla="*/ 25 h 190"/>
                <a:gd name="T50" fmla="*/ 70 w 195"/>
                <a:gd name="T51" fmla="*/ 23 h 190"/>
                <a:gd name="T52" fmla="*/ 49 w 195"/>
                <a:gd name="T53" fmla="*/ 14 h 190"/>
                <a:gd name="T54" fmla="*/ 26 w 195"/>
                <a:gd name="T55" fmla="*/ 24 h 190"/>
                <a:gd name="T56" fmla="*/ 19 w 195"/>
                <a:gd name="T57" fmla="*/ 38 h 190"/>
                <a:gd name="T58" fmla="*/ 23 w 195"/>
                <a:gd name="T59" fmla="*/ 46 h 190"/>
                <a:gd name="T60" fmla="*/ 47 w 195"/>
                <a:gd name="T61" fmla="*/ 61 h 190"/>
                <a:gd name="T62" fmla="*/ 64 w 195"/>
                <a:gd name="T63" fmla="*/ 68 h 190"/>
                <a:gd name="T64" fmla="*/ 54 w 195"/>
                <a:gd name="T65" fmla="*/ 84 h 190"/>
                <a:gd name="T66" fmla="*/ 35 w 195"/>
                <a:gd name="T67" fmla="*/ 91 h 190"/>
                <a:gd name="T68" fmla="*/ 19 w 195"/>
                <a:gd name="T69" fmla="*/ 91 h 190"/>
                <a:gd name="T70" fmla="*/ 8 w 195"/>
                <a:gd name="T71" fmla="*/ 98 h 190"/>
                <a:gd name="T72" fmla="*/ 0 w 195"/>
                <a:gd name="T73" fmla="*/ 117 h 190"/>
                <a:gd name="T74" fmla="*/ 8 w 195"/>
                <a:gd name="T75" fmla="*/ 135 h 190"/>
                <a:gd name="T76" fmla="*/ 21 w 195"/>
                <a:gd name="T77" fmla="*/ 140 h 190"/>
                <a:gd name="T78" fmla="*/ 36 w 195"/>
                <a:gd name="T79" fmla="*/ 140 h 190"/>
                <a:gd name="T80" fmla="*/ 48 w 195"/>
                <a:gd name="T81" fmla="*/ 127 h 190"/>
                <a:gd name="T82" fmla="*/ 55 w 195"/>
                <a:gd name="T83" fmla="*/ 110 h 190"/>
                <a:gd name="T84" fmla="*/ 74 w 195"/>
                <a:gd name="T85" fmla="*/ 98 h 190"/>
                <a:gd name="T86" fmla="*/ 81 w 195"/>
                <a:gd name="T87" fmla="*/ 106 h 190"/>
                <a:gd name="T88" fmla="*/ 77 w 195"/>
                <a:gd name="T89" fmla="*/ 122 h 190"/>
                <a:gd name="T90" fmla="*/ 63 w 195"/>
                <a:gd name="T91" fmla="*/ 141 h 190"/>
                <a:gd name="T92" fmla="*/ 50 w 195"/>
                <a:gd name="T93" fmla="*/ 167 h 190"/>
                <a:gd name="T94" fmla="*/ 70 w 195"/>
                <a:gd name="T95" fmla="*/ 188 h 190"/>
                <a:gd name="T96" fmla="*/ 91 w 195"/>
                <a:gd name="T97" fmla="*/ 187 h 190"/>
                <a:gd name="T98" fmla="*/ 106 w 195"/>
                <a:gd name="T99" fmla="*/ 176 h 190"/>
                <a:gd name="T100" fmla="*/ 110 w 195"/>
                <a:gd name="T101" fmla="*/ 165 h 190"/>
                <a:gd name="T102" fmla="*/ 100 w 195"/>
                <a:gd name="T103" fmla="*/ 144 h 190"/>
                <a:gd name="T104" fmla="*/ 97 w 195"/>
                <a:gd name="T105" fmla="*/ 125 h 190"/>
                <a:gd name="T106" fmla="*/ 103 w 195"/>
                <a:gd name="T107" fmla="*/ 114 h 190"/>
                <a:gd name="T108" fmla="*/ 111 w 195"/>
                <a:gd name="T109" fmla="*/ 112 h 190"/>
                <a:gd name="T110" fmla="*/ 126 w 195"/>
                <a:gd name="T111"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90">
                  <a:moveTo>
                    <a:pt x="140" y="152"/>
                  </a:moveTo>
                  <a:lnTo>
                    <a:pt x="146" y="152"/>
                  </a:lnTo>
                  <a:lnTo>
                    <a:pt x="154" y="150"/>
                  </a:lnTo>
                  <a:lnTo>
                    <a:pt x="161" y="146"/>
                  </a:lnTo>
                  <a:lnTo>
                    <a:pt x="167" y="142"/>
                  </a:lnTo>
                  <a:lnTo>
                    <a:pt x="171" y="136"/>
                  </a:lnTo>
                  <a:lnTo>
                    <a:pt x="173" y="128"/>
                  </a:lnTo>
                  <a:lnTo>
                    <a:pt x="172" y="119"/>
                  </a:lnTo>
                  <a:lnTo>
                    <a:pt x="167" y="107"/>
                  </a:lnTo>
                  <a:lnTo>
                    <a:pt x="162" y="103"/>
                  </a:lnTo>
                  <a:lnTo>
                    <a:pt x="156" y="103"/>
                  </a:lnTo>
                  <a:lnTo>
                    <a:pt x="149" y="103"/>
                  </a:lnTo>
                  <a:lnTo>
                    <a:pt x="145" y="105"/>
                  </a:lnTo>
                  <a:lnTo>
                    <a:pt x="140" y="100"/>
                  </a:lnTo>
                  <a:lnTo>
                    <a:pt x="135" y="95"/>
                  </a:lnTo>
                  <a:lnTo>
                    <a:pt x="132" y="90"/>
                  </a:lnTo>
                  <a:lnTo>
                    <a:pt x="129" y="85"/>
                  </a:lnTo>
                  <a:lnTo>
                    <a:pt x="127" y="81"/>
                  </a:lnTo>
                  <a:lnTo>
                    <a:pt x="127" y="80"/>
                  </a:lnTo>
                  <a:lnTo>
                    <a:pt x="131" y="81"/>
                  </a:lnTo>
                  <a:lnTo>
                    <a:pt x="137" y="83"/>
                  </a:lnTo>
                  <a:lnTo>
                    <a:pt x="144" y="84"/>
                  </a:lnTo>
                  <a:lnTo>
                    <a:pt x="148" y="85"/>
                  </a:lnTo>
                  <a:lnTo>
                    <a:pt x="152" y="88"/>
                  </a:lnTo>
                  <a:lnTo>
                    <a:pt x="153" y="90"/>
                  </a:lnTo>
                  <a:lnTo>
                    <a:pt x="155" y="93"/>
                  </a:lnTo>
                  <a:lnTo>
                    <a:pt x="158" y="98"/>
                  </a:lnTo>
                  <a:lnTo>
                    <a:pt x="165" y="100"/>
                  </a:lnTo>
                  <a:lnTo>
                    <a:pt x="175" y="100"/>
                  </a:lnTo>
                  <a:lnTo>
                    <a:pt x="183" y="97"/>
                  </a:lnTo>
                  <a:lnTo>
                    <a:pt x="190" y="91"/>
                  </a:lnTo>
                  <a:lnTo>
                    <a:pt x="194" y="83"/>
                  </a:lnTo>
                  <a:lnTo>
                    <a:pt x="195" y="73"/>
                  </a:lnTo>
                  <a:lnTo>
                    <a:pt x="195" y="67"/>
                  </a:lnTo>
                  <a:lnTo>
                    <a:pt x="194" y="62"/>
                  </a:lnTo>
                  <a:lnTo>
                    <a:pt x="192" y="59"/>
                  </a:lnTo>
                  <a:lnTo>
                    <a:pt x="191" y="55"/>
                  </a:lnTo>
                  <a:lnTo>
                    <a:pt x="186" y="52"/>
                  </a:lnTo>
                  <a:lnTo>
                    <a:pt x="182" y="50"/>
                  </a:lnTo>
                  <a:lnTo>
                    <a:pt x="176" y="47"/>
                  </a:lnTo>
                  <a:lnTo>
                    <a:pt x="170" y="46"/>
                  </a:lnTo>
                  <a:lnTo>
                    <a:pt x="164" y="46"/>
                  </a:lnTo>
                  <a:lnTo>
                    <a:pt x="160" y="47"/>
                  </a:lnTo>
                  <a:lnTo>
                    <a:pt x="155" y="50"/>
                  </a:lnTo>
                  <a:lnTo>
                    <a:pt x="152" y="52"/>
                  </a:lnTo>
                  <a:lnTo>
                    <a:pt x="147" y="55"/>
                  </a:lnTo>
                  <a:lnTo>
                    <a:pt x="142" y="55"/>
                  </a:lnTo>
                  <a:lnTo>
                    <a:pt x="137" y="53"/>
                  </a:lnTo>
                  <a:lnTo>
                    <a:pt x="132" y="52"/>
                  </a:lnTo>
                  <a:lnTo>
                    <a:pt x="142" y="44"/>
                  </a:lnTo>
                  <a:lnTo>
                    <a:pt x="153" y="32"/>
                  </a:lnTo>
                  <a:lnTo>
                    <a:pt x="158" y="20"/>
                  </a:lnTo>
                  <a:lnTo>
                    <a:pt x="156" y="9"/>
                  </a:lnTo>
                  <a:lnTo>
                    <a:pt x="153" y="5"/>
                  </a:lnTo>
                  <a:lnTo>
                    <a:pt x="147" y="2"/>
                  </a:lnTo>
                  <a:lnTo>
                    <a:pt x="142" y="1"/>
                  </a:lnTo>
                  <a:lnTo>
                    <a:pt x="137" y="0"/>
                  </a:lnTo>
                  <a:lnTo>
                    <a:pt x="131" y="1"/>
                  </a:lnTo>
                  <a:lnTo>
                    <a:pt x="125" y="4"/>
                  </a:lnTo>
                  <a:lnTo>
                    <a:pt x="120" y="6"/>
                  </a:lnTo>
                  <a:lnTo>
                    <a:pt x="117" y="9"/>
                  </a:lnTo>
                  <a:lnTo>
                    <a:pt x="112" y="17"/>
                  </a:lnTo>
                  <a:lnTo>
                    <a:pt x="111" y="28"/>
                  </a:lnTo>
                  <a:lnTo>
                    <a:pt x="111" y="37"/>
                  </a:lnTo>
                  <a:lnTo>
                    <a:pt x="115" y="44"/>
                  </a:lnTo>
                  <a:lnTo>
                    <a:pt x="117" y="50"/>
                  </a:lnTo>
                  <a:lnTo>
                    <a:pt x="116" y="53"/>
                  </a:lnTo>
                  <a:lnTo>
                    <a:pt x="114" y="54"/>
                  </a:lnTo>
                  <a:lnTo>
                    <a:pt x="110" y="55"/>
                  </a:lnTo>
                  <a:lnTo>
                    <a:pt x="108" y="54"/>
                  </a:lnTo>
                  <a:lnTo>
                    <a:pt x="107" y="51"/>
                  </a:lnTo>
                  <a:lnTo>
                    <a:pt x="106" y="45"/>
                  </a:lnTo>
                  <a:lnTo>
                    <a:pt x="106" y="39"/>
                  </a:lnTo>
                  <a:lnTo>
                    <a:pt x="103" y="32"/>
                  </a:lnTo>
                  <a:lnTo>
                    <a:pt x="99" y="25"/>
                  </a:lnTo>
                  <a:lnTo>
                    <a:pt x="89" y="23"/>
                  </a:lnTo>
                  <a:lnTo>
                    <a:pt x="74" y="29"/>
                  </a:lnTo>
                  <a:lnTo>
                    <a:pt x="70" y="23"/>
                  </a:lnTo>
                  <a:lnTo>
                    <a:pt x="64" y="19"/>
                  </a:lnTo>
                  <a:lnTo>
                    <a:pt x="57" y="15"/>
                  </a:lnTo>
                  <a:lnTo>
                    <a:pt x="49" y="14"/>
                  </a:lnTo>
                  <a:lnTo>
                    <a:pt x="41" y="15"/>
                  </a:lnTo>
                  <a:lnTo>
                    <a:pt x="33" y="19"/>
                  </a:lnTo>
                  <a:lnTo>
                    <a:pt x="26" y="24"/>
                  </a:lnTo>
                  <a:lnTo>
                    <a:pt x="19" y="35"/>
                  </a:lnTo>
                  <a:lnTo>
                    <a:pt x="19" y="36"/>
                  </a:lnTo>
                  <a:lnTo>
                    <a:pt x="19" y="38"/>
                  </a:lnTo>
                  <a:lnTo>
                    <a:pt x="20" y="39"/>
                  </a:lnTo>
                  <a:lnTo>
                    <a:pt x="20" y="42"/>
                  </a:lnTo>
                  <a:lnTo>
                    <a:pt x="23" y="46"/>
                  </a:lnTo>
                  <a:lnTo>
                    <a:pt x="27" y="54"/>
                  </a:lnTo>
                  <a:lnTo>
                    <a:pt x="34" y="60"/>
                  </a:lnTo>
                  <a:lnTo>
                    <a:pt x="47" y="61"/>
                  </a:lnTo>
                  <a:lnTo>
                    <a:pt x="54" y="61"/>
                  </a:lnTo>
                  <a:lnTo>
                    <a:pt x="59" y="64"/>
                  </a:lnTo>
                  <a:lnTo>
                    <a:pt x="64" y="68"/>
                  </a:lnTo>
                  <a:lnTo>
                    <a:pt x="66" y="73"/>
                  </a:lnTo>
                  <a:lnTo>
                    <a:pt x="59" y="78"/>
                  </a:lnTo>
                  <a:lnTo>
                    <a:pt x="54" y="84"/>
                  </a:lnTo>
                  <a:lnTo>
                    <a:pt x="47" y="89"/>
                  </a:lnTo>
                  <a:lnTo>
                    <a:pt x="42" y="92"/>
                  </a:lnTo>
                  <a:lnTo>
                    <a:pt x="35" y="91"/>
                  </a:lnTo>
                  <a:lnTo>
                    <a:pt x="30" y="90"/>
                  </a:lnTo>
                  <a:lnTo>
                    <a:pt x="24" y="90"/>
                  </a:lnTo>
                  <a:lnTo>
                    <a:pt x="19" y="91"/>
                  </a:lnTo>
                  <a:lnTo>
                    <a:pt x="15" y="92"/>
                  </a:lnTo>
                  <a:lnTo>
                    <a:pt x="11" y="95"/>
                  </a:lnTo>
                  <a:lnTo>
                    <a:pt x="8" y="98"/>
                  </a:lnTo>
                  <a:lnTo>
                    <a:pt x="4" y="102"/>
                  </a:lnTo>
                  <a:lnTo>
                    <a:pt x="1" y="108"/>
                  </a:lnTo>
                  <a:lnTo>
                    <a:pt x="0" y="117"/>
                  </a:lnTo>
                  <a:lnTo>
                    <a:pt x="1" y="125"/>
                  </a:lnTo>
                  <a:lnTo>
                    <a:pt x="4" y="131"/>
                  </a:lnTo>
                  <a:lnTo>
                    <a:pt x="8" y="135"/>
                  </a:lnTo>
                  <a:lnTo>
                    <a:pt x="11" y="137"/>
                  </a:lnTo>
                  <a:lnTo>
                    <a:pt x="16" y="138"/>
                  </a:lnTo>
                  <a:lnTo>
                    <a:pt x="21" y="140"/>
                  </a:lnTo>
                  <a:lnTo>
                    <a:pt x="27" y="141"/>
                  </a:lnTo>
                  <a:lnTo>
                    <a:pt x="32" y="140"/>
                  </a:lnTo>
                  <a:lnTo>
                    <a:pt x="36" y="140"/>
                  </a:lnTo>
                  <a:lnTo>
                    <a:pt x="41" y="137"/>
                  </a:lnTo>
                  <a:lnTo>
                    <a:pt x="46" y="133"/>
                  </a:lnTo>
                  <a:lnTo>
                    <a:pt x="48" y="127"/>
                  </a:lnTo>
                  <a:lnTo>
                    <a:pt x="48" y="121"/>
                  </a:lnTo>
                  <a:lnTo>
                    <a:pt x="48" y="117"/>
                  </a:lnTo>
                  <a:lnTo>
                    <a:pt x="55" y="110"/>
                  </a:lnTo>
                  <a:lnTo>
                    <a:pt x="63" y="105"/>
                  </a:lnTo>
                  <a:lnTo>
                    <a:pt x="71" y="100"/>
                  </a:lnTo>
                  <a:lnTo>
                    <a:pt x="74" y="98"/>
                  </a:lnTo>
                  <a:lnTo>
                    <a:pt x="77" y="100"/>
                  </a:lnTo>
                  <a:lnTo>
                    <a:pt x="79" y="104"/>
                  </a:lnTo>
                  <a:lnTo>
                    <a:pt x="81" y="106"/>
                  </a:lnTo>
                  <a:lnTo>
                    <a:pt x="85" y="108"/>
                  </a:lnTo>
                  <a:lnTo>
                    <a:pt x="80" y="115"/>
                  </a:lnTo>
                  <a:lnTo>
                    <a:pt x="77" y="122"/>
                  </a:lnTo>
                  <a:lnTo>
                    <a:pt x="74" y="130"/>
                  </a:lnTo>
                  <a:lnTo>
                    <a:pt x="72" y="135"/>
                  </a:lnTo>
                  <a:lnTo>
                    <a:pt x="63" y="141"/>
                  </a:lnTo>
                  <a:lnTo>
                    <a:pt x="55" y="149"/>
                  </a:lnTo>
                  <a:lnTo>
                    <a:pt x="50" y="158"/>
                  </a:lnTo>
                  <a:lnTo>
                    <a:pt x="50" y="167"/>
                  </a:lnTo>
                  <a:lnTo>
                    <a:pt x="54" y="175"/>
                  </a:lnTo>
                  <a:lnTo>
                    <a:pt x="61" y="183"/>
                  </a:lnTo>
                  <a:lnTo>
                    <a:pt x="70" y="188"/>
                  </a:lnTo>
                  <a:lnTo>
                    <a:pt x="79" y="190"/>
                  </a:lnTo>
                  <a:lnTo>
                    <a:pt x="85" y="189"/>
                  </a:lnTo>
                  <a:lnTo>
                    <a:pt x="91" y="187"/>
                  </a:lnTo>
                  <a:lnTo>
                    <a:pt x="96" y="183"/>
                  </a:lnTo>
                  <a:lnTo>
                    <a:pt x="102" y="180"/>
                  </a:lnTo>
                  <a:lnTo>
                    <a:pt x="106" y="176"/>
                  </a:lnTo>
                  <a:lnTo>
                    <a:pt x="108" y="173"/>
                  </a:lnTo>
                  <a:lnTo>
                    <a:pt x="109" y="170"/>
                  </a:lnTo>
                  <a:lnTo>
                    <a:pt x="110" y="165"/>
                  </a:lnTo>
                  <a:lnTo>
                    <a:pt x="108" y="156"/>
                  </a:lnTo>
                  <a:lnTo>
                    <a:pt x="104" y="149"/>
                  </a:lnTo>
                  <a:lnTo>
                    <a:pt x="100" y="144"/>
                  </a:lnTo>
                  <a:lnTo>
                    <a:pt x="95" y="141"/>
                  </a:lnTo>
                  <a:lnTo>
                    <a:pt x="96" y="133"/>
                  </a:lnTo>
                  <a:lnTo>
                    <a:pt x="97" y="125"/>
                  </a:lnTo>
                  <a:lnTo>
                    <a:pt x="99" y="119"/>
                  </a:lnTo>
                  <a:lnTo>
                    <a:pt x="100" y="114"/>
                  </a:lnTo>
                  <a:lnTo>
                    <a:pt x="103" y="114"/>
                  </a:lnTo>
                  <a:lnTo>
                    <a:pt x="108" y="113"/>
                  </a:lnTo>
                  <a:lnTo>
                    <a:pt x="110" y="112"/>
                  </a:lnTo>
                  <a:lnTo>
                    <a:pt x="111" y="112"/>
                  </a:lnTo>
                  <a:lnTo>
                    <a:pt x="117" y="121"/>
                  </a:lnTo>
                  <a:lnTo>
                    <a:pt x="120" y="134"/>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8" name="Freeform 324">
              <a:extLst>
                <a:ext uri="{FF2B5EF4-FFF2-40B4-BE49-F238E27FC236}">
                  <a16:creationId xmlns:a16="http://schemas.microsoft.com/office/drawing/2014/main" id="{5F87B3A8-9AD2-46BF-9361-29AB16AC1B6D}"/>
                </a:ext>
              </a:extLst>
            </p:cNvPr>
            <p:cNvSpPr>
              <a:spLocks/>
            </p:cNvSpPr>
            <p:nvPr/>
          </p:nvSpPr>
          <p:spPr bwMode="auto">
            <a:xfrm>
              <a:off x="2744" y="879"/>
              <a:ext cx="105" cy="165"/>
            </a:xfrm>
            <a:custGeom>
              <a:avLst/>
              <a:gdLst>
                <a:gd name="T0" fmla="*/ 0 w 211"/>
                <a:gd name="T1" fmla="*/ 328 h 328"/>
                <a:gd name="T2" fmla="*/ 19 w 211"/>
                <a:gd name="T3" fmla="*/ 307 h 328"/>
                <a:gd name="T4" fmla="*/ 38 w 211"/>
                <a:gd name="T5" fmla="*/ 291 h 328"/>
                <a:gd name="T6" fmla="*/ 60 w 211"/>
                <a:gd name="T7" fmla="*/ 277 h 328"/>
                <a:gd name="T8" fmla="*/ 82 w 211"/>
                <a:gd name="T9" fmla="*/ 268 h 328"/>
                <a:gd name="T10" fmla="*/ 105 w 211"/>
                <a:gd name="T11" fmla="*/ 261 h 328"/>
                <a:gd name="T12" fmla="*/ 127 w 211"/>
                <a:gd name="T13" fmla="*/ 258 h 328"/>
                <a:gd name="T14" fmla="*/ 148 w 211"/>
                <a:gd name="T15" fmla="*/ 257 h 328"/>
                <a:gd name="T16" fmla="*/ 167 w 211"/>
                <a:gd name="T17" fmla="*/ 259 h 328"/>
                <a:gd name="T18" fmla="*/ 167 w 211"/>
                <a:gd name="T19" fmla="*/ 252 h 328"/>
                <a:gd name="T20" fmla="*/ 168 w 211"/>
                <a:gd name="T21" fmla="*/ 243 h 328"/>
                <a:gd name="T22" fmla="*/ 171 w 211"/>
                <a:gd name="T23" fmla="*/ 234 h 328"/>
                <a:gd name="T24" fmla="*/ 174 w 211"/>
                <a:gd name="T25" fmla="*/ 224 h 328"/>
                <a:gd name="T26" fmla="*/ 180 w 211"/>
                <a:gd name="T27" fmla="*/ 214 h 328"/>
                <a:gd name="T28" fmla="*/ 188 w 211"/>
                <a:gd name="T29" fmla="*/ 206 h 328"/>
                <a:gd name="T30" fmla="*/ 198 w 211"/>
                <a:gd name="T31" fmla="*/ 199 h 328"/>
                <a:gd name="T32" fmla="*/ 211 w 211"/>
                <a:gd name="T33" fmla="*/ 193 h 328"/>
                <a:gd name="T34" fmla="*/ 200 w 211"/>
                <a:gd name="T35" fmla="*/ 170 h 328"/>
                <a:gd name="T36" fmla="*/ 195 w 211"/>
                <a:gd name="T37" fmla="*/ 141 h 328"/>
                <a:gd name="T38" fmla="*/ 196 w 211"/>
                <a:gd name="T39" fmla="*/ 115 h 328"/>
                <a:gd name="T40" fmla="*/ 209 w 211"/>
                <a:gd name="T41" fmla="*/ 93 h 328"/>
                <a:gd name="T42" fmla="*/ 200 w 211"/>
                <a:gd name="T43" fmla="*/ 88 h 328"/>
                <a:gd name="T44" fmla="*/ 191 w 211"/>
                <a:gd name="T45" fmla="*/ 83 h 328"/>
                <a:gd name="T46" fmla="*/ 180 w 211"/>
                <a:gd name="T47" fmla="*/ 76 h 328"/>
                <a:gd name="T48" fmla="*/ 168 w 211"/>
                <a:gd name="T49" fmla="*/ 65 h 328"/>
                <a:gd name="T50" fmla="*/ 158 w 211"/>
                <a:gd name="T51" fmla="*/ 53 h 328"/>
                <a:gd name="T52" fmla="*/ 149 w 211"/>
                <a:gd name="T53" fmla="*/ 38 h 328"/>
                <a:gd name="T54" fmla="*/ 141 w 211"/>
                <a:gd name="T55" fmla="*/ 20 h 328"/>
                <a:gd name="T56" fmla="*/ 137 w 211"/>
                <a:gd name="T57" fmla="*/ 0 h 328"/>
                <a:gd name="T58" fmla="*/ 131 w 211"/>
                <a:gd name="T59" fmla="*/ 11 h 328"/>
                <a:gd name="T60" fmla="*/ 123 w 211"/>
                <a:gd name="T61" fmla="*/ 23 h 328"/>
                <a:gd name="T62" fmla="*/ 114 w 211"/>
                <a:gd name="T63" fmla="*/ 34 h 328"/>
                <a:gd name="T64" fmla="*/ 103 w 211"/>
                <a:gd name="T65" fmla="*/ 46 h 328"/>
                <a:gd name="T66" fmla="*/ 90 w 211"/>
                <a:gd name="T67" fmla="*/ 55 h 328"/>
                <a:gd name="T68" fmla="*/ 77 w 211"/>
                <a:gd name="T69" fmla="*/ 63 h 328"/>
                <a:gd name="T70" fmla="*/ 62 w 211"/>
                <a:gd name="T71" fmla="*/ 66 h 328"/>
                <a:gd name="T72" fmla="*/ 47 w 211"/>
                <a:gd name="T73" fmla="*/ 68 h 328"/>
                <a:gd name="T74" fmla="*/ 53 w 211"/>
                <a:gd name="T75" fmla="*/ 84 h 328"/>
                <a:gd name="T76" fmla="*/ 55 w 211"/>
                <a:gd name="T77" fmla="*/ 102 h 328"/>
                <a:gd name="T78" fmla="*/ 50 w 211"/>
                <a:gd name="T79" fmla="*/ 124 h 328"/>
                <a:gd name="T80" fmla="*/ 34 w 211"/>
                <a:gd name="T81" fmla="*/ 145 h 328"/>
                <a:gd name="T82" fmla="*/ 43 w 211"/>
                <a:gd name="T83" fmla="*/ 182 h 328"/>
                <a:gd name="T84" fmla="*/ 43 w 211"/>
                <a:gd name="T85" fmla="*/ 217 h 328"/>
                <a:gd name="T86" fmla="*/ 37 w 211"/>
                <a:gd name="T87" fmla="*/ 249 h 328"/>
                <a:gd name="T88" fmla="*/ 30 w 211"/>
                <a:gd name="T89" fmla="*/ 273 h 328"/>
                <a:gd name="T90" fmla="*/ 23 w 211"/>
                <a:gd name="T91" fmla="*/ 287 h 328"/>
                <a:gd name="T92" fmla="*/ 15 w 211"/>
                <a:gd name="T93" fmla="*/ 300 h 328"/>
                <a:gd name="T94" fmla="*/ 8 w 211"/>
                <a:gd name="T95" fmla="*/ 312 h 328"/>
                <a:gd name="T96" fmla="*/ 2 w 211"/>
                <a:gd name="T97" fmla="*/ 318 h 328"/>
                <a:gd name="T98" fmla="*/ 0 w 211"/>
                <a:gd name="T99" fmla="*/ 320 h 328"/>
                <a:gd name="T100" fmla="*/ 0 w 211"/>
                <a:gd name="T101" fmla="*/ 323 h 328"/>
                <a:gd name="T102" fmla="*/ 0 w 211"/>
                <a:gd name="T103" fmla="*/ 325 h 328"/>
                <a:gd name="T104" fmla="*/ 1 w 211"/>
                <a:gd name="T105" fmla="*/ 326 h 328"/>
                <a:gd name="T106" fmla="*/ 0 w 211"/>
                <a:gd name="T10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 h="328">
                  <a:moveTo>
                    <a:pt x="0" y="328"/>
                  </a:moveTo>
                  <a:lnTo>
                    <a:pt x="19" y="307"/>
                  </a:lnTo>
                  <a:lnTo>
                    <a:pt x="38" y="291"/>
                  </a:lnTo>
                  <a:lnTo>
                    <a:pt x="60" y="277"/>
                  </a:lnTo>
                  <a:lnTo>
                    <a:pt x="82" y="268"/>
                  </a:lnTo>
                  <a:lnTo>
                    <a:pt x="105" y="261"/>
                  </a:lnTo>
                  <a:lnTo>
                    <a:pt x="127" y="258"/>
                  </a:lnTo>
                  <a:lnTo>
                    <a:pt x="148" y="257"/>
                  </a:lnTo>
                  <a:lnTo>
                    <a:pt x="167" y="259"/>
                  </a:lnTo>
                  <a:lnTo>
                    <a:pt x="167" y="252"/>
                  </a:lnTo>
                  <a:lnTo>
                    <a:pt x="168" y="243"/>
                  </a:lnTo>
                  <a:lnTo>
                    <a:pt x="171" y="234"/>
                  </a:lnTo>
                  <a:lnTo>
                    <a:pt x="174" y="224"/>
                  </a:lnTo>
                  <a:lnTo>
                    <a:pt x="180" y="214"/>
                  </a:lnTo>
                  <a:lnTo>
                    <a:pt x="188" y="206"/>
                  </a:lnTo>
                  <a:lnTo>
                    <a:pt x="198" y="199"/>
                  </a:lnTo>
                  <a:lnTo>
                    <a:pt x="211" y="193"/>
                  </a:lnTo>
                  <a:lnTo>
                    <a:pt x="200" y="170"/>
                  </a:lnTo>
                  <a:lnTo>
                    <a:pt x="195" y="141"/>
                  </a:lnTo>
                  <a:lnTo>
                    <a:pt x="196" y="115"/>
                  </a:lnTo>
                  <a:lnTo>
                    <a:pt x="209" y="93"/>
                  </a:lnTo>
                  <a:lnTo>
                    <a:pt x="200" y="88"/>
                  </a:lnTo>
                  <a:lnTo>
                    <a:pt x="191" y="83"/>
                  </a:lnTo>
                  <a:lnTo>
                    <a:pt x="180" y="76"/>
                  </a:lnTo>
                  <a:lnTo>
                    <a:pt x="168" y="65"/>
                  </a:lnTo>
                  <a:lnTo>
                    <a:pt x="158" y="53"/>
                  </a:lnTo>
                  <a:lnTo>
                    <a:pt x="149" y="38"/>
                  </a:lnTo>
                  <a:lnTo>
                    <a:pt x="141" y="20"/>
                  </a:lnTo>
                  <a:lnTo>
                    <a:pt x="137" y="0"/>
                  </a:lnTo>
                  <a:lnTo>
                    <a:pt x="131" y="11"/>
                  </a:lnTo>
                  <a:lnTo>
                    <a:pt x="123" y="23"/>
                  </a:lnTo>
                  <a:lnTo>
                    <a:pt x="114" y="34"/>
                  </a:lnTo>
                  <a:lnTo>
                    <a:pt x="103" y="46"/>
                  </a:lnTo>
                  <a:lnTo>
                    <a:pt x="90" y="55"/>
                  </a:lnTo>
                  <a:lnTo>
                    <a:pt x="77" y="63"/>
                  </a:lnTo>
                  <a:lnTo>
                    <a:pt x="62" y="66"/>
                  </a:lnTo>
                  <a:lnTo>
                    <a:pt x="47" y="68"/>
                  </a:lnTo>
                  <a:lnTo>
                    <a:pt x="53" y="84"/>
                  </a:lnTo>
                  <a:lnTo>
                    <a:pt x="55" y="102"/>
                  </a:lnTo>
                  <a:lnTo>
                    <a:pt x="50" y="124"/>
                  </a:lnTo>
                  <a:lnTo>
                    <a:pt x="34" y="145"/>
                  </a:lnTo>
                  <a:lnTo>
                    <a:pt x="43" y="182"/>
                  </a:lnTo>
                  <a:lnTo>
                    <a:pt x="43" y="217"/>
                  </a:lnTo>
                  <a:lnTo>
                    <a:pt x="37" y="249"/>
                  </a:lnTo>
                  <a:lnTo>
                    <a:pt x="30" y="273"/>
                  </a:lnTo>
                  <a:lnTo>
                    <a:pt x="23" y="287"/>
                  </a:lnTo>
                  <a:lnTo>
                    <a:pt x="15" y="300"/>
                  </a:lnTo>
                  <a:lnTo>
                    <a:pt x="8" y="312"/>
                  </a:lnTo>
                  <a:lnTo>
                    <a:pt x="2" y="318"/>
                  </a:lnTo>
                  <a:lnTo>
                    <a:pt x="0" y="320"/>
                  </a:lnTo>
                  <a:lnTo>
                    <a:pt x="0" y="323"/>
                  </a:lnTo>
                  <a:lnTo>
                    <a:pt x="0" y="325"/>
                  </a:lnTo>
                  <a:lnTo>
                    <a:pt x="1" y="326"/>
                  </a:lnTo>
                  <a:lnTo>
                    <a:pt x="0" y="32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69" name="Freeform 325">
              <a:extLst>
                <a:ext uri="{FF2B5EF4-FFF2-40B4-BE49-F238E27FC236}">
                  <a16:creationId xmlns:a16="http://schemas.microsoft.com/office/drawing/2014/main" id="{86D19DF6-9B33-4A46-A8F4-7F0F9CAE646C}"/>
                </a:ext>
              </a:extLst>
            </p:cNvPr>
            <p:cNvSpPr>
              <a:spLocks/>
            </p:cNvSpPr>
            <p:nvPr/>
          </p:nvSpPr>
          <p:spPr bwMode="auto">
            <a:xfrm>
              <a:off x="2419" y="914"/>
              <a:ext cx="171" cy="146"/>
            </a:xfrm>
            <a:custGeom>
              <a:avLst/>
              <a:gdLst>
                <a:gd name="T0" fmla="*/ 171 w 341"/>
                <a:gd name="T1" fmla="*/ 291 h 291"/>
                <a:gd name="T2" fmla="*/ 184 w 341"/>
                <a:gd name="T3" fmla="*/ 289 h 291"/>
                <a:gd name="T4" fmla="*/ 201 w 341"/>
                <a:gd name="T5" fmla="*/ 286 h 291"/>
                <a:gd name="T6" fmla="*/ 220 w 341"/>
                <a:gd name="T7" fmla="*/ 281 h 291"/>
                <a:gd name="T8" fmla="*/ 240 w 341"/>
                <a:gd name="T9" fmla="*/ 276 h 291"/>
                <a:gd name="T10" fmla="*/ 261 w 341"/>
                <a:gd name="T11" fmla="*/ 273 h 291"/>
                <a:gd name="T12" fmla="*/ 282 w 341"/>
                <a:gd name="T13" fmla="*/ 271 h 291"/>
                <a:gd name="T14" fmla="*/ 301 w 341"/>
                <a:gd name="T15" fmla="*/ 270 h 291"/>
                <a:gd name="T16" fmla="*/ 318 w 341"/>
                <a:gd name="T17" fmla="*/ 270 h 291"/>
                <a:gd name="T18" fmla="*/ 324 w 341"/>
                <a:gd name="T19" fmla="*/ 271 h 291"/>
                <a:gd name="T20" fmla="*/ 331 w 341"/>
                <a:gd name="T21" fmla="*/ 272 h 291"/>
                <a:gd name="T22" fmla="*/ 337 w 341"/>
                <a:gd name="T23" fmla="*/ 274 h 291"/>
                <a:gd name="T24" fmla="*/ 341 w 341"/>
                <a:gd name="T25" fmla="*/ 274 h 291"/>
                <a:gd name="T26" fmla="*/ 322 w 341"/>
                <a:gd name="T27" fmla="*/ 260 h 291"/>
                <a:gd name="T28" fmla="*/ 306 w 341"/>
                <a:gd name="T29" fmla="*/ 242 h 291"/>
                <a:gd name="T30" fmla="*/ 292 w 341"/>
                <a:gd name="T31" fmla="*/ 221 h 291"/>
                <a:gd name="T32" fmla="*/ 281 w 341"/>
                <a:gd name="T33" fmla="*/ 197 h 291"/>
                <a:gd name="T34" fmla="*/ 271 w 341"/>
                <a:gd name="T35" fmla="*/ 172 h 291"/>
                <a:gd name="T36" fmla="*/ 265 w 341"/>
                <a:gd name="T37" fmla="*/ 144 h 291"/>
                <a:gd name="T38" fmla="*/ 260 w 341"/>
                <a:gd name="T39" fmla="*/ 116 h 291"/>
                <a:gd name="T40" fmla="*/ 258 w 341"/>
                <a:gd name="T41" fmla="*/ 89 h 291"/>
                <a:gd name="T42" fmla="*/ 248 w 341"/>
                <a:gd name="T43" fmla="*/ 88 h 291"/>
                <a:gd name="T44" fmla="*/ 237 w 341"/>
                <a:gd name="T45" fmla="*/ 84 h 291"/>
                <a:gd name="T46" fmla="*/ 224 w 341"/>
                <a:gd name="T47" fmla="*/ 76 h 291"/>
                <a:gd name="T48" fmla="*/ 210 w 341"/>
                <a:gd name="T49" fmla="*/ 67 h 291"/>
                <a:gd name="T50" fmla="*/ 198 w 341"/>
                <a:gd name="T51" fmla="*/ 54 h 291"/>
                <a:gd name="T52" fmla="*/ 186 w 341"/>
                <a:gd name="T53" fmla="*/ 40 h 291"/>
                <a:gd name="T54" fmla="*/ 177 w 341"/>
                <a:gd name="T55" fmla="*/ 25 h 291"/>
                <a:gd name="T56" fmla="*/ 170 w 341"/>
                <a:gd name="T57" fmla="*/ 8 h 291"/>
                <a:gd name="T58" fmla="*/ 159 w 341"/>
                <a:gd name="T59" fmla="*/ 15 h 291"/>
                <a:gd name="T60" fmla="*/ 144 w 341"/>
                <a:gd name="T61" fmla="*/ 22 h 291"/>
                <a:gd name="T62" fmla="*/ 125 w 341"/>
                <a:gd name="T63" fmla="*/ 26 h 291"/>
                <a:gd name="T64" fmla="*/ 105 w 341"/>
                <a:gd name="T65" fmla="*/ 30 h 291"/>
                <a:gd name="T66" fmla="*/ 82 w 341"/>
                <a:gd name="T67" fmla="*/ 29 h 291"/>
                <a:gd name="T68" fmla="*/ 56 w 341"/>
                <a:gd name="T69" fmla="*/ 24 h 291"/>
                <a:gd name="T70" fmla="*/ 30 w 341"/>
                <a:gd name="T71" fmla="*/ 15 h 291"/>
                <a:gd name="T72" fmla="*/ 2 w 341"/>
                <a:gd name="T73" fmla="*/ 0 h 291"/>
                <a:gd name="T74" fmla="*/ 9 w 341"/>
                <a:gd name="T75" fmla="*/ 11 h 291"/>
                <a:gd name="T76" fmla="*/ 16 w 341"/>
                <a:gd name="T77" fmla="*/ 25 h 291"/>
                <a:gd name="T78" fmla="*/ 22 w 341"/>
                <a:gd name="T79" fmla="*/ 40 h 291"/>
                <a:gd name="T80" fmla="*/ 25 w 341"/>
                <a:gd name="T81" fmla="*/ 59 h 291"/>
                <a:gd name="T82" fmla="*/ 26 w 341"/>
                <a:gd name="T83" fmla="*/ 78 h 291"/>
                <a:gd name="T84" fmla="*/ 23 w 341"/>
                <a:gd name="T85" fmla="*/ 100 h 291"/>
                <a:gd name="T86" fmla="*/ 15 w 341"/>
                <a:gd name="T87" fmla="*/ 124 h 291"/>
                <a:gd name="T88" fmla="*/ 0 w 341"/>
                <a:gd name="T89" fmla="*/ 151 h 291"/>
                <a:gd name="T90" fmla="*/ 17 w 341"/>
                <a:gd name="T91" fmla="*/ 157 h 291"/>
                <a:gd name="T92" fmla="*/ 33 w 341"/>
                <a:gd name="T93" fmla="*/ 164 h 291"/>
                <a:gd name="T94" fmla="*/ 49 w 341"/>
                <a:gd name="T95" fmla="*/ 173 h 291"/>
                <a:gd name="T96" fmla="*/ 63 w 341"/>
                <a:gd name="T97" fmla="*/ 185 h 291"/>
                <a:gd name="T98" fmla="*/ 75 w 341"/>
                <a:gd name="T99" fmla="*/ 199 h 291"/>
                <a:gd name="T100" fmla="*/ 83 w 341"/>
                <a:gd name="T101" fmla="*/ 218 h 291"/>
                <a:gd name="T102" fmla="*/ 87 w 341"/>
                <a:gd name="T103" fmla="*/ 240 h 291"/>
                <a:gd name="T104" fmla="*/ 85 w 341"/>
                <a:gd name="T105" fmla="*/ 265 h 291"/>
                <a:gd name="T106" fmla="*/ 94 w 341"/>
                <a:gd name="T107" fmla="*/ 264 h 291"/>
                <a:gd name="T108" fmla="*/ 105 w 341"/>
                <a:gd name="T109" fmla="*/ 263 h 291"/>
                <a:gd name="T110" fmla="*/ 115 w 341"/>
                <a:gd name="T111" fmla="*/ 263 h 291"/>
                <a:gd name="T112" fmla="*/ 125 w 341"/>
                <a:gd name="T113" fmla="*/ 265 h 291"/>
                <a:gd name="T114" fmla="*/ 136 w 341"/>
                <a:gd name="T115" fmla="*/ 268 h 291"/>
                <a:gd name="T116" fmla="*/ 147 w 341"/>
                <a:gd name="T117" fmla="*/ 273 h 291"/>
                <a:gd name="T118" fmla="*/ 159 w 341"/>
                <a:gd name="T119" fmla="*/ 281 h 291"/>
                <a:gd name="T120" fmla="*/ 171 w 341"/>
                <a:gd name="T121"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 h="291">
                  <a:moveTo>
                    <a:pt x="171" y="291"/>
                  </a:moveTo>
                  <a:lnTo>
                    <a:pt x="184" y="289"/>
                  </a:lnTo>
                  <a:lnTo>
                    <a:pt x="201" y="286"/>
                  </a:lnTo>
                  <a:lnTo>
                    <a:pt x="220" y="281"/>
                  </a:lnTo>
                  <a:lnTo>
                    <a:pt x="240" y="276"/>
                  </a:lnTo>
                  <a:lnTo>
                    <a:pt x="261" y="273"/>
                  </a:lnTo>
                  <a:lnTo>
                    <a:pt x="282" y="271"/>
                  </a:lnTo>
                  <a:lnTo>
                    <a:pt x="301" y="270"/>
                  </a:lnTo>
                  <a:lnTo>
                    <a:pt x="318" y="270"/>
                  </a:lnTo>
                  <a:lnTo>
                    <a:pt x="324" y="271"/>
                  </a:lnTo>
                  <a:lnTo>
                    <a:pt x="331" y="272"/>
                  </a:lnTo>
                  <a:lnTo>
                    <a:pt x="337" y="274"/>
                  </a:lnTo>
                  <a:lnTo>
                    <a:pt x="341" y="274"/>
                  </a:lnTo>
                  <a:lnTo>
                    <a:pt x="322" y="260"/>
                  </a:lnTo>
                  <a:lnTo>
                    <a:pt x="306" y="242"/>
                  </a:lnTo>
                  <a:lnTo>
                    <a:pt x="292" y="221"/>
                  </a:lnTo>
                  <a:lnTo>
                    <a:pt x="281" y="197"/>
                  </a:lnTo>
                  <a:lnTo>
                    <a:pt x="271" y="172"/>
                  </a:lnTo>
                  <a:lnTo>
                    <a:pt x="265" y="144"/>
                  </a:lnTo>
                  <a:lnTo>
                    <a:pt x="260" y="116"/>
                  </a:lnTo>
                  <a:lnTo>
                    <a:pt x="258" y="89"/>
                  </a:lnTo>
                  <a:lnTo>
                    <a:pt x="248" y="88"/>
                  </a:lnTo>
                  <a:lnTo>
                    <a:pt x="237" y="84"/>
                  </a:lnTo>
                  <a:lnTo>
                    <a:pt x="224" y="76"/>
                  </a:lnTo>
                  <a:lnTo>
                    <a:pt x="210" y="67"/>
                  </a:lnTo>
                  <a:lnTo>
                    <a:pt x="198" y="54"/>
                  </a:lnTo>
                  <a:lnTo>
                    <a:pt x="186" y="40"/>
                  </a:lnTo>
                  <a:lnTo>
                    <a:pt x="177" y="25"/>
                  </a:lnTo>
                  <a:lnTo>
                    <a:pt x="170" y="8"/>
                  </a:lnTo>
                  <a:lnTo>
                    <a:pt x="159" y="15"/>
                  </a:lnTo>
                  <a:lnTo>
                    <a:pt x="144" y="22"/>
                  </a:lnTo>
                  <a:lnTo>
                    <a:pt x="125" y="26"/>
                  </a:lnTo>
                  <a:lnTo>
                    <a:pt x="105" y="30"/>
                  </a:lnTo>
                  <a:lnTo>
                    <a:pt x="82" y="29"/>
                  </a:lnTo>
                  <a:lnTo>
                    <a:pt x="56" y="24"/>
                  </a:lnTo>
                  <a:lnTo>
                    <a:pt x="30" y="15"/>
                  </a:lnTo>
                  <a:lnTo>
                    <a:pt x="2" y="0"/>
                  </a:lnTo>
                  <a:lnTo>
                    <a:pt x="9" y="11"/>
                  </a:lnTo>
                  <a:lnTo>
                    <a:pt x="16" y="25"/>
                  </a:lnTo>
                  <a:lnTo>
                    <a:pt x="22" y="40"/>
                  </a:lnTo>
                  <a:lnTo>
                    <a:pt x="25" y="59"/>
                  </a:lnTo>
                  <a:lnTo>
                    <a:pt x="26" y="78"/>
                  </a:lnTo>
                  <a:lnTo>
                    <a:pt x="23" y="100"/>
                  </a:lnTo>
                  <a:lnTo>
                    <a:pt x="15" y="124"/>
                  </a:lnTo>
                  <a:lnTo>
                    <a:pt x="0" y="151"/>
                  </a:lnTo>
                  <a:lnTo>
                    <a:pt x="17" y="157"/>
                  </a:lnTo>
                  <a:lnTo>
                    <a:pt x="33" y="164"/>
                  </a:lnTo>
                  <a:lnTo>
                    <a:pt x="49" y="173"/>
                  </a:lnTo>
                  <a:lnTo>
                    <a:pt x="63" y="185"/>
                  </a:lnTo>
                  <a:lnTo>
                    <a:pt x="75" y="199"/>
                  </a:lnTo>
                  <a:lnTo>
                    <a:pt x="83" y="218"/>
                  </a:lnTo>
                  <a:lnTo>
                    <a:pt x="87" y="240"/>
                  </a:lnTo>
                  <a:lnTo>
                    <a:pt x="85" y="265"/>
                  </a:lnTo>
                  <a:lnTo>
                    <a:pt x="94" y="264"/>
                  </a:lnTo>
                  <a:lnTo>
                    <a:pt x="105" y="263"/>
                  </a:lnTo>
                  <a:lnTo>
                    <a:pt x="115" y="263"/>
                  </a:lnTo>
                  <a:lnTo>
                    <a:pt x="125" y="265"/>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0" name="Freeform 326">
              <a:extLst>
                <a:ext uri="{FF2B5EF4-FFF2-40B4-BE49-F238E27FC236}">
                  <a16:creationId xmlns:a16="http://schemas.microsoft.com/office/drawing/2014/main" id="{14281BC3-9CA4-48ED-841D-65A1AA123CA0}"/>
                </a:ext>
              </a:extLst>
            </p:cNvPr>
            <p:cNvSpPr>
              <a:spLocks/>
            </p:cNvSpPr>
            <p:nvPr/>
          </p:nvSpPr>
          <p:spPr bwMode="auto">
            <a:xfrm>
              <a:off x="2506" y="1091"/>
              <a:ext cx="174" cy="184"/>
            </a:xfrm>
            <a:custGeom>
              <a:avLst/>
              <a:gdLst>
                <a:gd name="T0" fmla="*/ 51 w 349"/>
                <a:gd name="T1" fmla="*/ 174 h 367"/>
                <a:gd name="T2" fmla="*/ 65 w 349"/>
                <a:gd name="T3" fmla="*/ 176 h 367"/>
                <a:gd name="T4" fmla="*/ 87 w 349"/>
                <a:gd name="T5" fmla="*/ 177 h 367"/>
                <a:gd name="T6" fmla="*/ 112 w 349"/>
                <a:gd name="T7" fmla="*/ 175 h 367"/>
                <a:gd name="T8" fmla="*/ 141 w 349"/>
                <a:gd name="T9" fmla="*/ 169 h 367"/>
                <a:gd name="T10" fmla="*/ 170 w 349"/>
                <a:gd name="T11" fmla="*/ 158 h 367"/>
                <a:gd name="T12" fmla="*/ 199 w 349"/>
                <a:gd name="T13" fmla="*/ 138 h 367"/>
                <a:gd name="T14" fmla="*/ 224 w 349"/>
                <a:gd name="T15" fmla="*/ 108 h 367"/>
                <a:gd name="T16" fmla="*/ 242 w 349"/>
                <a:gd name="T17" fmla="*/ 71 h 367"/>
                <a:gd name="T18" fmla="*/ 256 w 349"/>
                <a:gd name="T19" fmla="*/ 42 h 367"/>
                <a:gd name="T20" fmla="*/ 269 w 349"/>
                <a:gd name="T21" fmla="*/ 22 h 367"/>
                <a:gd name="T22" fmla="*/ 281 w 349"/>
                <a:gd name="T23" fmla="*/ 11 h 367"/>
                <a:gd name="T24" fmla="*/ 298 w 349"/>
                <a:gd name="T25" fmla="*/ 9 h 367"/>
                <a:gd name="T26" fmla="*/ 315 w 349"/>
                <a:gd name="T27" fmla="*/ 7 h 367"/>
                <a:gd name="T28" fmla="*/ 330 w 349"/>
                <a:gd name="T29" fmla="*/ 4 h 367"/>
                <a:gd name="T30" fmla="*/ 344 w 349"/>
                <a:gd name="T31" fmla="*/ 1 h 367"/>
                <a:gd name="T32" fmla="*/ 348 w 349"/>
                <a:gd name="T33" fmla="*/ 1 h 367"/>
                <a:gd name="T34" fmla="*/ 349 w 349"/>
                <a:gd name="T35" fmla="*/ 4 h 367"/>
                <a:gd name="T36" fmla="*/ 321 w 349"/>
                <a:gd name="T37" fmla="*/ 16 h 367"/>
                <a:gd name="T38" fmla="*/ 283 w 349"/>
                <a:gd name="T39" fmla="*/ 52 h 367"/>
                <a:gd name="T40" fmla="*/ 262 w 349"/>
                <a:gd name="T41" fmla="*/ 98 h 367"/>
                <a:gd name="T42" fmla="*/ 254 w 349"/>
                <a:gd name="T43" fmla="*/ 139 h 367"/>
                <a:gd name="T44" fmla="*/ 251 w 349"/>
                <a:gd name="T45" fmla="*/ 167 h 367"/>
                <a:gd name="T46" fmla="*/ 255 w 349"/>
                <a:gd name="T47" fmla="*/ 200 h 367"/>
                <a:gd name="T48" fmla="*/ 248 w 349"/>
                <a:gd name="T49" fmla="*/ 220 h 367"/>
                <a:gd name="T50" fmla="*/ 222 w 349"/>
                <a:gd name="T51" fmla="*/ 234 h 367"/>
                <a:gd name="T52" fmla="*/ 196 w 349"/>
                <a:gd name="T53" fmla="*/ 260 h 367"/>
                <a:gd name="T54" fmla="*/ 184 w 349"/>
                <a:gd name="T55" fmla="*/ 294 h 367"/>
                <a:gd name="T56" fmla="*/ 172 w 349"/>
                <a:gd name="T57" fmla="*/ 312 h 367"/>
                <a:gd name="T58" fmla="*/ 134 w 349"/>
                <a:gd name="T59" fmla="*/ 319 h 367"/>
                <a:gd name="T60" fmla="*/ 93 w 349"/>
                <a:gd name="T61" fmla="*/ 335 h 367"/>
                <a:gd name="T62" fmla="*/ 58 w 349"/>
                <a:gd name="T63" fmla="*/ 356 h 367"/>
                <a:gd name="T64" fmla="*/ 49 w 349"/>
                <a:gd name="T65" fmla="*/ 351 h 367"/>
                <a:gd name="T66" fmla="*/ 47 w 349"/>
                <a:gd name="T67" fmla="*/ 314 h 367"/>
                <a:gd name="T68" fmla="*/ 35 w 349"/>
                <a:gd name="T69" fmla="*/ 275 h 367"/>
                <a:gd name="T70" fmla="*/ 14 w 349"/>
                <a:gd name="T71" fmla="*/ 242 h 367"/>
                <a:gd name="T72" fmla="*/ 11 w 349"/>
                <a:gd name="T73" fmla="*/ 230 h 367"/>
                <a:gd name="T74" fmla="*/ 32 w 349"/>
                <a:gd name="T75" fmla="*/ 223 h 367"/>
                <a:gd name="T76" fmla="*/ 48 w 349"/>
                <a:gd name="T77" fmla="*/ 211 h 367"/>
                <a:gd name="T78" fmla="*/ 51 w 349"/>
                <a:gd name="T79" fmla="*/ 18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4"/>
                  </a:lnTo>
                  <a:lnTo>
                    <a:pt x="170" y="158"/>
                  </a:lnTo>
                  <a:lnTo>
                    <a:pt x="185" y="148"/>
                  </a:lnTo>
                  <a:lnTo>
                    <a:pt x="199" y="138"/>
                  </a:lnTo>
                  <a:lnTo>
                    <a:pt x="211" y="124"/>
                  </a:lnTo>
                  <a:lnTo>
                    <a:pt x="224" y="108"/>
                  </a:lnTo>
                  <a:lnTo>
                    <a:pt x="234" y="88"/>
                  </a:lnTo>
                  <a:lnTo>
                    <a:pt x="242" y="71"/>
                  </a:lnTo>
                  <a:lnTo>
                    <a:pt x="250" y="56"/>
                  </a:lnTo>
                  <a:lnTo>
                    <a:pt x="256" y="42"/>
                  </a:lnTo>
                  <a:lnTo>
                    <a:pt x="263" y="31"/>
                  </a:lnTo>
                  <a:lnTo>
                    <a:pt x="269" y="22"/>
                  </a:lnTo>
                  <a:lnTo>
                    <a:pt x="274" y="15"/>
                  </a:lnTo>
                  <a:lnTo>
                    <a:pt x="281" y="11"/>
                  </a:lnTo>
                  <a:lnTo>
                    <a:pt x="289" y="9"/>
                  </a:lnTo>
                  <a:lnTo>
                    <a:pt x="298" y="9"/>
                  </a:lnTo>
                  <a:lnTo>
                    <a:pt x="307" y="8"/>
                  </a:lnTo>
                  <a:lnTo>
                    <a:pt x="315" y="7"/>
                  </a:lnTo>
                  <a:lnTo>
                    <a:pt x="323" y="5"/>
                  </a:lnTo>
                  <a:lnTo>
                    <a:pt x="330" y="4"/>
                  </a:lnTo>
                  <a:lnTo>
                    <a:pt x="337" y="3"/>
                  </a:lnTo>
                  <a:lnTo>
                    <a:pt x="344" y="1"/>
                  </a:lnTo>
                  <a:lnTo>
                    <a:pt x="348" y="0"/>
                  </a:lnTo>
                  <a:lnTo>
                    <a:pt x="348" y="1"/>
                  </a:lnTo>
                  <a:lnTo>
                    <a:pt x="348" y="3"/>
                  </a:lnTo>
                  <a:lnTo>
                    <a:pt x="349" y="4"/>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6"/>
                  </a:lnTo>
                  <a:lnTo>
                    <a:pt x="196" y="260"/>
                  </a:lnTo>
                  <a:lnTo>
                    <a:pt x="188" y="276"/>
                  </a:lnTo>
                  <a:lnTo>
                    <a:pt x="184" y="294"/>
                  </a:lnTo>
                  <a:lnTo>
                    <a:pt x="186" y="312"/>
                  </a:lnTo>
                  <a:lnTo>
                    <a:pt x="172" y="312"/>
                  </a:lnTo>
                  <a:lnTo>
                    <a:pt x="154" y="314"/>
                  </a:lnTo>
                  <a:lnTo>
                    <a:pt x="134" y="319"/>
                  </a:lnTo>
                  <a:lnTo>
                    <a:pt x="113" y="326"/>
                  </a:lnTo>
                  <a:lnTo>
                    <a:pt x="93" y="335"/>
                  </a:lnTo>
                  <a:lnTo>
                    <a:pt x="73" y="345"/>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7"/>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1" name="Freeform 327">
              <a:extLst>
                <a:ext uri="{FF2B5EF4-FFF2-40B4-BE49-F238E27FC236}">
                  <a16:creationId xmlns:a16="http://schemas.microsoft.com/office/drawing/2014/main" id="{84C3EE0E-0DC3-4A80-9604-E71AA725487F}"/>
                </a:ext>
              </a:extLst>
            </p:cNvPr>
            <p:cNvSpPr>
              <a:spLocks/>
            </p:cNvSpPr>
            <p:nvPr/>
          </p:nvSpPr>
          <p:spPr bwMode="auto">
            <a:xfrm>
              <a:off x="2617" y="1095"/>
              <a:ext cx="107" cy="186"/>
            </a:xfrm>
            <a:custGeom>
              <a:avLst/>
              <a:gdLst>
                <a:gd name="T0" fmla="*/ 128 w 213"/>
                <a:gd name="T1" fmla="*/ 4 h 373"/>
                <a:gd name="T2" fmla="*/ 139 w 213"/>
                <a:gd name="T3" fmla="*/ 18 h 373"/>
                <a:gd name="T4" fmla="*/ 159 w 213"/>
                <a:gd name="T5" fmla="*/ 19 h 373"/>
                <a:gd name="T6" fmla="*/ 169 w 213"/>
                <a:gd name="T7" fmla="*/ 26 h 373"/>
                <a:gd name="T8" fmla="*/ 164 w 213"/>
                <a:gd name="T9" fmla="*/ 36 h 373"/>
                <a:gd name="T10" fmla="*/ 152 w 213"/>
                <a:gd name="T11" fmla="*/ 47 h 373"/>
                <a:gd name="T12" fmla="*/ 140 w 213"/>
                <a:gd name="T13" fmla="*/ 49 h 373"/>
                <a:gd name="T14" fmla="*/ 129 w 213"/>
                <a:gd name="T15" fmla="*/ 48 h 373"/>
                <a:gd name="T16" fmla="*/ 120 w 213"/>
                <a:gd name="T17" fmla="*/ 50 h 373"/>
                <a:gd name="T18" fmla="*/ 113 w 213"/>
                <a:gd name="T19" fmla="*/ 56 h 373"/>
                <a:gd name="T20" fmla="*/ 107 w 213"/>
                <a:gd name="T21" fmla="*/ 63 h 373"/>
                <a:gd name="T22" fmla="*/ 105 w 213"/>
                <a:gd name="T23" fmla="*/ 71 h 373"/>
                <a:gd name="T24" fmla="*/ 105 w 213"/>
                <a:gd name="T25" fmla="*/ 78 h 373"/>
                <a:gd name="T26" fmla="*/ 108 w 213"/>
                <a:gd name="T27" fmla="*/ 86 h 373"/>
                <a:gd name="T28" fmla="*/ 113 w 213"/>
                <a:gd name="T29" fmla="*/ 93 h 373"/>
                <a:gd name="T30" fmla="*/ 121 w 213"/>
                <a:gd name="T31" fmla="*/ 96 h 373"/>
                <a:gd name="T32" fmla="*/ 132 w 213"/>
                <a:gd name="T33" fmla="*/ 99 h 373"/>
                <a:gd name="T34" fmla="*/ 141 w 213"/>
                <a:gd name="T35" fmla="*/ 98 h 373"/>
                <a:gd name="T36" fmla="*/ 151 w 213"/>
                <a:gd name="T37" fmla="*/ 91 h 373"/>
                <a:gd name="T38" fmla="*/ 153 w 213"/>
                <a:gd name="T39" fmla="*/ 79 h 373"/>
                <a:gd name="T40" fmla="*/ 160 w 213"/>
                <a:gd name="T41" fmla="*/ 68 h 373"/>
                <a:gd name="T42" fmla="*/ 176 w 213"/>
                <a:gd name="T43" fmla="*/ 58 h 373"/>
                <a:gd name="T44" fmla="*/ 182 w 213"/>
                <a:gd name="T45" fmla="*/ 58 h 373"/>
                <a:gd name="T46" fmla="*/ 186 w 213"/>
                <a:gd name="T47" fmla="*/ 64 h 373"/>
                <a:gd name="T48" fmla="*/ 185 w 213"/>
                <a:gd name="T49" fmla="*/ 73 h 373"/>
                <a:gd name="T50" fmla="*/ 179 w 213"/>
                <a:gd name="T51" fmla="*/ 88 h 373"/>
                <a:gd name="T52" fmla="*/ 170 w 213"/>
                <a:gd name="T53" fmla="*/ 98 h 373"/>
                <a:gd name="T54" fmla="*/ 159 w 213"/>
                <a:gd name="T55" fmla="*/ 109 h 373"/>
                <a:gd name="T56" fmla="*/ 155 w 213"/>
                <a:gd name="T57" fmla="*/ 118 h 373"/>
                <a:gd name="T58" fmla="*/ 155 w 213"/>
                <a:gd name="T59" fmla="*/ 123 h 373"/>
                <a:gd name="T60" fmla="*/ 158 w 213"/>
                <a:gd name="T61" fmla="*/ 131 h 373"/>
                <a:gd name="T62" fmla="*/ 168 w 213"/>
                <a:gd name="T63" fmla="*/ 141 h 373"/>
                <a:gd name="T64" fmla="*/ 181 w 213"/>
                <a:gd name="T65" fmla="*/ 147 h 373"/>
                <a:gd name="T66" fmla="*/ 190 w 213"/>
                <a:gd name="T67" fmla="*/ 147 h 373"/>
                <a:gd name="T68" fmla="*/ 198 w 213"/>
                <a:gd name="T69" fmla="*/ 144 h 373"/>
                <a:gd name="T70" fmla="*/ 205 w 213"/>
                <a:gd name="T71" fmla="*/ 140 h 373"/>
                <a:gd name="T72" fmla="*/ 212 w 213"/>
                <a:gd name="T73" fmla="*/ 156 h 373"/>
                <a:gd name="T74" fmla="*/ 212 w 213"/>
                <a:gd name="T75" fmla="*/ 193 h 373"/>
                <a:gd name="T76" fmla="*/ 198 w 213"/>
                <a:gd name="T77" fmla="*/ 229 h 373"/>
                <a:gd name="T78" fmla="*/ 175 w 213"/>
                <a:gd name="T79" fmla="*/ 263 h 373"/>
                <a:gd name="T80" fmla="*/ 145 w 213"/>
                <a:gd name="T81" fmla="*/ 296 h 373"/>
                <a:gd name="T82" fmla="*/ 110 w 213"/>
                <a:gd name="T83" fmla="*/ 322 h 373"/>
                <a:gd name="T84" fmla="*/ 76 w 213"/>
                <a:gd name="T85" fmla="*/ 344 h 373"/>
                <a:gd name="T86" fmla="*/ 44 w 213"/>
                <a:gd name="T87" fmla="*/ 359 h 373"/>
                <a:gd name="T88" fmla="*/ 25 w 213"/>
                <a:gd name="T89" fmla="*/ 365 h 373"/>
                <a:gd name="T90" fmla="*/ 14 w 213"/>
                <a:gd name="T91" fmla="*/ 369 h 373"/>
                <a:gd name="T92" fmla="*/ 2 w 213"/>
                <a:gd name="T93" fmla="*/ 373 h 373"/>
                <a:gd name="T94" fmla="*/ 0 w 213"/>
                <a:gd name="T95" fmla="*/ 371 h 373"/>
                <a:gd name="T96" fmla="*/ 11 w 213"/>
                <a:gd name="T97" fmla="*/ 359 h 373"/>
                <a:gd name="T98" fmla="*/ 25 w 213"/>
                <a:gd name="T99" fmla="*/ 341 h 373"/>
                <a:gd name="T100" fmla="*/ 37 w 213"/>
                <a:gd name="T101" fmla="*/ 320 h 373"/>
                <a:gd name="T102" fmla="*/ 44 w 213"/>
                <a:gd name="T103" fmla="*/ 298 h 373"/>
                <a:gd name="T104" fmla="*/ 45 w 213"/>
                <a:gd name="T105" fmla="*/ 272 h 373"/>
                <a:gd name="T106" fmla="*/ 39 w 213"/>
                <a:gd name="T107" fmla="*/ 234 h 373"/>
                <a:gd name="T108" fmla="*/ 31 w 213"/>
                <a:gd name="T109" fmla="*/ 193 h 373"/>
                <a:gd name="T110" fmla="*/ 27 w 213"/>
                <a:gd name="T111" fmla="*/ 160 h 373"/>
                <a:gd name="T112" fmla="*/ 30 w 213"/>
                <a:gd name="T113" fmla="*/ 132 h 373"/>
                <a:gd name="T114" fmla="*/ 38 w 213"/>
                <a:gd name="T115" fmla="*/ 91 h 373"/>
                <a:gd name="T116" fmla="*/ 59 w 213"/>
                <a:gd name="T117" fmla="*/ 45 h 373"/>
                <a:gd name="T118" fmla="*/ 97 w 213"/>
                <a:gd name="T119" fmla="*/ 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 h="373">
                  <a:moveTo>
                    <a:pt x="125" y="0"/>
                  </a:moveTo>
                  <a:lnTo>
                    <a:pt x="128" y="4"/>
                  </a:lnTo>
                  <a:lnTo>
                    <a:pt x="132" y="12"/>
                  </a:lnTo>
                  <a:lnTo>
                    <a:pt x="139" y="18"/>
                  </a:lnTo>
                  <a:lnTo>
                    <a:pt x="152" y="19"/>
                  </a:lnTo>
                  <a:lnTo>
                    <a:pt x="159" y="19"/>
                  </a:lnTo>
                  <a:lnTo>
                    <a:pt x="164" y="22"/>
                  </a:lnTo>
                  <a:lnTo>
                    <a:pt x="169" y="26"/>
                  </a:lnTo>
                  <a:lnTo>
                    <a:pt x="171" y="31"/>
                  </a:lnTo>
                  <a:lnTo>
                    <a:pt x="164" y="36"/>
                  </a:lnTo>
                  <a:lnTo>
                    <a:pt x="159" y="42"/>
                  </a:lnTo>
                  <a:lnTo>
                    <a:pt x="152" y="47"/>
                  </a:lnTo>
                  <a:lnTo>
                    <a:pt x="147" y="50"/>
                  </a:lnTo>
                  <a:lnTo>
                    <a:pt x="140" y="49"/>
                  </a:lnTo>
                  <a:lnTo>
                    <a:pt x="135" y="48"/>
                  </a:lnTo>
                  <a:lnTo>
                    <a:pt x="129" y="48"/>
                  </a:lnTo>
                  <a:lnTo>
                    <a:pt x="124" y="49"/>
                  </a:lnTo>
                  <a:lnTo>
                    <a:pt x="120" y="50"/>
                  </a:lnTo>
                  <a:lnTo>
                    <a:pt x="116" y="53"/>
                  </a:lnTo>
                  <a:lnTo>
                    <a:pt x="113" y="56"/>
                  </a:lnTo>
                  <a:lnTo>
                    <a:pt x="109" y="60"/>
                  </a:lnTo>
                  <a:lnTo>
                    <a:pt x="107" y="63"/>
                  </a:lnTo>
                  <a:lnTo>
                    <a:pt x="106" y="66"/>
                  </a:lnTo>
                  <a:lnTo>
                    <a:pt x="105" y="71"/>
                  </a:lnTo>
                  <a:lnTo>
                    <a:pt x="105" y="75"/>
                  </a:lnTo>
                  <a:lnTo>
                    <a:pt x="105" y="78"/>
                  </a:lnTo>
                  <a:lnTo>
                    <a:pt x="106" y="81"/>
                  </a:lnTo>
                  <a:lnTo>
                    <a:pt x="108" y="86"/>
                  </a:lnTo>
                  <a:lnTo>
                    <a:pt x="109" y="89"/>
                  </a:lnTo>
                  <a:lnTo>
                    <a:pt x="113" y="93"/>
                  </a:lnTo>
                  <a:lnTo>
                    <a:pt x="116" y="95"/>
                  </a:lnTo>
                  <a:lnTo>
                    <a:pt x="121" y="96"/>
                  </a:lnTo>
                  <a:lnTo>
                    <a:pt x="126" y="98"/>
                  </a:lnTo>
                  <a:lnTo>
                    <a:pt x="132" y="99"/>
                  </a:lnTo>
                  <a:lnTo>
                    <a:pt x="137" y="98"/>
                  </a:lnTo>
                  <a:lnTo>
                    <a:pt x="141" y="98"/>
                  </a:lnTo>
                  <a:lnTo>
                    <a:pt x="146" y="95"/>
                  </a:lnTo>
                  <a:lnTo>
                    <a:pt x="151" y="91"/>
                  </a:lnTo>
                  <a:lnTo>
                    <a:pt x="153" y="85"/>
                  </a:lnTo>
                  <a:lnTo>
                    <a:pt x="153" y="79"/>
                  </a:lnTo>
                  <a:lnTo>
                    <a:pt x="153" y="75"/>
                  </a:lnTo>
                  <a:lnTo>
                    <a:pt x="160" y="68"/>
                  </a:lnTo>
                  <a:lnTo>
                    <a:pt x="168" y="63"/>
                  </a:lnTo>
                  <a:lnTo>
                    <a:pt x="176" y="58"/>
                  </a:lnTo>
                  <a:lnTo>
                    <a:pt x="179" y="56"/>
                  </a:lnTo>
                  <a:lnTo>
                    <a:pt x="182" y="58"/>
                  </a:lnTo>
                  <a:lnTo>
                    <a:pt x="184" y="62"/>
                  </a:lnTo>
                  <a:lnTo>
                    <a:pt x="186" y="64"/>
                  </a:lnTo>
                  <a:lnTo>
                    <a:pt x="190" y="66"/>
                  </a:lnTo>
                  <a:lnTo>
                    <a:pt x="185" y="73"/>
                  </a:lnTo>
                  <a:lnTo>
                    <a:pt x="182" y="80"/>
                  </a:lnTo>
                  <a:lnTo>
                    <a:pt x="179" y="88"/>
                  </a:lnTo>
                  <a:lnTo>
                    <a:pt x="177" y="93"/>
                  </a:lnTo>
                  <a:lnTo>
                    <a:pt x="170" y="98"/>
                  </a:lnTo>
                  <a:lnTo>
                    <a:pt x="163" y="102"/>
                  </a:lnTo>
                  <a:lnTo>
                    <a:pt x="159" y="109"/>
                  </a:lnTo>
                  <a:lnTo>
                    <a:pt x="156" y="116"/>
                  </a:lnTo>
                  <a:lnTo>
                    <a:pt x="155" y="118"/>
                  </a:lnTo>
                  <a:lnTo>
                    <a:pt x="155" y="121"/>
                  </a:lnTo>
                  <a:lnTo>
                    <a:pt x="155" y="123"/>
                  </a:lnTo>
                  <a:lnTo>
                    <a:pt x="155" y="125"/>
                  </a:lnTo>
                  <a:lnTo>
                    <a:pt x="158" y="131"/>
                  </a:lnTo>
                  <a:lnTo>
                    <a:pt x="162" y="137"/>
                  </a:lnTo>
                  <a:lnTo>
                    <a:pt x="168" y="141"/>
                  </a:lnTo>
                  <a:lnTo>
                    <a:pt x="176" y="146"/>
                  </a:lnTo>
                  <a:lnTo>
                    <a:pt x="181" y="147"/>
                  </a:lnTo>
                  <a:lnTo>
                    <a:pt x="185" y="147"/>
                  </a:lnTo>
                  <a:lnTo>
                    <a:pt x="190" y="147"/>
                  </a:lnTo>
                  <a:lnTo>
                    <a:pt x="193" y="146"/>
                  </a:lnTo>
                  <a:lnTo>
                    <a:pt x="198" y="144"/>
                  </a:lnTo>
                  <a:lnTo>
                    <a:pt x="201" y="141"/>
                  </a:lnTo>
                  <a:lnTo>
                    <a:pt x="205" y="140"/>
                  </a:lnTo>
                  <a:lnTo>
                    <a:pt x="207" y="138"/>
                  </a:lnTo>
                  <a:lnTo>
                    <a:pt x="212" y="156"/>
                  </a:lnTo>
                  <a:lnTo>
                    <a:pt x="213" y="175"/>
                  </a:lnTo>
                  <a:lnTo>
                    <a:pt x="212" y="193"/>
                  </a:lnTo>
                  <a:lnTo>
                    <a:pt x="206" y="212"/>
                  </a:lnTo>
                  <a:lnTo>
                    <a:pt x="198" y="229"/>
                  </a:lnTo>
                  <a:lnTo>
                    <a:pt x="188" y="247"/>
                  </a:lnTo>
                  <a:lnTo>
                    <a:pt x="175" y="263"/>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69"/>
                  </a:lnTo>
                  <a:lnTo>
                    <a:pt x="7" y="372"/>
                  </a:lnTo>
                  <a:lnTo>
                    <a:pt x="2" y="373"/>
                  </a:lnTo>
                  <a:lnTo>
                    <a:pt x="0" y="373"/>
                  </a:lnTo>
                  <a:lnTo>
                    <a:pt x="0" y="371"/>
                  </a:lnTo>
                  <a:lnTo>
                    <a:pt x="4" y="366"/>
                  </a:lnTo>
                  <a:lnTo>
                    <a:pt x="11" y="359"/>
                  </a:lnTo>
                  <a:lnTo>
                    <a:pt x="18" y="350"/>
                  </a:lnTo>
                  <a:lnTo>
                    <a:pt x="25" y="341"/>
                  </a:lnTo>
                  <a:lnTo>
                    <a:pt x="31" y="330"/>
                  </a:lnTo>
                  <a:lnTo>
                    <a:pt x="37" y="320"/>
                  </a:lnTo>
                  <a:lnTo>
                    <a:pt x="40" y="308"/>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2" name="Freeform 328">
              <a:extLst>
                <a:ext uri="{FF2B5EF4-FFF2-40B4-BE49-F238E27FC236}">
                  <a16:creationId xmlns:a16="http://schemas.microsoft.com/office/drawing/2014/main" id="{21BA71AF-36EA-41C5-97F0-701D1DE40F9A}"/>
                </a:ext>
              </a:extLst>
            </p:cNvPr>
            <p:cNvSpPr>
              <a:spLocks/>
            </p:cNvSpPr>
            <p:nvPr/>
          </p:nvSpPr>
          <p:spPr bwMode="auto">
            <a:xfrm>
              <a:off x="2411" y="870"/>
              <a:ext cx="478" cy="310"/>
            </a:xfrm>
            <a:custGeom>
              <a:avLst/>
              <a:gdLst>
                <a:gd name="T0" fmla="*/ 523 w 957"/>
                <a:gd name="T1" fmla="*/ 165 h 620"/>
                <a:gd name="T2" fmla="*/ 564 w 957"/>
                <a:gd name="T3" fmla="*/ 79 h 620"/>
                <a:gd name="T4" fmla="*/ 602 w 957"/>
                <a:gd name="T5" fmla="*/ 26 h 620"/>
                <a:gd name="T6" fmla="*/ 622 w 957"/>
                <a:gd name="T7" fmla="*/ 38 h 620"/>
                <a:gd name="T8" fmla="*/ 667 w 957"/>
                <a:gd name="T9" fmla="*/ 115 h 620"/>
                <a:gd name="T10" fmla="*/ 710 w 957"/>
                <a:gd name="T11" fmla="*/ 201 h 620"/>
                <a:gd name="T12" fmla="*/ 684 w 957"/>
                <a:gd name="T13" fmla="*/ 315 h 620"/>
                <a:gd name="T14" fmla="*/ 631 w 957"/>
                <a:gd name="T15" fmla="*/ 378 h 620"/>
                <a:gd name="T16" fmla="*/ 619 w 957"/>
                <a:gd name="T17" fmla="*/ 424 h 620"/>
                <a:gd name="T18" fmla="*/ 646 w 957"/>
                <a:gd name="T19" fmla="*/ 382 h 620"/>
                <a:gd name="T20" fmla="*/ 705 w 957"/>
                <a:gd name="T21" fmla="*/ 310 h 620"/>
                <a:gd name="T22" fmla="*/ 815 w 957"/>
                <a:gd name="T23" fmla="*/ 276 h 620"/>
                <a:gd name="T24" fmla="*/ 858 w 957"/>
                <a:gd name="T25" fmla="*/ 286 h 620"/>
                <a:gd name="T26" fmla="*/ 914 w 957"/>
                <a:gd name="T27" fmla="*/ 319 h 620"/>
                <a:gd name="T28" fmla="*/ 937 w 957"/>
                <a:gd name="T29" fmla="*/ 348 h 620"/>
                <a:gd name="T30" fmla="*/ 874 w 957"/>
                <a:gd name="T31" fmla="*/ 372 h 620"/>
                <a:gd name="T32" fmla="*/ 802 w 957"/>
                <a:gd name="T33" fmla="*/ 447 h 620"/>
                <a:gd name="T34" fmla="*/ 705 w 957"/>
                <a:gd name="T35" fmla="*/ 460 h 620"/>
                <a:gd name="T36" fmla="*/ 679 w 957"/>
                <a:gd name="T37" fmla="*/ 455 h 620"/>
                <a:gd name="T38" fmla="*/ 656 w 957"/>
                <a:gd name="T39" fmla="*/ 461 h 620"/>
                <a:gd name="T40" fmla="*/ 677 w 957"/>
                <a:gd name="T41" fmla="*/ 425 h 620"/>
                <a:gd name="T42" fmla="*/ 674 w 957"/>
                <a:gd name="T43" fmla="*/ 415 h 620"/>
                <a:gd name="T44" fmla="*/ 651 w 957"/>
                <a:gd name="T45" fmla="*/ 409 h 620"/>
                <a:gd name="T46" fmla="*/ 630 w 957"/>
                <a:gd name="T47" fmla="*/ 445 h 620"/>
                <a:gd name="T48" fmla="*/ 629 w 957"/>
                <a:gd name="T49" fmla="*/ 463 h 620"/>
                <a:gd name="T50" fmla="*/ 622 w 957"/>
                <a:gd name="T51" fmla="*/ 440 h 620"/>
                <a:gd name="T52" fmla="*/ 583 w 957"/>
                <a:gd name="T53" fmla="*/ 427 h 620"/>
                <a:gd name="T54" fmla="*/ 545 w 957"/>
                <a:gd name="T55" fmla="*/ 432 h 620"/>
                <a:gd name="T56" fmla="*/ 513 w 957"/>
                <a:gd name="T57" fmla="*/ 448 h 620"/>
                <a:gd name="T58" fmla="*/ 471 w 957"/>
                <a:gd name="T59" fmla="*/ 454 h 620"/>
                <a:gd name="T60" fmla="*/ 440 w 957"/>
                <a:gd name="T61" fmla="*/ 499 h 620"/>
                <a:gd name="T62" fmla="*/ 389 w 957"/>
                <a:gd name="T63" fmla="*/ 581 h 620"/>
                <a:gd name="T64" fmla="*/ 316 w 957"/>
                <a:gd name="T65" fmla="*/ 616 h 620"/>
                <a:gd name="T66" fmla="*/ 255 w 957"/>
                <a:gd name="T67" fmla="*/ 619 h 620"/>
                <a:gd name="T68" fmla="*/ 218 w 957"/>
                <a:gd name="T69" fmla="*/ 613 h 620"/>
                <a:gd name="T70" fmla="*/ 146 w 957"/>
                <a:gd name="T71" fmla="*/ 586 h 620"/>
                <a:gd name="T72" fmla="*/ 73 w 957"/>
                <a:gd name="T73" fmla="*/ 553 h 620"/>
                <a:gd name="T74" fmla="*/ 0 w 957"/>
                <a:gd name="T75" fmla="*/ 545 h 620"/>
                <a:gd name="T76" fmla="*/ 51 w 957"/>
                <a:gd name="T77" fmla="*/ 490 h 620"/>
                <a:gd name="T78" fmla="*/ 169 w 957"/>
                <a:gd name="T79" fmla="*/ 387 h 620"/>
                <a:gd name="T80" fmla="*/ 258 w 957"/>
                <a:gd name="T81" fmla="*/ 365 h 620"/>
                <a:gd name="T82" fmla="*/ 352 w 957"/>
                <a:gd name="T83" fmla="*/ 361 h 620"/>
                <a:gd name="T84" fmla="*/ 436 w 957"/>
                <a:gd name="T85" fmla="*/ 398 h 620"/>
                <a:gd name="T86" fmla="*/ 473 w 957"/>
                <a:gd name="T87" fmla="*/ 425 h 620"/>
                <a:gd name="T88" fmla="*/ 507 w 957"/>
                <a:gd name="T89" fmla="*/ 433 h 620"/>
                <a:gd name="T90" fmla="*/ 542 w 957"/>
                <a:gd name="T91" fmla="*/ 423 h 620"/>
                <a:gd name="T92" fmla="*/ 528 w 957"/>
                <a:gd name="T93" fmla="*/ 408 h 620"/>
                <a:gd name="T94" fmla="*/ 483 w 957"/>
                <a:gd name="T95" fmla="*/ 409 h 620"/>
                <a:gd name="T96" fmla="*/ 433 w 957"/>
                <a:gd name="T97" fmla="*/ 404 h 620"/>
                <a:gd name="T98" fmla="*/ 340 w 957"/>
                <a:gd name="T99" fmla="*/ 349 h 620"/>
                <a:gd name="T100" fmla="*/ 283 w 957"/>
                <a:gd name="T101" fmla="*/ 233 h 620"/>
                <a:gd name="T102" fmla="*/ 280 w 957"/>
                <a:gd name="T103" fmla="*/ 125 h 620"/>
                <a:gd name="T104" fmla="*/ 347 w 957"/>
                <a:gd name="T105" fmla="*/ 159 h 620"/>
                <a:gd name="T106" fmla="*/ 443 w 957"/>
                <a:gd name="T107" fmla="*/ 194 h 620"/>
                <a:gd name="T108" fmla="*/ 508 w 957"/>
                <a:gd name="T109" fmla="*/ 231 h 620"/>
                <a:gd name="T110" fmla="*/ 544 w 957"/>
                <a:gd name="T111" fmla="*/ 330 h 620"/>
                <a:gd name="T112" fmla="*/ 555 w 957"/>
                <a:gd name="T113" fmla="*/ 394 h 620"/>
                <a:gd name="T114" fmla="*/ 591 w 957"/>
                <a:gd name="T115" fmla="*/ 421 h 620"/>
                <a:gd name="T116" fmla="*/ 605 w 957"/>
                <a:gd name="T117" fmla="*/ 406 h 620"/>
                <a:gd name="T118" fmla="*/ 577 w 957"/>
                <a:gd name="T119" fmla="*/ 362 h 620"/>
                <a:gd name="T120" fmla="*/ 521 w 957"/>
                <a:gd name="T121" fmla="*/ 25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7" h="620">
                  <a:moveTo>
                    <a:pt x="521" y="259"/>
                  </a:moveTo>
                  <a:lnTo>
                    <a:pt x="519" y="236"/>
                  </a:lnTo>
                  <a:lnTo>
                    <a:pt x="517" y="212"/>
                  </a:lnTo>
                  <a:lnTo>
                    <a:pt x="520" y="189"/>
                  </a:lnTo>
                  <a:lnTo>
                    <a:pt x="523" y="165"/>
                  </a:lnTo>
                  <a:lnTo>
                    <a:pt x="528" y="143"/>
                  </a:lnTo>
                  <a:lnTo>
                    <a:pt x="535" y="124"/>
                  </a:lnTo>
                  <a:lnTo>
                    <a:pt x="544" y="105"/>
                  </a:lnTo>
                  <a:lnTo>
                    <a:pt x="553" y="91"/>
                  </a:lnTo>
                  <a:lnTo>
                    <a:pt x="564" y="79"/>
                  </a:lnTo>
                  <a:lnTo>
                    <a:pt x="573" y="67"/>
                  </a:lnTo>
                  <a:lnTo>
                    <a:pt x="581" y="57"/>
                  </a:lnTo>
                  <a:lnTo>
                    <a:pt x="588" y="46"/>
                  </a:lnTo>
                  <a:lnTo>
                    <a:pt x="595" y="36"/>
                  </a:lnTo>
                  <a:lnTo>
                    <a:pt x="602" y="26"/>
                  </a:lnTo>
                  <a:lnTo>
                    <a:pt x="607" y="13"/>
                  </a:lnTo>
                  <a:lnTo>
                    <a:pt x="612" y="0"/>
                  </a:lnTo>
                  <a:lnTo>
                    <a:pt x="613" y="9"/>
                  </a:lnTo>
                  <a:lnTo>
                    <a:pt x="616" y="22"/>
                  </a:lnTo>
                  <a:lnTo>
                    <a:pt x="622" y="38"/>
                  </a:lnTo>
                  <a:lnTo>
                    <a:pt x="629" y="54"/>
                  </a:lnTo>
                  <a:lnTo>
                    <a:pt x="637" y="72"/>
                  </a:lnTo>
                  <a:lnTo>
                    <a:pt x="646" y="89"/>
                  </a:lnTo>
                  <a:lnTo>
                    <a:pt x="657" y="104"/>
                  </a:lnTo>
                  <a:lnTo>
                    <a:pt x="667" y="115"/>
                  </a:lnTo>
                  <a:lnTo>
                    <a:pt x="679" y="127"/>
                  </a:lnTo>
                  <a:lnTo>
                    <a:pt x="688" y="138"/>
                  </a:lnTo>
                  <a:lnTo>
                    <a:pt x="695" y="151"/>
                  </a:lnTo>
                  <a:lnTo>
                    <a:pt x="701" y="164"/>
                  </a:lnTo>
                  <a:lnTo>
                    <a:pt x="710" y="201"/>
                  </a:lnTo>
                  <a:lnTo>
                    <a:pt x="710" y="236"/>
                  </a:lnTo>
                  <a:lnTo>
                    <a:pt x="704" y="268"/>
                  </a:lnTo>
                  <a:lnTo>
                    <a:pt x="697" y="292"/>
                  </a:lnTo>
                  <a:lnTo>
                    <a:pt x="691" y="303"/>
                  </a:lnTo>
                  <a:lnTo>
                    <a:pt x="684" y="315"/>
                  </a:lnTo>
                  <a:lnTo>
                    <a:pt x="675" y="327"/>
                  </a:lnTo>
                  <a:lnTo>
                    <a:pt x="665" y="339"/>
                  </a:lnTo>
                  <a:lnTo>
                    <a:pt x="653" y="352"/>
                  </a:lnTo>
                  <a:lnTo>
                    <a:pt x="642" y="364"/>
                  </a:lnTo>
                  <a:lnTo>
                    <a:pt x="631" y="378"/>
                  </a:lnTo>
                  <a:lnTo>
                    <a:pt x="621" y="393"/>
                  </a:lnTo>
                  <a:lnTo>
                    <a:pt x="616" y="404"/>
                  </a:lnTo>
                  <a:lnTo>
                    <a:pt x="615" y="414"/>
                  </a:lnTo>
                  <a:lnTo>
                    <a:pt x="615" y="422"/>
                  </a:lnTo>
                  <a:lnTo>
                    <a:pt x="619" y="424"/>
                  </a:lnTo>
                  <a:lnTo>
                    <a:pt x="627" y="420"/>
                  </a:lnTo>
                  <a:lnTo>
                    <a:pt x="633" y="413"/>
                  </a:lnTo>
                  <a:lnTo>
                    <a:pt x="637" y="404"/>
                  </a:lnTo>
                  <a:lnTo>
                    <a:pt x="641" y="395"/>
                  </a:lnTo>
                  <a:lnTo>
                    <a:pt x="646" y="382"/>
                  </a:lnTo>
                  <a:lnTo>
                    <a:pt x="652" y="369"/>
                  </a:lnTo>
                  <a:lnTo>
                    <a:pt x="659" y="357"/>
                  </a:lnTo>
                  <a:lnTo>
                    <a:pt x="667" y="347"/>
                  </a:lnTo>
                  <a:lnTo>
                    <a:pt x="686" y="326"/>
                  </a:lnTo>
                  <a:lnTo>
                    <a:pt x="705" y="310"/>
                  </a:lnTo>
                  <a:lnTo>
                    <a:pt x="727" y="296"/>
                  </a:lnTo>
                  <a:lnTo>
                    <a:pt x="749" y="287"/>
                  </a:lnTo>
                  <a:lnTo>
                    <a:pt x="772" y="280"/>
                  </a:lnTo>
                  <a:lnTo>
                    <a:pt x="794" y="277"/>
                  </a:lnTo>
                  <a:lnTo>
                    <a:pt x="815" y="276"/>
                  </a:lnTo>
                  <a:lnTo>
                    <a:pt x="834" y="278"/>
                  </a:lnTo>
                  <a:lnTo>
                    <a:pt x="841" y="280"/>
                  </a:lnTo>
                  <a:lnTo>
                    <a:pt x="847" y="281"/>
                  </a:lnTo>
                  <a:lnTo>
                    <a:pt x="852" y="284"/>
                  </a:lnTo>
                  <a:lnTo>
                    <a:pt x="858" y="286"/>
                  </a:lnTo>
                  <a:lnTo>
                    <a:pt x="870" y="292"/>
                  </a:lnTo>
                  <a:lnTo>
                    <a:pt x="880" y="298"/>
                  </a:lnTo>
                  <a:lnTo>
                    <a:pt x="892" y="304"/>
                  </a:lnTo>
                  <a:lnTo>
                    <a:pt x="902" y="311"/>
                  </a:lnTo>
                  <a:lnTo>
                    <a:pt x="914" y="319"/>
                  </a:lnTo>
                  <a:lnTo>
                    <a:pt x="926" y="327"/>
                  </a:lnTo>
                  <a:lnTo>
                    <a:pt x="941" y="336"/>
                  </a:lnTo>
                  <a:lnTo>
                    <a:pt x="957" y="345"/>
                  </a:lnTo>
                  <a:lnTo>
                    <a:pt x="948" y="346"/>
                  </a:lnTo>
                  <a:lnTo>
                    <a:pt x="937" y="348"/>
                  </a:lnTo>
                  <a:lnTo>
                    <a:pt x="924" y="351"/>
                  </a:lnTo>
                  <a:lnTo>
                    <a:pt x="910" y="354"/>
                  </a:lnTo>
                  <a:lnTo>
                    <a:pt x="897" y="359"/>
                  </a:lnTo>
                  <a:lnTo>
                    <a:pt x="885" y="364"/>
                  </a:lnTo>
                  <a:lnTo>
                    <a:pt x="874" y="372"/>
                  </a:lnTo>
                  <a:lnTo>
                    <a:pt x="866" y="383"/>
                  </a:lnTo>
                  <a:lnTo>
                    <a:pt x="855" y="399"/>
                  </a:lnTo>
                  <a:lnTo>
                    <a:pt x="840" y="416"/>
                  </a:lnTo>
                  <a:lnTo>
                    <a:pt x="823" y="432"/>
                  </a:lnTo>
                  <a:lnTo>
                    <a:pt x="802" y="447"/>
                  </a:lnTo>
                  <a:lnTo>
                    <a:pt x="780" y="460"/>
                  </a:lnTo>
                  <a:lnTo>
                    <a:pt x="757" y="467"/>
                  </a:lnTo>
                  <a:lnTo>
                    <a:pt x="733" y="469"/>
                  </a:lnTo>
                  <a:lnTo>
                    <a:pt x="710" y="463"/>
                  </a:lnTo>
                  <a:lnTo>
                    <a:pt x="705" y="460"/>
                  </a:lnTo>
                  <a:lnTo>
                    <a:pt x="701" y="458"/>
                  </a:lnTo>
                  <a:lnTo>
                    <a:pt x="695" y="455"/>
                  </a:lnTo>
                  <a:lnTo>
                    <a:pt x="689" y="454"/>
                  </a:lnTo>
                  <a:lnTo>
                    <a:pt x="683" y="454"/>
                  </a:lnTo>
                  <a:lnTo>
                    <a:pt x="679" y="455"/>
                  </a:lnTo>
                  <a:lnTo>
                    <a:pt x="674" y="458"/>
                  </a:lnTo>
                  <a:lnTo>
                    <a:pt x="671" y="460"/>
                  </a:lnTo>
                  <a:lnTo>
                    <a:pt x="666" y="463"/>
                  </a:lnTo>
                  <a:lnTo>
                    <a:pt x="661" y="463"/>
                  </a:lnTo>
                  <a:lnTo>
                    <a:pt x="656" y="461"/>
                  </a:lnTo>
                  <a:lnTo>
                    <a:pt x="651" y="460"/>
                  </a:lnTo>
                  <a:lnTo>
                    <a:pt x="660" y="454"/>
                  </a:lnTo>
                  <a:lnTo>
                    <a:pt x="668" y="445"/>
                  </a:lnTo>
                  <a:lnTo>
                    <a:pt x="675" y="436"/>
                  </a:lnTo>
                  <a:lnTo>
                    <a:pt x="677" y="425"/>
                  </a:lnTo>
                  <a:lnTo>
                    <a:pt x="677" y="423"/>
                  </a:lnTo>
                  <a:lnTo>
                    <a:pt x="677" y="421"/>
                  </a:lnTo>
                  <a:lnTo>
                    <a:pt x="676" y="420"/>
                  </a:lnTo>
                  <a:lnTo>
                    <a:pt x="675" y="417"/>
                  </a:lnTo>
                  <a:lnTo>
                    <a:pt x="674" y="415"/>
                  </a:lnTo>
                  <a:lnTo>
                    <a:pt x="672" y="414"/>
                  </a:lnTo>
                  <a:lnTo>
                    <a:pt x="671" y="413"/>
                  </a:lnTo>
                  <a:lnTo>
                    <a:pt x="668" y="412"/>
                  </a:lnTo>
                  <a:lnTo>
                    <a:pt x="660" y="409"/>
                  </a:lnTo>
                  <a:lnTo>
                    <a:pt x="651" y="409"/>
                  </a:lnTo>
                  <a:lnTo>
                    <a:pt x="643" y="413"/>
                  </a:lnTo>
                  <a:lnTo>
                    <a:pt x="636" y="417"/>
                  </a:lnTo>
                  <a:lnTo>
                    <a:pt x="631" y="425"/>
                  </a:lnTo>
                  <a:lnTo>
                    <a:pt x="630" y="436"/>
                  </a:lnTo>
                  <a:lnTo>
                    <a:pt x="630" y="445"/>
                  </a:lnTo>
                  <a:lnTo>
                    <a:pt x="634" y="452"/>
                  </a:lnTo>
                  <a:lnTo>
                    <a:pt x="636" y="458"/>
                  </a:lnTo>
                  <a:lnTo>
                    <a:pt x="635" y="461"/>
                  </a:lnTo>
                  <a:lnTo>
                    <a:pt x="633" y="462"/>
                  </a:lnTo>
                  <a:lnTo>
                    <a:pt x="629" y="463"/>
                  </a:lnTo>
                  <a:lnTo>
                    <a:pt x="627" y="462"/>
                  </a:lnTo>
                  <a:lnTo>
                    <a:pt x="626" y="459"/>
                  </a:lnTo>
                  <a:lnTo>
                    <a:pt x="625" y="453"/>
                  </a:lnTo>
                  <a:lnTo>
                    <a:pt x="625" y="447"/>
                  </a:lnTo>
                  <a:lnTo>
                    <a:pt x="622" y="440"/>
                  </a:lnTo>
                  <a:lnTo>
                    <a:pt x="618" y="433"/>
                  </a:lnTo>
                  <a:lnTo>
                    <a:pt x="608" y="431"/>
                  </a:lnTo>
                  <a:lnTo>
                    <a:pt x="593" y="437"/>
                  </a:lnTo>
                  <a:lnTo>
                    <a:pt x="589" y="431"/>
                  </a:lnTo>
                  <a:lnTo>
                    <a:pt x="583" y="427"/>
                  </a:lnTo>
                  <a:lnTo>
                    <a:pt x="576" y="423"/>
                  </a:lnTo>
                  <a:lnTo>
                    <a:pt x="568" y="422"/>
                  </a:lnTo>
                  <a:lnTo>
                    <a:pt x="560" y="423"/>
                  </a:lnTo>
                  <a:lnTo>
                    <a:pt x="552" y="427"/>
                  </a:lnTo>
                  <a:lnTo>
                    <a:pt x="545" y="432"/>
                  </a:lnTo>
                  <a:lnTo>
                    <a:pt x="538" y="443"/>
                  </a:lnTo>
                  <a:lnTo>
                    <a:pt x="534" y="444"/>
                  </a:lnTo>
                  <a:lnTo>
                    <a:pt x="527" y="446"/>
                  </a:lnTo>
                  <a:lnTo>
                    <a:pt x="520" y="447"/>
                  </a:lnTo>
                  <a:lnTo>
                    <a:pt x="513" y="448"/>
                  </a:lnTo>
                  <a:lnTo>
                    <a:pt x="505" y="450"/>
                  </a:lnTo>
                  <a:lnTo>
                    <a:pt x="497" y="451"/>
                  </a:lnTo>
                  <a:lnTo>
                    <a:pt x="488" y="452"/>
                  </a:lnTo>
                  <a:lnTo>
                    <a:pt x="479" y="452"/>
                  </a:lnTo>
                  <a:lnTo>
                    <a:pt x="471" y="454"/>
                  </a:lnTo>
                  <a:lnTo>
                    <a:pt x="464" y="458"/>
                  </a:lnTo>
                  <a:lnTo>
                    <a:pt x="459" y="465"/>
                  </a:lnTo>
                  <a:lnTo>
                    <a:pt x="453" y="474"/>
                  </a:lnTo>
                  <a:lnTo>
                    <a:pt x="446" y="485"/>
                  </a:lnTo>
                  <a:lnTo>
                    <a:pt x="440" y="499"/>
                  </a:lnTo>
                  <a:lnTo>
                    <a:pt x="432" y="514"/>
                  </a:lnTo>
                  <a:lnTo>
                    <a:pt x="424" y="531"/>
                  </a:lnTo>
                  <a:lnTo>
                    <a:pt x="414" y="551"/>
                  </a:lnTo>
                  <a:lnTo>
                    <a:pt x="401" y="567"/>
                  </a:lnTo>
                  <a:lnTo>
                    <a:pt x="389" y="581"/>
                  </a:lnTo>
                  <a:lnTo>
                    <a:pt x="375" y="591"/>
                  </a:lnTo>
                  <a:lnTo>
                    <a:pt x="360" y="601"/>
                  </a:lnTo>
                  <a:lnTo>
                    <a:pt x="345" y="607"/>
                  </a:lnTo>
                  <a:lnTo>
                    <a:pt x="331" y="612"/>
                  </a:lnTo>
                  <a:lnTo>
                    <a:pt x="316" y="616"/>
                  </a:lnTo>
                  <a:lnTo>
                    <a:pt x="302" y="618"/>
                  </a:lnTo>
                  <a:lnTo>
                    <a:pt x="288" y="619"/>
                  </a:lnTo>
                  <a:lnTo>
                    <a:pt x="277" y="620"/>
                  </a:lnTo>
                  <a:lnTo>
                    <a:pt x="265" y="619"/>
                  </a:lnTo>
                  <a:lnTo>
                    <a:pt x="255" y="619"/>
                  </a:lnTo>
                  <a:lnTo>
                    <a:pt x="247" y="618"/>
                  </a:lnTo>
                  <a:lnTo>
                    <a:pt x="241" y="617"/>
                  </a:lnTo>
                  <a:lnTo>
                    <a:pt x="237" y="617"/>
                  </a:lnTo>
                  <a:lnTo>
                    <a:pt x="228" y="616"/>
                  </a:lnTo>
                  <a:lnTo>
                    <a:pt x="218" y="613"/>
                  </a:lnTo>
                  <a:lnTo>
                    <a:pt x="205" y="610"/>
                  </a:lnTo>
                  <a:lnTo>
                    <a:pt x="190" y="605"/>
                  </a:lnTo>
                  <a:lnTo>
                    <a:pt x="176" y="599"/>
                  </a:lnTo>
                  <a:lnTo>
                    <a:pt x="159" y="594"/>
                  </a:lnTo>
                  <a:lnTo>
                    <a:pt x="146" y="586"/>
                  </a:lnTo>
                  <a:lnTo>
                    <a:pt x="132" y="578"/>
                  </a:lnTo>
                  <a:lnTo>
                    <a:pt x="118" y="569"/>
                  </a:lnTo>
                  <a:lnTo>
                    <a:pt x="104" y="563"/>
                  </a:lnTo>
                  <a:lnTo>
                    <a:pt x="89" y="558"/>
                  </a:lnTo>
                  <a:lnTo>
                    <a:pt x="73" y="553"/>
                  </a:lnTo>
                  <a:lnTo>
                    <a:pt x="58" y="551"/>
                  </a:lnTo>
                  <a:lnTo>
                    <a:pt x="43" y="549"/>
                  </a:lnTo>
                  <a:lnTo>
                    <a:pt x="28" y="548"/>
                  </a:lnTo>
                  <a:lnTo>
                    <a:pt x="15" y="548"/>
                  </a:lnTo>
                  <a:lnTo>
                    <a:pt x="0" y="545"/>
                  </a:lnTo>
                  <a:lnTo>
                    <a:pt x="2" y="539"/>
                  </a:lnTo>
                  <a:lnTo>
                    <a:pt x="9" y="534"/>
                  </a:lnTo>
                  <a:lnTo>
                    <a:pt x="15" y="528"/>
                  </a:lnTo>
                  <a:lnTo>
                    <a:pt x="32" y="511"/>
                  </a:lnTo>
                  <a:lnTo>
                    <a:pt x="51" y="490"/>
                  </a:lnTo>
                  <a:lnTo>
                    <a:pt x="73" y="466"/>
                  </a:lnTo>
                  <a:lnTo>
                    <a:pt x="96" y="443"/>
                  </a:lnTo>
                  <a:lnTo>
                    <a:pt x="120" y="421"/>
                  </a:lnTo>
                  <a:lnTo>
                    <a:pt x="146" y="401"/>
                  </a:lnTo>
                  <a:lnTo>
                    <a:pt x="169" y="387"/>
                  </a:lnTo>
                  <a:lnTo>
                    <a:pt x="189" y="380"/>
                  </a:lnTo>
                  <a:lnTo>
                    <a:pt x="202" y="378"/>
                  </a:lnTo>
                  <a:lnTo>
                    <a:pt x="219" y="375"/>
                  </a:lnTo>
                  <a:lnTo>
                    <a:pt x="238" y="370"/>
                  </a:lnTo>
                  <a:lnTo>
                    <a:pt x="258" y="365"/>
                  </a:lnTo>
                  <a:lnTo>
                    <a:pt x="279" y="362"/>
                  </a:lnTo>
                  <a:lnTo>
                    <a:pt x="300" y="360"/>
                  </a:lnTo>
                  <a:lnTo>
                    <a:pt x="319" y="359"/>
                  </a:lnTo>
                  <a:lnTo>
                    <a:pt x="336" y="359"/>
                  </a:lnTo>
                  <a:lnTo>
                    <a:pt x="352" y="361"/>
                  </a:lnTo>
                  <a:lnTo>
                    <a:pt x="369" y="367"/>
                  </a:lnTo>
                  <a:lnTo>
                    <a:pt x="387" y="374"/>
                  </a:lnTo>
                  <a:lnTo>
                    <a:pt x="406" y="382"/>
                  </a:lnTo>
                  <a:lnTo>
                    <a:pt x="422" y="390"/>
                  </a:lnTo>
                  <a:lnTo>
                    <a:pt x="436" y="398"/>
                  </a:lnTo>
                  <a:lnTo>
                    <a:pt x="447" y="404"/>
                  </a:lnTo>
                  <a:lnTo>
                    <a:pt x="453" y="408"/>
                  </a:lnTo>
                  <a:lnTo>
                    <a:pt x="460" y="414"/>
                  </a:lnTo>
                  <a:lnTo>
                    <a:pt x="466" y="420"/>
                  </a:lnTo>
                  <a:lnTo>
                    <a:pt x="473" y="425"/>
                  </a:lnTo>
                  <a:lnTo>
                    <a:pt x="479" y="430"/>
                  </a:lnTo>
                  <a:lnTo>
                    <a:pt x="484" y="432"/>
                  </a:lnTo>
                  <a:lnTo>
                    <a:pt x="491" y="433"/>
                  </a:lnTo>
                  <a:lnTo>
                    <a:pt x="499" y="433"/>
                  </a:lnTo>
                  <a:lnTo>
                    <a:pt x="507" y="433"/>
                  </a:lnTo>
                  <a:lnTo>
                    <a:pt x="515" y="432"/>
                  </a:lnTo>
                  <a:lnTo>
                    <a:pt x="523" y="431"/>
                  </a:lnTo>
                  <a:lnTo>
                    <a:pt x="529" y="430"/>
                  </a:lnTo>
                  <a:lnTo>
                    <a:pt x="535" y="428"/>
                  </a:lnTo>
                  <a:lnTo>
                    <a:pt x="542" y="423"/>
                  </a:lnTo>
                  <a:lnTo>
                    <a:pt x="544" y="420"/>
                  </a:lnTo>
                  <a:lnTo>
                    <a:pt x="543" y="416"/>
                  </a:lnTo>
                  <a:lnTo>
                    <a:pt x="538" y="412"/>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7"/>
                  </a:lnTo>
                  <a:lnTo>
                    <a:pt x="433" y="404"/>
                  </a:lnTo>
                  <a:lnTo>
                    <a:pt x="418" y="398"/>
                  </a:lnTo>
                  <a:lnTo>
                    <a:pt x="402" y="389"/>
                  </a:lnTo>
                  <a:lnTo>
                    <a:pt x="383" y="378"/>
                  </a:lnTo>
                  <a:lnTo>
                    <a:pt x="359" y="363"/>
                  </a:lnTo>
                  <a:lnTo>
                    <a:pt x="340" y="349"/>
                  </a:lnTo>
                  <a:lnTo>
                    <a:pt x="324" y="331"/>
                  </a:lnTo>
                  <a:lnTo>
                    <a:pt x="310" y="310"/>
                  </a:lnTo>
                  <a:lnTo>
                    <a:pt x="299" y="286"/>
                  </a:lnTo>
                  <a:lnTo>
                    <a:pt x="289" y="261"/>
                  </a:lnTo>
                  <a:lnTo>
                    <a:pt x="283" y="233"/>
                  </a:lnTo>
                  <a:lnTo>
                    <a:pt x="278" y="205"/>
                  </a:lnTo>
                  <a:lnTo>
                    <a:pt x="276" y="178"/>
                  </a:lnTo>
                  <a:lnTo>
                    <a:pt x="276" y="159"/>
                  </a:lnTo>
                  <a:lnTo>
                    <a:pt x="278" y="142"/>
                  </a:lnTo>
                  <a:lnTo>
                    <a:pt x="280" y="125"/>
                  </a:lnTo>
                  <a:lnTo>
                    <a:pt x="284" y="109"/>
                  </a:lnTo>
                  <a:lnTo>
                    <a:pt x="293" y="122"/>
                  </a:lnTo>
                  <a:lnTo>
                    <a:pt x="308" y="135"/>
                  </a:lnTo>
                  <a:lnTo>
                    <a:pt x="326" y="148"/>
                  </a:lnTo>
                  <a:lnTo>
                    <a:pt x="347" y="159"/>
                  </a:lnTo>
                  <a:lnTo>
                    <a:pt x="369" y="170"/>
                  </a:lnTo>
                  <a:lnTo>
                    <a:pt x="392" y="178"/>
                  </a:lnTo>
                  <a:lnTo>
                    <a:pt x="413" y="185"/>
                  </a:lnTo>
                  <a:lnTo>
                    <a:pt x="431" y="190"/>
                  </a:lnTo>
                  <a:lnTo>
                    <a:pt x="443" y="194"/>
                  </a:lnTo>
                  <a:lnTo>
                    <a:pt x="455" y="197"/>
                  </a:lnTo>
                  <a:lnTo>
                    <a:pt x="469" y="203"/>
                  </a:lnTo>
                  <a:lnTo>
                    <a:pt x="483" y="210"/>
                  </a:lnTo>
                  <a:lnTo>
                    <a:pt x="497" y="219"/>
                  </a:lnTo>
                  <a:lnTo>
                    <a:pt x="508" y="231"/>
                  </a:lnTo>
                  <a:lnTo>
                    <a:pt x="517" y="245"/>
                  </a:lnTo>
                  <a:lnTo>
                    <a:pt x="523" y="263"/>
                  </a:lnTo>
                  <a:lnTo>
                    <a:pt x="531" y="288"/>
                  </a:lnTo>
                  <a:lnTo>
                    <a:pt x="539" y="308"/>
                  </a:lnTo>
                  <a:lnTo>
                    <a:pt x="544" y="330"/>
                  </a:lnTo>
                  <a:lnTo>
                    <a:pt x="540" y="360"/>
                  </a:lnTo>
                  <a:lnTo>
                    <a:pt x="540" y="369"/>
                  </a:lnTo>
                  <a:lnTo>
                    <a:pt x="543" y="378"/>
                  </a:lnTo>
                  <a:lnTo>
                    <a:pt x="549" y="386"/>
                  </a:lnTo>
                  <a:lnTo>
                    <a:pt x="555" y="394"/>
                  </a:lnTo>
                  <a:lnTo>
                    <a:pt x="562" y="401"/>
                  </a:lnTo>
                  <a:lnTo>
                    <a:pt x="570" y="408"/>
                  </a:lnTo>
                  <a:lnTo>
                    <a:pt x="577" y="413"/>
                  </a:lnTo>
                  <a:lnTo>
                    <a:pt x="583" y="416"/>
                  </a:lnTo>
                  <a:lnTo>
                    <a:pt x="591" y="421"/>
                  </a:lnTo>
                  <a:lnTo>
                    <a:pt x="599" y="424"/>
                  </a:lnTo>
                  <a:lnTo>
                    <a:pt x="604" y="423"/>
                  </a:lnTo>
                  <a:lnTo>
                    <a:pt x="605" y="420"/>
                  </a:lnTo>
                  <a:lnTo>
                    <a:pt x="605" y="413"/>
                  </a:lnTo>
                  <a:lnTo>
                    <a:pt x="605" y="406"/>
                  </a:lnTo>
                  <a:lnTo>
                    <a:pt x="604" y="398"/>
                  </a:lnTo>
                  <a:lnTo>
                    <a:pt x="600" y="390"/>
                  </a:lnTo>
                  <a:lnTo>
                    <a:pt x="596" y="384"/>
                  </a:lnTo>
                  <a:lnTo>
                    <a:pt x="588" y="375"/>
                  </a:lnTo>
                  <a:lnTo>
                    <a:pt x="577" y="362"/>
                  </a:lnTo>
                  <a:lnTo>
                    <a:pt x="565" y="347"/>
                  </a:lnTo>
                  <a:lnTo>
                    <a:pt x="551" y="329"/>
                  </a:lnTo>
                  <a:lnTo>
                    <a:pt x="538" y="308"/>
                  </a:lnTo>
                  <a:lnTo>
                    <a:pt x="528" y="285"/>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3" name="Freeform 329">
              <a:extLst>
                <a:ext uri="{FF2B5EF4-FFF2-40B4-BE49-F238E27FC236}">
                  <a16:creationId xmlns:a16="http://schemas.microsoft.com/office/drawing/2014/main" id="{1EE9B53A-348D-411D-AD0B-32E9DB757043}"/>
                </a:ext>
              </a:extLst>
            </p:cNvPr>
            <p:cNvSpPr>
              <a:spLocks/>
            </p:cNvSpPr>
            <p:nvPr/>
          </p:nvSpPr>
          <p:spPr bwMode="auto">
            <a:xfrm>
              <a:off x="2734" y="1110"/>
              <a:ext cx="123" cy="153"/>
            </a:xfrm>
            <a:custGeom>
              <a:avLst/>
              <a:gdLst>
                <a:gd name="T0" fmla="*/ 67 w 248"/>
                <a:gd name="T1" fmla="*/ 10 h 305"/>
                <a:gd name="T2" fmla="*/ 56 w 248"/>
                <a:gd name="T3" fmla="*/ 24 h 305"/>
                <a:gd name="T4" fmla="*/ 38 w 248"/>
                <a:gd name="T5" fmla="*/ 27 h 305"/>
                <a:gd name="T6" fmla="*/ 28 w 248"/>
                <a:gd name="T7" fmla="*/ 20 h 305"/>
                <a:gd name="T8" fmla="*/ 25 w 248"/>
                <a:gd name="T9" fmla="*/ 15 h 305"/>
                <a:gd name="T10" fmla="*/ 17 w 248"/>
                <a:gd name="T11" fmla="*/ 11 h 305"/>
                <a:gd name="T12" fmla="*/ 4 w 248"/>
                <a:gd name="T13" fmla="*/ 8 h 305"/>
                <a:gd name="T14" fmla="*/ 0 w 248"/>
                <a:gd name="T15" fmla="*/ 8 h 305"/>
                <a:gd name="T16" fmla="*/ 5 w 248"/>
                <a:gd name="T17" fmla="*/ 17 h 305"/>
                <a:gd name="T18" fmla="*/ 13 w 248"/>
                <a:gd name="T19" fmla="*/ 27 h 305"/>
                <a:gd name="T20" fmla="*/ 22 w 248"/>
                <a:gd name="T21" fmla="*/ 30 h 305"/>
                <a:gd name="T22" fmla="*/ 35 w 248"/>
                <a:gd name="T23" fmla="*/ 30 h 305"/>
                <a:gd name="T24" fmla="*/ 44 w 248"/>
                <a:gd name="T25" fmla="*/ 42 h 305"/>
                <a:gd name="T26" fmla="*/ 46 w 248"/>
                <a:gd name="T27" fmla="*/ 55 h 305"/>
                <a:gd name="T28" fmla="*/ 43 w 248"/>
                <a:gd name="T29" fmla="*/ 64 h 305"/>
                <a:gd name="T30" fmla="*/ 40 w 248"/>
                <a:gd name="T31" fmla="*/ 70 h 305"/>
                <a:gd name="T32" fmla="*/ 31 w 248"/>
                <a:gd name="T33" fmla="*/ 76 h 305"/>
                <a:gd name="T34" fmla="*/ 19 w 248"/>
                <a:gd name="T35" fmla="*/ 79 h 305"/>
                <a:gd name="T36" fmla="*/ 4 w 248"/>
                <a:gd name="T37" fmla="*/ 107 h 305"/>
                <a:gd name="T38" fmla="*/ 6 w 248"/>
                <a:gd name="T39" fmla="*/ 161 h 305"/>
                <a:gd name="T40" fmla="*/ 37 w 248"/>
                <a:gd name="T41" fmla="*/ 209 h 305"/>
                <a:gd name="T42" fmla="*/ 97 w 248"/>
                <a:gd name="T43" fmla="*/ 249 h 305"/>
                <a:gd name="T44" fmla="*/ 155 w 248"/>
                <a:gd name="T45" fmla="*/ 267 h 305"/>
                <a:gd name="T46" fmla="*/ 188 w 248"/>
                <a:gd name="T47" fmla="*/ 279 h 305"/>
                <a:gd name="T48" fmla="*/ 218 w 248"/>
                <a:gd name="T49" fmla="*/ 291 h 305"/>
                <a:gd name="T50" fmla="*/ 240 w 248"/>
                <a:gd name="T51" fmla="*/ 302 h 305"/>
                <a:gd name="T52" fmla="*/ 240 w 248"/>
                <a:gd name="T53" fmla="*/ 290 h 305"/>
                <a:gd name="T54" fmla="*/ 226 w 248"/>
                <a:gd name="T55" fmla="*/ 254 h 305"/>
                <a:gd name="T56" fmla="*/ 218 w 248"/>
                <a:gd name="T57" fmla="*/ 215 h 305"/>
                <a:gd name="T58" fmla="*/ 212 w 248"/>
                <a:gd name="T59" fmla="*/ 176 h 305"/>
                <a:gd name="T60" fmla="*/ 208 w 248"/>
                <a:gd name="T61" fmla="*/ 141 h 305"/>
                <a:gd name="T62" fmla="*/ 194 w 248"/>
                <a:gd name="T63" fmla="*/ 94 h 305"/>
                <a:gd name="T64" fmla="*/ 163 w 248"/>
                <a:gd name="T65" fmla="*/ 46 h 305"/>
                <a:gd name="T66" fmla="*/ 107 w 248"/>
                <a:gd name="T67" fmla="*/ 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8" h="305">
                  <a:moveTo>
                    <a:pt x="68" y="0"/>
                  </a:moveTo>
                  <a:lnTo>
                    <a:pt x="67" y="10"/>
                  </a:lnTo>
                  <a:lnTo>
                    <a:pt x="63" y="18"/>
                  </a:lnTo>
                  <a:lnTo>
                    <a:pt x="56" y="24"/>
                  </a:lnTo>
                  <a:lnTo>
                    <a:pt x="48" y="27"/>
                  </a:lnTo>
                  <a:lnTo>
                    <a:pt x="38" y="27"/>
                  </a:lnTo>
                  <a:lnTo>
                    <a:pt x="31" y="25"/>
                  </a:lnTo>
                  <a:lnTo>
                    <a:pt x="28" y="20"/>
                  </a:lnTo>
                  <a:lnTo>
                    <a:pt x="26" y="17"/>
                  </a:lnTo>
                  <a:lnTo>
                    <a:pt x="25" y="15"/>
                  </a:lnTo>
                  <a:lnTo>
                    <a:pt x="21" y="12"/>
                  </a:lnTo>
                  <a:lnTo>
                    <a:pt x="17" y="11"/>
                  </a:lnTo>
                  <a:lnTo>
                    <a:pt x="10" y="10"/>
                  </a:lnTo>
                  <a:lnTo>
                    <a:pt x="4" y="8"/>
                  </a:lnTo>
                  <a:lnTo>
                    <a:pt x="0" y="7"/>
                  </a:lnTo>
                  <a:lnTo>
                    <a:pt x="0" y="8"/>
                  </a:lnTo>
                  <a:lnTo>
                    <a:pt x="2" y="12"/>
                  </a:lnTo>
                  <a:lnTo>
                    <a:pt x="5" y="17"/>
                  </a:lnTo>
                  <a:lnTo>
                    <a:pt x="8" y="22"/>
                  </a:lnTo>
                  <a:lnTo>
                    <a:pt x="13" y="27"/>
                  </a:lnTo>
                  <a:lnTo>
                    <a:pt x="18" y="32"/>
                  </a:lnTo>
                  <a:lnTo>
                    <a:pt x="22" y="30"/>
                  </a:lnTo>
                  <a:lnTo>
                    <a:pt x="29" y="30"/>
                  </a:lnTo>
                  <a:lnTo>
                    <a:pt x="35" y="30"/>
                  </a:lnTo>
                  <a:lnTo>
                    <a:pt x="40" y="34"/>
                  </a:lnTo>
                  <a:lnTo>
                    <a:pt x="44" y="42"/>
                  </a:lnTo>
                  <a:lnTo>
                    <a:pt x="46" y="49"/>
                  </a:lnTo>
                  <a:lnTo>
                    <a:pt x="46" y="55"/>
                  </a:lnTo>
                  <a:lnTo>
                    <a:pt x="45" y="61"/>
                  </a:lnTo>
                  <a:lnTo>
                    <a:pt x="43" y="64"/>
                  </a:lnTo>
                  <a:lnTo>
                    <a:pt x="42" y="67"/>
                  </a:lnTo>
                  <a:lnTo>
                    <a:pt x="40" y="70"/>
                  </a:lnTo>
                  <a:lnTo>
                    <a:pt x="37" y="72"/>
                  </a:lnTo>
                  <a:lnTo>
                    <a:pt x="31" y="76"/>
                  </a:lnTo>
                  <a:lnTo>
                    <a:pt x="25" y="78"/>
                  </a:lnTo>
                  <a:lnTo>
                    <a:pt x="19" y="79"/>
                  </a:lnTo>
                  <a:lnTo>
                    <a:pt x="13" y="79"/>
                  </a:lnTo>
                  <a:lnTo>
                    <a:pt x="4" y="107"/>
                  </a:lnTo>
                  <a:lnTo>
                    <a:pt x="2" y="135"/>
                  </a:lnTo>
                  <a:lnTo>
                    <a:pt x="6" y="161"/>
                  </a:lnTo>
                  <a:lnTo>
                    <a:pt x="19" y="186"/>
                  </a:lnTo>
                  <a:lnTo>
                    <a:pt x="37" y="209"/>
                  </a:lnTo>
                  <a:lnTo>
                    <a:pt x="64" y="231"/>
                  </a:lnTo>
                  <a:lnTo>
                    <a:pt x="97" y="249"/>
                  </a:lnTo>
                  <a:lnTo>
                    <a:pt x="139" y="262"/>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4"/>
                  </a:lnTo>
                  <a:lnTo>
                    <a:pt x="221" y="235"/>
                  </a:lnTo>
                  <a:lnTo>
                    <a:pt x="218" y="215"/>
                  </a:lnTo>
                  <a:lnTo>
                    <a:pt x="215" y="196"/>
                  </a:lnTo>
                  <a:lnTo>
                    <a:pt x="212" y="176"/>
                  </a:lnTo>
                  <a:lnTo>
                    <a:pt x="210" y="160"/>
                  </a:lnTo>
                  <a:lnTo>
                    <a:pt x="208" y="141"/>
                  </a:lnTo>
                  <a:lnTo>
                    <a:pt x="202" y="120"/>
                  </a:lnTo>
                  <a:lnTo>
                    <a:pt x="194" y="94"/>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4" name="Freeform 330">
              <a:extLst>
                <a:ext uri="{FF2B5EF4-FFF2-40B4-BE49-F238E27FC236}">
                  <a16:creationId xmlns:a16="http://schemas.microsoft.com/office/drawing/2014/main" id="{FA93D9ED-1AD5-4F08-A35D-02CD493C4AF0}"/>
                </a:ext>
              </a:extLst>
            </p:cNvPr>
            <p:cNvSpPr>
              <a:spLocks/>
            </p:cNvSpPr>
            <p:nvPr/>
          </p:nvSpPr>
          <p:spPr bwMode="auto">
            <a:xfrm>
              <a:off x="2703" y="1147"/>
              <a:ext cx="15" cy="15"/>
            </a:xfrm>
            <a:custGeom>
              <a:avLst/>
              <a:gdLst>
                <a:gd name="T0" fmla="*/ 29 w 29"/>
                <a:gd name="T1" fmla="*/ 20 h 31"/>
                <a:gd name="T2" fmla="*/ 27 w 29"/>
                <a:gd name="T3" fmla="*/ 26 h 31"/>
                <a:gd name="T4" fmla="*/ 23 w 29"/>
                <a:gd name="T5" fmla="*/ 30 h 31"/>
                <a:gd name="T6" fmla="*/ 19 w 29"/>
                <a:gd name="T7" fmla="*/ 31 h 31"/>
                <a:gd name="T8" fmla="*/ 13 w 29"/>
                <a:gd name="T9" fmla="*/ 30 h 31"/>
                <a:gd name="T10" fmla="*/ 7 w 29"/>
                <a:gd name="T11" fmla="*/ 28 h 31"/>
                <a:gd name="T12" fmla="*/ 4 w 29"/>
                <a:gd name="T13" fmla="*/ 25 h 31"/>
                <a:gd name="T14" fmla="*/ 2 w 29"/>
                <a:gd name="T15" fmla="*/ 20 h 31"/>
                <a:gd name="T16" fmla="*/ 0 w 29"/>
                <a:gd name="T17" fmla="*/ 14 h 31"/>
                <a:gd name="T18" fmla="*/ 3 w 29"/>
                <a:gd name="T19" fmla="*/ 8 h 31"/>
                <a:gd name="T20" fmla="*/ 6 w 29"/>
                <a:gd name="T21" fmla="*/ 4 h 31"/>
                <a:gd name="T22" fmla="*/ 11 w 29"/>
                <a:gd name="T23" fmla="*/ 1 h 31"/>
                <a:gd name="T24" fmla="*/ 15 w 29"/>
                <a:gd name="T25" fmla="*/ 0 h 31"/>
                <a:gd name="T26" fmla="*/ 20 w 29"/>
                <a:gd name="T27" fmla="*/ 3 h 31"/>
                <a:gd name="T28" fmla="*/ 26 w 29"/>
                <a:gd name="T29" fmla="*/ 7 h 31"/>
                <a:gd name="T30" fmla="*/ 29 w 29"/>
                <a:gd name="T31" fmla="*/ 14 h 31"/>
                <a:gd name="T32" fmla="*/ 29 w 29"/>
                <a:gd name="T3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20"/>
                  </a:moveTo>
                  <a:lnTo>
                    <a:pt x="27" y="26"/>
                  </a:lnTo>
                  <a:lnTo>
                    <a:pt x="23" y="30"/>
                  </a:lnTo>
                  <a:lnTo>
                    <a:pt x="19" y="31"/>
                  </a:lnTo>
                  <a:lnTo>
                    <a:pt x="13" y="30"/>
                  </a:lnTo>
                  <a:lnTo>
                    <a:pt x="7" y="28"/>
                  </a:lnTo>
                  <a:lnTo>
                    <a:pt x="4" y="25"/>
                  </a:lnTo>
                  <a:lnTo>
                    <a:pt x="2" y="20"/>
                  </a:lnTo>
                  <a:lnTo>
                    <a:pt x="0" y="14"/>
                  </a:lnTo>
                  <a:lnTo>
                    <a:pt x="3" y="8"/>
                  </a:lnTo>
                  <a:lnTo>
                    <a:pt x="6" y="4"/>
                  </a:lnTo>
                  <a:lnTo>
                    <a:pt x="11" y="1"/>
                  </a:lnTo>
                  <a:lnTo>
                    <a:pt x="15" y="0"/>
                  </a:lnTo>
                  <a:lnTo>
                    <a:pt x="20" y="3"/>
                  </a:lnTo>
                  <a:lnTo>
                    <a:pt x="26" y="7"/>
                  </a:lnTo>
                  <a:lnTo>
                    <a:pt x="29" y="14"/>
                  </a:lnTo>
                  <a:lnTo>
                    <a:pt x="29" y="2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5" name="Freeform 331">
              <a:extLst>
                <a:ext uri="{FF2B5EF4-FFF2-40B4-BE49-F238E27FC236}">
                  <a16:creationId xmlns:a16="http://schemas.microsoft.com/office/drawing/2014/main" id="{0F0FFAC4-B999-48F5-85F2-8440D97D2118}"/>
                </a:ext>
              </a:extLst>
            </p:cNvPr>
            <p:cNvSpPr>
              <a:spLocks/>
            </p:cNvSpPr>
            <p:nvPr/>
          </p:nvSpPr>
          <p:spPr bwMode="auto">
            <a:xfrm>
              <a:off x="2675" y="1122"/>
              <a:ext cx="16" cy="16"/>
            </a:xfrm>
            <a:custGeom>
              <a:avLst/>
              <a:gdLst>
                <a:gd name="T0" fmla="*/ 28 w 31"/>
                <a:gd name="T1" fmla="*/ 29 h 31"/>
                <a:gd name="T2" fmla="*/ 22 w 31"/>
                <a:gd name="T3" fmla="*/ 31 h 31"/>
                <a:gd name="T4" fmla="*/ 15 w 31"/>
                <a:gd name="T5" fmla="*/ 31 h 31"/>
                <a:gd name="T6" fmla="*/ 7 w 31"/>
                <a:gd name="T7" fmla="*/ 29 h 31"/>
                <a:gd name="T8" fmla="*/ 2 w 31"/>
                <a:gd name="T9" fmla="*/ 25 h 31"/>
                <a:gd name="T10" fmla="*/ 0 w 31"/>
                <a:gd name="T11" fmla="*/ 20 h 31"/>
                <a:gd name="T12" fmla="*/ 0 w 31"/>
                <a:gd name="T13" fmla="*/ 14 h 31"/>
                <a:gd name="T14" fmla="*/ 2 w 31"/>
                <a:gd name="T15" fmla="*/ 7 h 31"/>
                <a:gd name="T16" fmla="*/ 5 w 31"/>
                <a:gd name="T17" fmla="*/ 2 h 31"/>
                <a:gd name="T18" fmla="*/ 10 w 31"/>
                <a:gd name="T19" fmla="*/ 0 h 31"/>
                <a:gd name="T20" fmla="*/ 17 w 31"/>
                <a:gd name="T21" fmla="*/ 0 h 31"/>
                <a:gd name="T22" fmla="*/ 24 w 31"/>
                <a:gd name="T23" fmla="*/ 3 h 31"/>
                <a:gd name="T24" fmla="*/ 28 w 31"/>
                <a:gd name="T25" fmla="*/ 8 h 31"/>
                <a:gd name="T26" fmla="*/ 30 w 31"/>
                <a:gd name="T27" fmla="*/ 14 h 31"/>
                <a:gd name="T28" fmla="*/ 31 w 31"/>
                <a:gd name="T29" fmla="*/ 20 h 31"/>
                <a:gd name="T30" fmla="*/ 31 w 31"/>
                <a:gd name="T31" fmla="*/ 24 h 31"/>
                <a:gd name="T32" fmla="*/ 28 w 31"/>
                <a:gd name="T3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28" y="29"/>
                  </a:moveTo>
                  <a:lnTo>
                    <a:pt x="22" y="31"/>
                  </a:lnTo>
                  <a:lnTo>
                    <a:pt x="15" y="31"/>
                  </a:lnTo>
                  <a:lnTo>
                    <a:pt x="7" y="29"/>
                  </a:lnTo>
                  <a:lnTo>
                    <a:pt x="2" y="25"/>
                  </a:lnTo>
                  <a:lnTo>
                    <a:pt x="0" y="20"/>
                  </a:lnTo>
                  <a:lnTo>
                    <a:pt x="0" y="14"/>
                  </a:lnTo>
                  <a:lnTo>
                    <a:pt x="2" y="7"/>
                  </a:lnTo>
                  <a:lnTo>
                    <a:pt x="5" y="2"/>
                  </a:lnTo>
                  <a:lnTo>
                    <a:pt x="10" y="0"/>
                  </a:lnTo>
                  <a:lnTo>
                    <a:pt x="17" y="0"/>
                  </a:lnTo>
                  <a:lnTo>
                    <a:pt x="24" y="3"/>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6" name="Freeform 332">
              <a:extLst>
                <a:ext uri="{FF2B5EF4-FFF2-40B4-BE49-F238E27FC236}">
                  <a16:creationId xmlns:a16="http://schemas.microsoft.com/office/drawing/2014/main" id="{383CD144-818D-4467-A75D-C2B602EA8110}"/>
                </a:ext>
              </a:extLst>
            </p:cNvPr>
            <p:cNvSpPr>
              <a:spLocks/>
            </p:cNvSpPr>
            <p:nvPr/>
          </p:nvSpPr>
          <p:spPr bwMode="auto">
            <a:xfrm>
              <a:off x="2712" y="1107"/>
              <a:ext cx="16" cy="17"/>
            </a:xfrm>
            <a:custGeom>
              <a:avLst/>
              <a:gdLst>
                <a:gd name="T0" fmla="*/ 27 w 31"/>
                <a:gd name="T1" fmla="*/ 28 h 32"/>
                <a:gd name="T2" fmla="*/ 23 w 31"/>
                <a:gd name="T3" fmla="*/ 31 h 32"/>
                <a:gd name="T4" fmla="*/ 16 w 31"/>
                <a:gd name="T5" fmla="*/ 32 h 32"/>
                <a:gd name="T6" fmla="*/ 9 w 31"/>
                <a:gd name="T7" fmla="*/ 32 h 32"/>
                <a:gd name="T8" fmla="*/ 3 w 31"/>
                <a:gd name="T9" fmla="*/ 28 h 32"/>
                <a:gd name="T10" fmla="*/ 0 w 31"/>
                <a:gd name="T11" fmla="*/ 21 h 32"/>
                <a:gd name="T12" fmla="*/ 1 w 31"/>
                <a:gd name="T13" fmla="*/ 14 h 32"/>
                <a:gd name="T14" fmla="*/ 3 w 31"/>
                <a:gd name="T15" fmla="*/ 8 h 32"/>
                <a:gd name="T16" fmla="*/ 8 w 31"/>
                <a:gd name="T17" fmla="*/ 3 h 32"/>
                <a:gd name="T18" fmla="*/ 12 w 31"/>
                <a:gd name="T19" fmla="*/ 1 h 32"/>
                <a:gd name="T20" fmla="*/ 18 w 31"/>
                <a:gd name="T21" fmla="*/ 0 h 32"/>
                <a:gd name="T22" fmla="*/ 24 w 31"/>
                <a:gd name="T23" fmla="*/ 1 h 32"/>
                <a:gd name="T24" fmla="*/ 29 w 31"/>
                <a:gd name="T25" fmla="*/ 5 h 32"/>
                <a:gd name="T26" fmla="*/ 31 w 31"/>
                <a:gd name="T27" fmla="*/ 10 h 32"/>
                <a:gd name="T28" fmla="*/ 31 w 31"/>
                <a:gd name="T29" fmla="*/ 17 h 32"/>
                <a:gd name="T30" fmla="*/ 30 w 31"/>
                <a:gd name="T31" fmla="*/ 23 h 32"/>
                <a:gd name="T32" fmla="*/ 27 w 31"/>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2">
                  <a:moveTo>
                    <a:pt x="27" y="28"/>
                  </a:moveTo>
                  <a:lnTo>
                    <a:pt x="23" y="31"/>
                  </a:lnTo>
                  <a:lnTo>
                    <a:pt x="16" y="32"/>
                  </a:lnTo>
                  <a:lnTo>
                    <a:pt x="9" y="32"/>
                  </a:lnTo>
                  <a:lnTo>
                    <a:pt x="3" y="28"/>
                  </a:lnTo>
                  <a:lnTo>
                    <a:pt x="0" y="21"/>
                  </a:lnTo>
                  <a:lnTo>
                    <a:pt x="1" y="14"/>
                  </a:lnTo>
                  <a:lnTo>
                    <a:pt x="3" y="8"/>
                  </a:lnTo>
                  <a:lnTo>
                    <a:pt x="8" y="3"/>
                  </a:lnTo>
                  <a:lnTo>
                    <a:pt x="12" y="1"/>
                  </a:lnTo>
                  <a:lnTo>
                    <a:pt x="18" y="0"/>
                  </a:lnTo>
                  <a:lnTo>
                    <a:pt x="24" y="1"/>
                  </a:lnTo>
                  <a:lnTo>
                    <a:pt x="29" y="5"/>
                  </a:lnTo>
                  <a:lnTo>
                    <a:pt x="31" y="10"/>
                  </a:lnTo>
                  <a:lnTo>
                    <a:pt x="31" y="17"/>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7" name="Freeform 333">
              <a:extLst>
                <a:ext uri="{FF2B5EF4-FFF2-40B4-BE49-F238E27FC236}">
                  <a16:creationId xmlns:a16="http://schemas.microsoft.com/office/drawing/2014/main" id="{5C307260-D471-4FE3-A431-CAF71D45A117}"/>
                </a:ext>
              </a:extLst>
            </p:cNvPr>
            <p:cNvSpPr>
              <a:spLocks/>
            </p:cNvSpPr>
            <p:nvPr/>
          </p:nvSpPr>
          <p:spPr bwMode="auto">
            <a:xfrm>
              <a:off x="2735" y="1130"/>
              <a:ext cx="16" cy="16"/>
            </a:xfrm>
            <a:custGeom>
              <a:avLst/>
              <a:gdLst>
                <a:gd name="T0" fmla="*/ 24 w 31"/>
                <a:gd name="T1" fmla="*/ 31 h 31"/>
                <a:gd name="T2" fmla="*/ 29 w 31"/>
                <a:gd name="T3" fmla="*/ 26 h 31"/>
                <a:gd name="T4" fmla="*/ 31 w 31"/>
                <a:gd name="T5" fmla="*/ 19 h 31"/>
                <a:gd name="T6" fmla="*/ 31 w 31"/>
                <a:gd name="T7" fmla="*/ 13 h 31"/>
                <a:gd name="T8" fmla="*/ 30 w 31"/>
                <a:gd name="T9" fmla="*/ 7 h 31"/>
                <a:gd name="T10" fmla="*/ 25 w 31"/>
                <a:gd name="T11" fmla="*/ 3 h 31"/>
                <a:gd name="T12" fmla="*/ 18 w 31"/>
                <a:gd name="T13" fmla="*/ 1 h 31"/>
                <a:gd name="T14" fmla="*/ 10 w 31"/>
                <a:gd name="T15" fmla="*/ 0 h 31"/>
                <a:gd name="T16" fmla="*/ 4 w 31"/>
                <a:gd name="T17" fmla="*/ 2 h 31"/>
                <a:gd name="T18" fmla="*/ 1 w 31"/>
                <a:gd name="T19" fmla="*/ 6 h 31"/>
                <a:gd name="T20" fmla="*/ 0 w 31"/>
                <a:gd name="T21" fmla="*/ 10 h 31"/>
                <a:gd name="T22" fmla="*/ 0 w 31"/>
                <a:gd name="T23" fmla="*/ 16 h 31"/>
                <a:gd name="T24" fmla="*/ 0 w 31"/>
                <a:gd name="T25" fmla="*/ 21 h 31"/>
                <a:gd name="T26" fmla="*/ 3 w 31"/>
                <a:gd name="T27" fmla="*/ 25 h 31"/>
                <a:gd name="T28" fmla="*/ 10 w 31"/>
                <a:gd name="T29" fmla="*/ 29 h 31"/>
                <a:gd name="T30" fmla="*/ 18 w 31"/>
                <a:gd name="T31" fmla="*/ 31 h 31"/>
                <a:gd name="T32" fmla="*/ 24 w 31"/>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1">
                  <a:moveTo>
                    <a:pt x="24" y="31"/>
                  </a:moveTo>
                  <a:lnTo>
                    <a:pt x="29" y="26"/>
                  </a:lnTo>
                  <a:lnTo>
                    <a:pt x="31" y="19"/>
                  </a:lnTo>
                  <a:lnTo>
                    <a:pt x="31" y="13"/>
                  </a:lnTo>
                  <a:lnTo>
                    <a:pt x="30" y="7"/>
                  </a:lnTo>
                  <a:lnTo>
                    <a:pt x="25" y="3"/>
                  </a:lnTo>
                  <a:lnTo>
                    <a:pt x="18" y="1"/>
                  </a:lnTo>
                  <a:lnTo>
                    <a:pt x="10" y="0"/>
                  </a:lnTo>
                  <a:lnTo>
                    <a:pt x="4" y="2"/>
                  </a:lnTo>
                  <a:lnTo>
                    <a:pt x="1" y="6"/>
                  </a:lnTo>
                  <a:lnTo>
                    <a:pt x="0" y="10"/>
                  </a:lnTo>
                  <a:lnTo>
                    <a:pt x="0" y="16"/>
                  </a:lnTo>
                  <a:lnTo>
                    <a:pt x="0" y="21"/>
                  </a:lnTo>
                  <a:lnTo>
                    <a:pt x="3" y="25"/>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8" name="Freeform 334">
              <a:extLst>
                <a:ext uri="{FF2B5EF4-FFF2-40B4-BE49-F238E27FC236}">
                  <a16:creationId xmlns:a16="http://schemas.microsoft.com/office/drawing/2014/main" id="{7B793329-7478-4270-8693-7C0CD9B7FA28}"/>
                </a:ext>
              </a:extLst>
            </p:cNvPr>
            <p:cNvSpPr>
              <a:spLocks/>
            </p:cNvSpPr>
            <p:nvPr/>
          </p:nvSpPr>
          <p:spPr bwMode="auto">
            <a:xfrm>
              <a:off x="2750" y="1103"/>
              <a:ext cx="14" cy="14"/>
            </a:xfrm>
            <a:custGeom>
              <a:avLst/>
              <a:gdLst>
                <a:gd name="T0" fmla="*/ 27 w 27"/>
                <a:gd name="T1" fmla="*/ 11 h 28"/>
                <a:gd name="T2" fmla="*/ 27 w 27"/>
                <a:gd name="T3" fmla="*/ 16 h 28"/>
                <a:gd name="T4" fmla="*/ 26 w 27"/>
                <a:gd name="T5" fmla="*/ 21 h 28"/>
                <a:gd name="T6" fmla="*/ 23 w 27"/>
                <a:gd name="T7" fmla="*/ 25 h 28"/>
                <a:gd name="T8" fmla="*/ 16 w 27"/>
                <a:gd name="T9" fmla="*/ 28 h 28"/>
                <a:gd name="T10" fmla="*/ 9 w 27"/>
                <a:gd name="T11" fmla="*/ 28 h 28"/>
                <a:gd name="T12" fmla="*/ 4 w 27"/>
                <a:gd name="T13" fmla="*/ 25 h 28"/>
                <a:gd name="T14" fmla="*/ 1 w 27"/>
                <a:gd name="T15" fmla="*/ 22 h 28"/>
                <a:gd name="T16" fmla="*/ 0 w 27"/>
                <a:gd name="T17" fmla="*/ 17 h 28"/>
                <a:gd name="T18" fmla="*/ 1 w 27"/>
                <a:gd name="T19" fmla="*/ 13 h 28"/>
                <a:gd name="T20" fmla="*/ 3 w 27"/>
                <a:gd name="T21" fmla="*/ 7 h 28"/>
                <a:gd name="T22" fmla="*/ 8 w 27"/>
                <a:gd name="T23" fmla="*/ 2 h 28"/>
                <a:gd name="T24" fmla="*/ 11 w 27"/>
                <a:gd name="T25" fmla="*/ 0 h 28"/>
                <a:gd name="T26" fmla="*/ 16 w 27"/>
                <a:gd name="T27" fmla="*/ 0 h 28"/>
                <a:gd name="T28" fmla="*/ 22 w 27"/>
                <a:gd name="T29" fmla="*/ 3 h 28"/>
                <a:gd name="T30" fmla="*/ 26 w 27"/>
                <a:gd name="T31" fmla="*/ 7 h 28"/>
                <a:gd name="T32" fmla="*/ 27 w 27"/>
                <a:gd name="T33"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8">
                  <a:moveTo>
                    <a:pt x="27" y="11"/>
                  </a:moveTo>
                  <a:lnTo>
                    <a:pt x="27" y="16"/>
                  </a:lnTo>
                  <a:lnTo>
                    <a:pt x="26" y="21"/>
                  </a:lnTo>
                  <a:lnTo>
                    <a:pt x="23" y="25"/>
                  </a:lnTo>
                  <a:lnTo>
                    <a:pt x="16" y="28"/>
                  </a:lnTo>
                  <a:lnTo>
                    <a:pt x="9" y="28"/>
                  </a:lnTo>
                  <a:lnTo>
                    <a:pt x="4" y="25"/>
                  </a:lnTo>
                  <a:lnTo>
                    <a:pt x="1" y="22"/>
                  </a:lnTo>
                  <a:lnTo>
                    <a:pt x="0" y="17"/>
                  </a:lnTo>
                  <a:lnTo>
                    <a:pt x="1" y="13"/>
                  </a:lnTo>
                  <a:lnTo>
                    <a:pt x="3" y="7"/>
                  </a:lnTo>
                  <a:lnTo>
                    <a:pt x="8" y="2"/>
                  </a:lnTo>
                  <a:lnTo>
                    <a:pt x="11" y="0"/>
                  </a:lnTo>
                  <a:lnTo>
                    <a:pt x="16" y="0"/>
                  </a:lnTo>
                  <a:lnTo>
                    <a:pt x="22" y="3"/>
                  </a:lnTo>
                  <a:lnTo>
                    <a:pt x="26" y="7"/>
                  </a:lnTo>
                  <a:lnTo>
                    <a:pt x="27"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79" name="Freeform 335">
              <a:extLst>
                <a:ext uri="{FF2B5EF4-FFF2-40B4-BE49-F238E27FC236}">
                  <a16:creationId xmlns:a16="http://schemas.microsoft.com/office/drawing/2014/main" id="{ECD59ED5-4113-4CB8-B349-250840765CC9}"/>
                </a:ext>
              </a:extLst>
            </p:cNvPr>
            <p:cNvSpPr>
              <a:spLocks/>
            </p:cNvSpPr>
            <p:nvPr/>
          </p:nvSpPr>
          <p:spPr bwMode="auto">
            <a:xfrm>
              <a:off x="2730" y="1078"/>
              <a:ext cx="12" cy="15"/>
            </a:xfrm>
            <a:custGeom>
              <a:avLst/>
              <a:gdLst>
                <a:gd name="T0" fmla="*/ 18 w 25"/>
                <a:gd name="T1" fmla="*/ 0 h 31"/>
                <a:gd name="T2" fmla="*/ 22 w 25"/>
                <a:gd name="T3" fmla="*/ 2 h 31"/>
                <a:gd name="T4" fmla="*/ 25 w 25"/>
                <a:gd name="T5" fmla="*/ 6 h 31"/>
                <a:gd name="T6" fmla="*/ 25 w 25"/>
                <a:gd name="T7" fmla="*/ 12 h 31"/>
                <a:gd name="T8" fmla="*/ 25 w 25"/>
                <a:gd name="T9" fmla="*/ 18 h 31"/>
                <a:gd name="T10" fmla="*/ 21 w 25"/>
                <a:gd name="T11" fmla="*/ 24 h 31"/>
                <a:gd name="T12" fmla="*/ 16 w 25"/>
                <a:gd name="T13" fmla="*/ 28 h 31"/>
                <a:gd name="T14" fmla="*/ 12 w 25"/>
                <a:gd name="T15" fmla="*/ 30 h 31"/>
                <a:gd name="T16" fmla="*/ 7 w 25"/>
                <a:gd name="T17" fmla="*/ 31 h 31"/>
                <a:gd name="T18" fmla="*/ 4 w 25"/>
                <a:gd name="T19" fmla="*/ 30 h 31"/>
                <a:gd name="T20" fmla="*/ 1 w 25"/>
                <a:gd name="T21" fmla="*/ 25 h 31"/>
                <a:gd name="T22" fmla="*/ 0 w 25"/>
                <a:gd name="T23" fmla="*/ 20 h 31"/>
                <a:gd name="T24" fmla="*/ 0 w 25"/>
                <a:gd name="T25" fmla="*/ 14 h 31"/>
                <a:gd name="T26" fmla="*/ 3 w 25"/>
                <a:gd name="T27" fmla="*/ 9 h 31"/>
                <a:gd name="T28" fmla="*/ 6 w 25"/>
                <a:gd name="T29" fmla="*/ 5 h 31"/>
                <a:gd name="T30" fmla="*/ 12 w 25"/>
                <a:gd name="T31" fmla="*/ 1 h 31"/>
                <a:gd name="T32" fmla="*/ 18 w 25"/>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1">
                  <a:moveTo>
                    <a:pt x="18" y="0"/>
                  </a:moveTo>
                  <a:lnTo>
                    <a:pt x="22" y="2"/>
                  </a:lnTo>
                  <a:lnTo>
                    <a:pt x="25" y="6"/>
                  </a:lnTo>
                  <a:lnTo>
                    <a:pt x="25" y="12"/>
                  </a:lnTo>
                  <a:lnTo>
                    <a:pt x="25" y="18"/>
                  </a:lnTo>
                  <a:lnTo>
                    <a:pt x="21" y="24"/>
                  </a:lnTo>
                  <a:lnTo>
                    <a:pt x="16" y="28"/>
                  </a:lnTo>
                  <a:lnTo>
                    <a:pt x="12" y="30"/>
                  </a:lnTo>
                  <a:lnTo>
                    <a:pt x="7" y="31"/>
                  </a:lnTo>
                  <a:lnTo>
                    <a:pt x="4" y="30"/>
                  </a:lnTo>
                  <a:lnTo>
                    <a:pt x="1" y="25"/>
                  </a:lnTo>
                  <a:lnTo>
                    <a:pt x="0" y="20"/>
                  </a:lnTo>
                  <a:lnTo>
                    <a:pt x="0" y="14"/>
                  </a:lnTo>
                  <a:lnTo>
                    <a:pt x="3" y="9"/>
                  </a:lnTo>
                  <a:lnTo>
                    <a:pt x="6" y="5"/>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0" name="Freeform 336">
              <a:extLst>
                <a:ext uri="{FF2B5EF4-FFF2-40B4-BE49-F238E27FC236}">
                  <a16:creationId xmlns:a16="http://schemas.microsoft.com/office/drawing/2014/main" id="{5B3AF7CC-7358-4247-899C-26DD39A3D281}"/>
                </a:ext>
              </a:extLst>
            </p:cNvPr>
            <p:cNvSpPr>
              <a:spLocks/>
            </p:cNvSpPr>
            <p:nvPr/>
          </p:nvSpPr>
          <p:spPr bwMode="auto">
            <a:xfrm>
              <a:off x="2704" y="1088"/>
              <a:ext cx="15" cy="17"/>
            </a:xfrm>
            <a:custGeom>
              <a:avLst/>
              <a:gdLst>
                <a:gd name="T0" fmla="*/ 27 w 30"/>
                <a:gd name="T1" fmla="*/ 17 h 33"/>
                <a:gd name="T2" fmla="*/ 24 w 30"/>
                <a:gd name="T3" fmla="*/ 23 h 33"/>
                <a:gd name="T4" fmla="*/ 20 w 30"/>
                <a:gd name="T5" fmla="*/ 29 h 33"/>
                <a:gd name="T6" fmla="*/ 16 w 30"/>
                <a:gd name="T7" fmla="*/ 32 h 33"/>
                <a:gd name="T8" fmla="*/ 9 w 30"/>
                <a:gd name="T9" fmla="*/ 33 h 33"/>
                <a:gd name="T10" fmla="*/ 3 w 30"/>
                <a:gd name="T11" fmla="*/ 31 h 33"/>
                <a:gd name="T12" fmla="*/ 0 w 30"/>
                <a:gd name="T13" fmla="*/ 28 h 33"/>
                <a:gd name="T14" fmla="*/ 0 w 30"/>
                <a:gd name="T15" fmla="*/ 22 h 33"/>
                <a:gd name="T16" fmla="*/ 1 w 30"/>
                <a:gd name="T17" fmla="*/ 15 h 33"/>
                <a:gd name="T18" fmla="*/ 4 w 30"/>
                <a:gd name="T19" fmla="*/ 9 h 33"/>
                <a:gd name="T20" fmla="*/ 10 w 30"/>
                <a:gd name="T21" fmla="*/ 3 h 33"/>
                <a:gd name="T22" fmla="*/ 16 w 30"/>
                <a:gd name="T23" fmla="*/ 1 h 33"/>
                <a:gd name="T24" fmla="*/ 22 w 30"/>
                <a:gd name="T25" fmla="*/ 0 h 33"/>
                <a:gd name="T26" fmla="*/ 25 w 30"/>
                <a:gd name="T27" fmla="*/ 1 h 33"/>
                <a:gd name="T28" fmla="*/ 28 w 30"/>
                <a:gd name="T29" fmla="*/ 6 h 33"/>
                <a:gd name="T30" fmla="*/ 30 w 30"/>
                <a:gd name="T31" fmla="*/ 11 h 33"/>
                <a:gd name="T32" fmla="*/ 27 w 30"/>
                <a:gd name="T33"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3">
                  <a:moveTo>
                    <a:pt x="27" y="17"/>
                  </a:moveTo>
                  <a:lnTo>
                    <a:pt x="24" y="23"/>
                  </a:lnTo>
                  <a:lnTo>
                    <a:pt x="20" y="29"/>
                  </a:lnTo>
                  <a:lnTo>
                    <a:pt x="16" y="32"/>
                  </a:lnTo>
                  <a:lnTo>
                    <a:pt x="9" y="33"/>
                  </a:lnTo>
                  <a:lnTo>
                    <a:pt x="3" y="31"/>
                  </a:lnTo>
                  <a:lnTo>
                    <a:pt x="0" y="28"/>
                  </a:lnTo>
                  <a:lnTo>
                    <a:pt x="0" y="22"/>
                  </a:lnTo>
                  <a:lnTo>
                    <a:pt x="1" y="15"/>
                  </a:lnTo>
                  <a:lnTo>
                    <a:pt x="4" y="9"/>
                  </a:lnTo>
                  <a:lnTo>
                    <a:pt x="10" y="3"/>
                  </a:lnTo>
                  <a:lnTo>
                    <a:pt x="16" y="1"/>
                  </a:lnTo>
                  <a:lnTo>
                    <a:pt x="22" y="0"/>
                  </a:lnTo>
                  <a:lnTo>
                    <a:pt x="25" y="1"/>
                  </a:lnTo>
                  <a:lnTo>
                    <a:pt x="28" y="6"/>
                  </a:lnTo>
                  <a:lnTo>
                    <a:pt x="30" y="11"/>
                  </a:lnTo>
                  <a:lnTo>
                    <a:pt x="27"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1" name="Freeform 337">
              <a:extLst>
                <a:ext uri="{FF2B5EF4-FFF2-40B4-BE49-F238E27FC236}">
                  <a16:creationId xmlns:a16="http://schemas.microsoft.com/office/drawing/2014/main" id="{33BD36CD-8F88-431C-9400-9317A64459D6}"/>
                </a:ext>
              </a:extLst>
            </p:cNvPr>
            <p:cNvSpPr>
              <a:spLocks/>
            </p:cNvSpPr>
            <p:nvPr/>
          </p:nvSpPr>
          <p:spPr bwMode="auto">
            <a:xfrm>
              <a:off x="2686" y="1086"/>
              <a:ext cx="15" cy="14"/>
            </a:xfrm>
            <a:custGeom>
              <a:avLst/>
              <a:gdLst>
                <a:gd name="T0" fmla="*/ 5 w 29"/>
                <a:gd name="T1" fmla="*/ 26 h 29"/>
                <a:gd name="T2" fmla="*/ 1 w 29"/>
                <a:gd name="T3" fmla="*/ 22 h 29"/>
                <a:gd name="T4" fmla="*/ 0 w 29"/>
                <a:gd name="T5" fmla="*/ 17 h 29"/>
                <a:gd name="T6" fmla="*/ 0 w 29"/>
                <a:gd name="T7" fmla="*/ 13 h 29"/>
                <a:gd name="T8" fmla="*/ 2 w 29"/>
                <a:gd name="T9" fmla="*/ 8 h 29"/>
                <a:gd name="T10" fmla="*/ 7 w 29"/>
                <a:gd name="T11" fmla="*/ 5 h 29"/>
                <a:gd name="T12" fmla="*/ 12 w 29"/>
                <a:gd name="T13" fmla="*/ 1 h 29"/>
                <a:gd name="T14" fmla="*/ 16 w 29"/>
                <a:gd name="T15" fmla="*/ 0 h 29"/>
                <a:gd name="T16" fmla="*/ 21 w 29"/>
                <a:gd name="T17" fmla="*/ 1 h 29"/>
                <a:gd name="T18" fmla="*/ 25 w 29"/>
                <a:gd name="T19" fmla="*/ 4 h 29"/>
                <a:gd name="T20" fmla="*/ 28 w 29"/>
                <a:gd name="T21" fmla="*/ 8 h 29"/>
                <a:gd name="T22" fmla="*/ 29 w 29"/>
                <a:gd name="T23" fmla="*/ 14 h 29"/>
                <a:gd name="T24" fmla="*/ 28 w 29"/>
                <a:gd name="T25" fmla="*/ 19 h 29"/>
                <a:gd name="T26" fmla="*/ 23 w 29"/>
                <a:gd name="T27" fmla="*/ 23 h 29"/>
                <a:gd name="T28" fmla="*/ 18 w 29"/>
                <a:gd name="T29" fmla="*/ 28 h 29"/>
                <a:gd name="T30" fmla="*/ 12 w 29"/>
                <a:gd name="T31" fmla="*/ 29 h 29"/>
                <a:gd name="T32" fmla="*/ 5 w 29"/>
                <a:gd name="T33"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5" y="26"/>
                  </a:moveTo>
                  <a:lnTo>
                    <a:pt x="1" y="22"/>
                  </a:lnTo>
                  <a:lnTo>
                    <a:pt x="0" y="17"/>
                  </a:lnTo>
                  <a:lnTo>
                    <a:pt x="0" y="13"/>
                  </a:lnTo>
                  <a:lnTo>
                    <a:pt x="2" y="8"/>
                  </a:lnTo>
                  <a:lnTo>
                    <a:pt x="7" y="5"/>
                  </a:lnTo>
                  <a:lnTo>
                    <a:pt x="12" y="1"/>
                  </a:lnTo>
                  <a:lnTo>
                    <a:pt x="16" y="0"/>
                  </a:lnTo>
                  <a:lnTo>
                    <a:pt x="21" y="1"/>
                  </a:lnTo>
                  <a:lnTo>
                    <a:pt x="25" y="4"/>
                  </a:lnTo>
                  <a:lnTo>
                    <a:pt x="28" y="8"/>
                  </a:lnTo>
                  <a:lnTo>
                    <a:pt x="29" y="14"/>
                  </a:lnTo>
                  <a:lnTo>
                    <a:pt x="28" y="19"/>
                  </a:lnTo>
                  <a:lnTo>
                    <a:pt x="23" y="23"/>
                  </a:lnTo>
                  <a:lnTo>
                    <a:pt x="18" y="28"/>
                  </a:lnTo>
                  <a:lnTo>
                    <a:pt x="12" y="29"/>
                  </a:lnTo>
                  <a:lnTo>
                    <a:pt x="5" y="2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2" name="Freeform 338">
              <a:extLst>
                <a:ext uri="{FF2B5EF4-FFF2-40B4-BE49-F238E27FC236}">
                  <a16:creationId xmlns:a16="http://schemas.microsoft.com/office/drawing/2014/main" id="{A1929926-16AD-429C-B5E6-7E6B1AC94049}"/>
                </a:ext>
              </a:extLst>
            </p:cNvPr>
            <p:cNvSpPr>
              <a:spLocks/>
            </p:cNvSpPr>
            <p:nvPr/>
          </p:nvSpPr>
          <p:spPr bwMode="auto">
            <a:xfrm>
              <a:off x="2745" y="1012"/>
              <a:ext cx="123" cy="79"/>
            </a:xfrm>
            <a:custGeom>
              <a:avLst/>
              <a:gdLst>
                <a:gd name="T0" fmla="*/ 4 w 247"/>
                <a:gd name="T1" fmla="*/ 130 h 159"/>
                <a:gd name="T2" fmla="*/ 8 w 247"/>
                <a:gd name="T3" fmla="*/ 136 h 159"/>
                <a:gd name="T4" fmla="*/ 9 w 247"/>
                <a:gd name="T5" fmla="*/ 141 h 159"/>
                <a:gd name="T6" fmla="*/ 22 w 247"/>
                <a:gd name="T7" fmla="*/ 131 h 159"/>
                <a:gd name="T8" fmla="*/ 46 w 247"/>
                <a:gd name="T9" fmla="*/ 139 h 159"/>
                <a:gd name="T10" fmla="*/ 95 w 247"/>
                <a:gd name="T11" fmla="*/ 154 h 159"/>
                <a:gd name="T12" fmla="*/ 133 w 247"/>
                <a:gd name="T13" fmla="*/ 159 h 159"/>
                <a:gd name="T14" fmla="*/ 140 w 247"/>
                <a:gd name="T15" fmla="*/ 154 h 159"/>
                <a:gd name="T16" fmla="*/ 106 w 247"/>
                <a:gd name="T17" fmla="*/ 152 h 159"/>
                <a:gd name="T18" fmla="*/ 66 w 247"/>
                <a:gd name="T19" fmla="*/ 138 h 159"/>
                <a:gd name="T20" fmla="*/ 38 w 247"/>
                <a:gd name="T21" fmla="*/ 121 h 159"/>
                <a:gd name="T22" fmla="*/ 43 w 247"/>
                <a:gd name="T23" fmla="*/ 115 h 159"/>
                <a:gd name="T24" fmla="*/ 62 w 247"/>
                <a:gd name="T25" fmla="*/ 107 h 159"/>
                <a:gd name="T26" fmla="*/ 81 w 247"/>
                <a:gd name="T27" fmla="*/ 105 h 159"/>
                <a:gd name="T28" fmla="*/ 119 w 247"/>
                <a:gd name="T29" fmla="*/ 118 h 159"/>
                <a:gd name="T30" fmla="*/ 159 w 247"/>
                <a:gd name="T31" fmla="*/ 126 h 159"/>
                <a:gd name="T32" fmla="*/ 179 w 247"/>
                <a:gd name="T33" fmla="*/ 121 h 159"/>
                <a:gd name="T34" fmla="*/ 165 w 247"/>
                <a:gd name="T35" fmla="*/ 120 h 159"/>
                <a:gd name="T36" fmla="*/ 144 w 247"/>
                <a:gd name="T37" fmla="*/ 117 h 159"/>
                <a:gd name="T38" fmla="*/ 123 w 247"/>
                <a:gd name="T39" fmla="*/ 110 h 159"/>
                <a:gd name="T40" fmla="*/ 96 w 247"/>
                <a:gd name="T41" fmla="*/ 100 h 159"/>
                <a:gd name="T42" fmla="*/ 89 w 247"/>
                <a:gd name="T43" fmla="*/ 92 h 159"/>
                <a:gd name="T44" fmla="*/ 107 w 247"/>
                <a:gd name="T45" fmla="*/ 86 h 159"/>
                <a:gd name="T46" fmla="*/ 125 w 247"/>
                <a:gd name="T47" fmla="*/ 83 h 159"/>
                <a:gd name="T48" fmla="*/ 138 w 247"/>
                <a:gd name="T49" fmla="*/ 81 h 159"/>
                <a:gd name="T50" fmla="*/ 156 w 247"/>
                <a:gd name="T51" fmla="*/ 87 h 159"/>
                <a:gd name="T52" fmla="*/ 172 w 247"/>
                <a:gd name="T53" fmla="*/ 95 h 159"/>
                <a:gd name="T54" fmla="*/ 194 w 247"/>
                <a:gd name="T55" fmla="*/ 99 h 159"/>
                <a:gd name="T56" fmla="*/ 181 w 247"/>
                <a:gd name="T57" fmla="*/ 91 h 159"/>
                <a:gd name="T58" fmla="*/ 165 w 247"/>
                <a:gd name="T59" fmla="*/ 83 h 159"/>
                <a:gd name="T60" fmla="*/ 155 w 247"/>
                <a:gd name="T61" fmla="*/ 76 h 159"/>
                <a:gd name="T62" fmla="*/ 186 w 247"/>
                <a:gd name="T63" fmla="*/ 70 h 159"/>
                <a:gd name="T64" fmla="*/ 226 w 247"/>
                <a:gd name="T65" fmla="*/ 63 h 159"/>
                <a:gd name="T66" fmla="*/ 247 w 247"/>
                <a:gd name="T67" fmla="*/ 58 h 159"/>
                <a:gd name="T68" fmla="*/ 235 w 247"/>
                <a:gd name="T69" fmla="*/ 54 h 159"/>
                <a:gd name="T70" fmla="*/ 202 w 247"/>
                <a:gd name="T71" fmla="*/ 55 h 159"/>
                <a:gd name="T72" fmla="*/ 163 w 247"/>
                <a:gd name="T73" fmla="*/ 61 h 159"/>
                <a:gd name="T74" fmla="*/ 149 w 247"/>
                <a:gd name="T75" fmla="*/ 52 h 159"/>
                <a:gd name="T76" fmla="*/ 170 w 247"/>
                <a:gd name="T77" fmla="*/ 7 h 159"/>
                <a:gd name="T78" fmla="*/ 168 w 247"/>
                <a:gd name="T79" fmla="*/ 1 h 159"/>
                <a:gd name="T80" fmla="*/ 156 w 247"/>
                <a:gd name="T81" fmla="*/ 15 h 159"/>
                <a:gd name="T82" fmla="*/ 138 w 247"/>
                <a:gd name="T83" fmla="*/ 42 h 159"/>
                <a:gd name="T84" fmla="*/ 128 w 247"/>
                <a:gd name="T85" fmla="*/ 64 h 159"/>
                <a:gd name="T86" fmla="*/ 107 w 247"/>
                <a:gd name="T87" fmla="*/ 70 h 159"/>
                <a:gd name="T88" fmla="*/ 83 w 247"/>
                <a:gd name="T89" fmla="*/ 77 h 159"/>
                <a:gd name="T90" fmla="*/ 74 w 247"/>
                <a:gd name="T91" fmla="*/ 67 h 159"/>
                <a:gd name="T92" fmla="*/ 90 w 247"/>
                <a:gd name="T93" fmla="*/ 14 h 159"/>
                <a:gd name="T94" fmla="*/ 90 w 247"/>
                <a:gd name="T95" fmla="*/ 5 h 159"/>
                <a:gd name="T96" fmla="*/ 67 w 247"/>
                <a:gd name="T97" fmla="*/ 45 h 159"/>
                <a:gd name="T98" fmla="*/ 47 w 247"/>
                <a:gd name="T99" fmla="*/ 91 h 159"/>
                <a:gd name="T100" fmla="*/ 27 w 247"/>
                <a:gd name="T101" fmla="*/ 109 h 159"/>
                <a:gd name="T102" fmla="*/ 19 w 247"/>
                <a:gd name="T103" fmla="*/ 109 h 159"/>
                <a:gd name="T104" fmla="*/ 26 w 247"/>
                <a:gd name="T105" fmla="*/ 69 h 159"/>
                <a:gd name="T106" fmla="*/ 23 w 247"/>
                <a:gd name="T107" fmla="*/ 50 h 159"/>
                <a:gd name="T108" fmla="*/ 0 w 247"/>
                <a:gd name="T109" fmla="*/ 12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7" h="159">
                  <a:moveTo>
                    <a:pt x="0" y="128"/>
                  </a:moveTo>
                  <a:lnTo>
                    <a:pt x="3" y="129"/>
                  </a:lnTo>
                  <a:lnTo>
                    <a:pt x="4" y="130"/>
                  </a:lnTo>
                  <a:lnTo>
                    <a:pt x="6" y="131"/>
                  </a:lnTo>
                  <a:lnTo>
                    <a:pt x="7" y="133"/>
                  </a:lnTo>
                  <a:lnTo>
                    <a:pt x="8" y="136"/>
                  </a:lnTo>
                  <a:lnTo>
                    <a:pt x="9" y="137"/>
                  </a:lnTo>
                  <a:lnTo>
                    <a:pt x="9" y="139"/>
                  </a:lnTo>
                  <a:lnTo>
                    <a:pt x="9" y="141"/>
                  </a:lnTo>
                  <a:lnTo>
                    <a:pt x="14" y="137"/>
                  </a:lnTo>
                  <a:lnTo>
                    <a:pt x="19" y="133"/>
                  </a:lnTo>
                  <a:lnTo>
                    <a:pt x="22" y="131"/>
                  </a:lnTo>
                  <a:lnTo>
                    <a:pt x="24" y="129"/>
                  </a:lnTo>
                  <a:lnTo>
                    <a:pt x="34" y="133"/>
                  </a:lnTo>
                  <a:lnTo>
                    <a:pt x="46" y="139"/>
                  </a:lnTo>
                  <a:lnTo>
                    <a:pt x="61" y="145"/>
                  </a:lnTo>
                  <a:lnTo>
                    <a:pt x="77" y="149"/>
                  </a:lnTo>
                  <a:lnTo>
                    <a:pt x="95" y="154"/>
                  </a:lnTo>
                  <a:lnTo>
                    <a:pt x="110" y="158"/>
                  </a:lnTo>
                  <a:lnTo>
                    <a:pt x="123" y="159"/>
                  </a:lnTo>
                  <a:lnTo>
                    <a:pt x="133" y="159"/>
                  </a:lnTo>
                  <a:lnTo>
                    <a:pt x="142" y="156"/>
                  </a:lnTo>
                  <a:lnTo>
                    <a:pt x="144" y="155"/>
                  </a:lnTo>
                  <a:lnTo>
                    <a:pt x="140" y="154"/>
                  </a:lnTo>
                  <a:lnTo>
                    <a:pt x="133" y="154"/>
                  </a:lnTo>
                  <a:lnTo>
                    <a:pt x="120" y="154"/>
                  </a:lnTo>
                  <a:lnTo>
                    <a:pt x="106" y="152"/>
                  </a:lnTo>
                  <a:lnTo>
                    <a:pt x="92" y="147"/>
                  </a:lnTo>
                  <a:lnTo>
                    <a:pt x="79" y="143"/>
                  </a:lnTo>
                  <a:lnTo>
                    <a:pt x="66" y="138"/>
                  </a:lnTo>
                  <a:lnTo>
                    <a:pt x="54" y="132"/>
                  </a:lnTo>
                  <a:lnTo>
                    <a:pt x="45" y="126"/>
                  </a:lnTo>
                  <a:lnTo>
                    <a:pt x="38" y="121"/>
                  </a:lnTo>
                  <a:lnTo>
                    <a:pt x="36" y="117"/>
                  </a:lnTo>
                  <a:lnTo>
                    <a:pt x="38" y="115"/>
                  </a:lnTo>
                  <a:lnTo>
                    <a:pt x="43" y="115"/>
                  </a:lnTo>
                  <a:lnTo>
                    <a:pt x="49" y="113"/>
                  </a:lnTo>
                  <a:lnTo>
                    <a:pt x="56" y="109"/>
                  </a:lnTo>
                  <a:lnTo>
                    <a:pt x="62" y="107"/>
                  </a:lnTo>
                  <a:lnTo>
                    <a:pt x="69" y="103"/>
                  </a:lnTo>
                  <a:lnTo>
                    <a:pt x="74" y="101"/>
                  </a:lnTo>
                  <a:lnTo>
                    <a:pt x="81" y="105"/>
                  </a:lnTo>
                  <a:lnTo>
                    <a:pt x="92" y="109"/>
                  </a:lnTo>
                  <a:lnTo>
                    <a:pt x="105" y="114"/>
                  </a:lnTo>
                  <a:lnTo>
                    <a:pt x="119" y="118"/>
                  </a:lnTo>
                  <a:lnTo>
                    <a:pt x="133" y="123"/>
                  </a:lnTo>
                  <a:lnTo>
                    <a:pt x="147" y="125"/>
                  </a:lnTo>
                  <a:lnTo>
                    <a:pt x="159" y="126"/>
                  </a:lnTo>
                  <a:lnTo>
                    <a:pt x="168" y="125"/>
                  </a:lnTo>
                  <a:lnTo>
                    <a:pt x="175" y="123"/>
                  </a:lnTo>
                  <a:lnTo>
                    <a:pt x="179" y="121"/>
                  </a:lnTo>
                  <a:lnTo>
                    <a:pt x="178" y="120"/>
                  </a:lnTo>
                  <a:lnTo>
                    <a:pt x="171" y="120"/>
                  </a:lnTo>
                  <a:lnTo>
                    <a:pt x="165" y="120"/>
                  </a:lnTo>
                  <a:lnTo>
                    <a:pt x="158" y="120"/>
                  </a:lnTo>
                  <a:lnTo>
                    <a:pt x="151" y="118"/>
                  </a:lnTo>
                  <a:lnTo>
                    <a:pt x="144" y="117"/>
                  </a:lnTo>
                  <a:lnTo>
                    <a:pt x="137" y="116"/>
                  </a:lnTo>
                  <a:lnTo>
                    <a:pt x="130" y="114"/>
                  </a:lnTo>
                  <a:lnTo>
                    <a:pt x="123" y="110"/>
                  </a:lnTo>
                  <a:lnTo>
                    <a:pt x="117" y="108"/>
                  </a:lnTo>
                  <a:lnTo>
                    <a:pt x="105" y="103"/>
                  </a:lnTo>
                  <a:lnTo>
                    <a:pt x="96" y="100"/>
                  </a:lnTo>
                  <a:lnTo>
                    <a:pt x="89" y="98"/>
                  </a:lnTo>
                  <a:lnTo>
                    <a:pt x="84" y="94"/>
                  </a:lnTo>
                  <a:lnTo>
                    <a:pt x="89" y="92"/>
                  </a:lnTo>
                  <a:lnTo>
                    <a:pt x="94" y="90"/>
                  </a:lnTo>
                  <a:lnTo>
                    <a:pt x="100" y="87"/>
                  </a:lnTo>
                  <a:lnTo>
                    <a:pt x="107" y="86"/>
                  </a:lnTo>
                  <a:lnTo>
                    <a:pt x="113" y="85"/>
                  </a:lnTo>
                  <a:lnTo>
                    <a:pt x="120" y="84"/>
                  </a:lnTo>
                  <a:lnTo>
                    <a:pt x="125" y="83"/>
                  </a:lnTo>
                  <a:lnTo>
                    <a:pt x="129" y="81"/>
                  </a:lnTo>
                  <a:lnTo>
                    <a:pt x="133" y="80"/>
                  </a:lnTo>
                  <a:lnTo>
                    <a:pt x="138" y="81"/>
                  </a:lnTo>
                  <a:lnTo>
                    <a:pt x="143" y="83"/>
                  </a:lnTo>
                  <a:lnTo>
                    <a:pt x="149" y="85"/>
                  </a:lnTo>
                  <a:lnTo>
                    <a:pt x="156" y="87"/>
                  </a:lnTo>
                  <a:lnTo>
                    <a:pt x="161" y="91"/>
                  </a:lnTo>
                  <a:lnTo>
                    <a:pt x="167" y="93"/>
                  </a:lnTo>
                  <a:lnTo>
                    <a:pt x="172" y="95"/>
                  </a:lnTo>
                  <a:lnTo>
                    <a:pt x="181" y="99"/>
                  </a:lnTo>
                  <a:lnTo>
                    <a:pt x="190" y="100"/>
                  </a:lnTo>
                  <a:lnTo>
                    <a:pt x="194" y="99"/>
                  </a:lnTo>
                  <a:lnTo>
                    <a:pt x="190" y="95"/>
                  </a:lnTo>
                  <a:lnTo>
                    <a:pt x="186" y="93"/>
                  </a:lnTo>
                  <a:lnTo>
                    <a:pt x="181" y="91"/>
                  </a:lnTo>
                  <a:lnTo>
                    <a:pt x="175" y="87"/>
                  </a:lnTo>
                  <a:lnTo>
                    <a:pt x="170" y="85"/>
                  </a:lnTo>
                  <a:lnTo>
                    <a:pt x="165" y="83"/>
                  </a:lnTo>
                  <a:lnTo>
                    <a:pt x="160" y="80"/>
                  </a:lnTo>
                  <a:lnTo>
                    <a:pt x="157" y="78"/>
                  </a:lnTo>
                  <a:lnTo>
                    <a:pt x="155" y="76"/>
                  </a:lnTo>
                  <a:lnTo>
                    <a:pt x="163" y="75"/>
                  </a:lnTo>
                  <a:lnTo>
                    <a:pt x="173" y="72"/>
                  </a:lnTo>
                  <a:lnTo>
                    <a:pt x="186" y="70"/>
                  </a:lnTo>
                  <a:lnTo>
                    <a:pt x="199" y="68"/>
                  </a:lnTo>
                  <a:lnTo>
                    <a:pt x="213" y="65"/>
                  </a:lnTo>
                  <a:lnTo>
                    <a:pt x="226" y="63"/>
                  </a:lnTo>
                  <a:lnTo>
                    <a:pt x="235" y="61"/>
                  </a:lnTo>
                  <a:lnTo>
                    <a:pt x="241" y="60"/>
                  </a:lnTo>
                  <a:lnTo>
                    <a:pt x="247" y="58"/>
                  </a:lnTo>
                  <a:lnTo>
                    <a:pt x="247" y="56"/>
                  </a:lnTo>
                  <a:lnTo>
                    <a:pt x="243" y="55"/>
                  </a:lnTo>
                  <a:lnTo>
                    <a:pt x="235" y="54"/>
                  </a:lnTo>
                  <a:lnTo>
                    <a:pt x="227" y="54"/>
                  </a:lnTo>
                  <a:lnTo>
                    <a:pt x="216" y="54"/>
                  </a:lnTo>
                  <a:lnTo>
                    <a:pt x="202" y="55"/>
                  </a:lnTo>
                  <a:lnTo>
                    <a:pt x="188" y="56"/>
                  </a:lnTo>
                  <a:lnTo>
                    <a:pt x="174" y="58"/>
                  </a:lnTo>
                  <a:lnTo>
                    <a:pt x="163" y="61"/>
                  </a:lnTo>
                  <a:lnTo>
                    <a:pt x="152" y="63"/>
                  </a:lnTo>
                  <a:lnTo>
                    <a:pt x="145" y="65"/>
                  </a:lnTo>
                  <a:lnTo>
                    <a:pt x="149" y="52"/>
                  </a:lnTo>
                  <a:lnTo>
                    <a:pt x="155" y="34"/>
                  </a:lnTo>
                  <a:lnTo>
                    <a:pt x="161" y="17"/>
                  </a:lnTo>
                  <a:lnTo>
                    <a:pt x="170" y="7"/>
                  </a:lnTo>
                  <a:lnTo>
                    <a:pt x="173" y="2"/>
                  </a:lnTo>
                  <a:lnTo>
                    <a:pt x="173" y="0"/>
                  </a:lnTo>
                  <a:lnTo>
                    <a:pt x="168" y="1"/>
                  </a:lnTo>
                  <a:lnTo>
                    <a:pt x="164" y="4"/>
                  </a:lnTo>
                  <a:lnTo>
                    <a:pt x="160" y="9"/>
                  </a:lnTo>
                  <a:lnTo>
                    <a:pt x="156" y="15"/>
                  </a:lnTo>
                  <a:lnTo>
                    <a:pt x="150" y="24"/>
                  </a:lnTo>
                  <a:lnTo>
                    <a:pt x="144" y="33"/>
                  </a:lnTo>
                  <a:lnTo>
                    <a:pt x="138" y="42"/>
                  </a:lnTo>
                  <a:lnTo>
                    <a:pt x="133" y="52"/>
                  </a:lnTo>
                  <a:lnTo>
                    <a:pt x="129" y="58"/>
                  </a:lnTo>
                  <a:lnTo>
                    <a:pt x="128" y="64"/>
                  </a:lnTo>
                  <a:lnTo>
                    <a:pt x="122" y="65"/>
                  </a:lnTo>
                  <a:lnTo>
                    <a:pt x="115" y="68"/>
                  </a:lnTo>
                  <a:lnTo>
                    <a:pt x="107" y="70"/>
                  </a:lnTo>
                  <a:lnTo>
                    <a:pt x="99" y="72"/>
                  </a:lnTo>
                  <a:lnTo>
                    <a:pt x="91" y="75"/>
                  </a:lnTo>
                  <a:lnTo>
                    <a:pt x="83" y="77"/>
                  </a:lnTo>
                  <a:lnTo>
                    <a:pt x="77" y="79"/>
                  </a:lnTo>
                  <a:lnTo>
                    <a:pt x="73" y="80"/>
                  </a:lnTo>
                  <a:lnTo>
                    <a:pt x="74" y="67"/>
                  </a:lnTo>
                  <a:lnTo>
                    <a:pt x="79" y="47"/>
                  </a:lnTo>
                  <a:lnTo>
                    <a:pt x="84" y="27"/>
                  </a:lnTo>
                  <a:lnTo>
                    <a:pt x="90" y="14"/>
                  </a:lnTo>
                  <a:lnTo>
                    <a:pt x="94" y="7"/>
                  </a:lnTo>
                  <a:lnTo>
                    <a:pt x="94" y="4"/>
                  </a:lnTo>
                  <a:lnTo>
                    <a:pt x="90" y="5"/>
                  </a:lnTo>
                  <a:lnTo>
                    <a:pt x="85" y="12"/>
                  </a:lnTo>
                  <a:lnTo>
                    <a:pt x="77" y="26"/>
                  </a:lnTo>
                  <a:lnTo>
                    <a:pt x="67" y="45"/>
                  </a:lnTo>
                  <a:lnTo>
                    <a:pt x="60" y="65"/>
                  </a:lnTo>
                  <a:lnTo>
                    <a:pt x="58" y="84"/>
                  </a:lnTo>
                  <a:lnTo>
                    <a:pt x="47" y="91"/>
                  </a:lnTo>
                  <a:lnTo>
                    <a:pt x="39" y="98"/>
                  </a:lnTo>
                  <a:lnTo>
                    <a:pt x="33" y="105"/>
                  </a:lnTo>
                  <a:lnTo>
                    <a:pt x="27" y="109"/>
                  </a:lnTo>
                  <a:lnTo>
                    <a:pt x="23" y="111"/>
                  </a:lnTo>
                  <a:lnTo>
                    <a:pt x="20" y="111"/>
                  </a:lnTo>
                  <a:lnTo>
                    <a:pt x="19" y="109"/>
                  </a:lnTo>
                  <a:lnTo>
                    <a:pt x="20" y="103"/>
                  </a:lnTo>
                  <a:lnTo>
                    <a:pt x="22" y="90"/>
                  </a:lnTo>
                  <a:lnTo>
                    <a:pt x="26" y="69"/>
                  </a:lnTo>
                  <a:lnTo>
                    <a:pt x="30" y="48"/>
                  </a:lnTo>
                  <a:lnTo>
                    <a:pt x="34" y="34"/>
                  </a:lnTo>
                  <a:lnTo>
                    <a:pt x="23" y="50"/>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3" name="Freeform 339">
              <a:extLst>
                <a:ext uri="{FF2B5EF4-FFF2-40B4-BE49-F238E27FC236}">
                  <a16:creationId xmlns:a16="http://schemas.microsoft.com/office/drawing/2014/main" id="{70842116-569E-420D-8682-813FA207F06D}"/>
                </a:ext>
              </a:extLst>
            </p:cNvPr>
            <p:cNvSpPr>
              <a:spLocks/>
            </p:cNvSpPr>
            <p:nvPr/>
          </p:nvSpPr>
          <p:spPr bwMode="auto">
            <a:xfrm>
              <a:off x="2752" y="1141"/>
              <a:ext cx="85" cy="100"/>
            </a:xfrm>
            <a:custGeom>
              <a:avLst/>
              <a:gdLst>
                <a:gd name="T0" fmla="*/ 6 w 171"/>
                <a:gd name="T1" fmla="*/ 3 h 200"/>
                <a:gd name="T2" fmla="*/ 3 w 171"/>
                <a:gd name="T3" fmla="*/ 9 h 200"/>
                <a:gd name="T4" fmla="*/ 7 w 171"/>
                <a:gd name="T5" fmla="*/ 18 h 200"/>
                <a:gd name="T6" fmla="*/ 18 w 171"/>
                <a:gd name="T7" fmla="*/ 34 h 200"/>
                <a:gd name="T8" fmla="*/ 16 w 171"/>
                <a:gd name="T9" fmla="*/ 54 h 200"/>
                <a:gd name="T10" fmla="*/ 19 w 171"/>
                <a:gd name="T11" fmla="*/ 99 h 200"/>
                <a:gd name="T12" fmla="*/ 24 w 171"/>
                <a:gd name="T13" fmla="*/ 121 h 200"/>
                <a:gd name="T14" fmla="*/ 29 w 171"/>
                <a:gd name="T15" fmla="*/ 123 h 200"/>
                <a:gd name="T16" fmla="*/ 28 w 171"/>
                <a:gd name="T17" fmla="*/ 102 h 200"/>
                <a:gd name="T18" fmla="*/ 30 w 171"/>
                <a:gd name="T19" fmla="*/ 67 h 200"/>
                <a:gd name="T20" fmla="*/ 37 w 171"/>
                <a:gd name="T21" fmla="*/ 57 h 200"/>
                <a:gd name="T22" fmla="*/ 47 w 171"/>
                <a:gd name="T23" fmla="*/ 64 h 200"/>
                <a:gd name="T24" fmla="*/ 57 w 171"/>
                <a:gd name="T25" fmla="*/ 74 h 200"/>
                <a:gd name="T26" fmla="*/ 65 w 171"/>
                <a:gd name="T27" fmla="*/ 83 h 200"/>
                <a:gd name="T28" fmla="*/ 70 w 171"/>
                <a:gd name="T29" fmla="*/ 98 h 200"/>
                <a:gd name="T30" fmla="*/ 75 w 171"/>
                <a:gd name="T31" fmla="*/ 132 h 200"/>
                <a:gd name="T32" fmla="*/ 74 w 171"/>
                <a:gd name="T33" fmla="*/ 157 h 200"/>
                <a:gd name="T34" fmla="*/ 74 w 171"/>
                <a:gd name="T35" fmla="*/ 176 h 200"/>
                <a:gd name="T36" fmla="*/ 79 w 171"/>
                <a:gd name="T37" fmla="*/ 186 h 200"/>
                <a:gd name="T38" fmla="*/ 81 w 171"/>
                <a:gd name="T39" fmla="*/ 180 h 200"/>
                <a:gd name="T40" fmla="*/ 80 w 171"/>
                <a:gd name="T41" fmla="*/ 163 h 200"/>
                <a:gd name="T42" fmla="*/ 84 w 171"/>
                <a:gd name="T43" fmla="*/ 148 h 200"/>
                <a:gd name="T44" fmla="*/ 87 w 171"/>
                <a:gd name="T45" fmla="*/ 135 h 200"/>
                <a:gd name="T46" fmla="*/ 87 w 171"/>
                <a:gd name="T47" fmla="*/ 108 h 200"/>
                <a:gd name="T48" fmla="*/ 97 w 171"/>
                <a:gd name="T49" fmla="*/ 112 h 200"/>
                <a:gd name="T50" fmla="*/ 121 w 171"/>
                <a:gd name="T51" fmla="*/ 143 h 200"/>
                <a:gd name="T52" fmla="*/ 145 w 171"/>
                <a:gd name="T53" fmla="*/ 174 h 200"/>
                <a:gd name="T54" fmla="*/ 164 w 171"/>
                <a:gd name="T55" fmla="*/ 196 h 200"/>
                <a:gd name="T56" fmla="*/ 166 w 171"/>
                <a:gd name="T57" fmla="*/ 192 h 200"/>
                <a:gd name="T58" fmla="*/ 156 w 171"/>
                <a:gd name="T59" fmla="*/ 173 h 200"/>
                <a:gd name="T60" fmla="*/ 144 w 171"/>
                <a:gd name="T61" fmla="*/ 153 h 200"/>
                <a:gd name="T62" fmla="*/ 135 w 171"/>
                <a:gd name="T63" fmla="*/ 137 h 200"/>
                <a:gd name="T64" fmla="*/ 130 w 171"/>
                <a:gd name="T65" fmla="*/ 128 h 200"/>
                <a:gd name="T66" fmla="*/ 121 w 171"/>
                <a:gd name="T67" fmla="*/ 116 h 200"/>
                <a:gd name="T68" fmla="*/ 110 w 171"/>
                <a:gd name="T69" fmla="*/ 103 h 200"/>
                <a:gd name="T70" fmla="*/ 98 w 171"/>
                <a:gd name="T71" fmla="*/ 93 h 200"/>
                <a:gd name="T72" fmla="*/ 99 w 171"/>
                <a:gd name="T73" fmla="*/ 90 h 200"/>
                <a:gd name="T74" fmla="*/ 111 w 171"/>
                <a:gd name="T75" fmla="*/ 92 h 200"/>
                <a:gd name="T76" fmla="*/ 123 w 171"/>
                <a:gd name="T77" fmla="*/ 95 h 200"/>
                <a:gd name="T78" fmla="*/ 134 w 171"/>
                <a:gd name="T79" fmla="*/ 101 h 200"/>
                <a:gd name="T80" fmla="*/ 142 w 171"/>
                <a:gd name="T81" fmla="*/ 107 h 200"/>
                <a:gd name="T82" fmla="*/ 149 w 171"/>
                <a:gd name="T83" fmla="*/ 107 h 200"/>
                <a:gd name="T84" fmla="*/ 141 w 171"/>
                <a:gd name="T85" fmla="*/ 97 h 200"/>
                <a:gd name="T86" fmla="*/ 126 w 171"/>
                <a:gd name="T87" fmla="*/ 86 h 200"/>
                <a:gd name="T88" fmla="*/ 105 w 171"/>
                <a:gd name="T89" fmla="*/ 76 h 200"/>
                <a:gd name="T90" fmla="*/ 85 w 171"/>
                <a:gd name="T91" fmla="*/ 68 h 200"/>
                <a:gd name="T92" fmla="*/ 72 w 171"/>
                <a:gd name="T93" fmla="*/ 64 h 200"/>
                <a:gd name="T94" fmla="*/ 61 w 171"/>
                <a:gd name="T95" fmla="*/ 57 h 200"/>
                <a:gd name="T96" fmla="*/ 51 w 171"/>
                <a:gd name="T97" fmla="*/ 49 h 200"/>
                <a:gd name="T98" fmla="*/ 43 w 171"/>
                <a:gd name="T99" fmla="*/ 41 h 200"/>
                <a:gd name="T100" fmla="*/ 45 w 171"/>
                <a:gd name="T101" fmla="*/ 34 h 200"/>
                <a:gd name="T102" fmla="*/ 60 w 171"/>
                <a:gd name="T103" fmla="*/ 32 h 200"/>
                <a:gd name="T104" fmla="*/ 79 w 171"/>
                <a:gd name="T105" fmla="*/ 32 h 200"/>
                <a:gd name="T106" fmla="*/ 94 w 171"/>
                <a:gd name="T107" fmla="*/ 33 h 200"/>
                <a:gd name="T108" fmla="*/ 107 w 171"/>
                <a:gd name="T109" fmla="*/ 37 h 200"/>
                <a:gd name="T110" fmla="*/ 110 w 171"/>
                <a:gd name="T111" fmla="*/ 32 h 200"/>
                <a:gd name="T112" fmla="*/ 90 w 171"/>
                <a:gd name="T113" fmla="*/ 25 h 200"/>
                <a:gd name="T114" fmla="*/ 69 w 171"/>
                <a:gd name="T115" fmla="*/ 22 h 200"/>
                <a:gd name="T116" fmla="*/ 49 w 171"/>
                <a:gd name="T117" fmla="*/ 21 h 200"/>
                <a:gd name="T118" fmla="*/ 32 w 171"/>
                <a:gd name="T119" fmla="*/ 19 h 200"/>
                <a:gd name="T120" fmla="*/ 20 w 171"/>
                <a:gd name="T121" fmla="*/ 17 h 200"/>
                <a:gd name="T122" fmla="*/ 12 w 171"/>
                <a:gd name="T123"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00">
                  <a:moveTo>
                    <a:pt x="8" y="0"/>
                  </a:moveTo>
                  <a:lnTo>
                    <a:pt x="6" y="3"/>
                  </a:lnTo>
                  <a:lnTo>
                    <a:pt x="5" y="6"/>
                  </a:lnTo>
                  <a:lnTo>
                    <a:pt x="3" y="9"/>
                  </a:lnTo>
                  <a:lnTo>
                    <a:pt x="0" y="11"/>
                  </a:lnTo>
                  <a:lnTo>
                    <a:pt x="7" y="18"/>
                  </a:lnTo>
                  <a:lnTo>
                    <a:pt x="14" y="26"/>
                  </a:lnTo>
                  <a:lnTo>
                    <a:pt x="18" y="34"/>
                  </a:lnTo>
                  <a:lnTo>
                    <a:pt x="18" y="41"/>
                  </a:lnTo>
                  <a:lnTo>
                    <a:pt x="16" y="54"/>
                  </a:lnTo>
                  <a:lnTo>
                    <a:pt x="18" y="76"/>
                  </a:lnTo>
                  <a:lnTo>
                    <a:pt x="19" y="99"/>
                  </a:lnTo>
                  <a:lnTo>
                    <a:pt x="21" y="114"/>
                  </a:lnTo>
                  <a:lnTo>
                    <a:pt x="24" y="121"/>
                  </a:lnTo>
                  <a:lnTo>
                    <a:pt x="27" y="124"/>
                  </a:lnTo>
                  <a:lnTo>
                    <a:pt x="29" y="123"/>
                  </a:lnTo>
                  <a:lnTo>
                    <a:pt x="29" y="116"/>
                  </a:lnTo>
                  <a:lnTo>
                    <a:pt x="28" y="102"/>
                  </a:lnTo>
                  <a:lnTo>
                    <a:pt x="29" y="84"/>
                  </a:lnTo>
                  <a:lnTo>
                    <a:pt x="30" y="67"/>
                  </a:lnTo>
                  <a:lnTo>
                    <a:pt x="32" y="54"/>
                  </a:lnTo>
                  <a:lnTo>
                    <a:pt x="37" y="57"/>
                  </a:lnTo>
                  <a:lnTo>
                    <a:pt x="42" y="61"/>
                  </a:lnTo>
                  <a:lnTo>
                    <a:pt x="47" y="64"/>
                  </a:lnTo>
                  <a:lnTo>
                    <a:pt x="52" y="69"/>
                  </a:lnTo>
                  <a:lnTo>
                    <a:pt x="57" y="74"/>
                  </a:lnTo>
                  <a:lnTo>
                    <a:pt x="61" y="78"/>
                  </a:lnTo>
                  <a:lnTo>
                    <a:pt x="65" y="83"/>
                  </a:lnTo>
                  <a:lnTo>
                    <a:pt x="67" y="86"/>
                  </a:lnTo>
                  <a:lnTo>
                    <a:pt x="70" y="98"/>
                  </a:lnTo>
                  <a:lnTo>
                    <a:pt x="73" y="114"/>
                  </a:lnTo>
                  <a:lnTo>
                    <a:pt x="75" y="132"/>
                  </a:lnTo>
                  <a:lnTo>
                    <a:pt x="75" y="146"/>
                  </a:lnTo>
                  <a:lnTo>
                    <a:pt x="74" y="157"/>
                  </a:lnTo>
                  <a:lnTo>
                    <a:pt x="73" y="166"/>
                  </a:lnTo>
                  <a:lnTo>
                    <a:pt x="74" y="176"/>
                  </a:lnTo>
                  <a:lnTo>
                    <a:pt x="76" y="183"/>
                  </a:lnTo>
                  <a:lnTo>
                    <a:pt x="79" y="186"/>
                  </a:lnTo>
                  <a:lnTo>
                    <a:pt x="80" y="184"/>
                  </a:lnTo>
                  <a:lnTo>
                    <a:pt x="81" y="180"/>
                  </a:lnTo>
                  <a:lnTo>
                    <a:pt x="80" y="173"/>
                  </a:lnTo>
                  <a:lnTo>
                    <a:pt x="80" y="163"/>
                  </a:lnTo>
                  <a:lnTo>
                    <a:pt x="82" y="155"/>
                  </a:lnTo>
                  <a:lnTo>
                    <a:pt x="84" y="148"/>
                  </a:lnTo>
                  <a:lnTo>
                    <a:pt x="85" y="143"/>
                  </a:lnTo>
                  <a:lnTo>
                    <a:pt x="87" y="135"/>
                  </a:lnTo>
                  <a:lnTo>
                    <a:pt x="87" y="121"/>
                  </a:lnTo>
                  <a:lnTo>
                    <a:pt x="87" y="108"/>
                  </a:lnTo>
                  <a:lnTo>
                    <a:pt x="85" y="99"/>
                  </a:lnTo>
                  <a:lnTo>
                    <a:pt x="97" y="112"/>
                  </a:lnTo>
                  <a:lnTo>
                    <a:pt x="108" y="127"/>
                  </a:lnTo>
                  <a:lnTo>
                    <a:pt x="121" y="143"/>
                  </a:lnTo>
                  <a:lnTo>
                    <a:pt x="134" y="159"/>
                  </a:lnTo>
                  <a:lnTo>
                    <a:pt x="145" y="174"/>
                  </a:lnTo>
                  <a:lnTo>
                    <a:pt x="156" y="186"/>
                  </a:lnTo>
                  <a:lnTo>
                    <a:pt x="164" y="196"/>
                  </a:lnTo>
                  <a:lnTo>
                    <a:pt x="171" y="200"/>
                  </a:lnTo>
                  <a:lnTo>
                    <a:pt x="166" y="192"/>
                  </a:lnTo>
                  <a:lnTo>
                    <a:pt x="161" y="182"/>
                  </a:lnTo>
                  <a:lnTo>
                    <a:pt x="156" y="173"/>
                  </a:lnTo>
                  <a:lnTo>
                    <a:pt x="150" y="162"/>
                  </a:lnTo>
                  <a:lnTo>
                    <a:pt x="144" y="153"/>
                  </a:lnTo>
                  <a:lnTo>
                    <a:pt x="140" y="144"/>
                  </a:lnTo>
                  <a:lnTo>
                    <a:pt x="135" y="137"/>
                  </a:lnTo>
                  <a:lnTo>
                    <a:pt x="133" y="132"/>
                  </a:lnTo>
                  <a:lnTo>
                    <a:pt x="130" y="128"/>
                  </a:lnTo>
                  <a:lnTo>
                    <a:pt x="127" y="122"/>
                  </a:lnTo>
                  <a:lnTo>
                    <a:pt x="121" y="116"/>
                  </a:lnTo>
                  <a:lnTo>
                    <a:pt x="115" y="109"/>
                  </a:lnTo>
                  <a:lnTo>
                    <a:pt x="110" y="103"/>
                  </a:lnTo>
                  <a:lnTo>
                    <a:pt x="104" y="98"/>
                  </a:lnTo>
                  <a:lnTo>
                    <a:pt x="98" y="93"/>
                  </a:lnTo>
                  <a:lnTo>
                    <a:pt x="95" y="90"/>
                  </a:lnTo>
                  <a:lnTo>
                    <a:pt x="99" y="90"/>
                  </a:lnTo>
                  <a:lnTo>
                    <a:pt x="105" y="91"/>
                  </a:lnTo>
                  <a:lnTo>
                    <a:pt x="111" y="92"/>
                  </a:lnTo>
                  <a:lnTo>
                    <a:pt x="118" y="93"/>
                  </a:lnTo>
                  <a:lnTo>
                    <a:pt x="123" y="95"/>
                  </a:lnTo>
                  <a:lnTo>
                    <a:pt x="129" y="98"/>
                  </a:lnTo>
                  <a:lnTo>
                    <a:pt x="134" y="101"/>
                  </a:lnTo>
                  <a:lnTo>
                    <a:pt x="137" y="103"/>
                  </a:lnTo>
                  <a:lnTo>
                    <a:pt x="142" y="107"/>
                  </a:lnTo>
                  <a:lnTo>
                    <a:pt x="146" y="108"/>
                  </a:lnTo>
                  <a:lnTo>
                    <a:pt x="149" y="107"/>
                  </a:lnTo>
                  <a:lnTo>
                    <a:pt x="145" y="101"/>
                  </a:lnTo>
                  <a:lnTo>
                    <a:pt x="141" y="97"/>
                  </a:lnTo>
                  <a:lnTo>
                    <a:pt x="134" y="92"/>
                  </a:lnTo>
                  <a:lnTo>
                    <a:pt x="126" y="86"/>
                  </a:lnTo>
                  <a:lnTo>
                    <a:pt x="115" y="80"/>
                  </a:lnTo>
                  <a:lnTo>
                    <a:pt x="105" y="76"/>
                  </a:lnTo>
                  <a:lnTo>
                    <a:pt x="95" y="71"/>
                  </a:lnTo>
                  <a:lnTo>
                    <a:pt x="85" y="68"/>
                  </a:lnTo>
                  <a:lnTo>
                    <a:pt x="76" y="67"/>
                  </a:lnTo>
                  <a:lnTo>
                    <a:pt x="72" y="64"/>
                  </a:lnTo>
                  <a:lnTo>
                    <a:pt x="66" y="62"/>
                  </a:lnTo>
                  <a:lnTo>
                    <a:pt x="61" y="57"/>
                  </a:lnTo>
                  <a:lnTo>
                    <a:pt x="56" y="54"/>
                  </a:lnTo>
                  <a:lnTo>
                    <a:pt x="51" y="49"/>
                  </a:lnTo>
                  <a:lnTo>
                    <a:pt x="46" y="45"/>
                  </a:lnTo>
                  <a:lnTo>
                    <a:pt x="43" y="41"/>
                  </a:lnTo>
                  <a:lnTo>
                    <a:pt x="39" y="37"/>
                  </a:lnTo>
                  <a:lnTo>
                    <a:pt x="45" y="34"/>
                  </a:lnTo>
                  <a:lnTo>
                    <a:pt x="52" y="33"/>
                  </a:lnTo>
                  <a:lnTo>
                    <a:pt x="60" y="32"/>
                  </a:lnTo>
                  <a:lnTo>
                    <a:pt x="69" y="32"/>
                  </a:lnTo>
                  <a:lnTo>
                    <a:pt x="79" y="32"/>
                  </a:lnTo>
                  <a:lnTo>
                    <a:pt x="87" y="32"/>
                  </a:lnTo>
                  <a:lnTo>
                    <a:pt x="94" y="33"/>
                  </a:lnTo>
                  <a:lnTo>
                    <a:pt x="99" y="34"/>
                  </a:lnTo>
                  <a:lnTo>
                    <a:pt x="107" y="37"/>
                  </a:lnTo>
                  <a:lnTo>
                    <a:pt x="112" y="36"/>
                  </a:lnTo>
                  <a:lnTo>
                    <a:pt x="110" y="32"/>
                  </a:lnTo>
                  <a:lnTo>
                    <a:pt x="99" y="27"/>
                  </a:lnTo>
                  <a:lnTo>
                    <a:pt x="90" y="25"/>
                  </a:lnTo>
                  <a:lnTo>
                    <a:pt x="80" y="24"/>
                  </a:lnTo>
                  <a:lnTo>
                    <a:pt x="69" y="22"/>
                  </a:lnTo>
                  <a:lnTo>
                    <a:pt x="59" y="22"/>
                  </a:lnTo>
                  <a:lnTo>
                    <a:pt x="49" y="21"/>
                  </a:lnTo>
                  <a:lnTo>
                    <a:pt x="39" y="21"/>
                  </a:lnTo>
                  <a:lnTo>
                    <a:pt x="32" y="19"/>
                  </a:lnTo>
                  <a:lnTo>
                    <a:pt x="27" y="19"/>
                  </a:lnTo>
                  <a:lnTo>
                    <a:pt x="20" y="17"/>
                  </a:lnTo>
                  <a:lnTo>
                    <a:pt x="15" y="12"/>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4" name="Freeform 340">
              <a:extLst>
                <a:ext uri="{FF2B5EF4-FFF2-40B4-BE49-F238E27FC236}">
                  <a16:creationId xmlns:a16="http://schemas.microsoft.com/office/drawing/2014/main" id="{F1A0B111-EC9E-48D7-B0E9-457817B570E1}"/>
                </a:ext>
              </a:extLst>
            </p:cNvPr>
            <p:cNvSpPr>
              <a:spLocks/>
            </p:cNvSpPr>
            <p:nvPr/>
          </p:nvSpPr>
          <p:spPr bwMode="auto">
            <a:xfrm>
              <a:off x="2644" y="1123"/>
              <a:ext cx="63" cy="131"/>
            </a:xfrm>
            <a:custGeom>
              <a:avLst/>
              <a:gdLst>
                <a:gd name="T0" fmla="*/ 109 w 125"/>
                <a:gd name="T1" fmla="*/ 46 h 263"/>
                <a:gd name="T2" fmla="*/ 100 w 125"/>
                <a:gd name="T3" fmla="*/ 57 h 263"/>
                <a:gd name="T4" fmla="*/ 94 w 125"/>
                <a:gd name="T5" fmla="*/ 53 h 263"/>
                <a:gd name="T6" fmla="*/ 87 w 125"/>
                <a:gd name="T7" fmla="*/ 76 h 263"/>
                <a:gd name="T8" fmla="*/ 102 w 125"/>
                <a:gd name="T9" fmla="*/ 118 h 263"/>
                <a:gd name="T10" fmla="*/ 109 w 125"/>
                <a:gd name="T11" fmla="*/ 163 h 263"/>
                <a:gd name="T12" fmla="*/ 105 w 125"/>
                <a:gd name="T13" fmla="*/ 159 h 263"/>
                <a:gd name="T14" fmla="*/ 89 w 125"/>
                <a:gd name="T15" fmla="*/ 113 h 263"/>
                <a:gd name="T16" fmla="*/ 67 w 125"/>
                <a:gd name="T17" fmla="*/ 141 h 263"/>
                <a:gd name="T18" fmla="*/ 61 w 125"/>
                <a:gd name="T19" fmla="*/ 193 h 263"/>
                <a:gd name="T20" fmla="*/ 59 w 125"/>
                <a:gd name="T21" fmla="*/ 237 h 263"/>
                <a:gd name="T22" fmla="*/ 54 w 125"/>
                <a:gd name="T23" fmla="*/ 236 h 263"/>
                <a:gd name="T24" fmla="*/ 55 w 125"/>
                <a:gd name="T25" fmla="*/ 209 h 263"/>
                <a:gd name="T26" fmla="*/ 48 w 125"/>
                <a:gd name="T27" fmla="*/ 198 h 263"/>
                <a:gd name="T28" fmla="*/ 34 w 125"/>
                <a:gd name="T29" fmla="*/ 229 h 263"/>
                <a:gd name="T30" fmla="*/ 17 w 125"/>
                <a:gd name="T31" fmla="*/ 256 h 263"/>
                <a:gd name="T32" fmla="*/ 2 w 125"/>
                <a:gd name="T33" fmla="*/ 263 h 263"/>
                <a:gd name="T34" fmla="*/ 16 w 125"/>
                <a:gd name="T35" fmla="*/ 244 h 263"/>
                <a:gd name="T36" fmla="*/ 40 w 125"/>
                <a:gd name="T37" fmla="*/ 190 h 263"/>
                <a:gd name="T38" fmla="*/ 28 w 125"/>
                <a:gd name="T39" fmla="*/ 191 h 263"/>
                <a:gd name="T40" fmla="*/ 13 w 125"/>
                <a:gd name="T41" fmla="*/ 195 h 263"/>
                <a:gd name="T42" fmla="*/ 2 w 125"/>
                <a:gd name="T43" fmla="*/ 201 h 263"/>
                <a:gd name="T44" fmla="*/ 5 w 125"/>
                <a:gd name="T45" fmla="*/ 195 h 263"/>
                <a:gd name="T46" fmla="*/ 18 w 125"/>
                <a:gd name="T47" fmla="*/ 187 h 263"/>
                <a:gd name="T48" fmla="*/ 37 w 125"/>
                <a:gd name="T49" fmla="*/ 178 h 263"/>
                <a:gd name="T50" fmla="*/ 49 w 125"/>
                <a:gd name="T51" fmla="*/ 153 h 263"/>
                <a:gd name="T52" fmla="*/ 68 w 125"/>
                <a:gd name="T53" fmla="*/ 101 h 263"/>
                <a:gd name="T54" fmla="*/ 41 w 125"/>
                <a:gd name="T55" fmla="*/ 100 h 263"/>
                <a:gd name="T56" fmla="*/ 17 w 125"/>
                <a:gd name="T57" fmla="*/ 103 h 263"/>
                <a:gd name="T58" fmla="*/ 3 w 125"/>
                <a:gd name="T59" fmla="*/ 108 h 263"/>
                <a:gd name="T60" fmla="*/ 6 w 125"/>
                <a:gd name="T61" fmla="*/ 103 h 263"/>
                <a:gd name="T62" fmla="*/ 26 w 125"/>
                <a:gd name="T63" fmla="*/ 93 h 263"/>
                <a:gd name="T64" fmla="*/ 55 w 125"/>
                <a:gd name="T65" fmla="*/ 84 h 263"/>
                <a:gd name="T66" fmla="*/ 74 w 125"/>
                <a:gd name="T67" fmla="*/ 77 h 263"/>
                <a:gd name="T68" fmla="*/ 82 w 125"/>
                <a:gd name="T69" fmla="*/ 50 h 263"/>
                <a:gd name="T70" fmla="*/ 66 w 125"/>
                <a:gd name="T71" fmla="*/ 43 h 263"/>
                <a:gd name="T72" fmla="*/ 45 w 125"/>
                <a:gd name="T73" fmla="*/ 48 h 263"/>
                <a:gd name="T74" fmla="*/ 24 w 125"/>
                <a:gd name="T75" fmla="*/ 57 h 263"/>
                <a:gd name="T76" fmla="*/ 10 w 125"/>
                <a:gd name="T77" fmla="*/ 63 h 263"/>
                <a:gd name="T78" fmla="*/ 2 w 125"/>
                <a:gd name="T79" fmla="*/ 66 h 263"/>
                <a:gd name="T80" fmla="*/ 16 w 125"/>
                <a:gd name="T81" fmla="*/ 50 h 263"/>
                <a:gd name="T82" fmla="*/ 34 w 125"/>
                <a:gd name="T83" fmla="*/ 30 h 263"/>
                <a:gd name="T84" fmla="*/ 51 w 125"/>
                <a:gd name="T85" fmla="*/ 19 h 263"/>
                <a:gd name="T86" fmla="*/ 54 w 125"/>
                <a:gd name="T87" fmla="*/ 30 h 263"/>
                <a:gd name="T88" fmla="*/ 62 w 125"/>
                <a:gd name="T89" fmla="*/ 39 h 263"/>
                <a:gd name="T90" fmla="*/ 78 w 125"/>
                <a:gd name="T91" fmla="*/ 43 h 263"/>
                <a:gd name="T92" fmla="*/ 92 w 125"/>
                <a:gd name="T93" fmla="*/ 39 h 263"/>
                <a:gd name="T94" fmla="*/ 99 w 125"/>
                <a:gd name="T95" fmla="*/ 23 h 263"/>
                <a:gd name="T96" fmla="*/ 114 w 125"/>
                <a:gd name="T97" fmla="*/ 7 h 263"/>
                <a:gd name="T98" fmla="*/ 119 w 125"/>
                <a:gd name="T99" fmla="*/ 8 h 263"/>
                <a:gd name="T100" fmla="*/ 106 w 125"/>
                <a:gd name="T101" fmla="*/ 29 h 263"/>
                <a:gd name="T102" fmla="*/ 117 w 125"/>
                <a:gd name="T103" fmla="*/ 3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263">
                  <a:moveTo>
                    <a:pt x="123" y="37"/>
                  </a:moveTo>
                  <a:lnTo>
                    <a:pt x="116" y="42"/>
                  </a:lnTo>
                  <a:lnTo>
                    <a:pt x="109" y="46"/>
                  </a:lnTo>
                  <a:lnTo>
                    <a:pt x="105" y="53"/>
                  </a:lnTo>
                  <a:lnTo>
                    <a:pt x="102" y="60"/>
                  </a:lnTo>
                  <a:lnTo>
                    <a:pt x="100" y="57"/>
                  </a:lnTo>
                  <a:lnTo>
                    <a:pt x="98" y="54"/>
                  </a:lnTo>
                  <a:lnTo>
                    <a:pt x="97" y="53"/>
                  </a:lnTo>
                  <a:lnTo>
                    <a:pt x="94" y="53"/>
                  </a:lnTo>
                  <a:lnTo>
                    <a:pt x="92" y="57"/>
                  </a:lnTo>
                  <a:lnTo>
                    <a:pt x="90" y="66"/>
                  </a:lnTo>
                  <a:lnTo>
                    <a:pt x="87" y="76"/>
                  </a:lnTo>
                  <a:lnTo>
                    <a:pt x="89" y="83"/>
                  </a:lnTo>
                  <a:lnTo>
                    <a:pt x="94" y="96"/>
                  </a:lnTo>
                  <a:lnTo>
                    <a:pt x="102" y="118"/>
                  </a:lnTo>
                  <a:lnTo>
                    <a:pt x="108" y="139"/>
                  </a:lnTo>
                  <a:lnTo>
                    <a:pt x="110" y="154"/>
                  </a:lnTo>
                  <a:lnTo>
                    <a:pt x="109" y="163"/>
                  </a:lnTo>
                  <a:lnTo>
                    <a:pt x="107" y="166"/>
                  </a:lnTo>
                  <a:lnTo>
                    <a:pt x="105" y="165"/>
                  </a:lnTo>
                  <a:lnTo>
                    <a:pt x="105" y="159"/>
                  </a:lnTo>
                  <a:lnTo>
                    <a:pt x="102" y="146"/>
                  </a:lnTo>
                  <a:lnTo>
                    <a:pt x="97" y="129"/>
                  </a:lnTo>
                  <a:lnTo>
                    <a:pt x="89" y="113"/>
                  </a:lnTo>
                  <a:lnTo>
                    <a:pt x="81" y="104"/>
                  </a:lnTo>
                  <a:lnTo>
                    <a:pt x="74" y="119"/>
                  </a:lnTo>
                  <a:lnTo>
                    <a:pt x="67" y="141"/>
                  </a:lnTo>
                  <a:lnTo>
                    <a:pt x="61" y="161"/>
                  </a:lnTo>
                  <a:lnTo>
                    <a:pt x="60" y="178"/>
                  </a:lnTo>
                  <a:lnTo>
                    <a:pt x="61" y="193"/>
                  </a:lnTo>
                  <a:lnTo>
                    <a:pt x="62" y="210"/>
                  </a:lnTo>
                  <a:lnTo>
                    <a:pt x="62" y="227"/>
                  </a:lnTo>
                  <a:lnTo>
                    <a:pt x="59" y="237"/>
                  </a:lnTo>
                  <a:lnTo>
                    <a:pt x="55" y="241"/>
                  </a:lnTo>
                  <a:lnTo>
                    <a:pt x="54" y="240"/>
                  </a:lnTo>
                  <a:lnTo>
                    <a:pt x="54" y="236"/>
                  </a:lnTo>
                  <a:lnTo>
                    <a:pt x="55" y="229"/>
                  </a:lnTo>
                  <a:lnTo>
                    <a:pt x="56" y="220"/>
                  </a:lnTo>
                  <a:lnTo>
                    <a:pt x="55" y="209"/>
                  </a:lnTo>
                  <a:lnTo>
                    <a:pt x="54" y="198"/>
                  </a:lnTo>
                  <a:lnTo>
                    <a:pt x="52" y="190"/>
                  </a:lnTo>
                  <a:lnTo>
                    <a:pt x="48" y="198"/>
                  </a:lnTo>
                  <a:lnTo>
                    <a:pt x="44" y="207"/>
                  </a:lnTo>
                  <a:lnTo>
                    <a:pt x="39" y="218"/>
                  </a:lnTo>
                  <a:lnTo>
                    <a:pt x="34" y="229"/>
                  </a:lnTo>
                  <a:lnTo>
                    <a:pt x="29" y="240"/>
                  </a:lnTo>
                  <a:lnTo>
                    <a:pt x="23" y="249"/>
                  </a:lnTo>
                  <a:lnTo>
                    <a:pt x="17" y="256"/>
                  </a:lnTo>
                  <a:lnTo>
                    <a:pt x="10" y="260"/>
                  </a:lnTo>
                  <a:lnTo>
                    <a:pt x="5" y="263"/>
                  </a:lnTo>
                  <a:lnTo>
                    <a:pt x="2" y="263"/>
                  </a:lnTo>
                  <a:lnTo>
                    <a:pt x="3" y="259"/>
                  </a:lnTo>
                  <a:lnTo>
                    <a:pt x="8" y="256"/>
                  </a:lnTo>
                  <a:lnTo>
                    <a:pt x="16" y="244"/>
                  </a:lnTo>
                  <a:lnTo>
                    <a:pt x="26" y="225"/>
                  </a:lnTo>
                  <a:lnTo>
                    <a:pt x="36" y="204"/>
                  </a:lnTo>
                  <a:lnTo>
                    <a:pt x="40" y="190"/>
                  </a:lnTo>
                  <a:lnTo>
                    <a:pt x="37" y="190"/>
                  </a:lnTo>
                  <a:lnTo>
                    <a:pt x="32" y="191"/>
                  </a:lnTo>
                  <a:lnTo>
                    <a:pt x="28" y="191"/>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3"/>
                  </a:lnTo>
                  <a:lnTo>
                    <a:pt x="31" y="180"/>
                  </a:lnTo>
                  <a:lnTo>
                    <a:pt x="37" y="178"/>
                  </a:lnTo>
                  <a:lnTo>
                    <a:pt x="41" y="174"/>
                  </a:lnTo>
                  <a:lnTo>
                    <a:pt x="45" y="173"/>
                  </a:lnTo>
                  <a:lnTo>
                    <a:pt x="49" y="153"/>
                  </a:lnTo>
                  <a:lnTo>
                    <a:pt x="56" y="131"/>
                  </a:lnTo>
                  <a:lnTo>
                    <a:pt x="63" y="112"/>
                  </a:lnTo>
                  <a:lnTo>
                    <a:pt x="68" y="101"/>
                  </a:lnTo>
                  <a:lnTo>
                    <a:pt x="60" y="100"/>
                  </a:lnTo>
                  <a:lnTo>
                    <a:pt x="51" y="100"/>
                  </a:lnTo>
                  <a:lnTo>
                    <a:pt x="41" y="100"/>
                  </a:lnTo>
                  <a:lnTo>
                    <a:pt x="33" y="100"/>
                  </a:lnTo>
                  <a:lnTo>
                    <a:pt x="24" y="101"/>
                  </a:lnTo>
                  <a:lnTo>
                    <a:pt x="17" y="103"/>
                  </a:lnTo>
                  <a:lnTo>
                    <a:pt x="11" y="105"/>
                  </a:lnTo>
                  <a:lnTo>
                    <a:pt x="8" y="106"/>
                  </a:lnTo>
                  <a:lnTo>
                    <a:pt x="3" y="108"/>
                  </a:lnTo>
                  <a:lnTo>
                    <a:pt x="2" y="108"/>
                  </a:lnTo>
                  <a:lnTo>
                    <a:pt x="2" y="106"/>
                  </a:lnTo>
                  <a:lnTo>
                    <a:pt x="6" y="103"/>
                  </a:lnTo>
                  <a:lnTo>
                    <a:pt x="10" y="100"/>
                  </a:lnTo>
                  <a:lnTo>
                    <a:pt x="17" y="97"/>
                  </a:lnTo>
                  <a:lnTo>
                    <a:pt x="26" y="93"/>
                  </a:lnTo>
                  <a:lnTo>
                    <a:pt x="37" y="90"/>
                  </a:lnTo>
                  <a:lnTo>
                    <a:pt x="46" y="88"/>
                  </a:lnTo>
                  <a:lnTo>
                    <a:pt x="55" y="84"/>
                  </a:lnTo>
                  <a:lnTo>
                    <a:pt x="63" y="83"/>
                  </a:lnTo>
                  <a:lnTo>
                    <a:pt x="68" y="82"/>
                  </a:lnTo>
                  <a:lnTo>
                    <a:pt x="74" y="77"/>
                  </a:lnTo>
                  <a:lnTo>
                    <a:pt x="78" y="67"/>
                  </a:lnTo>
                  <a:lnTo>
                    <a:pt x="81" y="57"/>
                  </a:lnTo>
                  <a:lnTo>
                    <a:pt x="82" y="50"/>
                  </a:lnTo>
                  <a:lnTo>
                    <a:pt x="79" y="46"/>
                  </a:lnTo>
                  <a:lnTo>
                    <a:pt x="74" y="44"/>
                  </a:lnTo>
                  <a:lnTo>
                    <a:pt x="66" y="43"/>
                  </a:lnTo>
                  <a:lnTo>
                    <a:pt x="60" y="44"/>
                  </a:lnTo>
                  <a:lnTo>
                    <a:pt x="53" y="46"/>
                  </a:lnTo>
                  <a:lnTo>
                    <a:pt x="45" y="48"/>
                  </a:lnTo>
                  <a:lnTo>
                    <a:pt x="38" y="52"/>
                  </a:lnTo>
                  <a:lnTo>
                    <a:pt x="30" y="54"/>
                  </a:lnTo>
                  <a:lnTo>
                    <a:pt x="24" y="57"/>
                  </a:lnTo>
                  <a:lnTo>
                    <a:pt x="18" y="59"/>
                  </a:lnTo>
                  <a:lnTo>
                    <a:pt x="14" y="61"/>
                  </a:lnTo>
                  <a:lnTo>
                    <a:pt x="10" y="63"/>
                  </a:lnTo>
                  <a:lnTo>
                    <a:pt x="6" y="67"/>
                  </a:lnTo>
                  <a:lnTo>
                    <a:pt x="2" y="68"/>
                  </a:lnTo>
                  <a:lnTo>
                    <a:pt x="2" y="66"/>
                  </a:lnTo>
                  <a:lnTo>
                    <a:pt x="7" y="60"/>
                  </a:lnTo>
                  <a:lnTo>
                    <a:pt x="11" y="55"/>
                  </a:lnTo>
                  <a:lnTo>
                    <a:pt x="16" y="50"/>
                  </a:lnTo>
                  <a:lnTo>
                    <a:pt x="22" y="43"/>
                  </a:lnTo>
                  <a:lnTo>
                    <a:pt x="28" y="36"/>
                  </a:lnTo>
                  <a:lnTo>
                    <a:pt x="34" y="30"/>
                  </a:lnTo>
                  <a:lnTo>
                    <a:pt x="40" y="24"/>
                  </a:lnTo>
                  <a:lnTo>
                    <a:pt x="46" y="21"/>
                  </a:lnTo>
                  <a:lnTo>
                    <a:pt x="51" y="19"/>
                  </a:lnTo>
                  <a:lnTo>
                    <a:pt x="51" y="22"/>
                  </a:lnTo>
                  <a:lnTo>
                    <a:pt x="52" y="25"/>
                  </a:lnTo>
                  <a:lnTo>
                    <a:pt x="54" y="30"/>
                  </a:lnTo>
                  <a:lnTo>
                    <a:pt x="55" y="33"/>
                  </a:lnTo>
                  <a:lnTo>
                    <a:pt x="59" y="37"/>
                  </a:lnTo>
                  <a:lnTo>
                    <a:pt x="62" y="39"/>
                  </a:lnTo>
                  <a:lnTo>
                    <a:pt x="67" y="40"/>
                  </a:lnTo>
                  <a:lnTo>
                    <a:pt x="72" y="42"/>
                  </a:lnTo>
                  <a:lnTo>
                    <a:pt x="78" y="43"/>
                  </a:lnTo>
                  <a:lnTo>
                    <a:pt x="83" y="42"/>
                  </a:lnTo>
                  <a:lnTo>
                    <a:pt x="87" y="42"/>
                  </a:lnTo>
                  <a:lnTo>
                    <a:pt x="92" y="39"/>
                  </a:lnTo>
                  <a:lnTo>
                    <a:pt x="97" y="35"/>
                  </a:lnTo>
                  <a:lnTo>
                    <a:pt x="99" y="29"/>
                  </a:lnTo>
                  <a:lnTo>
                    <a:pt x="99" y="23"/>
                  </a:lnTo>
                  <a:lnTo>
                    <a:pt x="99" y="19"/>
                  </a:lnTo>
                  <a:lnTo>
                    <a:pt x="106" y="12"/>
                  </a:lnTo>
                  <a:lnTo>
                    <a:pt x="114" y="7"/>
                  </a:lnTo>
                  <a:lnTo>
                    <a:pt x="122" y="2"/>
                  </a:lnTo>
                  <a:lnTo>
                    <a:pt x="125" y="0"/>
                  </a:lnTo>
                  <a:lnTo>
                    <a:pt x="119" y="8"/>
                  </a:lnTo>
                  <a:lnTo>
                    <a:pt x="110" y="16"/>
                  </a:lnTo>
                  <a:lnTo>
                    <a:pt x="106" y="23"/>
                  </a:lnTo>
                  <a:lnTo>
                    <a:pt x="106" y="29"/>
                  </a:lnTo>
                  <a:lnTo>
                    <a:pt x="109" y="33"/>
                  </a:lnTo>
                  <a:lnTo>
                    <a:pt x="113" y="38"/>
                  </a:lnTo>
                  <a:lnTo>
                    <a:pt x="117" y="39"/>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5" name="Freeform 341">
              <a:extLst>
                <a:ext uri="{FF2B5EF4-FFF2-40B4-BE49-F238E27FC236}">
                  <a16:creationId xmlns:a16="http://schemas.microsoft.com/office/drawing/2014/main" id="{8A409A71-3A58-4D7C-AD02-F47701097BC5}"/>
                </a:ext>
              </a:extLst>
            </p:cNvPr>
            <p:cNvSpPr>
              <a:spLocks/>
            </p:cNvSpPr>
            <p:nvPr/>
          </p:nvSpPr>
          <p:spPr bwMode="auto">
            <a:xfrm>
              <a:off x="2705" y="1168"/>
              <a:ext cx="10" cy="17"/>
            </a:xfrm>
            <a:custGeom>
              <a:avLst/>
              <a:gdLst>
                <a:gd name="T0" fmla="*/ 0 w 20"/>
                <a:gd name="T1" fmla="*/ 0 h 33"/>
                <a:gd name="T2" fmla="*/ 5 w 20"/>
                <a:gd name="T3" fmla="*/ 1 h 33"/>
                <a:gd name="T4" fmla="*/ 9 w 20"/>
                <a:gd name="T5" fmla="*/ 1 h 33"/>
                <a:gd name="T6" fmla="*/ 14 w 20"/>
                <a:gd name="T7" fmla="*/ 1 h 33"/>
                <a:gd name="T8" fmla="*/ 17 w 20"/>
                <a:gd name="T9" fmla="*/ 0 h 33"/>
                <a:gd name="T10" fmla="*/ 18 w 20"/>
                <a:gd name="T11" fmla="*/ 8 h 33"/>
                <a:gd name="T12" fmla="*/ 20 w 20"/>
                <a:gd name="T13" fmla="*/ 16 h 33"/>
                <a:gd name="T14" fmla="*/ 18 w 20"/>
                <a:gd name="T15" fmla="*/ 23 h 33"/>
                <a:gd name="T16" fmla="*/ 17 w 20"/>
                <a:gd name="T17" fmla="*/ 31 h 33"/>
                <a:gd name="T18" fmla="*/ 16 w 20"/>
                <a:gd name="T19" fmla="*/ 33 h 33"/>
                <a:gd name="T20" fmla="*/ 15 w 20"/>
                <a:gd name="T21" fmla="*/ 33 h 33"/>
                <a:gd name="T22" fmla="*/ 14 w 20"/>
                <a:gd name="T23" fmla="*/ 32 h 33"/>
                <a:gd name="T24" fmla="*/ 14 w 20"/>
                <a:gd name="T25" fmla="*/ 29 h 33"/>
                <a:gd name="T26" fmla="*/ 13 w 20"/>
                <a:gd name="T27" fmla="*/ 23 h 33"/>
                <a:gd name="T28" fmla="*/ 9 w 20"/>
                <a:gd name="T29" fmla="*/ 15 h 33"/>
                <a:gd name="T30" fmla="*/ 5 w 20"/>
                <a:gd name="T31" fmla="*/ 7 h 33"/>
                <a:gd name="T32" fmla="*/ 0 w 20"/>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3">
                  <a:moveTo>
                    <a:pt x="0" y="0"/>
                  </a:moveTo>
                  <a:lnTo>
                    <a:pt x="5" y="1"/>
                  </a:lnTo>
                  <a:lnTo>
                    <a:pt x="9" y="1"/>
                  </a:lnTo>
                  <a:lnTo>
                    <a:pt x="14" y="1"/>
                  </a:lnTo>
                  <a:lnTo>
                    <a:pt x="17" y="0"/>
                  </a:lnTo>
                  <a:lnTo>
                    <a:pt x="18" y="8"/>
                  </a:lnTo>
                  <a:lnTo>
                    <a:pt x="20" y="16"/>
                  </a:lnTo>
                  <a:lnTo>
                    <a:pt x="18" y="23"/>
                  </a:lnTo>
                  <a:lnTo>
                    <a:pt x="17" y="31"/>
                  </a:lnTo>
                  <a:lnTo>
                    <a:pt x="16" y="33"/>
                  </a:lnTo>
                  <a:lnTo>
                    <a:pt x="15" y="33"/>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6" name="Freeform 342">
              <a:extLst>
                <a:ext uri="{FF2B5EF4-FFF2-40B4-BE49-F238E27FC236}">
                  <a16:creationId xmlns:a16="http://schemas.microsoft.com/office/drawing/2014/main" id="{0DA63579-C9EB-417B-A335-D53D857FED2F}"/>
                </a:ext>
              </a:extLst>
            </p:cNvPr>
            <p:cNvSpPr>
              <a:spLocks/>
            </p:cNvSpPr>
            <p:nvPr/>
          </p:nvSpPr>
          <p:spPr bwMode="auto">
            <a:xfrm>
              <a:off x="2452" y="1056"/>
              <a:ext cx="192" cy="116"/>
            </a:xfrm>
            <a:custGeom>
              <a:avLst/>
              <a:gdLst>
                <a:gd name="T0" fmla="*/ 347 w 386"/>
                <a:gd name="T1" fmla="*/ 87 h 232"/>
                <a:gd name="T2" fmla="*/ 310 w 386"/>
                <a:gd name="T3" fmla="*/ 104 h 232"/>
                <a:gd name="T4" fmla="*/ 282 w 386"/>
                <a:gd name="T5" fmla="*/ 156 h 232"/>
                <a:gd name="T6" fmla="*/ 250 w 386"/>
                <a:gd name="T7" fmla="*/ 195 h 232"/>
                <a:gd name="T8" fmla="*/ 210 w 386"/>
                <a:gd name="T9" fmla="*/ 227 h 232"/>
                <a:gd name="T10" fmla="*/ 198 w 386"/>
                <a:gd name="T11" fmla="*/ 229 h 232"/>
                <a:gd name="T12" fmla="*/ 224 w 386"/>
                <a:gd name="T13" fmla="*/ 206 h 232"/>
                <a:gd name="T14" fmla="*/ 263 w 386"/>
                <a:gd name="T15" fmla="*/ 167 h 232"/>
                <a:gd name="T16" fmla="*/ 281 w 386"/>
                <a:gd name="T17" fmla="*/ 128 h 232"/>
                <a:gd name="T18" fmla="*/ 279 w 386"/>
                <a:gd name="T19" fmla="*/ 117 h 232"/>
                <a:gd name="T20" fmla="*/ 255 w 386"/>
                <a:gd name="T21" fmla="*/ 129 h 232"/>
                <a:gd name="T22" fmla="*/ 225 w 386"/>
                <a:gd name="T23" fmla="*/ 144 h 232"/>
                <a:gd name="T24" fmla="*/ 183 w 386"/>
                <a:gd name="T25" fmla="*/ 184 h 232"/>
                <a:gd name="T26" fmla="*/ 126 w 386"/>
                <a:gd name="T27" fmla="*/ 216 h 232"/>
                <a:gd name="T28" fmla="*/ 105 w 386"/>
                <a:gd name="T29" fmla="*/ 217 h 232"/>
                <a:gd name="T30" fmla="*/ 152 w 386"/>
                <a:gd name="T31" fmla="*/ 192 h 232"/>
                <a:gd name="T32" fmla="*/ 199 w 386"/>
                <a:gd name="T33" fmla="*/ 149 h 232"/>
                <a:gd name="T34" fmla="*/ 196 w 386"/>
                <a:gd name="T35" fmla="*/ 139 h 232"/>
                <a:gd name="T36" fmla="*/ 169 w 386"/>
                <a:gd name="T37" fmla="*/ 141 h 232"/>
                <a:gd name="T38" fmla="*/ 146 w 386"/>
                <a:gd name="T39" fmla="*/ 143 h 232"/>
                <a:gd name="T40" fmla="*/ 104 w 386"/>
                <a:gd name="T41" fmla="*/ 164 h 232"/>
                <a:gd name="T42" fmla="*/ 47 w 386"/>
                <a:gd name="T43" fmla="*/ 184 h 232"/>
                <a:gd name="T44" fmla="*/ 32 w 386"/>
                <a:gd name="T45" fmla="*/ 181 h 232"/>
                <a:gd name="T46" fmla="*/ 76 w 386"/>
                <a:gd name="T47" fmla="*/ 167 h 232"/>
                <a:gd name="T48" fmla="*/ 115 w 386"/>
                <a:gd name="T49" fmla="*/ 143 h 232"/>
                <a:gd name="T50" fmla="*/ 77 w 386"/>
                <a:gd name="T51" fmla="*/ 134 h 232"/>
                <a:gd name="T52" fmla="*/ 23 w 386"/>
                <a:gd name="T53" fmla="*/ 141 h 232"/>
                <a:gd name="T54" fmla="*/ 0 w 386"/>
                <a:gd name="T55" fmla="*/ 146 h 232"/>
                <a:gd name="T56" fmla="*/ 35 w 386"/>
                <a:gd name="T57" fmla="*/ 128 h 232"/>
                <a:gd name="T58" fmla="*/ 100 w 386"/>
                <a:gd name="T59" fmla="*/ 119 h 232"/>
                <a:gd name="T60" fmla="*/ 95 w 386"/>
                <a:gd name="T61" fmla="*/ 101 h 232"/>
                <a:gd name="T62" fmla="*/ 57 w 386"/>
                <a:gd name="T63" fmla="*/ 74 h 232"/>
                <a:gd name="T64" fmla="*/ 43 w 386"/>
                <a:gd name="T65" fmla="*/ 60 h 232"/>
                <a:gd name="T66" fmla="*/ 83 w 386"/>
                <a:gd name="T67" fmla="*/ 79 h 232"/>
                <a:gd name="T68" fmla="*/ 135 w 386"/>
                <a:gd name="T69" fmla="*/ 110 h 232"/>
                <a:gd name="T70" fmla="*/ 161 w 386"/>
                <a:gd name="T71" fmla="*/ 117 h 232"/>
                <a:gd name="T72" fmla="*/ 191 w 386"/>
                <a:gd name="T73" fmla="*/ 117 h 232"/>
                <a:gd name="T74" fmla="*/ 182 w 386"/>
                <a:gd name="T75" fmla="*/ 95 h 232"/>
                <a:gd name="T76" fmla="*/ 156 w 386"/>
                <a:gd name="T77" fmla="*/ 67 h 232"/>
                <a:gd name="T78" fmla="*/ 136 w 386"/>
                <a:gd name="T79" fmla="*/ 52 h 232"/>
                <a:gd name="T80" fmla="*/ 119 w 386"/>
                <a:gd name="T81" fmla="*/ 41 h 232"/>
                <a:gd name="T82" fmla="*/ 112 w 386"/>
                <a:gd name="T83" fmla="*/ 26 h 232"/>
                <a:gd name="T84" fmla="*/ 158 w 386"/>
                <a:gd name="T85" fmla="*/ 60 h 232"/>
                <a:gd name="T86" fmla="*/ 204 w 386"/>
                <a:gd name="T87" fmla="*/ 97 h 232"/>
                <a:gd name="T88" fmla="*/ 227 w 386"/>
                <a:gd name="T89" fmla="*/ 109 h 232"/>
                <a:gd name="T90" fmla="*/ 252 w 386"/>
                <a:gd name="T91" fmla="*/ 104 h 232"/>
                <a:gd name="T92" fmla="*/ 278 w 386"/>
                <a:gd name="T93" fmla="*/ 97 h 232"/>
                <a:gd name="T94" fmla="*/ 282 w 386"/>
                <a:gd name="T95" fmla="*/ 86 h 232"/>
                <a:gd name="T96" fmla="*/ 251 w 386"/>
                <a:gd name="T97" fmla="*/ 55 h 232"/>
                <a:gd name="T98" fmla="*/ 204 w 386"/>
                <a:gd name="T99" fmla="*/ 14 h 232"/>
                <a:gd name="T100" fmla="*/ 199 w 386"/>
                <a:gd name="T101" fmla="*/ 3 h 232"/>
                <a:gd name="T102" fmla="*/ 245 w 386"/>
                <a:gd name="T103" fmla="*/ 37 h 232"/>
                <a:gd name="T104" fmla="*/ 294 w 386"/>
                <a:gd name="T105" fmla="*/ 74 h 232"/>
                <a:gd name="T106" fmla="*/ 326 w 386"/>
                <a:gd name="T107" fmla="*/ 73 h 232"/>
                <a:gd name="T108" fmla="*/ 377 w 386"/>
                <a:gd name="T109" fmla="*/ 63 h 232"/>
                <a:gd name="T110" fmla="*/ 377 w 386"/>
                <a:gd name="T111" fmla="*/ 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6" h="232">
                  <a:moveTo>
                    <a:pt x="370" y="74"/>
                  </a:moveTo>
                  <a:lnTo>
                    <a:pt x="364" y="78"/>
                  </a:lnTo>
                  <a:lnTo>
                    <a:pt x="356" y="82"/>
                  </a:lnTo>
                  <a:lnTo>
                    <a:pt x="347" y="87"/>
                  </a:lnTo>
                  <a:lnTo>
                    <a:pt x="335" y="91"/>
                  </a:lnTo>
                  <a:lnTo>
                    <a:pt x="325" y="96"/>
                  </a:lnTo>
                  <a:lnTo>
                    <a:pt x="316" y="101"/>
                  </a:lnTo>
                  <a:lnTo>
                    <a:pt x="310" y="104"/>
                  </a:lnTo>
                  <a:lnTo>
                    <a:pt x="307" y="108"/>
                  </a:lnTo>
                  <a:lnTo>
                    <a:pt x="302" y="118"/>
                  </a:lnTo>
                  <a:lnTo>
                    <a:pt x="293" y="136"/>
                  </a:lnTo>
                  <a:lnTo>
                    <a:pt x="282" y="156"/>
                  </a:lnTo>
                  <a:lnTo>
                    <a:pt x="273" y="171"/>
                  </a:lnTo>
                  <a:lnTo>
                    <a:pt x="267" y="178"/>
                  </a:lnTo>
                  <a:lnTo>
                    <a:pt x="259" y="186"/>
                  </a:lnTo>
                  <a:lnTo>
                    <a:pt x="250" y="195"/>
                  </a:lnTo>
                  <a:lnTo>
                    <a:pt x="239" y="204"/>
                  </a:lnTo>
                  <a:lnTo>
                    <a:pt x="228" y="214"/>
                  </a:lnTo>
                  <a:lnTo>
                    <a:pt x="219" y="222"/>
                  </a:lnTo>
                  <a:lnTo>
                    <a:pt x="210" y="227"/>
                  </a:lnTo>
                  <a:lnTo>
                    <a:pt x="204" y="231"/>
                  </a:lnTo>
                  <a:lnTo>
                    <a:pt x="198" y="232"/>
                  </a:lnTo>
                  <a:lnTo>
                    <a:pt x="196" y="231"/>
                  </a:lnTo>
                  <a:lnTo>
                    <a:pt x="198" y="229"/>
                  </a:lnTo>
                  <a:lnTo>
                    <a:pt x="202" y="225"/>
                  </a:lnTo>
                  <a:lnTo>
                    <a:pt x="206" y="222"/>
                  </a:lnTo>
                  <a:lnTo>
                    <a:pt x="213" y="215"/>
                  </a:lnTo>
                  <a:lnTo>
                    <a:pt x="224" y="206"/>
                  </a:lnTo>
                  <a:lnTo>
                    <a:pt x="234" y="196"/>
                  </a:lnTo>
                  <a:lnTo>
                    <a:pt x="244" y="186"/>
                  </a:lnTo>
                  <a:lnTo>
                    <a:pt x="255" y="177"/>
                  </a:lnTo>
                  <a:lnTo>
                    <a:pt x="263" y="167"/>
                  </a:lnTo>
                  <a:lnTo>
                    <a:pt x="267" y="162"/>
                  </a:lnTo>
                  <a:lnTo>
                    <a:pt x="273" y="151"/>
                  </a:lnTo>
                  <a:lnTo>
                    <a:pt x="278" y="139"/>
                  </a:lnTo>
                  <a:lnTo>
                    <a:pt x="281" y="128"/>
                  </a:lnTo>
                  <a:lnTo>
                    <a:pt x="283" y="120"/>
                  </a:lnTo>
                  <a:lnTo>
                    <a:pt x="283" y="117"/>
                  </a:lnTo>
                  <a:lnTo>
                    <a:pt x="282" y="116"/>
                  </a:lnTo>
                  <a:lnTo>
                    <a:pt x="279" y="117"/>
                  </a:lnTo>
                  <a:lnTo>
                    <a:pt x="273" y="119"/>
                  </a:lnTo>
                  <a:lnTo>
                    <a:pt x="269" y="121"/>
                  </a:lnTo>
                  <a:lnTo>
                    <a:pt x="262" y="126"/>
                  </a:lnTo>
                  <a:lnTo>
                    <a:pt x="255" y="129"/>
                  </a:lnTo>
                  <a:lnTo>
                    <a:pt x="247" y="134"/>
                  </a:lnTo>
                  <a:lnTo>
                    <a:pt x="239" y="139"/>
                  </a:lnTo>
                  <a:lnTo>
                    <a:pt x="231" y="142"/>
                  </a:lnTo>
                  <a:lnTo>
                    <a:pt x="225" y="144"/>
                  </a:lnTo>
                  <a:lnTo>
                    <a:pt x="220" y="146"/>
                  </a:lnTo>
                  <a:lnTo>
                    <a:pt x="211" y="159"/>
                  </a:lnTo>
                  <a:lnTo>
                    <a:pt x="198" y="172"/>
                  </a:lnTo>
                  <a:lnTo>
                    <a:pt x="183" y="184"/>
                  </a:lnTo>
                  <a:lnTo>
                    <a:pt x="167" y="195"/>
                  </a:lnTo>
                  <a:lnTo>
                    <a:pt x="151" y="204"/>
                  </a:lnTo>
                  <a:lnTo>
                    <a:pt x="137" y="211"/>
                  </a:lnTo>
                  <a:lnTo>
                    <a:pt x="126" y="216"/>
                  </a:lnTo>
                  <a:lnTo>
                    <a:pt x="118" y="218"/>
                  </a:lnTo>
                  <a:lnTo>
                    <a:pt x="108" y="219"/>
                  </a:lnTo>
                  <a:lnTo>
                    <a:pt x="104" y="219"/>
                  </a:lnTo>
                  <a:lnTo>
                    <a:pt x="105" y="217"/>
                  </a:lnTo>
                  <a:lnTo>
                    <a:pt x="112" y="215"/>
                  </a:lnTo>
                  <a:lnTo>
                    <a:pt x="123" y="209"/>
                  </a:lnTo>
                  <a:lnTo>
                    <a:pt x="137" y="201"/>
                  </a:lnTo>
                  <a:lnTo>
                    <a:pt x="152" y="192"/>
                  </a:lnTo>
                  <a:lnTo>
                    <a:pt x="166" y="180"/>
                  </a:lnTo>
                  <a:lnTo>
                    <a:pt x="180" y="169"/>
                  </a:lnTo>
                  <a:lnTo>
                    <a:pt x="191" y="158"/>
                  </a:lnTo>
                  <a:lnTo>
                    <a:pt x="199" y="149"/>
                  </a:lnTo>
                  <a:lnTo>
                    <a:pt x="203" y="142"/>
                  </a:lnTo>
                  <a:lnTo>
                    <a:pt x="203" y="140"/>
                  </a:lnTo>
                  <a:lnTo>
                    <a:pt x="201" y="139"/>
                  </a:lnTo>
                  <a:lnTo>
                    <a:pt x="196" y="139"/>
                  </a:lnTo>
                  <a:lnTo>
                    <a:pt x="188" y="139"/>
                  </a:lnTo>
                  <a:lnTo>
                    <a:pt x="182" y="139"/>
                  </a:lnTo>
                  <a:lnTo>
                    <a:pt x="176" y="140"/>
                  </a:lnTo>
                  <a:lnTo>
                    <a:pt x="169" y="141"/>
                  </a:lnTo>
                  <a:lnTo>
                    <a:pt x="164" y="141"/>
                  </a:lnTo>
                  <a:lnTo>
                    <a:pt x="157" y="142"/>
                  </a:lnTo>
                  <a:lnTo>
                    <a:pt x="151" y="143"/>
                  </a:lnTo>
                  <a:lnTo>
                    <a:pt x="146" y="143"/>
                  </a:lnTo>
                  <a:lnTo>
                    <a:pt x="143" y="143"/>
                  </a:lnTo>
                  <a:lnTo>
                    <a:pt x="133" y="150"/>
                  </a:lnTo>
                  <a:lnTo>
                    <a:pt x="119" y="157"/>
                  </a:lnTo>
                  <a:lnTo>
                    <a:pt x="104" y="164"/>
                  </a:lnTo>
                  <a:lnTo>
                    <a:pt x="88" y="170"/>
                  </a:lnTo>
                  <a:lnTo>
                    <a:pt x="72" y="176"/>
                  </a:lnTo>
                  <a:lnTo>
                    <a:pt x="58" y="180"/>
                  </a:lnTo>
                  <a:lnTo>
                    <a:pt x="47" y="184"/>
                  </a:lnTo>
                  <a:lnTo>
                    <a:pt x="41" y="186"/>
                  </a:lnTo>
                  <a:lnTo>
                    <a:pt x="34" y="187"/>
                  </a:lnTo>
                  <a:lnTo>
                    <a:pt x="30" y="185"/>
                  </a:lnTo>
                  <a:lnTo>
                    <a:pt x="32" y="181"/>
                  </a:lnTo>
                  <a:lnTo>
                    <a:pt x="42" y="178"/>
                  </a:lnTo>
                  <a:lnTo>
                    <a:pt x="52" y="176"/>
                  </a:lnTo>
                  <a:lnTo>
                    <a:pt x="64" y="172"/>
                  </a:lnTo>
                  <a:lnTo>
                    <a:pt x="76" y="167"/>
                  </a:lnTo>
                  <a:lnTo>
                    <a:pt x="88" y="162"/>
                  </a:lnTo>
                  <a:lnTo>
                    <a:pt x="99" y="156"/>
                  </a:lnTo>
                  <a:lnTo>
                    <a:pt x="108" y="149"/>
                  </a:lnTo>
                  <a:lnTo>
                    <a:pt x="115" y="143"/>
                  </a:lnTo>
                  <a:lnTo>
                    <a:pt x="120" y="138"/>
                  </a:lnTo>
                  <a:lnTo>
                    <a:pt x="107" y="135"/>
                  </a:lnTo>
                  <a:lnTo>
                    <a:pt x="94" y="134"/>
                  </a:lnTo>
                  <a:lnTo>
                    <a:pt x="77" y="134"/>
                  </a:lnTo>
                  <a:lnTo>
                    <a:pt x="62" y="135"/>
                  </a:lnTo>
                  <a:lnTo>
                    <a:pt x="47" y="138"/>
                  </a:lnTo>
                  <a:lnTo>
                    <a:pt x="34" y="140"/>
                  </a:lnTo>
                  <a:lnTo>
                    <a:pt x="23" y="141"/>
                  </a:lnTo>
                  <a:lnTo>
                    <a:pt x="15" y="143"/>
                  </a:lnTo>
                  <a:lnTo>
                    <a:pt x="6" y="146"/>
                  </a:lnTo>
                  <a:lnTo>
                    <a:pt x="0" y="147"/>
                  </a:lnTo>
                  <a:lnTo>
                    <a:pt x="0" y="146"/>
                  </a:lnTo>
                  <a:lnTo>
                    <a:pt x="6" y="141"/>
                  </a:lnTo>
                  <a:lnTo>
                    <a:pt x="13" y="138"/>
                  </a:lnTo>
                  <a:lnTo>
                    <a:pt x="22" y="133"/>
                  </a:lnTo>
                  <a:lnTo>
                    <a:pt x="35" y="128"/>
                  </a:lnTo>
                  <a:lnTo>
                    <a:pt x="50" y="125"/>
                  </a:lnTo>
                  <a:lnTo>
                    <a:pt x="66" y="121"/>
                  </a:lnTo>
                  <a:lnTo>
                    <a:pt x="83" y="119"/>
                  </a:lnTo>
                  <a:lnTo>
                    <a:pt x="100" y="119"/>
                  </a:lnTo>
                  <a:lnTo>
                    <a:pt x="117" y="121"/>
                  </a:lnTo>
                  <a:lnTo>
                    <a:pt x="112" y="116"/>
                  </a:lnTo>
                  <a:lnTo>
                    <a:pt x="104" y="108"/>
                  </a:lnTo>
                  <a:lnTo>
                    <a:pt x="95" y="101"/>
                  </a:lnTo>
                  <a:lnTo>
                    <a:pt x="84" y="93"/>
                  </a:lnTo>
                  <a:lnTo>
                    <a:pt x="74" y="86"/>
                  </a:lnTo>
                  <a:lnTo>
                    <a:pt x="65" y="80"/>
                  </a:lnTo>
                  <a:lnTo>
                    <a:pt x="57" y="74"/>
                  </a:lnTo>
                  <a:lnTo>
                    <a:pt x="51" y="71"/>
                  </a:lnTo>
                  <a:lnTo>
                    <a:pt x="43" y="66"/>
                  </a:lnTo>
                  <a:lnTo>
                    <a:pt x="41" y="63"/>
                  </a:lnTo>
                  <a:lnTo>
                    <a:pt x="43" y="60"/>
                  </a:lnTo>
                  <a:lnTo>
                    <a:pt x="51" y="63"/>
                  </a:lnTo>
                  <a:lnTo>
                    <a:pt x="59" y="66"/>
                  </a:lnTo>
                  <a:lnTo>
                    <a:pt x="70" y="72"/>
                  </a:lnTo>
                  <a:lnTo>
                    <a:pt x="83" y="79"/>
                  </a:lnTo>
                  <a:lnTo>
                    <a:pt x="98" y="87"/>
                  </a:lnTo>
                  <a:lnTo>
                    <a:pt x="112" y="95"/>
                  </a:lnTo>
                  <a:lnTo>
                    <a:pt x="125" y="103"/>
                  </a:lnTo>
                  <a:lnTo>
                    <a:pt x="135" y="110"/>
                  </a:lnTo>
                  <a:lnTo>
                    <a:pt x="141" y="116"/>
                  </a:lnTo>
                  <a:lnTo>
                    <a:pt x="146" y="116"/>
                  </a:lnTo>
                  <a:lnTo>
                    <a:pt x="153" y="117"/>
                  </a:lnTo>
                  <a:lnTo>
                    <a:pt x="161" y="117"/>
                  </a:lnTo>
                  <a:lnTo>
                    <a:pt x="169" y="117"/>
                  </a:lnTo>
                  <a:lnTo>
                    <a:pt x="178" y="117"/>
                  </a:lnTo>
                  <a:lnTo>
                    <a:pt x="186" y="117"/>
                  </a:lnTo>
                  <a:lnTo>
                    <a:pt x="191" y="117"/>
                  </a:lnTo>
                  <a:lnTo>
                    <a:pt x="196" y="117"/>
                  </a:lnTo>
                  <a:lnTo>
                    <a:pt x="194" y="110"/>
                  </a:lnTo>
                  <a:lnTo>
                    <a:pt x="188" y="103"/>
                  </a:lnTo>
                  <a:lnTo>
                    <a:pt x="182" y="95"/>
                  </a:lnTo>
                  <a:lnTo>
                    <a:pt x="175" y="87"/>
                  </a:lnTo>
                  <a:lnTo>
                    <a:pt x="168" y="80"/>
                  </a:lnTo>
                  <a:lnTo>
                    <a:pt x="161" y="73"/>
                  </a:lnTo>
                  <a:lnTo>
                    <a:pt x="156" y="67"/>
                  </a:lnTo>
                  <a:lnTo>
                    <a:pt x="151" y="63"/>
                  </a:lnTo>
                  <a:lnTo>
                    <a:pt x="146" y="59"/>
                  </a:lnTo>
                  <a:lnTo>
                    <a:pt x="142" y="56"/>
                  </a:lnTo>
                  <a:lnTo>
                    <a:pt x="136" y="52"/>
                  </a:lnTo>
                  <a:lnTo>
                    <a:pt x="131" y="49"/>
                  </a:lnTo>
                  <a:lnTo>
                    <a:pt x="127" y="46"/>
                  </a:lnTo>
                  <a:lnTo>
                    <a:pt x="122" y="43"/>
                  </a:lnTo>
                  <a:lnTo>
                    <a:pt x="119" y="41"/>
                  </a:lnTo>
                  <a:lnTo>
                    <a:pt x="115" y="38"/>
                  </a:lnTo>
                  <a:lnTo>
                    <a:pt x="111" y="33"/>
                  </a:lnTo>
                  <a:lnTo>
                    <a:pt x="110" y="27"/>
                  </a:lnTo>
                  <a:lnTo>
                    <a:pt x="112" y="26"/>
                  </a:lnTo>
                  <a:lnTo>
                    <a:pt x="123" y="34"/>
                  </a:lnTo>
                  <a:lnTo>
                    <a:pt x="133" y="41"/>
                  </a:lnTo>
                  <a:lnTo>
                    <a:pt x="144" y="50"/>
                  </a:lnTo>
                  <a:lnTo>
                    <a:pt x="158" y="60"/>
                  </a:lnTo>
                  <a:lnTo>
                    <a:pt x="171" y="71"/>
                  </a:lnTo>
                  <a:lnTo>
                    <a:pt x="183" y="81"/>
                  </a:lnTo>
                  <a:lnTo>
                    <a:pt x="195" y="90"/>
                  </a:lnTo>
                  <a:lnTo>
                    <a:pt x="204" y="97"/>
                  </a:lnTo>
                  <a:lnTo>
                    <a:pt x="210" y="103"/>
                  </a:lnTo>
                  <a:lnTo>
                    <a:pt x="216" y="109"/>
                  </a:lnTo>
                  <a:lnTo>
                    <a:pt x="221" y="110"/>
                  </a:lnTo>
                  <a:lnTo>
                    <a:pt x="227" y="109"/>
                  </a:lnTo>
                  <a:lnTo>
                    <a:pt x="234" y="108"/>
                  </a:lnTo>
                  <a:lnTo>
                    <a:pt x="239" y="106"/>
                  </a:lnTo>
                  <a:lnTo>
                    <a:pt x="245" y="105"/>
                  </a:lnTo>
                  <a:lnTo>
                    <a:pt x="252" y="104"/>
                  </a:lnTo>
                  <a:lnTo>
                    <a:pt x="259" y="102"/>
                  </a:lnTo>
                  <a:lnTo>
                    <a:pt x="267" y="101"/>
                  </a:lnTo>
                  <a:lnTo>
                    <a:pt x="273" y="100"/>
                  </a:lnTo>
                  <a:lnTo>
                    <a:pt x="278" y="97"/>
                  </a:lnTo>
                  <a:lnTo>
                    <a:pt x="281" y="96"/>
                  </a:lnTo>
                  <a:lnTo>
                    <a:pt x="285" y="93"/>
                  </a:lnTo>
                  <a:lnTo>
                    <a:pt x="285" y="89"/>
                  </a:lnTo>
                  <a:lnTo>
                    <a:pt x="282" y="86"/>
                  </a:lnTo>
                  <a:lnTo>
                    <a:pt x="277" y="79"/>
                  </a:lnTo>
                  <a:lnTo>
                    <a:pt x="271" y="73"/>
                  </a:lnTo>
                  <a:lnTo>
                    <a:pt x="262" y="65"/>
                  </a:lnTo>
                  <a:lnTo>
                    <a:pt x="251" y="55"/>
                  </a:lnTo>
                  <a:lnTo>
                    <a:pt x="239" y="43"/>
                  </a:lnTo>
                  <a:lnTo>
                    <a:pt x="226" y="33"/>
                  </a:lnTo>
                  <a:lnTo>
                    <a:pt x="214" y="22"/>
                  </a:lnTo>
                  <a:lnTo>
                    <a:pt x="204" y="14"/>
                  </a:lnTo>
                  <a:lnTo>
                    <a:pt x="197" y="10"/>
                  </a:lnTo>
                  <a:lnTo>
                    <a:pt x="190" y="4"/>
                  </a:lnTo>
                  <a:lnTo>
                    <a:pt x="193" y="0"/>
                  </a:lnTo>
                  <a:lnTo>
                    <a:pt x="199" y="3"/>
                  </a:lnTo>
                  <a:lnTo>
                    <a:pt x="212" y="10"/>
                  </a:lnTo>
                  <a:lnTo>
                    <a:pt x="220" y="17"/>
                  </a:lnTo>
                  <a:lnTo>
                    <a:pt x="232" y="27"/>
                  </a:lnTo>
                  <a:lnTo>
                    <a:pt x="245" y="37"/>
                  </a:lnTo>
                  <a:lnTo>
                    <a:pt x="259" y="48"/>
                  </a:lnTo>
                  <a:lnTo>
                    <a:pt x="273" y="58"/>
                  </a:lnTo>
                  <a:lnTo>
                    <a:pt x="285" y="67"/>
                  </a:lnTo>
                  <a:lnTo>
                    <a:pt x="294" y="74"/>
                  </a:lnTo>
                  <a:lnTo>
                    <a:pt x="298" y="76"/>
                  </a:lnTo>
                  <a:lnTo>
                    <a:pt x="304" y="76"/>
                  </a:lnTo>
                  <a:lnTo>
                    <a:pt x="313" y="75"/>
                  </a:lnTo>
                  <a:lnTo>
                    <a:pt x="326" y="73"/>
                  </a:lnTo>
                  <a:lnTo>
                    <a:pt x="340" y="71"/>
                  </a:lnTo>
                  <a:lnTo>
                    <a:pt x="354" y="67"/>
                  </a:lnTo>
                  <a:lnTo>
                    <a:pt x="366" y="65"/>
                  </a:lnTo>
                  <a:lnTo>
                    <a:pt x="377" y="63"/>
                  </a:lnTo>
                  <a:lnTo>
                    <a:pt x="382" y="63"/>
                  </a:lnTo>
                  <a:lnTo>
                    <a:pt x="386" y="64"/>
                  </a:lnTo>
                  <a:lnTo>
                    <a:pt x="384" y="65"/>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7" name="Freeform 343">
              <a:extLst>
                <a:ext uri="{FF2B5EF4-FFF2-40B4-BE49-F238E27FC236}">
                  <a16:creationId xmlns:a16="http://schemas.microsoft.com/office/drawing/2014/main" id="{B97E8FFE-995B-470C-9EB9-AE2205B83028}"/>
                </a:ext>
              </a:extLst>
            </p:cNvPr>
            <p:cNvSpPr>
              <a:spLocks/>
            </p:cNvSpPr>
            <p:nvPr/>
          </p:nvSpPr>
          <p:spPr bwMode="auto">
            <a:xfrm>
              <a:off x="2558" y="944"/>
              <a:ext cx="127" cy="127"/>
            </a:xfrm>
            <a:custGeom>
              <a:avLst/>
              <a:gdLst>
                <a:gd name="T0" fmla="*/ 235 w 254"/>
                <a:gd name="T1" fmla="*/ 242 h 254"/>
                <a:gd name="T2" fmla="*/ 219 w 254"/>
                <a:gd name="T3" fmla="*/ 228 h 254"/>
                <a:gd name="T4" fmla="*/ 203 w 254"/>
                <a:gd name="T5" fmla="*/ 222 h 254"/>
                <a:gd name="T6" fmla="*/ 153 w 254"/>
                <a:gd name="T7" fmla="*/ 226 h 254"/>
                <a:gd name="T8" fmla="*/ 98 w 254"/>
                <a:gd name="T9" fmla="*/ 223 h 254"/>
                <a:gd name="T10" fmla="*/ 68 w 254"/>
                <a:gd name="T11" fmla="*/ 212 h 254"/>
                <a:gd name="T12" fmla="*/ 87 w 254"/>
                <a:gd name="T13" fmla="*/ 213 h 254"/>
                <a:gd name="T14" fmla="*/ 125 w 254"/>
                <a:gd name="T15" fmla="*/ 215 h 254"/>
                <a:gd name="T16" fmla="*/ 172 w 254"/>
                <a:gd name="T17" fmla="*/ 214 h 254"/>
                <a:gd name="T18" fmla="*/ 186 w 254"/>
                <a:gd name="T19" fmla="*/ 205 h 254"/>
                <a:gd name="T20" fmla="*/ 164 w 254"/>
                <a:gd name="T21" fmla="*/ 192 h 254"/>
                <a:gd name="T22" fmla="*/ 144 w 254"/>
                <a:gd name="T23" fmla="*/ 182 h 254"/>
                <a:gd name="T24" fmla="*/ 110 w 254"/>
                <a:gd name="T25" fmla="*/ 178 h 254"/>
                <a:gd name="T26" fmla="*/ 53 w 254"/>
                <a:gd name="T27" fmla="*/ 167 h 254"/>
                <a:gd name="T28" fmla="*/ 16 w 254"/>
                <a:gd name="T29" fmla="*/ 148 h 254"/>
                <a:gd name="T30" fmla="*/ 15 w 254"/>
                <a:gd name="T31" fmla="*/ 139 h 254"/>
                <a:gd name="T32" fmla="*/ 44 w 254"/>
                <a:gd name="T33" fmla="*/ 152 h 254"/>
                <a:gd name="T34" fmla="*/ 89 w 254"/>
                <a:gd name="T35" fmla="*/ 163 h 254"/>
                <a:gd name="T36" fmla="*/ 125 w 254"/>
                <a:gd name="T37" fmla="*/ 166 h 254"/>
                <a:gd name="T38" fmla="*/ 96 w 254"/>
                <a:gd name="T39" fmla="*/ 140 h 254"/>
                <a:gd name="T40" fmla="*/ 70 w 254"/>
                <a:gd name="T41" fmla="*/ 130 h 254"/>
                <a:gd name="T42" fmla="*/ 28 w 254"/>
                <a:gd name="T43" fmla="*/ 114 h 254"/>
                <a:gd name="T44" fmla="*/ 0 w 254"/>
                <a:gd name="T45" fmla="*/ 75 h 254"/>
                <a:gd name="T46" fmla="*/ 26 w 254"/>
                <a:gd name="T47" fmla="*/ 97 h 254"/>
                <a:gd name="T48" fmla="*/ 57 w 254"/>
                <a:gd name="T49" fmla="*/ 113 h 254"/>
                <a:gd name="T50" fmla="*/ 66 w 254"/>
                <a:gd name="T51" fmla="*/ 102 h 254"/>
                <a:gd name="T52" fmla="*/ 36 w 254"/>
                <a:gd name="T53" fmla="*/ 63 h 254"/>
                <a:gd name="T54" fmla="*/ 16 w 254"/>
                <a:gd name="T55" fmla="*/ 37 h 254"/>
                <a:gd name="T56" fmla="*/ 12 w 254"/>
                <a:gd name="T57" fmla="*/ 18 h 254"/>
                <a:gd name="T58" fmla="*/ 14 w 254"/>
                <a:gd name="T59" fmla="*/ 11 h 254"/>
                <a:gd name="T60" fmla="*/ 47 w 254"/>
                <a:gd name="T61" fmla="*/ 62 h 254"/>
                <a:gd name="T62" fmla="*/ 80 w 254"/>
                <a:gd name="T63" fmla="*/ 106 h 254"/>
                <a:gd name="T64" fmla="*/ 94 w 254"/>
                <a:gd name="T65" fmla="*/ 109 h 254"/>
                <a:gd name="T66" fmla="*/ 91 w 254"/>
                <a:gd name="T67" fmla="*/ 85 h 254"/>
                <a:gd name="T68" fmla="*/ 76 w 254"/>
                <a:gd name="T69" fmla="*/ 33 h 254"/>
                <a:gd name="T70" fmla="*/ 82 w 254"/>
                <a:gd name="T71" fmla="*/ 31 h 254"/>
                <a:gd name="T72" fmla="*/ 100 w 254"/>
                <a:gd name="T73" fmla="*/ 78 h 254"/>
                <a:gd name="T74" fmla="*/ 111 w 254"/>
                <a:gd name="T75" fmla="*/ 131 h 254"/>
                <a:gd name="T76" fmla="*/ 130 w 254"/>
                <a:gd name="T77" fmla="*/ 148 h 254"/>
                <a:gd name="T78" fmla="*/ 144 w 254"/>
                <a:gd name="T79" fmla="*/ 159 h 254"/>
                <a:gd name="T80" fmla="*/ 151 w 254"/>
                <a:gd name="T81" fmla="*/ 163 h 254"/>
                <a:gd name="T82" fmla="*/ 157 w 254"/>
                <a:gd name="T83" fmla="*/ 140 h 254"/>
                <a:gd name="T84" fmla="*/ 137 w 254"/>
                <a:gd name="T85" fmla="*/ 67 h 254"/>
                <a:gd name="T86" fmla="*/ 137 w 254"/>
                <a:gd name="T87" fmla="*/ 55 h 254"/>
                <a:gd name="T88" fmla="*/ 151 w 254"/>
                <a:gd name="T89" fmla="*/ 77 h 254"/>
                <a:gd name="T90" fmla="*/ 166 w 254"/>
                <a:gd name="T91" fmla="*/ 120 h 254"/>
                <a:gd name="T92" fmla="*/ 164 w 254"/>
                <a:gd name="T93" fmla="*/ 173 h 254"/>
                <a:gd name="T94" fmla="*/ 179 w 254"/>
                <a:gd name="T95" fmla="*/ 186 h 254"/>
                <a:gd name="T96" fmla="*/ 195 w 254"/>
                <a:gd name="T97" fmla="*/ 196 h 254"/>
                <a:gd name="T98" fmla="*/ 206 w 254"/>
                <a:gd name="T99" fmla="*/ 191 h 254"/>
                <a:gd name="T100" fmla="*/ 205 w 254"/>
                <a:gd name="T101" fmla="*/ 145 h 254"/>
                <a:gd name="T102" fmla="*/ 201 w 254"/>
                <a:gd name="T103" fmla="*/ 94 h 254"/>
                <a:gd name="T104" fmla="*/ 202 w 254"/>
                <a:gd name="T105" fmla="*/ 82 h 254"/>
                <a:gd name="T106" fmla="*/ 212 w 254"/>
                <a:gd name="T107" fmla="*/ 123 h 254"/>
                <a:gd name="T108" fmla="*/ 218 w 254"/>
                <a:gd name="T109" fmla="*/ 206 h 254"/>
                <a:gd name="T110" fmla="*/ 236 w 254"/>
                <a:gd name="T111" fmla="*/ 229 h 254"/>
                <a:gd name="T112" fmla="*/ 249 w 254"/>
                <a:gd name="T113" fmla="*/ 245 h 254"/>
                <a:gd name="T114" fmla="*/ 254 w 254"/>
                <a:gd name="T115" fmla="*/ 253 h 254"/>
                <a:gd name="T116" fmla="*/ 244 w 254"/>
                <a:gd name="T117" fmla="*/ 2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254">
                  <a:moveTo>
                    <a:pt x="244" y="250"/>
                  </a:moveTo>
                  <a:lnTo>
                    <a:pt x="240" y="246"/>
                  </a:lnTo>
                  <a:lnTo>
                    <a:pt x="235" y="242"/>
                  </a:lnTo>
                  <a:lnTo>
                    <a:pt x="229" y="237"/>
                  </a:lnTo>
                  <a:lnTo>
                    <a:pt x="225" y="232"/>
                  </a:lnTo>
                  <a:lnTo>
                    <a:pt x="219" y="228"/>
                  </a:lnTo>
                  <a:lnTo>
                    <a:pt x="213" y="224"/>
                  </a:lnTo>
                  <a:lnTo>
                    <a:pt x="209" y="222"/>
                  </a:lnTo>
                  <a:lnTo>
                    <a:pt x="203" y="222"/>
                  </a:lnTo>
                  <a:lnTo>
                    <a:pt x="189" y="224"/>
                  </a:lnTo>
                  <a:lnTo>
                    <a:pt x="173" y="226"/>
                  </a:lnTo>
                  <a:lnTo>
                    <a:pt x="153" y="226"/>
                  </a:lnTo>
                  <a:lnTo>
                    <a:pt x="134" y="226"/>
                  </a:lnTo>
                  <a:lnTo>
                    <a:pt x="114" y="226"/>
                  </a:lnTo>
                  <a:lnTo>
                    <a:pt x="98" y="223"/>
                  </a:lnTo>
                  <a:lnTo>
                    <a:pt x="84" y="221"/>
                  </a:lnTo>
                  <a:lnTo>
                    <a:pt x="75" y="217"/>
                  </a:lnTo>
                  <a:lnTo>
                    <a:pt x="68" y="212"/>
                  </a:lnTo>
                  <a:lnTo>
                    <a:pt x="68" y="209"/>
                  </a:lnTo>
                  <a:lnTo>
                    <a:pt x="75" y="211"/>
                  </a:lnTo>
                  <a:lnTo>
                    <a:pt x="87" y="213"/>
                  </a:lnTo>
                  <a:lnTo>
                    <a:pt x="96" y="214"/>
                  </a:lnTo>
                  <a:lnTo>
                    <a:pt x="108" y="215"/>
                  </a:lnTo>
                  <a:lnTo>
                    <a:pt x="125" y="215"/>
                  </a:lnTo>
                  <a:lnTo>
                    <a:pt x="141" y="215"/>
                  </a:lnTo>
                  <a:lnTo>
                    <a:pt x="157" y="215"/>
                  </a:lnTo>
                  <a:lnTo>
                    <a:pt x="172" y="214"/>
                  </a:lnTo>
                  <a:lnTo>
                    <a:pt x="183" y="212"/>
                  </a:lnTo>
                  <a:lnTo>
                    <a:pt x="190" y="209"/>
                  </a:lnTo>
                  <a:lnTo>
                    <a:pt x="186" y="205"/>
                  </a:lnTo>
                  <a:lnTo>
                    <a:pt x="179" y="201"/>
                  </a:lnTo>
                  <a:lnTo>
                    <a:pt x="172" y="197"/>
                  </a:lnTo>
                  <a:lnTo>
                    <a:pt x="164" y="192"/>
                  </a:lnTo>
                  <a:lnTo>
                    <a:pt x="157" y="189"/>
                  </a:lnTo>
                  <a:lnTo>
                    <a:pt x="150" y="185"/>
                  </a:lnTo>
                  <a:lnTo>
                    <a:pt x="144" y="182"/>
                  </a:lnTo>
                  <a:lnTo>
                    <a:pt x="141" y="179"/>
                  </a:lnTo>
                  <a:lnTo>
                    <a:pt x="127" y="181"/>
                  </a:lnTo>
                  <a:lnTo>
                    <a:pt x="110" y="178"/>
                  </a:lnTo>
                  <a:lnTo>
                    <a:pt x="90" y="176"/>
                  </a:lnTo>
                  <a:lnTo>
                    <a:pt x="72" y="171"/>
                  </a:lnTo>
                  <a:lnTo>
                    <a:pt x="53" y="167"/>
                  </a:lnTo>
                  <a:lnTo>
                    <a:pt x="37" y="161"/>
                  </a:lnTo>
                  <a:lnTo>
                    <a:pt x="24" y="154"/>
                  </a:lnTo>
                  <a:lnTo>
                    <a:pt x="16" y="148"/>
                  </a:lnTo>
                  <a:lnTo>
                    <a:pt x="11" y="140"/>
                  </a:lnTo>
                  <a:lnTo>
                    <a:pt x="11" y="137"/>
                  </a:lnTo>
                  <a:lnTo>
                    <a:pt x="15" y="139"/>
                  </a:lnTo>
                  <a:lnTo>
                    <a:pt x="24" y="144"/>
                  </a:lnTo>
                  <a:lnTo>
                    <a:pt x="32" y="147"/>
                  </a:lnTo>
                  <a:lnTo>
                    <a:pt x="44" y="152"/>
                  </a:lnTo>
                  <a:lnTo>
                    <a:pt x="58" y="156"/>
                  </a:lnTo>
                  <a:lnTo>
                    <a:pt x="73" y="160"/>
                  </a:lnTo>
                  <a:lnTo>
                    <a:pt x="89" y="163"/>
                  </a:lnTo>
                  <a:lnTo>
                    <a:pt x="103" y="166"/>
                  </a:lnTo>
                  <a:lnTo>
                    <a:pt x="115" y="167"/>
                  </a:lnTo>
                  <a:lnTo>
                    <a:pt x="125" y="166"/>
                  </a:lnTo>
                  <a:lnTo>
                    <a:pt x="113" y="154"/>
                  </a:lnTo>
                  <a:lnTo>
                    <a:pt x="103" y="146"/>
                  </a:lnTo>
                  <a:lnTo>
                    <a:pt x="96" y="140"/>
                  </a:lnTo>
                  <a:lnTo>
                    <a:pt x="92" y="135"/>
                  </a:lnTo>
                  <a:lnTo>
                    <a:pt x="83" y="132"/>
                  </a:lnTo>
                  <a:lnTo>
                    <a:pt x="70" y="130"/>
                  </a:lnTo>
                  <a:lnTo>
                    <a:pt x="57" y="126"/>
                  </a:lnTo>
                  <a:lnTo>
                    <a:pt x="43" y="121"/>
                  </a:lnTo>
                  <a:lnTo>
                    <a:pt x="28" y="114"/>
                  </a:lnTo>
                  <a:lnTo>
                    <a:pt x="15" y="103"/>
                  </a:lnTo>
                  <a:lnTo>
                    <a:pt x="6" y="91"/>
                  </a:lnTo>
                  <a:lnTo>
                    <a:pt x="0" y="75"/>
                  </a:lnTo>
                  <a:lnTo>
                    <a:pt x="7" y="82"/>
                  </a:lnTo>
                  <a:lnTo>
                    <a:pt x="16" y="90"/>
                  </a:lnTo>
                  <a:lnTo>
                    <a:pt x="26" y="97"/>
                  </a:lnTo>
                  <a:lnTo>
                    <a:pt x="35" y="103"/>
                  </a:lnTo>
                  <a:lnTo>
                    <a:pt x="45" y="109"/>
                  </a:lnTo>
                  <a:lnTo>
                    <a:pt x="57" y="113"/>
                  </a:lnTo>
                  <a:lnTo>
                    <a:pt x="66" y="115"/>
                  </a:lnTo>
                  <a:lnTo>
                    <a:pt x="76" y="116"/>
                  </a:lnTo>
                  <a:lnTo>
                    <a:pt x="66" y="102"/>
                  </a:lnTo>
                  <a:lnTo>
                    <a:pt x="56" y="88"/>
                  </a:lnTo>
                  <a:lnTo>
                    <a:pt x="45" y="76"/>
                  </a:lnTo>
                  <a:lnTo>
                    <a:pt x="36" y="63"/>
                  </a:lnTo>
                  <a:lnTo>
                    <a:pt x="27" y="53"/>
                  </a:lnTo>
                  <a:lnTo>
                    <a:pt x="21" y="44"/>
                  </a:lnTo>
                  <a:lnTo>
                    <a:pt x="16" y="37"/>
                  </a:lnTo>
                  <a:lnTo>
                    <a:pt x="14" y="33"/>
                  </a:lnTo>
                  <a:lnTo>
                    <a:pt x="13" y="26"/>
                  </a:lnTo>
                  <a:lnTo>
                    <a:pt x="12" y="18"/>
                  </a:lnTo>
                  <a:lnTo>
                    <a:pt x="11" y="8"/>
                  </a:lnTo>
                  <a:lnTo>
                    <a:pt x="8" y="0"/>
                  </a:lnTo>
                  <a:lnTo>
                    <a:pt x="14" y="11"/>
                  </a:lnTo>
                  <a:lnTo>
                    <a:pt x="23" y="26"/>
                  </a:lnTo>
                  <a:lnTo>
                    <a:pt x="35" y="44"/>
                  </a:lnTo>
                  <a:lnTo>
                    <a:pt x="47" y="62"/>
                  </a:lnTo>
                  <a:lnTo>
                    <a:pt x="59" y="79"/>
                  </a:lnTo>
                  <a:lnTo>
                    <a:pt x="70" y="95"/>
                  </a:lnTo>
                  <a:lnTo>
                    <a:pt x="80" y="106"/>
                  </a:lnTo>
                  <a:lnTo>
                    <a:pt x="85" y="111"/>
                  </a:lnTo>
                  <a:lnTo>
                    <a:pt x="91" y="113"/>
                  </a:lnTo>
                  <a:lnTo>
                    <a:pt x="94" y="109"/>
                  </a:lnTo>
                  <a:lnTo>
                    <a:pt x="94" y="105"/>
                  </a:lnTo>
                  <a:lnTo>
                    <a:pt x="94" y="98"/>
                  </a:lnTo>
                  <a:lnTo>
                    <a:pt x="91" y="85"/>
                  </a:lnTo>
                  <a:lnTo>
                    <a:pt x="85" y="65"/>
                  </a:lnTo>
                  <a:lnTo>
                    <a:pt x="80" y="46"/>
                  </a:lnTo>
                  <a:lnTo>
                    <a:pt x="76" y="33"/>
                  </a:lnTo>
                  <a:lnTo>
                    <a:pt x="76" y="29"/>
                  </a:lnTo>
                  <a:lnTo>
                    <a:pt x="79" y="27"/>
                  </a:lnTo>
                  <a:lnTo>
                    <a:pt x="82" y="31"/>
                  </a:lnTo>
                  <a:lnTo>
                    <a:pt x="85" y="38"/>
                  </a:lnTo>
                  <a:lnTo>
                    <a:pt x="91" y="53"/>
                  </a:lnTo>
                  <a:lnTo>
                    <a:pt x="100" y="78"/>
                  </a:lnTo>
                  <a:lnTo>
                    <a:pt x="105" y="105"/>
                  </a:lnTo>
                  <a:lnTo>
                    <a:pt x="104" y="124"/>
                  </a:lnTo>
                  <a:lnTo>
                    <a:pt x="111" y="131"/>
                  </a:lnTo>
                  <a:lnTo>
                    <a:pt x="118" y="138"/>
                  </a:lnTo>
                  <a:lnTo>
                    <a:pt x="125" y="143"/>
                  </a:lnTo>
                  <a:lnTo>
                    <a:pt x="130" y="148"/>
                  </a:lnTo>
                  <a:lnTo>
                    <a:pt x="136" y="152"/>
                  </a:lnTo>
                  <a:lnTo>
                    <a:pt x="141" y="155"/>
                  </a:lnTo>
                  <a:lnTo>
                    <a:pt x="144" y="159"/>
                  </a:lnTo>
                  <a:lnTo>
                    <a:pt x="146" y="160"/>
                  </a:lnTo>
                  <a:lnTo>
                    <a:pt x="149" y="162"/>
                  </a:lnTo>
                  <a:lnTo>
                    <a:pt x="151" y="163"/>
                  </a:lnTo>
                  <a:lnTo>
                    <a:pt x="153" y="161"/>
                  </a:lnTo>
                  <a:lnTo>
                    <a:pt x="156" y="155"/>
                  </a:lnTo>
                  <a:lnTo>
                    <a:pt x="157" y="140"/>
                  </a:lnTo>
                  <a:lnTo>
                    <a:pt x="155" y="116"/>
                  </a:lnTo>
                  <a:lnTo>
                    <a:pt x="149" y="88"/>
                  </a:lnTo>
                  <a:lnTo>
                    <a:pt x="137" y="67"/>
                  </a:lnTo>
                  <a:lnTo>
                    <a:pt x="133" y="57"/>
                  </a:lnTo>
                  <a:lnTo>
                    <a:pt x="133" y="54"/>
                  </a:lnTo>
                  <a:lnTo>
                    <a:pt x="137" y="55"/>
                  </a:lnTo>
                  <a:lnTo>
                    <a:pt x="143" y="61"/>
                  </a:lnTo>
                  <a:lnTo>
                    <a:pt x="146" y="67"/>
                  </a:lnTo>
                  <a:lnTo>
                    <a:pt x="151" y="77"/>
                  </a:lnTo>
                  <a:lnTo>
                    <a:pt x="157" y="90"/>
                  </a:lnTo>
                  <a:lnTo>
                    <a:pt x="161" y="103"/>
                  </a:lnTo>
                  <a:lnTo>
                    <a:pt x="166" y="120"/>
                  </a:lnTo>
                  <a:lnTo>
                    <a:pt x="168" y="137"/>
                  </a:lnTo>
                  <a:lnTo>
                    <a:pt x="167" y="155"/>
                  </a:lnTo>
                  <a:lnTo>
                    <a:pt x="164" y="173"/>
                  </a:lnTo>
                  <a:lnTo>
                    <a:pt x="168" y="177"/>
                  </a:lnTo>
                  <a:lnTo>
                    <a:pt x="173" y="182"/>
                  </a:lnTo>
                  <a:lnTo>
                    <a:pt x="179" y="186"/>
                  </a:lnTo>
                  <a:lnTo>
                    <a:pt x="184" y="190"/>
                  </a:lnTo>
                  <a:lnTo>
                    <a:pt x="189" y="193"/>
                  </a:lnTo>
                  <a:lnTo>
                    <a:pt x="195" y="196"/>
                  </a:lnTo>
                  <a:lnTo>
                    <a:pt x="198" y="198"/>
                  </a:lnTo>
                  <a:lnTo>
                    <a:pt x="202" y="200"/>
                  </a:lnTo>
                  <a:lnTo>
                    <a:pt x="206" y="191"/>
                  </a:lnTo>
                  <a:lnTo>
                    <a:pt x="207" y="175"/>
                  </a:lnTo>
                  <a:lnTo>
                    <a:pt x="206" y="159"/>
                  </a:lnTo>
                  <a:lnTo>
                    <a:pt x="205" y="145"/>
                  </a:lnTo>
                  <a:lnTo>
                    <a:pt x="204" y="130"/>
                  </a:lnTo>
                  <a:lnTo>
                    <a:pt x="203" y="111"/>
                  </a:lnTo>
                  <a:lnTo>
                    <a:pt x="201" y="94"/>
                  </a:lnTo>
                  <a:lnTo>
                    <a:pt x="198" y="83"/>
                  </a:lnTo>
                  <a:lnTo>
                    <a:pt x="198" y="79"/>
                  </a:lnTo>
                  <a:lnTo>
                    <a:pt x="202" y="82"/>
                  </a:lnTo>
                  <a:lnTo>
                    <a:pt x="207" y="88"/>
                  </a:lnTo>
                  <a:lnTo>
                    <a:pt x="211" y="101"/>
                  </a:lnTo>
                  <a:lnTo>
                    <a:pt x="212" y="123"/>
                  </a:lnTo>
                  <a:lnTo>
                    <a:pt x="214" y="155"/>
                  </a:lnTo>
                  <a:lnTo>
                    <a:pt x="217" y="186"/>
                  </a:lnTo>
                  <a:lnTo>
                    <a:pt x="218" y="206"/>
                  </a:lnTo>
                  <a:lnTo>
                    <a:pt x="225" y="214"/>
                  </a:lnTo>
                  <a:lnTo>
                    <a:pt x="232" y="222"/>
                  </a:lnTo>
                  <a:lnTo>
                    <a:pt x="236" y="229"/>
                  </a:lnTo>
                  <a:lnTo>
                    <a:pt x="242" y="235"/>
                  </a:lnTo>
                  <a:lnTo>
                    <a:pt x="245" y="241"/>
                  </a:lnTo>
                  <a:lnTo>
                    <a:pt x="249" y="245"/>
                  </a:lnTo>
                  <a:lnTo>
                    <a:pt x="252" y="249"/>
                  </a:lnTo>
                  <a:lnTo>
                    <a:pt x="254" y="251"/>
                  </a:lnTo>
                  <a:lnTo>
                    <a:pt x="254" y="253"/>
                  </a:lnTo>
                  <a:lnTo>
                    <a:pt x="252" y="254"/>
                  </a:lnTo>
                  <a:lnTo>
                    <a:pt x="249" y="253"/>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8" name="Freeform 344">
              <a:extLst>
                <a:ext uri="{FF2B5EF4-FFF2-40B4-BE49-F238E27FC236}">
                  <a16:creationId xmlns:a16="http://schemas.microsoft.com/office/drawing/2014/main" id="{9D245178-A11F-40B1-91A8-DE2DE820381C}"/>
                </a:ext>
              </a:extLst>
            </p:cNvPr>
            <p:cNvSpPr>
              <a:spLocks/>
            </p:cNvSpPr>
            <p:nvPr/>
          </p:nvSpPr>
          <p:spPr bwMode="auto">
            <a:xfrm>
              <a:off x="2672" y="905"/>
              <a:ext cx="93" cy="156"/>
            </a:xfrm>
            <a:custGeom>
              <a:avLst/>
              <a:gdLst>
                <a:gd name="T0" fmla="*/ 84 w 186"/>
                <a:gd name="T1" fmla="*/ 310 h 313"/>
                <a:gd name="T2" fmla="*/ 83 w 186"/>
                <a:gd name="T3" fmla="*/ 277 h 313"/>
                <a:gd name="T4" fmla="*/ 80 w 186"/>
                <a:gd name="T5" fmla="*/ 263 h 313"/>
                <a:gd name="T6" fmla="*/ 68 w 186"/>
                <a:gd name="T7" fmla="*/ 252 h 313"/>
                <a:gd name="T8" fmla="*/ 51 w 186"/>
                <a:gd name="T9" fmla="*/ 232 h 313"/>
                <a:gd name="T10" fmla="*/ 35 w 186"/>
                <a:gd name="T11" fmla="*/ 207 h 313"/>
                <a:gd name="T12" fmla="*/ 17 w 186"/>
                <a:gd name="T13" fmla="*/ 166 h 313"/>
                <a:gd name="T14" fmla="*/ 3 w 186"/>
                <a:gd name="T15" fmla="*/ 136 h 313"/>
                <a:gd name="T16" fmla="*/ 1 w 186"/>
                <a:gd name="T17" fmla="*/ 123 h 313"/>
                <a:gd name="T18" fmla="*/ 6 w 186"/>
                <a:gd name="T19" fmla="*/ 124 h 313"/>
                <a:gd name="T20" fmla="*/ 12 w 186"/>
                <a:gd name="T21" fmla="*/ 139 h 313"/>
                <a:gd name="T22" fmla="*/ 22 w 186"/>
                <a:gd name="T23" fmla="*/ 162 h 313"/>
                <a:gd name="T24" fmla="*/ 35 w 186"/>
                <a:gd name="T25" fmla="*/ 189 h 313"/>
                <a:gd name="T26" fmla="*/ 47 w 186"/>
                <a:gd name="T27" fmla="*/ 211 h 313"/>
                <a:gd name="T28" fmla="*/ 59 w 186"/>
                <a:gd name="T29" fmla="*/ 225 h 313"/>
                <a:gd name="T30" fmla="*/ 72 w 186"/>
                <a:gd name="T31" fmla="*/ 234 h 313"/>
                <a:gd name="T32" fmla="*/ 79 w 186"/>
                <a:gd name="T33" fmla="*/ 220 h 313"/>
                <a:gd name="T34" fmla="*/ 82 w 186"/>
                <a:gd name="T35" fmla="*/ 185 h 313"/>
                <a:gd name="T36" fmla="*/ 75 w 186"/>
                <a:gd name="T37" fmla="*/ 165 h 313"/>
                <a:gd name="T38" fmla="*/ 54 w 186"/>
                <a:gd name="T39" fmla="*/ 143 h 313"/>
                <a:gd name="T40" fmla="*/ 34 w 186"/>
                <a:gd name="T41" fmla="*/ 113 h 313"/>
                <a:gd name="T42" fmla="*/ 21 w 186"/>
                <a:gd name="T43" fmla="*/ 75 h 313"/>
                <a:gd name="T44" fmla="*/ 21 w 186"/>
                <a:gd name="T45" fmla="*/ 48 h 313"/>
                <a:gd name="T46" fmla="*/ 28 w 186"/>
                <a:gd name="T47" fmla="*/ 63 h 313"/>
                <a:gd name="T48" fmla="*/ 37 w 186"/>
                <a:gd name="T49" fmla="*/ 94 h 313"/>
                <a:gd name="T50" fmla="*/ 49 w 186"/>
                <a:gd name="T51" fmla="*/ 114 h 313"/>
                <a:gd name="T52" fmla="*/ 62 w 186"/>
                <a:gd name="T53" fmla="*/ 133 h 313"/>
                <a:gd name="T54" fmla="*/ 76 w 186"/>
                <a:gd name="T55" fmla="*/ 144 h 313"/>
                <a:gd name="T56" fmla="*/ 75 w 186"/>
                <a:gd name="T57" fmla="*/ 120 h 313"/>
                <a:gd name="T58" fmla="*/ 73 w 186"/>
                <a:gd name="T59" fmla="*/ 41 h 313"/>
                <a:gd name="T60" fmla="*/ 82 w 186"/>
                <a:gd name="T61" fmla="*/ 0 h 313"/>
                <a:gd name="T62" fmla="*/ 85 w 186"/>
                <a:gd name="T63" fmla="*/ 5 h 313"/>
                <a:gd name="T64" fmla="*/ 84 w 186"/>
                <a:gd name="T65" fmla="*/ 37 h 313"/>
                <a:gd name="T66" fmla="*/ 91 w 186"/>
                <a:gd name="T67" fmla="*/ 113 h 313"/>
                <a:gd name="T68" fmla="*/ 103 w 186"/>
                <a:gd name="T69" fmla="*/ 133 h 313"/>
                <a:gd name="T70" fmla="*/ 119 w 186"/>
                <a:gd name="T71" fmla="*/ 120 h 313"/>
                <a:gd name="T72" fmla="*/ 136 w 186"/>
                <a:gd name="T73" fmla="*/ 103 h 313"/>
                <a:gd name="T74" fmla="*/ 148 w 186"/>
                <a:gd name="T75" fmla="*/ 83 h 313"/>
                <a:gd name="T76" fmla="*/ 154 w 186"/>
                <a:gd name="T77" fmla="*/ 66 h 313"/>
                <a:gd name="T78" fmla="*/ 159 w 186"/>
                <a:gd name="T79" fmla="*/ 73 h 313"/>
                <a:gd name="T80" fmla="*/ 151 w 186"/>
                <a:gd name="T81" fmla="*/ 93 h 313"/>
                <a:gd name="T82" fmla="*/ 137 w 186"/>
                <a:gd name="T83" fmla="*/ 114 h 313"/>
                <a:gd name="T84" fmla="*/ 121 w 186"/>
                <a:gd name="T85" fmla="*/ 137 h 313"/>
                <a:gd name="T86" fmla="*/ 106 w 186"/>
                <a:gd name="T87" fmla="*/ 156 h 313"/>
                <a:gd name="T88" fmla="*/ 98 w 186"/>
                <a:gd name="T89" fmla="*/ 181 h 313"/>
                <a:gd name="T90" fmla="*/ 92 w 186"/>
                <a:gd name="T91" fmla="*/ 223 h 313"/>
                <a:gd name="T92" fmla="*/ 102 w 186"/>
                <a:gd name="T93" fmla="*/ 230 h 313"/>
                <a:gd name="T94" fmla="*/ 128 w 186"/>
                <a:gd name="T95" fmla="*/ 210 h 313"/>
                <a:gd name="T96" fmla="*/ 153 w 186"/>
                <a:gd name="T97" fmla="*/ 186 h 313"/>
                <a:gd name="T98" fmla="*/ 174 w 186"/>
                <a:gd name="T99" fmla="*/ 159 h 313"/>
                <a:gd name="T100" fmla="*/ 183 w 186"/>
                <a:gd name="T101" fmla="*/ 141 h 313"/>
                <a:gd name="T102" fmla="*/ 186 w 186"/>
                <a:gd name="T103" fmla="*/ 146 h 313"/>
                <a:gd name="T104" fmla="*/ 179 w 186"/>
                <a:gd name="T105" fmla="*/ 163 h 313"/>
                <a:gd name="T106" fmla="*/ 160 w 186"/>
                <a:gd name="T107" fmla="*/ 189 h 313"/>
                <a:gd name="T108" fmla="*/ 135 w 186"/>
                <a:gd name="T109" fmla="*/ 222 h 313"/>
                <a:gd name="T110" fmla="*/ 108 w 186"/>
                <a:gd name="T111" fmla="*/ 248 h 313"/>
                <a:gd name="T112" fmla="*/ 90 w 186"/>
                <a:gd name="T113" fmla="*/ 265 h 313"/>
                <a:gd name="T114" fmla="*/ 91 w 186"/>
                <a:gd name="T115" fmla="*/ 293 h 313"/>
                <a:gd name="T116" fmla="*/ 92 w 186"/>
                <a:gd name="T117" fmla="*/ 305 h 313"/>
                <a:gd name="T118" fmla="*/ 90 w 186"/>
                <a:gd name="T119" fmla="*/ 30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313">
                  <a:moveTo>
                    <a:pt x="88" y="313"/>
                  </a:moveTo>
                  <a:lnTo>
                    <a:pt x="84" y="310"/>
                  </a:lnTo>
                  <a:lnTo>
                    <a:pt x="83" y="294"/>
                  </a:lnTo>
                  <a:lnTo>
                    <a:pt x="83" y="277"/>
                  </a:lnTo>
                  <a:lnTo>
                    <a:pt x="82" y="267"/>
                  </a:lnTo>
                  <a:lnTo>
                    <a:pt x="80" y="263"/>
                  </a:lnTo>
                  <a:lnTo>
                    <a:pt x="75" y="258"/>
                  </a:lnTo>
                  <a:lnTo>
                    <a:pt x="68" y="252"/>
                  </a:lnTo>
                  <a:lnTo>
                    <a:pt x="60" y="242"/>
                  </a:lnTo>
                  <a:lnTo>
                    <a:pt x="51" y="232"/>
                  </a:lnTo>
                  <a:lnTo>
                    <a:pt x="43" y="220"/>
                  </a:lnTo>
                  <a:lnTo>
                    <a:pt x="35" y="207"/>
                  </a:lnTo>
                  <a:lnTo>
                    <a:pt x="28" y="192"/>
                  </a:lnTo>
                  <a:lnTo>
                    <a:pt x="17" y="166"/>
                  </a:lnTo>
                  <a:lnTo>
                    <a:pt x="8" y="148"/>
                  </a:lnTo>
                  <a:lnTo>
                    <a:pt x="3" y="136"/>
                  </a:lnTo>
                  <a:lnTo>
                    <a:pt x="0" y="127"/>
                  </a:lnTo>
                  <a:lnTo>
                    <a:pt x="1" y="123"/>
                  </a:lnTo>
                  <a:lnTo>
                    <a:pt x="4" y="120"/>
                  </a:lnTo>
                  <a:lnTo>
                    <a:pt x="6" y="124"/>
                  </a:lnTo>
                  <a:lnTo>
                    <a:pt x="9" y="132"/>
                  </a:lnTo>
                  <a:lnTo>
                    <a:pt x="12" y="139"/>
                  </a:lnTo>
                  <a:lnTo>
                    <a:pt x="16" y="149"/>
                  </a:lnTo>
                  <a:lnTo>
                    <a:pt x="22" y="162"/>
                  </a:lnTo>
                  <a:lnTo>
                    <a:pt x="29" y="176"/>
                  </a:lnTo>
                  <a:lnTo>
                    <a:pt x="35" y="189"/>
                  </a:lnTo>
                  <a:lnTo>
                    <a:pt x="42" y="201"/>
                  </a:lnTo>
                  <a:lnTo>
                    <a:pt x="47" y="211"/>
                  </a:lnTo>
                  <a:lnTo>
                    <a:pt x="52" y="217"/>
                  </a:lnTo>
                  <a:lnTo>
                    <a:pt x="59" y="225"/>
                  </a:lnTo>
                  <a:lnTo>
                    <a:pt x="66" y="230"/>
                  </a:lnTo>
                  <a:lnTo>
                    <a:pt x="72" y="234"/>
                  </a:lnTo>
                  <a:lnTo>
                    <a:pt x="76" y="237"/>
                  </a:lnTo>
                  <a:lnTo>
                    <a:pt x="79" y="220"/>
                  </a:lnTo>
                  <a:lnTo>
                    <a:pt x="81" y="202"/>
                  </a:lnTo>
                  <a:lnTo>
                    <a:pt x="82" y="185"/>
                  </a:lnTo>
                  <a:lnTo>
                    <a:pt x="82" y="173"/>
                  </a:lnTo>
                  <a:lnTo>
                    <a:pt x="75" y="165"/>
                  </a:lnTo>
                  <a:lnTo>
                    <a:pt x="65" y="156"/>
                  </a:lnTo>
                  <a:lnTo>
                    <a:pt x="54" y="143"/>
                  </a:lnTo>
                  <a:lnTo>
                    <a:pt x="44" y="129"/>
                  </a:lnTo>
                  <a:lnTo>
                    <a:pt x="34" y="113"/>
                  </a:lnTo>
                  <a:lnTo>
                    <a:pt x="26" y="95"/>
                  </a:lnTo>
                  <a:lnTo>
                    <a:pt x="21" y="75"/>
                  </a:lnTo>
                  <a:lnTo>
                    <a:pt x="20" y="55"/>
                  </a:lnTo>
                  <a:lnTo>
                    <a:pt x="21" y="48"/>
                  </a:lnTo>
                  <a:lnTo>
                    <a:pt x="24" y="50"/>
                  </a:lnTo>
                  <a:lnTo>
                    <a:pt x="28" y="63"/>
                  </a:lnTo>
                  <a:lnTo>
                    <a:pt x="34" y="82"/>
                  </a:lnTo>
                  <a:lnTo>
                    <a:pt x="37" y="94"/>
                  </a:lnTo>
                  <a:lnTo>
                    <a:pt x="42" y="104"/>
                  </a:lnTo>
                  <a:lnTo>
                    <a:pt x="49" y="114"/>
                  </a:lnTo>
                  <a:lnTo>
                    <a:pt x="55" y="125"/>
                  </a:lnTo>
                  <a:lnTo>
                    <a:pt x="62" y="133"/>
                  </a:lnTo>
                  <a:lnTo>
                    <a:pt x="69" y="140"/>
                  </a:lnTo>
                  <a:lnTo>
                    <a:pt x="76" y="144"/>
                  </a:lnTo>
                  <a:lnTo>
                    <a:pt x="82" y="148"/>
                  </a:lnTo>
                  <a:lnTo>
                    <a:pt x="75" y="120"/>
                  </a:lnTo>
                  <a:lnTo>
                    <a:pt x="72" y="81"/>
                  </a:lnTo>
                  <a:lnTo>
                    <a:pt x="73" y="41"/>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4"/>
                  </a:lnTo>
                  <a:lnTo>
                    <a:pt x="148" y="83"/>
                  </a:lnTo>
                  <a:lnTo>
                    <a:pt x="151" y="73"/>
                  </a:lnTo>
                  <a:lnTo>
                    <a:pt x="154" y="66"/>
                  </a:lnTo>
                  <a:lnTo>
                    <a:pt x="158" y="66"/>
                  </a:lnTo>
                  <a:lnTo>
                    <a:pt x="159" y="73"/>
                  </a:lnTo>
                  <a:lnTo>
                    <a:pt x="156" y="84"/>
                  </a:lnTo>
                  <a:lnTo>
                    <a:pt x="151" y="93"/>
                  </a:lnTo>
                  <a:lnTo>
                    <a:pt x="145" y="103"/>
                  </a:lnTo>
                  <a:lnTo>
                    <a:pt x="137" y="114"/>
                  </a:lnTo>
                  <a:lnTo>
                    <a:pt x="129" y="126"/>
                  </a:lnTo>
                  <a:lnTo>
                    <a:pt x="121" y="137"/>
                  </a:lnTo>
                  <a:lnTo>
                    <a:pt x="113" y="148"/>
                  </a:lnTo>
                  <a:lnTo>
                    <a:pt x="106" y="156"/>
                  </a:lnTo>
                  <a:lnTo>
                    <a:pt x="102" y="161"/>
                  </a:lnTo>
                  <a:lnTo>
                    <a:pt x="98" y="181"/>
                  </a:lnTo>
                  <a:lnTo>
                    <a:pt x="95" y="203"/>
                  </a:lnTo>
                  <a:lnTo>
                    <a:pt x="92" y="223"/>
                  </a:lnTo>
                  <a:lnTo>
                    <a:pt x="91" y="235"/>
                  </a:lnTo>
                  <a:lnTo>
                    <a:pt x="102" y="230"/>
                  </a:lnTo>
                  <a:lnTo>
                    <a:pt x="114" y="222"/>
                  </a:lnTo>
                  <a:lnTo>
                    <a:pt x="128" y="210"/>
                  </a:lnTo>
                  <a:lnTo>
                    <a:pt x="141" y="199"/>
                  </a:lnTo>
                  <a:lnTo>
                    <a:pt x="153" y="186"/>
                  </a:lnTo>
                  <a:lnTo>
                    <a:pt x="165" y="172"/>
                  </a:lnTo>
                  <a:lnTo>
                    <a:pt x="174" y="159"/>
                  </a:lnTo>
                  <a:lnTo>
                    <a:pt x="180" y="147"/>
                  </a:lnTo>
                  <a:lnTo>
                    <a:pt x="183" y="141"/>
                  </a:lnTo>
                  <a:lnTo>
                    <a:pt x="186" y="140"/>
                  </a:lnTo>
                  <a:lnTo>
                    <a:pt x="186" y="146"/>
                  </a:lnTo>
                  <a:lnTo>
                    <a:pt x="183" y="155"/>
                  </a:lnTo>
                  <a:lnTo>
                    <a:pt x="179" y="163"/>
                  </a:lnTo>
                  <a:lnTo>
                    <a:pt x="171" y="174"/>
                  </a:lnTo>
                  <a:lnTo>
                    <a:pt x="160" y="189"/>
                  </a:lnTo>
                  <a:lnTo>
                    <a:pt x="148" y="205"/>
                  </a:lnTo>
                  <a:lnTo>
                    <a:pt x="135" y="222"/>
                  </a:lnTo>
                  <a:lnTo>
                    <a:pt x="121" y="237"/>
                  </a:lnTo>
                  <a:lnTo>
                    <a:pt x="108" y="248"/>
                  </a:lnTo>
                  <a:lnTo>
                    <a:pt x="97" y="256"/>
                  </a:lnTo>
                  <a:lnTo>
                    <a:pt x="90" y="265"/>
                  </a:lnTo>
                  <a:lnTo>
                    <a:pt x="90" y="279"/>
                  </a:lnTo>
                  <a:lnTo>
                    <a:pt x="91" y="293"/>
                  </a:lnTo>
                  <a:lnTo>
                    <a:pt x="92" y="301"/>
                  </a:lnTo>
                  <a:lnTo>
                    <a:pt x="92" y="305"/>
                  </a:lnTo>
                  <a:lnTo>
                    <a:pt x="91" y="307"/>
                  </a:lnTo>
                  <a:lnTo>
                    <a:pt x="90" y="309"/>
                  </a:lnTo>
                  <a:lnTo>
                    <a:pt x="88" y="31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89" name="Freeform 345">
              <a:extLst>
                <a:ext uri="{FF2B5EF4-FFF2-40B4-BE49-F238E27FC236}">
                  <a16:creationId xmlns:a16="http://schemas.microsoft.com/office/drawing/2014/main" id="{BFB3AF3F-6900-4B9F-A0B4-3C669D1E5C2F}"/>
                </a:ext>
              </a:extLst>
            </p:cNvPr>
            <p:cNvSpPr>
              <a:spLocks/>
            </p:cNvSpPr>
            <p:nvPr/>
          </p:nvSpPr>
          <p:spPr bwMode="auto">
            <a:xfrm>
              <a:off x="2531" y="1095"/>
              <a:ext cx="127" cy="150"/>
            </a:xfrm>
            <a:custGeom>
              <a:avLst/>
              <a:gdLst>
                <a:gd name="T0" fmla="*/ 249 w 253"/>
                <a:gd name="T1" fmla="*/ 6 h 299"/>
                <a:gd name="T2" fmla="*/ 238 w 253"/>
                <a:gd name="T3" fmla="*/ 24 h 299"/>
                <a:gd name="T4" fmla="*/ 226 w 253"/>
                <a:gd name="T5" fmla="*/ 45 h 299"/>
                <a:gd name="T6" fmla="*/ 215 w 253"/>
                <a:gd name="T7" fmla="*/ 63 h 299"/>
                <a:gd name="T8" fmla="*/ 209 w 253"/>
                <a:gd name="T9" fmla="*/ 75 h 299"/>
                <a:gd name="T10" fmla="*/ 199 w 253"/>
                <a:gd name="T11" fmla="*/ 93 h 299"/>
                <a:gd name="T12" fmla="*/ 188 w 253"/>
                <a:gd name="T13" fmla="*/ 114 h 299"/>
                <a:gd name="T14" fmla="*/ 177 w 253"/>
                <a:gd name="T15" fmla="*/ 130 h 299"/>
                <a:gd name="T16" fmla="*/ 182 w 253"/>
                <a:gd name="T17" fmla="*/ 143 h 299"/>
                <a:gd name="T18" fmla="*/ 192 w 253"/>
                <a:gd name="T19" fmla="*/ 162 h 299"/>
                <a:gd name="T20" fmla="*/ 192 w 253"/>
                <a:gd name="T21" fmla="*/ 181 h 299"/>
                <a:gd name="T22" fmla="*/ 190 w 253"/>
                <a:gd name="T23" fmla="*/ 175 h 299"/>
                <a:gd name="T24" fmla="*/ 183 w 253"/>
                <a:gd name="T25" fmla="*/ 163 h 299"/>
                <a:gd name="T26" fmla="*/ 171 w 253"/>
                <a:gd name="T27" fmla="*/ 154 h 299"/>
                <a:gd name="T28" fmla="*/ 157 w 253"/>
                <a:gd name="T29" fmla="*/ 159 h 299"/>
                <a:gd name="T30" fmla="*/ 137 w 253"/>
                <a:gd name="T31" fmla="*/ 176 h 299"/>
                <a:gd name="T32" fmla="*/ 119 w 253"/>
                <a:gd name="T33" fmla="*/ 196 h 299"/>
                <a:gd name="T34" fmla="*/ 105 w 253"/>
                <a:gd name="T35" fmla="*/ 211 h 299"/>
                <a:gd name="T36" fmla="*/ 101 w 253"/>
                <a:gd name="T37" fmla="*/ 227 h 299"/>
                <a:gd name="T38" fmla="*/ 106 w 253"/>
                <a:gd name="T39" fmla="*/ 265 h 299"/>
                <a:gd name="T40" fmla="*/ 116 w 253"/>
                <a:gd name="T41" fmla="*/ 289 h 299"/>
                <a:gd name="T42" fmla="*/ 118 w 253"/>
                <a:gd name="T43" fmla="*/ 295 h 299"/>
                <a:gd name="T44" fmla="*/ 106 w 253"/>
                <a:gd name="T45" fmla="*/ 279 h 299"/>
                <a:gd name="T46" fmla="*/ 93 w 253"/>
                <a:gd name="T47" fmla="*/ 239 h 299"/>
                <a:gd name="T48" fmla="*/ 86 w 253"/>
                <a:gd name="T49" fmla="*/ 234 h 299"/>
                <a:gd name="T50" fmla="*/ 73 w 253"/>
                <a:gd name="T51" fmla="*/ 256 h 299"/>
                <a:gd name="T52" fmla="*/ 57 w 253"/>
                <a:gd name="T53" fmla="*/ 277 h 299"/>
                <a:gd name="T54" fmla="*/ 43 w 253"/>
                <a:gd name="T55" fmla="*/ 294 h 299"/>
                <a:gd name="T56" fmla="*/ 30 w 253"/>
                <a:gd name="T57" fmla="*/ 299 h 299"/>
                <a:gd name="T58" fmla="*/ 31 w 253"/>
                <a:gd name="T59" fmla="*/ 295 h 299"/>
                <a:gd name="T60" fmla="*/ 39 w 253"/>
                <a:gd name="T61" fmla="*/ 283 h 299"/>
                <a:gd name="T62" fmla="*/ 52 w 253"/>
                <a:gd name="T63" fmla="*/ 262 h 299"/>
                <a:gd name="T64" fmla="*/ 68 w 253"/>
                <a:gd name="T65" fmla="*/ 237 h 299"/>
                <a:gd name="T66" fmla="*/ 82 w 253"/>
                <a:gd name="T67" fmla="*/ 218 h 299"/>
                <a:gd name="T68" fmla="*/ 75 w 253"/>
                <a:gd name="T69" fmla="*/ 215 h 299"/>
                <a:gd name="T70" fmla="*/ 54 w 253"/>
                <a:gd name="T71" fmla="*/ 219 h 299"/>
                <a:gd name="T72" fmla="*/ 36 w 253"/>
                <a:gd name="T73" fmla="*/ 223 h 299"/>
                <a:gd name="T74" fmla="*/ 22 w 253"/>
                <a:gd name="T75" fmla="*/ 228 h 299"/>
                <a:gd name="T76" fmla="*/ 7 w 253"/>
                <a:gd name="T77" fmla="*/ 236 h 299"/>
                <a:gd name="T78" fmla="*/ 0 w 253"/>
                <a:gd name="T79" fmla="*/ 234 h 299"/>
                <a:gd name="T80" fmla="*/ 12 w 253"/>
                <a:gd name="T81" fmla="*/ 224 h 299"/>
                <a:gd name="T82" fmla="*/ 35 w 253"/>
                <a:gd name="T83" fmla="*/ 214 h 299"/>
                <a:gd name="T84" fmla="*/ 62 w 253"/>
                <a:gd name="T85" fmla="*/ 204 h 299"/>
                <a:gd name="T86" fmla="*/ 85 w 253"/>
                <a:gd name="T87" fmla="*/ 198 h 299"/>
                <a:gd name="T88" fmla="*/ 98 w 253"/>
                <a:gd name="T89" fmla="*/ 196 h 299"/>
                <a:gd name="T90" fmla="*/ 111 w 253"/>
                <a:gd name="T91" fmla="*/ 186 h 299"/>
                <a:gd name="T92" fmla="*/ 122 w 253"/>
                <a:gd name="T93" fmla="*/ 174 h 299"/>
                <a:gd name="T94" fmla="*/ 129 w 253"/>
                <a:gd name="T95" fmla="*/ 163 h 299"/>
                <a:gd name="T96" fmla="*/ 128 w 253"/>
                <a:gd name="T97" fmla="*/ 156 h 299"/>
                <a:gd name="T98" fmla="*/ 120 w 253"/>
                <a:gd name="T99" fmla="*/ 152 h 299"/>
                <a:gd name="T100" fmla="*/ 123 w 253"/>
                <a:gd name="T101" fmla="*/ 147 h 299"/>
                <a:gd name="T102" fmla="*/ 134 w 253"/>
                <a:gd name="T103" fmla="*/ 140 h 299"/>
                <a:gd name="T104" fmla="*/ 142 w 253"/>
                <a:gd name="T105" fmla="*/ 139 h 299"/>
                <a:gd name="T106" fmla="*/ 145 w 253"/>
                <a:gd name="T107" fmla="*/ 140 h 299"/>
                <a:gd name="T108" fmla="*/ 152 w 253"/>
                <a:gd name="T109" fmla="*/ 133 h 299"/>
                <a:gd name="T110" fmla="*/ 171 w 253"/>
                <a:gd name="T111" fmla="*/ 106 h 299"/>
                <a:gd name="T112" fmla="*/ 191 w 253"/>
                <a:gd name="T113" fmla="*/ 71 h 299"/>
                <a:gd name="T114" fmla="*/ 206 w 253"/>
                <a:gd name="T115" fmla="*/ 40 h 299"/>
                <a:gd name="T116" fmla="*/ 212 w 253"/>
                <a:gd name="T117" fmla="*/ 23 h 299"/>
                <a:gd name="T118" fmla="*/ 220 w 253"/>
                <a:gd name="T119" fmla="*/ 10 h 299"/>
                <a:gd name="T120" fmla="*/ 230 w 253"/>
                <a:gd name="T121" fmla="*/ 3 h 299"/>
                <a:gd name="T122" fmla="*/ 248 w 253"/>
                <a:gd name="T12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99">
                  <a:moveTo>
                    <a:pt x="253" y="0"/>
                  </a:moveTo>
                  <a:lnTo>
                    <a:pt x="249" y="6"/>
                  </a:lnTo>
                  <a:lnTo>
                    <a:pt x="244" y="14"/>
                  </a:lnTo>
                  <a:lnTo>
                    <a:pt x="238" y="24"/>
                  </a:lnTo>
                  <a:lnTo>
                    <a:pt x="232" y="34"/>
                  </a:lnTo>
                  <a:lnTo>
                    <a:pt x="226" y="45"/>
                  </a:lnTo>
                  <a:lnTo>
                    <a:pt x="220" y="55"/>
                  </a:lnTo>
                  <a:lnTo>
                    <a:pt x="215" y="63"/>
                  </a:lnTo>
                  <a:lnTo>
                    <a:pt x="212" y="69"/>
                  </a:lnTo>
                  <a:lnTo>
                    <a:pt x="209" y="75"/>
                  </a:lnTo>
                  <a:lnTo>
                    <a:pt x="204" y="84"/>
                  </a:lnTo>
                  <a:lnTo>
                    <a:pt x="199" y="93"/>
                  </a:lnTo>
                  <a:lnTo>
                    <a:pt x="194" y="103"/>
                  </a:lnTo>
                  <a:lnTo>
                    <a:pt x="188" y="114"/>
                  </a:lnTo>
                  <a:lnTo>
                    <a:pt x="182" y="123"/>
                  </a:lnTo>
                  <a:lnTo>
                    <a:pt x="177" y="130"/>
                  </a:lnTo>
                  <a:lnTo>
                    <a:pt x="175" y="133"/>
                  </a:lnTo>
                  <a:lnTo>
                    <a:pt x="182" y="143"/>
                  </a:lnTo>
                  <a:lnTo>
                    <a:pt x="189" y="152"/>
                  </a:lnTo>
                  <a:lnTo>
                    <a:pt x="192" y="162"/>
                  </a:lnTo>
                  <a:lnTo>
                    <a:pt x="194" y="174"/>
                  </a:lnTo>
                  <a:lnTo>
                    <a:pt x="192" y="181"/>
                  </a:lnTo>
                  <a:lnTo>
                    <a:pt x="191" y="180"/>
                  </a:lnTo>
                  <a:lnTo>
                    <a:pt x="190" y="175"/>
                  </a:lnTo>
                  <a:lnTo>
                    <a:pt x="188" y="168"/>
                  </a:lnTo>
                  <a:lnTo>
                    <a:pt x="183" y="163"/>
                  </a:lnTo>
                  <a:lnTo>
                    <a:pt x="176" y="158"/>
                  </a:lnTo>
                  <a:lnTo>
                    <a:pt x="171" y="154"/>
                  </a:lnTo>
                  <a:lnTo>
                    <a:pt x="165" y="152"/>
                  </a:lnTo>
                  <a:lnTo>
                    <a:pt x="157" y="159"/>
                  </a:lnTo>
                  <a:lnTo>
                    <a:pt x="148" y="167"/>
                  </a:lnTo>
                  <a:lnTo>
                    <a:pt x="137" y="176"/>
                  </a:lnTo>
                  <a:lnTo>
                    <a:pt x="128" y="186"/>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39"/>
                  </a:lnTo>
                  <a:lnTo>
                    <a:pt x="92" y="226"/>
                  </a:lnTo>
                  <a:lnTo>
                    <a:pt x="86" y="234"/>
                  </a:lnTo>
                  <a:lnTo>
                    <a:pt x="80" y="244"/>
                  </a:lnTo>
                  <a:lnTo>
                    <a:pt x="73" y="256"/>
                  </a:lnTo>
                  <a:lnTo>
                    <a:pt x="65" y="266"/>
                  </a:lnTo>
                  <a:lnTo>
                    <a:pt x="57" y="277"/>
                  </a:lnTo>
                  <a:lnTo>
                    <a:pt x="50" y="287"/>
                  </a:lnTo>
                  <a:lnTo>
                    <a:pt x="43" y="294"/>
                  </a:lnTo>
                  <a:lnTo>
                    <a:pt x="37" y="297"/>
                  </a:lnTo>
                  <a:lnTo>
                    <a:pt x="30" y="299"/>
                  </a:lnTo>
                  <a:lnTo>
                    <a:pt x="28" y="298"/>
                  </a:lnTo>
                  <a:lnTo>
                    <a:pt x="31" y="295"/>
                  </a:lnTo>
                  <a:lnTo>
                    <a:pt x="36" y="289"/>
                  </a:lnTo>
                  <a:lnTo>
                    <a:pt x="39" y="283"/>
                  </a:lnTo>
                  <a:lnTo>
                    <a:pt x="45" y="274"/>
                  </a:lnTo>
                  <a:lnTo>
                    <a:pt x="52" y="262"/>
                  </a:lnTo>
                  <a:lnTo>
                    <a:pt x="60" y="250"/>
                  </a:lnTo>
                  <a:lnTo>
                    <a:pt x="68" y="237"/>
                  </a:lnTo>
                  <a:lnTo>
                    <a:pt x="76" y="226"/>
                  </a:lnTo>
                  <a:lnTo>
                    <a:pt x="82" y="218"/>
                  </a:lnTo>
                  <a:lnTo>
                    <a:pt x="86" y="214"/>
                  </a:lnTo>
                  <a:lnTo>
                    <a:pt x="75" y="215"/>
                  </a:lnTo>
                  <a:lnTo>
                    <a:pt x="65" y="218"/>
                  </a:lnTo>
                  <a:lnTo>
                    <a:pt x="54" y="219"/>
                  </a:lnTo>
                  <a:lnTo>
                    <a:pt x="45" y="221"/>
                  </a:lnTo>
                  <a:lnTo>
                    <a:pt x="36" y="223"/>
                  </a:lnTo>
                  <a:lnTo>
                    <a:pt x="29" y="226"/>
                  </a:lnTo>
                  <a:lnTo>
                    <a:pt x="22" y="228"/>
                  </a:lnTo>
                  <a:lnTo>
                    <a:pt x="16" y="231"/>
                  </a:lnTo>
                  <a:lnTo>
                    <a:pt x="7" y="236"/>
                  </a:lnTo>
                  <a:lnTo>
                    <a:pt x="1" y="236"/>
                  </a:lnTo>
                  <a:lnTo>
                    <a:pt x="0" y="234"/>
                  </a:lnTo>
                  <a:lnTo>
                    <a:pt x="5" y="229"/>
                  </a:lnTo>
                  <a:lnTo>
                    <a:pt x="12" y="224"/>
                  </a:lnTo>
                  <a:lnTo>
                    <a:pt x="22" y="220"/>
                  </a:lnTo>
                  <a:lnTo>
                    <a:pt x="35" y="214"/>
                  </a:lnTo>
                  <a:lnTo>
                    <a:pt x="48" y="209"/>
                  </a:lnTo>
                  <a:lnTo>
                    <a:pt x="62" y="204"/>
                  </a:lnTo>
                  <a:lnTo>
                    <a:pt x="75" y="200"/>
                  </a:lnTo>
                  <a:lnTo>
                    <a:pt x="85" y="198"/>
                  </a:lnTo>
                  <a:lnTo>
                    <a:pt x="92" y="197"/>
                  </a:lnTo>
                  <a:lnTo>
                    <a:pt x="98" y="196"/>
                  </a:lnTo>
                  <a:lnTo>
                    <a:pt x="104" y="192"/>
                  </a:lnTo>
                  <a:lnTo>
                    <a:pt x="111" y="186"/>
                  </a:lnTo>
                  <a:lnTo>
                    <a:pt x="116" y="181"/>
                  </a:lnTo>
                  <a:lnTo>
                    <a:pt x="122" y="174"/>
                  </a:lnTo>
                  <a:lnTo>
                    <a:pt x="127" y="168"/>
                  </a:lnTo>
                  <a:lnTo>
                    <a:pt x="129" y="163"/>
                  </a:lnTo>
                  <a:lnTo>
                    <a:pt x="130" y="160"/>
                  </a:lnTo>
                  <a:lnTo>
                    <a:pt x="128" y="156"/>
                  </a:lnTo>
                  <a:lnTo>
                    <a:pt x="124" y="153"/>
                  </a:lnTo>
                  <a:lnTo>
                    <a:pt x="120" y="152"/>
                  </a:lnTo>
                  <a:lnTo>
                    <a:pt x="116" y="151"/>
                  </a:lnTo>
                  <a:lnTo>
                    <a:pt x="123" y="147"/>
                  </a:lnTo>
                  <a:lnTo>
                    <a:pt x="129" y="144"/>
                  </a:lnTo>
                  <a:lnTo>
                    <a:pt x="134" y="140"/>
                  </a:lnTo>
                  <a:lnTo>
                    <a:pt x="138" y="137"/>
                  </a:lnTo>
                  <a:lnTo>
                    <a:pt x="142" y="139"/>
                  </a:lnTo>
                  <a:lnTo>
                    <a:pt x="144" y="140"/>
                  </a:lnTo>
                  <a:lnTo>
                    <a:pt x="145" y="140"/>
                  </a:lnTo>
                  <a:lnTo>
                    <a:pt x="146" y="140"/>
                  </a:lnTo>
                  <a:lnTo>
                    <a:pt x="152" y="133"/>
                  </a:lnTo>
                  <a:lnTo>
                    <a:pt x="161" y="121"/>
                  </a:lnTo>
                  <a:lnTo>
                    <a:pt x="171" y="106"/>
                  </a:lnTo>
                  <a:lnTo>
                    <a:pt x="181" y="90"/>
                  </a:lnTo>
                  <a:lnTo>
                    <a:pt x="191" y="71"/>
                  </a:lnTo>
                  <a:lnTo>
                    <a:pt x="200" y="55"/>
                  </a:lnTo>
                  <a:lnTo>
                    <a:pt x="206" y="40"/>
                  </a:lnTo>
                  <a:lnTo>
                    <a:pt x="209" y="29"/>
                  </a:lnTo>
                  <a:lnTo>
                    <a:pt x="212" y="23"/>
                  </a:lnTo>
                  <a:lnTo>
                    <a:pt x="217" y="16"/>
                  </a:lnTo>
                  <a:lnTo>
                    <a:pt x="220" y="10"/>
                  </a:lnTo>
                  <a:lnTo>
                    <a:pt x="225" y="6"/>
                  </a:lnTo>
                  <a:lnTo>
                    <a:pt x="230" y="3"/>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90" name="Freeform 346">
              <a:extLst>
                <a:ext uri="{FF2B5EF4-FFF2-40B4-BE49-F238E27FC236}">
                  <a16:creationId xmlns:a16="http://schemas.microsoft.com/office/drawing/2014/main" id="{A1350010-CFB8-49D6-88F5-A42AC2533B36}"/>
                </a:ext>
              </a:extLst>
            </p:cNvPr>
            <p:cNvSpPr>
              <a:spLocks/>
            </p:cNvSpPr>
            <p:nvPr/>
          </p:nvSpPr>
          <p:spPr bwMode="auto">
            <a:xfrm>
              <a:off x="2765" y="890"/>
              <a:ext cx="73" cy="122"/>
            </a:xfrm>
            <a:custGeom>
              <a:avLst/>
              <a:gdLst>
                <a:gd name="T0" fmla="*/ 39 w 146"/>
                <a:gd name="T1" fmla="*/ 230 h 244"/>
                <a:gd name="T2" fmla="*/ 57 w 146"/>
                <a:gd name="T3" fmla="*/ 204 h 244"/>
                <a:gd name="T4" fmla="*/ 69 w 146"/>
                <a:gd name="T5" fmla="*/ 195 h 244"/>
                <a:gd name="T6" fmla="*/ 92 w 146"/>
                <a:gd name="T7" fmla="*/ 190 h 244"/>
                <a:gd name="T8" fmla="*/ 117 w 146"/>
                <a:gd name="T9" fmla="*/ 180 h 244"/>
                <a:gd name="T10" fmla="*/ 136 w 146"/>
                <a:gd name="T11" fmla="*/ 170 h 244"/>
                <a:gd name="T12" fmla="*/ 141 w 146"/>
                <a:gd name="T13" fmla="*/ 161 h 244"/>
                <a:gd name="T14" fmla="*/ 140 w 146"/>
                <a:gd name="T15" fmla="*/ 159 h 244"/>
                <a:gd name="T16" fmla="*/ 131 w 146"/>
                <a:gd name="T17" fmla="*/ 163 h 244"/>
                <a:gd name="T18" fmla="*/ 114 w 146"/>
                <a:gd name="T19" fmla="*/ 170 h 244"/>
                <a:gd name="T20" fmla="*/ 92 w 146"/>
                <a:gd name="T21" fmla="*/ 179 h 244"/>
                <a:gd name="T22" fmla="*/ 73 w 146"/>
                <a:gd name="T23" fmla="*/ 185 h 244"/>
                <a:gd name="T24" fmla="*/ 71 w 146"/>
                <a:gd name="T25" fmla="*/ 175 h 244"/>
                <a:gd name="T26" fmla="*/ 83 w 146"/>
                <a:gd name="T27" fmla="*/ 142 h 244"/>
                <a:gd name="T28" fmla="*/ 92 w 146"/>
                <a:gd name="T29" fmla="*/ 127 h 244"/>
                <a:gd name="T30" fmla="*/ 109 w 146"/>
                <a:gd name="T31" fmla="*/ 114 h 244"/>
                <a:gd name="T32" fmla="*/ 128 w 146"/>
                <a:gd name="T33" fmla="*/ 96 h 244"/>
                <a:gd name="T34" fmla="*/ 141 w 146"/>
                <a:gd name="T35" fmla="*/ 84 h 244"/>
                <a:gd name="T36" fmla="*/ 146 w 146"/>
                <a:gd name="T37" fmla="*/ 74 h 244"/>
                <a:gd name="T38" fmla="*/ 144 w 146"/>
                <a:gd name="T39" fmla="*/ 71 h 244"/>
                <a:gd name="T40" fmla="*/ 134 w 146"/>
                <a:gd name="T41" fmla="*/ 79 h 244"/>
                <a:gd name="T42" fmla="*/ 122 w 146"/>
                <a:gd name="T43" fmla="*/ 91 h 244"/>
                <a:gd name="T44" fmla="*/ 106 w 146"/>
                <a:gd name="T45" fmla="*/ 102 h 244"/>
                <a:gd name="T46" fmla="*/ 91 w 146"/>
                <a:gd name="T47" fmla="*/ 112 h 244"/>
                <a:gd name="T48" fmla="*/ 87 w 146"/>
                <a:gd name="T49" fmla="*/ 94 h 244"/>
                <a:gd name="T50" fmla="*/ 90 w 146"/>
                <a:gd name="T51" fmla="*/ 27 h 244"/>
                <a:gd name="T52" fmla="*/ 87 w 146"/>
                <a:gd name="T53" fmla="*/ 1 h 244"/>
                <a:gd name="T54" fmla="*/ 85 w 146"/>
                <a:gd name="T55" fmla="*/ 2 h 244"/>
                <a:gd name="T56" fmla="*/ 81 w 146"/>
                <a:gd name="T57" fmla="*/ 32 h 244"/>
                <a:gd name="T58" fmla="*/ 76 w 146"/>
                <a:gd name="T59" fmla="*/ 103 h 244"/>
                <a:gd name="T60" fmla="*/ 69 w 146"/>
                <a:gd name="T61" fmla="*/ 127 h 244"/>
                <a:gd name="T62" fmla="*/ 65 w 146"/>
                <a:gd name="T63" fmla="*/ 123 h 244"/>
                <a:gd name="T64" fmla="*/ 63 w 146"/>
                <a:gd name="T65" fmla="*/ 111 h 244"/>
                <a:gd name="T66" fmla="*/ 54 w 146"/>
                <a:gd name="T67" fmla="*/ 94 h 244"/>
                <a:gd name="T68" fmla="*/ 40 w 146"/>
                <a:gd name="T69" fmla="*/ 73 h 244"/>
                <a:gd name="T70" fmla="*/ 26 w 146"/>
                <a:gd name="T71" fmla="*/ 58 h 244"/>
                <a:gd name="T72" fmla="*/ 17 w 146"/>
                <a:gd name="T73" fmla="*/ 55 h 244"/>
                <a:gd name="T74" fmla="*/ 23 w 146"/>
                <a:gd name="T75" fmla="*/ 64 h 244"/>
                <a:gd name="T76" fmla="*/ 37 w 146"/>
                <a:gd name="T77" fmla="*/ 86 h 244"/>
                <a:gd name="T78" fmla="*/ 55 w 146"/>
                <a:gd name="T79" fmla="*/ 119 h 244"/>
                <a:gd name="T80" fmla="*/ 60 w 146"/>
                <a:gd name="T81" fmla="*/ 144 h 244"/>
                <a:gd name="T82" fmla="*/ 54 w 146"/>
                <a:gd name="T83" fmla="*/ 172 h 244"/>
                <a:gd name="T84" fmla="*/ 48 w 146"/>
                <a:gd name="T85" fmla="*/ 183 h 244"/>
                <a:gd name="T86" fmla="*/ 43 w 146"/>
                <a:gd name="T87" fmla="*/ 179 h 244"/>
                <a:gd name="T88" fmla="*/ 35 w 146"/>
                <a:gd name="T89" fmla="*/ 169 h 244"/>
                <a:gd name="T90" fmla="*/ 25 w 146"/>
                <a:gd name="T91" fmla="*/ 157 h 244"/>
                <a:gd name="T92" fmla="*/ 14 w 146"/>
                <a:gd name="T93" fmla="*/ 145 h 244"/>
                <a:gd name="T94" fmla="*/ 3 w 146"/>
                <a:gd name="T95" fmla="*/ 134 h 244"/>
                <a:gd name="T96" fmla="*/ 0 w 146"/>
                <a:gd name="T97" fmla="*/ 130 h 244"/>
                <a:gd name="T98" fmla="*/ 8 w 146"/>
                <a:gd name="T99" fmla="*/ 145 h 244"/>
                <a:gd name="T100" fmla="*/ 19 w 146"/>
                <a:gd name="T101" fmla="*/ 163 h 244"/>
                <a:gd name="T102" fmla="*/ 32 w 146"/>
                <a:gd name="T103" fmla="*/ 182 h 244"/>
                <a:gd name="T104" fmla="*/ 35 w 146"/>
                <a:gd name="T105" fmla="*/ 194 h 244"/>
                <a:gd name="T106" fmla="*/ 33 w 146"/>
                <a:gd name="T107" fmla="*/ 220 h 244"/>
                <a:gd name="T108" fmla="*/ 23 w 146"/>
                <a:gd name="T109" fmla="*/ 239 h 244"/>
                <a:gd name="T110" fmla="*/ 26 w 146"/>
                <a:gd name="T111"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244">
                  <a:moveTo>
                    <a:pt x="31" y="240"/>
                  </a:moveTo>
                  <a:lnTo>
                    <a:pt x="39" y="230"/>
                  </a:lnTo>
                  <a:lnTo>
                    <a:pt x="48" y="216"/>
                  </a:lnTo>
                  <a:lnTo>
                    <a:pt x="57" y="204"/>
                  </a:lnTo>
                  <a:lnTo>
                    <a:pt x="61" y="195"/>
                  </a:lnTo>
                  <a:lnTo>
                    <a:pt x="69" y="195"/>
                  </a:lnTo>
                  <a:lnTo>
                    <a:pt x="80" y="193"/>
                  </a:lnTo>
                  <a:lnTo>
                    <a:pt x="92" y="190"/>
                  </a:lnTo>
                  <a:lnTo>
                    <a:pt x="106" y="185"/>
                  </a:lnTo>
                  <a:lnTo>
                    <a:pt x="117" y="180"/>
                  </a:lnTo>
                  <a:lnTo>
                    <a:pt x="128" y="175"/>
                  </a:lnTo>
                  <a:lnTo>
                    <a:pt x="136" y="170"/>
                  </a:lnTo>
                  <a:lnTo>
                    <a:pt x="139" y="167"/>
                  </a:lnTo>
                  <a:lnTo>
                    <a:pt x="141" y="161"/>
                  </a:lnTo>
                  <a:lnTo>
                    <a:pt x="142" y="159"/>
                  </a:lnTo>
                  <a:lnTo>
                    <a:pt x="140" y="159"/>
                  </a:lnTo>
                  <a:lnTo>
                    <a:pt x="136" y="161"/>
                  </a:lnTo>
                  <a:lnTo>
                    <a:pt x="131" y="163"/>
                  </a:lnTo>
                  <a:lnTo>
                    <a:pt x="123" y="167"/>
                  </a:lnTo>
                  <a:lnTo>
                    <a:pt x="114" y="170"/>
                  </a:lnTo>
                  <a:lnTo>
                    <a:pt x="103" y="175"/>
                  </a:lnTo>
                  <a:lnTo>
                    <a:pt x="92" y="179"/>
                  </a:lnTo>
                  <a:lnTo>
                    <a:pt x="81" y="183"/>
                  </a:lnTo>
                  <a:lnTo>
                    <a:pt x="73" y="185"/>
                  </a:lnTo>
                  <a:lnTo>
                    <a:pt x="67" y="186"/>
                  </a:lnTo>
                  <a:lnTo>
                    <a:pt x="71" y="175"/>
                  </a:lnTo>
                  <a:lnTo>
                    <a:pt x="77" y="159"/>
                  </a:lnTo>
                  <a:lnTo>
                    <a:pt x="83" y="142"/>
                  </a:lnTo>
                  <a:lnTo>
                    <a:pt x="85" y="133"/>
                  </a:lnTo>
                  <a:lnTo>
                    <a:pt x="92" y="127"/>
                  </a:lnTo>
                  <a:lnTo>
                    <a:pt x="100" y="121"/>
                  </a:lnTo>
                  <a:lnTo>
                    <a:pt x="109" y="114"/>
                  </a:lnTo>
                  <a:lnTo>
                    <a:pt x="118" y="104"/>
                  </a:lnTo>
                  <a:lnTo>
                    <a:pt x="128" y="96"/>
                  </a:lnTo>
                  <a:lnTo>
                    <a:pt x="136" y="89"/>
                  </a:lnTo>
                  <a:lnTo>
                    <a:pt x="141" y="84"/>
                  </a:lnTo>
                  <a:lnTo>
                    <a:pt x="145" y="79"/>
                  </a:lnTo>
                  <a:lnTo>
                    <a:pt x="146" y="74"/>
                  </a:lnTo>
                  <a:lnTo>
                    <a:pt x="146" y="71"/>
                  </a:lnTo>
                  <a:lnTo>
                    <a:pt x="144" y="71"/>
                  </a:lnTo>
                  <a:lnTo>
                    <a:pt x="139" y="76"/>
                  </a:lnTo>
                  <a:lnTo>
                    <a:pt x="134" y="79"/>
                  </a:lnTo>
                  <a:lnTo>
                    <a:pt x="129" y="85"/>
                  </a:lnTo>
                  <a:lnTo>
                    <a:pt x="122" y="91"/>
                  </a:lnTo>
                  <a:lnTo>
                    <a:pt x="114" y="96"/>
                  </a:lnTo>
                  <a:lnTo>
                    <a:pt x="106" y="102"/>
                  </a:lnTo>
                  <a:lnTo>
                    <a:pt x="98" y="108"/>
                  </a:lnTo>
                  <a:lnTo>
                    <a:pt x="91" y="112"/>
                  </a:lnTo>
                  <a:lnTo>
                    <a:pt x="86" y="115"/>
                  </a:lnTo>
                  <a:lnTo>
                    <a:pt x="87" y="94"/>
                  </a:lnTo>
                  <a:lnTo>
                    <a:pt x="88" y="61"/>
                  </a:lnTo>
                  <a:lnTo>
                    <a:pt x="90" y="27"/>
                  </a:lnTo>
                  <a:lnTo>
                    <a:pt x="88" y="8"/>
                  </a:lnTo>
                  <a:lnTo>
                    <a:pt x="87" y="1"/>
                  </a:lnTo>
                  <a:lnTo>
                    <a:pt x="86" y="0"/>
                  </a:lnTo>
                  <a:lnTo>
                    <a:pt x="85" y="2"/>
                  </a:lnTo>
                  <a:lnTo>
                    <a:pt x="84" y="10"/>
                  </a:lnTo>
                  <a:lnTo>
                    <a:pt x="81" y="32"/>
                  </a:lnTo>
                  <a:lnTo>
                    <a:pt x="79" y="68"/>
                  </a:lnTo>
                  <a:lnTo>
                    <a:pt x="76" y="103"/>
                  </a:lnTo>
                  <a:lnTo>
                    <a:pt x="71" y="125"/>
                  </a:lnTo>
                  <a:lnTo>
                    <a:pt x="69" y="127"/>
                  </a:lnTo>
                  <a:lnTo>
                    <a:pt x="67" y="126"/>
                  </a:lnTo>
                  <a:lnTo>
                    <a:pt x="65" y="123"/>
                  </a:lnTo>
                  <a:lnTo>
                    <a:pt x="64" y="117"/>
                  </a:lnTo>
                  <a:lnTo>
                    <a:pt x="63" y="111"/>
                  </a:lnTo>
                  <a:lnTo>
                    <a:pt x="58" y="103"/>
                  </a:lnTo>
                  <a:lnTo>
                    <a:pt x="54" y="94"/>
                  </a:lnTo>
                  <a:lnTo>
                    <a:pt x="47" y="84"/>
                  </a:lnTo>
                  <a:lnTo>
                    <a:pt x="40" y="73"/>
                  </a:lnTo>
                  <a:lnTo>
                    <a:pt x="33" y="64"/>
                  </a:lnTo>
                  <a:lnTo>
                    <a:pt x="26" y="58"/>
                  </a:lnTo>
                  <a:lnTo>
                    <a:pt x="22" y="55"/>
                  </a:lnTo>
                  <a:lnTo>
                    <a:pt x="17" y="55"/>
                  </a:lnTo>
                  <a:lnTo>
                    <a:pt x="18" y="58"/>
                  </a:lnTo>
                  <a:lnTo>
                    <a:pt x="23" y="64"/>
                  </a:lnTo>
                  <a:lnTo>
                    <a:pt x="29" y="73"/>
                  </a:lnTo>
                  <a:lnTo>
                    <a:pt x="37" y="86"/>
                  </a:lnTo>
                  <a:lnTo>
                    <a:pt x="46" y="103"/>
                  </a:lnTo>
                  <a:lnTo>
                    <a:pt x="55" y="119"/>
                  </a:lnTo>
                  <a:lnTo>
                    <a:pt x="60" y="132"/>
                  </a:lnTo>
                  <a:lnTo>
                    <a:pt x="60" y="144"/>
                  </a:lnTo>
                  <a:lnTo>
                    <a:pt x="57" y="159"/>
                  </a:lnTo>
                  <a:lnTo>
                    <a:pt x="54" y="172"/>
                  </a:lnTo>
                  <a:lnTo>
                    <a:pt x="50" y="180"/>
                  </a:lnTo>
                  <a:lnTo>
                    <a:pt x="48" y="183"/>
                  </a:lnTo>
                  <a:lnTo>
                    <a:pt x="46" y="183"/>
                  </a:lnTo>
                  <a:lnTo>
                    <a:pt x="43" y="179"/>
                  </a:lnTo>
                  <a:lnTo>
                    <a:pt x="39" y="174"/>
                  </a:lnTo>
                  <a:lnTo>
                    <a:pt x="35" y="169"/>
                  </a:lnTo>
                  <a:lnTo>
                    <a:pt x="31" y="164"/>
                  </a:lnTo>
                  <a:lnTo>
                    <a:pt x="25" y="157"/>
                  </a:lnTo>
                  <a:lnTo>
                    <a:pt x="19" y="151"/>
                  </a:lnTo>
                  <a:lnTo>
                    <a:pt x="14" y="145"/>
                  </a:lnTo>
                  <a:lnTo>
                    <a:pt x="8" y="139"/>
                  </a:lnTo>
                  <a:lnTo>
                    <a:pt x="3" y="134"/>
                  </a:lnTo>
                  <a:lnTo>
                    <a:pt x="1" y="131"/>
                  </a:lnTo>
                  <a:lnTo>
                    <a:pt x="0" y="130"/>
                  </a:lnTo>
                  <a:lnTo>
                    <a:pt x="2" y="136"/>
                  </a:lnTo>
                  <a:lnTo>
                    <a:pt x="8" y="145"/>
                  </a:lnTo>
                  <a:lnTo>
                    <a:pt x="14" y="154"/>
                  </a:lnTo>
                  <a:lnTo>
                    <a:pt x="19" y="163"/>
                  </a:lnTo>
                  <a:lnTo>
                    <a:pt x="26" y="172"/>
                  </a:lnTo>
                  <a:lnTo>
                    <a:pt x="32" y="182"/>
                  </a:lnTo>
                  <a:lnTo>
                    <a:pt x="34" y="187"/>
                  </a:lnTo>
                  <a:lnTo>
                    <a:pt x="35" y="194"/>
                  </a:lnTo>
                  <a:lnTo>
                    <a:pt x="35" y="206"/>
                  </a:lnTo>
                  <a:lnTo>
                    <a:pt x="33" y="220"/>
                  </a:lnTo>
                  <a:lnTo>
                    <a:pt x="27" y="231"/>
                  </a:lnTo>
                  <a:lnTo>
                    <a:pt x="23" y="239"/>
                  </a:lnTo>
                  <a:lnTo>
                    <a:pt x="23" y="244"/>
                  </a:lnTo>
                  <a:lnTo>
                    <a:pt x="26" y="244"/>
                  </a:lnTo>
                  <a:lnTo>
                    <a:pt x="31" y="24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32091" name="Freeform 347">
              <a:extLst>
                <a:ext uri="{FF2B5EF4-FFF2-40B4-BE49-F238E27FC236}">
                  <a16:creationId xmlns:a16="http://schemas.microsoft.com/office/drawing/2014/main" id="{F2D151BE-DCA4-4BA6-BAA6-DD63D14A4016}"/>
                </a:ext>
              </a:extLst>
            </p:cNvPr>
            <p:cNvSpPr>
              <a:spLocks/>
            </p:cNvSpPr>
            <p:nvPr/>
          </p:nvSpPr>
          <p:spPr bwMode="auto">
            <a:xfrm>
              <a:off x="2432" y="924"/>
              <a:ext cx="139" cy="113"/>
            </a:xfrm>
            <a:custGeom>
              <a:avLst/>
              <a:gdLst>
                <a:gd name="T0" fmla="*/ 266 w 279"/>
                <a:gd name="T1" fmla="*/ 212 h 227"/>
                <a:gd name="T2" fmla="*/ 252 w 279"/>
                <a:gd name="T3" fmla="*/ 200 h 227"/>
                <a:gd name="T4" fmla="*/ 237 w 279"/>
                <a:gd name="T5" fmla="*/ 191 h 227"/>
                <a:gd name="T6" fmla="*/ 221 w 279"/>
                <a:gd name="T7" fmla="*/ 180 h 227"/>
                <a:gd name="T8" fmla="*/ 225 w 279"/>
                <a:gd name="T9" fmla="*/ 132 h 227"/>
                <a:gd name="T10" fmla="*/ 222 w 279"/>
                <a:gd name="T11" fmla="*/ 87 h 227"/>
                <a:gd name="T12" fmla="*/ 221 w 279"/>
                <a:gd name="T13" fmla="*/ 101 h 227"/>
                <a:gd name="T14" fmla="*/ 208 w 279"/>
                <a:gd name="T15" fmla="*/ 161 h 227"/>
                <a:gd name="T16" fmla="*/ 195 w 279"/>
                <a:gd name="T17" fmla="*/ 164 h 227"/>
                <a:gd name="T18" fmla="*/ 173 w 279"/>
                <a:gd name="T19" fmla="*/ 140 h 227"/>
                <a:gd name="T20" fmla="*/ 157 w 279"/>
                <a:gd name="T21" fmla="*/ 124 h 227"/>
                <a:gd name="T22" fmla="*/ 151 w 279"/>
                <a:gd name="T23" fmla="*/ 27 h 227"/>
                <a:gd name="T24" fmla="*/ 139 w 279"/>
                <a:gd name="T25" fmla="*/ 3 h 227"/>
                <a:gd name="T26" fmla="*/ 144 w 279"/>
                <a:gd name="T27" fmla="*/ 40 h 227"/>
                <a:gd name="T28" fmla="*/ 144 w 279"/>
                <a:gd name="T29" fmla="*/ 113 h 227"/>
                <a:gd name="T30" fmla="*/ 95 w 279"/>
                <a:gd name="T31" fmla="*/ 79 h 227"/>
                <a:gd name="T32" fmla="*/ 36 w 279"/>
                <a:gd name="T33" fmla="*/ 35 h 227"/>
                <a:gd name="T34" fmla="*/ 13 w 279"/>
                <a:gd name="T35" fmla="*/ 17 h 227"/>
                <a:gd name="T36" fmla="*/ 21 w 279"/>
                <a:gd name="T37" fmla="*/ 31 h 227"/>
                <a:gd name="T38" fmla="*/ 59 w 279"/>
                <a:gd name="T39" fmla="*/ 64 h 227"/>
                <a:gd name="T40" fmla="*/ 113 w 279"/>
                <a:gd name="T41" fmla="*/ 106 h 227"/>
                <a:gd name="T42" fmla="*/ 143 w 279"/>
                <a:gd name="T43" fmla="*/ 126 h 227"/>
                <a:gd name="T44" fmla="*/ 122 w 279"/>
                <a:gd name="T45" fmla="*/ 128 h 227"/>
                <a:gd name="T46" fmla="*/ 82 w 279"/>
                <a:gd name="T47" fmla="*/ 133 h 227"/>
                <a:gd name="T48" fmla="*/ 31 w 279"/>
                <a:gd name="T49" fmla="*/ 128 h 227"/>
                <a:gd name="T50" fmla="*/ 0 w 279"/>
                <a:gd name="T51" fmla="*/ 114 h 227"/>
                <a:gd name="T52" fmla="*/ 12 w 279"/>
                <a:gd name="T53" fmla="*/ 131 h 227"/>
                <a:gd name="T54" fmla="*/ 53 w 279"/>
                <a:gd name="T55" fmla="*/ 138 h 227"/>
                <a:gd name="T56" fmla="*/ 113 w 279"/>
                <a:gd name="T57" fmla="*/ 142 h 227"/>
                <a:gd name="T58" fmla="*/ 142 w 279"/>
                <a:gd name="T59" fmla="*/ 144 h 227"/>
                <a:gd name="T60" fmla="*/ 164 w 279"/>
                <a:gd name="T61" fmla="*/ 163 h 227"/>
                <a:gd name="T62" fmla="*/ 183 w 279"/>
                <a:gd name="T63" fmla="*/ 182 h 227"/>
                <a:gd name="T64" fmla="*/ 166 w 279"/>
                <a:gd name="T65" fmla="*/ 194 h 227"/>
                <a:gd name="T66" fmla="*/ 128 w 279"/>
                <a:gd name="T67" fmla="*/ 211 h 227"/>
                <a:gd name="T68" fmla="*/ 99 w 279"/>
                <a:gd name="T69" fmla="*/ 219 h 227"/>
                <a:gd name="T70" fmla="*/ 100 w 279"/>
                <a:gd name="T71" fmla="*/ 225 h 227"/>
                <a:gd name="T72" fmla="*/ 133 w 279"/>
                <a:gd name="T73" fmla="*/ 219 h 227"/>
                <a:gd name="T74" fmla="*/ 172 w 279"/>
                <a:gd name="T75" fmla="*/ 207 h 227"/>
                <a:gd name="T76" fmla="*/ 198 w 279"/>
                <a:gd name="T77" fmla="*/ 196 h 227"/>
                <a:gd name="T78" fmla="*/ 219 w 279"/>
                <a:gd name="T79" fmla="*/ 197 h 227"/>
                <a:gd name="T80" fmla="*/ 241 w 279"/>
                <a:gd name="T81" fmla="*/ 211 h 227"/>
                <a:gd name="T82" fmla="*/ 264 w 279"/>
                <a:gd name="T83" fmla="*/ 223 h 227"/>
                <a:gd name="T84" fmla="*/ 279 w 279"/>
                <a:gd name="T85"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9" h="227">
                  <a:moveTo>
                    <a:pt x="279" y="227"/>
                  </a:moveTo>
                  <a:lnTo>
                    <a:pt x="273" y="222"/>
                  </a:lnTo>
                  <a:lnTo>
                    <a:pt x="266" y="212"/>
                  </a:lnTo>
                  <a:lnTo>
                    <a:pt x="259" y="205"/>
                  </a:lnTo>
                  <a:lnTo>
                    <a:pt x="255" y="201"/>
                  </a:lnTo>
                  <a:lnTo>
                    <a:pt x="252" y="200"/>
                  </a:lnTo>
                  <a:lnTo>
                    <a:pt x="249" y="196"/>
                  </a:lnTo>
                  <a:lnTo>
                    <a:pt x="243" y="194"/>
                  </a:lnTo>
                  <a:lnTo>
                    <a:pt x="237" y="191"/>
                  </a:lnTo>
                  <a:lnTo>
                    <a:pt x="232" y="187"/>
                  </a:lnTo>
                  <a:lnTo>
                    <a:pt x="226" y="184"/>
                  </a:lnTo>
                  <a:lnTo>
                    <a:pt x="221" y="180"/>
                  </a:lnTo>
                  <a:lnTo>
                    <a:pt x="219" y="177"/>
                  </a:lnTo>
                  <a:lnTo>
                    <a:pt x="221" y="156"/>
                  </a:lnTo>
                  <a:lnTo>
                    <a:pt x="225" y="132"/>
                  </a:lnTo>
                  <a:lnTo>
                    <a:pt x="226" y="110"/>
                  </a:lnTo>
                  <a:lnTo>
                    <a:pt x="225" y="94"/>
                  </a:lnTo>
                  <a:lnTo>
                    <a:pt x="222" y="87"/>
                  </a:lnTo>
                  <a:lnTo>
                    <a:pt x="221" y="87"/>
                  </a:lnTo>
                  <a:lnTo>
                    <a:pt x="220" y="93"/>
                  </a:lnTo>
                  <a:lnTo>
                    <a:pt x="221" y="101"/>
                  </a:lnTo>
                  <a:lnTo>
                    <a:pt x="219" y="116"/>
                  </a:lnTo>
                  <a:lnTo>
                    <a:pt x="214" y="139"/>
                  </a:lnTo>
                  <a:lnTo>
                    <a:pt x="208" y="161"/>
                  </a:lnTo>
                  <a:lnTo>
                    <a:pt x="205" y="174"/>
                  </a:lnTo>
                  <a:lnTo>
                    <a:pt x="200" y="171"/>
                  </a:lnTo>
                  <a:lnTo>
                    <a:pt x="195" y="164"/>
                  </a:lnTo>
                  <a:lnTo>
                    <a:pt x="188" y="156"/>
                  </a:lnTo>
                  <a:lnTo>
                    <a:pt x="181" y="148"/>
                  </a:lnTo>
                  <a:lnTo>
                    <a:pt x="173" y="140"/>
                  </a:lnTo>
                  <a:lnTo>
                    <a:pt x="166" y="132"/>
                  </a:lnTo>
                  <a:lnTo>
                    <a:pt x="160" y="127"/>
                  </a:lnTo>
                  <a:lnTo>
                    <a:pt x="157" y="124"/>
                  </a:lnTo>
                  <a:lnTo>
                    <a:pt x="158" y="97"/>
                  </a:lnTo>
                  <a:lnTo>
                    <a:pt x="156" y="61"/>
                  </a:lnTo>
                  <a:lnTo>
                    <a:pt x="151" y="27"/>
                  </a:lnTo>
                  <a:lnTo>
                    <a:pt x="144" y="5"/>
                  </a:lnTo>
                  <a:lnTo>
                    <a:pt x="139" y="0"/>
                  </a:lnTo>
                  <a:lnTo>
                    <a:pt x="139" y="3"/>
                  </a:lnTo>
                  <a:lnTo>
                    <a:pt x="139" y="12"/>
                  </a:lnTo>
                  <a:lnTo>
                    <a:pt x="142" y="22"/>
                  </a:lnTo>
                  <a:lnTo>
                    <a:pt x="144" y="40"/>
                  </a:lnTo>
                  <a:lnTo>
                    <a:pt x="146" y="67"/>
                  </a:lnTo>
                  <a:lnTo>
                    <a:pt x="146" y="95"/>
                  </a:lnTo>
                  <a:lnTo>
                    <a:pt x="144" y="113"/>
                  </a:lnTo>
                  <a:lnTo>
                    <a:pt x="133" y="104"/>
                  </a:lnTo>
                  <a:lnTo>
                    <a:pt x="115" y="93"/>
                  </a:lnTo>
                  <a:lnTo>
                    <a:pt x="95" y="79"/>
                  </a:lnTo>
                  <a:lnTo>
                    <a:pt x="74" y="63"/>
                  </a:lnTo>
                  <a:lnTo>
                    <a:pt x="53" y="49"/>
                  </a:lnTo>
                  <a:lnTo>
                    <a:pt x="36" y="35"/>
                  </a:lnTo>
                  <a:lnTo>
                    <a:pt x="22" y="26"/>
                  </a:lnTo>
                  <a:lnTo>
                    <a:pt x="16" y="20"/>
                  </a:lnTo>
                  <a:lnTo>
                    <a:pt x="13" y="17"/>
                  </a:lnTo>
                  <a:lnTo>
                    <a:pt x="12" y="18"/>
                  </a:lnTo>
                  <a:lnTo>
                    <a:pt x="14" y="23"/>
                  </a:lnTo>
                  <a:lnTo>
                    <a:pt x="21" y="31"/>
                  </a:lnTo>
                  <a:lnTo>
                    <a:pt x="29" y="40"/>
                  </a:lnTo>
                  <a:lnTo>
                    <a:pt x="42" y="50"/>
                  </a:lnTo>
                  <a:lnTo>
                    <a:pt x="59" y="64"/>
                  </a:lnTo>
                  <a:lnTo>
                    <a:pt x="77" y="79"/>
                  </a:lnTo>
                  <a:lnTo>
                    <a:pt x="97" y="94"/>
                  </a:lnTo>
                  <a:lnTo>
                    <a:pt x="113" y="106"/>
                  </a:lnTo>
                  <a:lnTo>
                    <a:pt x="127" y="117"/>
                  </a:lnTo>
                  <a:lnTo>
                    <a:pt x="136" y="123"/>
                  </a:lnTo>
                  <a:lnTo>
                    <a:pt x="143" y="126"/>
                  </a:lnTo>
                  <a:lnTo>
                    <a:pt x="141" y="127"/>
                  </a:lnTo>
                  <a:lnTo>
                    <a:pt x="134" y="127"/>
                  </a:lnTo>
                  <a:lnTo>
                    <a:pt x="122" y="128"/>
                  </a:lnTo>
                  <a:lnTo>
                    <a:pt x="112" y="131"/>
                  </a:lnTo>
                  <a:lnTo>
                    <a:pt x="98" y="132"/>
                  </a:lnTo>
                  <a:lnTo>
                    <a:pt x="82" y="133"/>
                  </a:lnTo>
                  <a:lnTo>
                    <a:pt x="63" y="132"/>
                  </a:lnTo>
                  <a:lnTo>
                    <a:pt x="46" y="131"/>
                  </a:lnTo>
                  <a:lnTo>
                    <a:pt x="31" y="128"/>
                  </a:lnTo>
                  <a:lnTo>
                    <a:pt x="17" y="125"/>
                  </a:lnTo>
                  <a:lnTo>
                    <a:pt x="8" y="120"/>
                  </a:lnTo>
                  <a:lnTo>
                    <a:pt x="0" y="114"/>
                  </a:lnTo>
                  <a:lnTo>
                    <a:pt x="0" y="118"/>
                  </a:lnTo>
                  <a:lnTo>
                    <a:pt x="5" y="124"/>
                  </a:lnTo>
                  <a:lnTo>
                    <a:pt x="12" y="131"/>
                  </a:lnTo>
                  <a:lnTo>
                    <a:pt x="20" y="133"/>
                  </a:lnTo>
                  <a:lnTo>
                    <a:pt x="35" y="135"/>
                  </a:lnTo>
                  <a:lnTo>
                    <a:pt x="53" y="138"/>
                  </a:lnTo>
                  <a:lnTo>
                    <a:pt x="74" y="140"/>
                  </a:lnTo>
                  <a:lnTo>
                    <a:pt x="95" y="141"/>
                  </a:lnTo>
                  <a:lnTo>
                    <a:pt x="113" y="142"/>
                  </a:lnTo>
                  <a:lnTo>
                    <a:pt x="128" y="143"/>
                  </a:lnTo>
                  <a:lnTo>
                    <a:pt x="136" y="143"/>
                  </a:lnTo>
                  <a:lnTo>
                    <a:pt x="142" y="144"/>
                  </a:lnTo>
                  <a:lnTo>
                    <a:pt x="149" y="149"/>
                  </a:lnTo>
                  <a:lnTo>
                    <a:pt x="156" y="156"/>
                  </a:lnTo>
                  <a:lnTo>
                    <a:pt x="164" y="163"/>
                  </a:lnTo>
                  <a:lnTo>
                    <a:pt x="172" y="171"/>
                  </a:lnTo>
                  <a:lnTo>
                    <a:pt x="179" y="178"/>
                  </a:lnTo>
                  <a:lnTo>
                    <a:pt x="183" y="182"/>
                  </a:lnTo>
                  <a:lnTo>
                    <a:pt x="187" y="186"/>
                  </a:lnTo>
                  <a:lnTo>
                    <a:pt x="177" y="189"/>
                  </a:lnTo>
                  <a:lnTo>
                    <a:pt x="166" y="194"/>
                  </a:lnTo>
                  <a:lnTo>
                    <a:pt x="153" y="200"/>
                  </a:lnTo>
                  <a:lnTo>
                    <a:pt x="141" y="205"/>
                  </a:lnTo>
                  <a:lnTo>
                    <a:pt x="128" y="211"/>
                  </a:lnTo>
                  <a:lnTo>
                    <a:pt x="116" y="215"/>
                  </a:lnTo>
                  <a:lnTo>
                    <a:pt x="107" y="218"/>
                  </a:lnTo>
                  <a:lnTo>
                    <a:pt x="99" y="219"/>
                  </a:lnTo>
                  <a:lnTo>
                    <a:pt x="92" y="220"/>
                  </a:lnTo>
                  <a:lnTo>
                    <a:pt x="93" y="223"/>
                  </a:lnTo>
                  <a:lnTo>
                    <a:pt x="100" y="225"/>
                  </a:lnTo>
                  <a:lnTo>
                    <a:pt x="113" y="224"/>
                  </a:lnTo>
                  <a:lnTo>
                    <a:pt x="121" y="222"/>
                  </a:lnTo>
                  <a:lnTo>
                    <a:pt x="133" y="219"/>
                  </a:lnTo>
                  <a:lnTo>
                    <a:pt x="145" y="215"/>
                  </a:lnTo>
                  <a:lnTo>
                    <a:pt x="159" y="210"/>
                  </a:lnTo>
                  <a:lnTo>
                    <a:pt x="172" y="207"/>
                  </a:lnTo>
                  <a:lnTo>
                    <a:pt x="183" y="202"/>
                  </a:lnTo>
                  <a:lnTo>
                    <a:pt x="192" y="199"/>
                  </a:lnTo>
                  <a:lnTo>
                    <a:pt x="198" y="196"/>
                  </a:lnTo>
                  <a:lnTo>
                    <a:pt x="205" y="194"/>
                  </a:lnTo>
                  <a:lnTo>
                    <a:pt x="212" y="194"/>
                  </a:lnTo>
                  <a:lnTo>
                    <a:pt x="219" y="197"/>
                  </a:lnTo>
                  <a:lnTo>
                    <a:pt x="228" y="203"/>
                  </a:lnTo>
                  <a:lnTo>
                    <a:pt x="234" y="207"/>
                  </a:lnTo>
                  <a:lnTo>
                    <a:pt x="241" y="211"/>
                  </a:lnTo>
                  <a:lnTo>
                    <a:pt x="249" y="215"/>
                  </a:lnTo>
                  <a:lnTo>
                    <a:pt x="257" y="219"/>
                  </a:lnTo>
                  <a:lnTo>
                    <a:pt x="264" y="223"/>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grpSp>
      <p:grpSp>
        <p:nvGrpSpPr>
          <p:cNvPr id="32428" name="Group 684">
            <a:extLst>
              <a:ext uri="{FF2B5EF4-FFF2-40B4-BE49-F238E27FC236}">
                <a16:creationId xmlns:a16="http://schemas.microsoft.com/office/drawing/2014/main" id="{A98F83A4-1B87-4C2F-A5B8-BF1C1371D0D9}"/>
              </a:ext>
            </a:extLst>
          </p:cNvPr>
          <p:cNvGrpSpPr>
            <a:grpSpLocks/>
          </p:cNvGrpSpPr>
          <p:nvPr/>
        </p:nvGrpSpPr>
        <p:grpSpPr bwMode="auto">
          <a:xfrm>
            <a:off x="2743200" y="2590801"/>
            <a:ext cx="1962150" cy="938213"/>
            <a:chOff x="2268" y="2544"/>
            <a:chExt cx="1236" cy="591"/>
          </a:xfrm>
        </p:grpSpPr>
        <p:pic>
          <p:nvPicPr>
            <p:cNvPr id="32429" name="Picture 685">
              <a:extLst>
                <a:ext uri="{FF2B5EF4-FFF2-40B4-BE49-F238E27FC236}">
                  <a16:creationId xmlns:a16="http://schemas.microsoft.com/office/drawing/2014/main" id="{F0939DDE-4012-4E12-A36C-63033219482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880" y="2544"/>
              <a:ext cx="624" cy="529"/>
            </a:xfrm>
            <a:prstGeom prst="rect">
              <a:avLst/>
            </a:prstGeom>
            <a:noFill/>
            <a:extLst>
              <a:ext uri="{909E8E84-426E-40DD-AFC4-6F175D3DCCD1}">
                <a14:hiddenFill xmlns:a14="http://schemas.microsoft.com/office/drawing/2010/main">
                  <a:solidFill>
                    <a:srgbClr val="FFFFFF"/>
                  </a:solidFill>
                </a14:hiddenFill>
              </a:ext>
            </a:extLst>
          </p:spPr>
        </p:pic>
        <p:pic>
          <p:nvPicPr>
            <p:cNvPr id="32430" name="Picture 686">
              <a:extLst>
                <a:ext uri="{FF2B5EF4-FFF2-40B4-BE49-F238E27FC236}">
                  <a16:creationId xmlns:a16="http://schemas.microsoft.com/office/drawing/2014/main" id="{5FB3E42E-CB19-48DF-8371-389A46A125B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2268" y="2544"/>
              <a:ext cx="612" cy="591"/>
            </a:xfrm>
            <a:prstGeom prst="rect">
              <a:avLst/>
            </a:prstGeom>
            <a:noFill/>
            <a:extLst>
              <a:ext uri="{909E8E84-426E-40DD-AFC4-6F175D3DCCD1}">
                <a14:hiddenFill xmlns:a14="http://schemas.microsoft.com/office/drawing/2010/main">
                  <a:solidFill>
                    <a:srgbClr val="FFFFFF"/>
                  </a:solidFill>
                </a14:hiddenFill>
              </a:ext>
            </a:extLst>
          </p:spPr>
        </p:pic>
      </p:grpSp>
      <p:pic>
        <p:nvPicPr>
          <p:cNvPr id="32431" name="Picture 687">
            <a:extLst>
              <a:ext uri="{FF2B5EF4-FFF2-40B4-BE49-F238E27FC236}">
                <a16:creationId xmlns:a16="http://schemas.microsoft.com/office/drawing/2014/main" id="{D65020D4-E0A8-4D40-A186-9189313FB880}"/>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5400676"/>
            <a:ext cx="1524000" cy="145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32428"/>
                                        </p:tgtEl>
                                        <p:attrNameLst>
                                          <p:attrName>style.visibility</p:attrName>
                                        </p:attrNameLst>
                                      </p:cBhvr>
                                      <p:to>
                                        <p:strVal val="visible"/>
                                      </p:to>
                                    </p:set>
                                    <p:anim calcmode="lin" valueType="num">
                                      <p:cBhvr additive="base">
                                        <p:cTn id="7" dur="500" fill="hold"/>
                                        <p:tgtEl>
                                          <p:spTgt spid="32428"/>
                                        </p:tgtEl>
                                        <p:attrNameLst>
                                          <p:attrName>ppt_x</p:attrName>
                                        </p:attrNameLst>
                                      </p:cBhvr>
                                      <p:tavLst>
                                        <p:tav tm="0">
                                          <p:val>
                                            <p:strVal val="1+#ppt_w/2"/>
                                          </p:val>
                                        </p:tav>
                                        <p:tav tm="100000">
                                          <p:val>
                                            <p:strVal val="#ppt_x"/>
                                          </p:val>
                                        </p:tav>
                                      </p:tavLst>
                                    </p:anim>
                                    <p:anim calcmode="lin" valueType="num">
                                      <p:cBhvr additive="base">
                                        <p:cTn id="8" dur="500" fill="hold"/>
                                        <p:tgtEl>
                                          <p:spTgt spid="324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Words>
  <Application>Microsoft Office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Times New Roman</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c:creator>
  <cp:lastModifiedBy>tu</cp:lastModifiedBy>
  <cp:revision>1</cp:revision>
  <dcterms:created xsi:type="dcterms:W3CDTF">2020-10-18T10:16:40Z</dcterms:created>
  <dcterms:modified xsi:type="dcterms:W3CDTF">2020-10-18T10:17:10Z</dcterms:modified>
</cp:coreProperties>
</file>