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79" r:id="rId2"/>
    <p:sldId id="385" r:id="rId3"/>
    <p:sldId id="403" r:id="rId4"/>
    <p:sldId id="386" r:id="rId5"/>
    <p:sldId id="364" r:id="rId6"/>
    <p:sldId id="388" r:id="rId7"/>
    <p:sldId id="390" r:id="rId8"/>
    <p:sldId id="389" r:id="rId9"/>
    <p:sldId id="392" r:id="rId10"/>
    <p:sldId id="393" r:id="rId11"/>
    <p:sldId id="374" r:id="rId12"/>
    <p:sldId id="384" r:id="rId13"/>
    <p:sldId id="394" r:id="rId14"/>
    <p:sldId id="400" r:id="rId15"/>
    <p:sldId id="381" r:id="rId16"/>
    <p:sldId id="397" r:id="rId17"/>
    <p:sldId id="396" r:id="rId18"/>
    <p:sldId id="402" r:id="rId19"/>
    <p:sldId id="404" r:id="rId20"/>
    <p:sldId id="405" r:id="rId21"/>
    <p:sldId id="3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0AEA7-5CDF-46F9-B293-A06E43C6A4E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9CCA-9BC7-40EF-841A-B552139CC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ơi giữ chỗ cho Hình ảnh của Bản chiếu 1">
            <a:extLst>
              <a:ext uri="{FF2B5EF4-FFF2-40B4-BE49-F238E27FC236}">
                <a16:creationId xmlns:a16="http://schemas.microsoft.com/office/drawing/2014/main" id="{372B0DCA-C902-46C4-89C3-476A5AF2A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ơi giữ chỗ cho Ghi chú 2">
            <a:extLst>
              <a:ext uri="{FF2B5EF4-FFF2-40B4-BE49-F238E27FC236}">
                <a16:creationId xmlns:a16="http://schemas.microsoft.com/office/drawing/2014/main" id="{0319B33D-E90C-4971-BE38-7B319B793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4580" name="Nơi giữ chỗ cho Số hiệu Bản chiếu 3">
            <a:extLst>
              <a:ext uri="{FF2B5EF4-FFF2-40B4-BE49-F238E27FC236}">
                <a16:creationId xmlns:a16="http://schemas.microsoft.com/office/drawing/2014/main" id="{C108CF74-ADFB-4C8A-BE11-DAC9A173E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3DA9F-55C6-4076-9C6B-711D132270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754D85B-ED70-4512-9B9A-E1147B2C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99EF996-51F1-4DD3-9C88-6A580E00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E2952148-AD12-4CBB-AF35-68BFB30E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A394-0ABC-4B29-BD5A-B37DB19BC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B8D80A1B-F020-4AD3-8D59-E1FF8B62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7EC2D13-AD5B-4134-A3B4-BE09227A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89DCB8-9E68-4439-80F4-F0D80197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2C651-F53D-4610-8808-D123E6761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30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C7FE90C4-434B-469A-BF62-779DC61A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C5ABBBD-1F53-41B4-B270-209262B0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A6B3176-11FE-47EA-9BDC-AD92ED5B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D3E02-6D47-4FE1-8490-3E39CE07C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4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F581E96A-156F-49E6-9241-7023853C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A8D4494A-13F6-483A-A0F8-C7C169AB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B305698E-70D8-4D42-95EC-6BF4CAA5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BF05-5EB4-4FB7-9AB7-A2083034B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43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D08D958A-88FE-4820-9D94-E3E347EF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10439C19-7612-4343-872B-66406E8C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73E5A650-A03D-497B-8421-7152EC63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1591-FFD2-46D2-976B-952D8EE73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7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9215FED-17D4-426A-A841-403AA70F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1B87BFE8-9965-4F53-98DA-A80891BB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A0C3250-B46B-4B61-B42A-5FA2A617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576C-0770-437B-BDAD-707F16E64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DDD86325-CDF6-4525-9CCE-0B493B45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73124CFC-D098-4FD3-962B-130BC735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4D21B85-3F08-4365-AA00-539A63A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1F369-ED6B-4043-B485-5EFE444E3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6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3B12C2BC-FDF4-4345-9AF5-9506738D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D8CF293-C8D0-4764-B9EA-10394497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81D122B8-6433-436E-9DA8-F7864C43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21AA-73A5-4DE3-88C0-98A19683D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07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2C24B36F-914B-4D44-8C2A-48A4B487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9C1699C6-6903-4077-AE00-29815D6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B1C1FC6A-0B31-4809-902B-8A1C3E5F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677B-1816-4F72-B816-B7C87A7F4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5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76DADA80-0BAC-4D96-817A-AA99497B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6E7C256C-73F7-4CB5-B0C7-97626D2C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525D6197-F3BF-47D5-B7A0-541DA3D6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0BC2B-134B-4E7A-B36B-6394DC6A4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3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861DA8FF-0102-4952-ACC6-22A3622F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EFFBF0E0-9464-4E7F-89A9-C753C5F5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44C4F49F-5D0A-4DC3-B19E-A23930C3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4EB2-7A57-492E-BA18-041D6D90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2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E4A5ED5B-21A1-4B5A-A7F4-4AC2F8F3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5D2AFCB9-EEEB-41BD-8C6B-B6A9B38E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BAA38BEF-91D0-45D8-BCB5-42C1A311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E020F-0D6A-4819-AE08-08A299778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E1115EDB-B029-4308-895C-1BE30035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4F6CCC2-A66E-467C-91C0-C441A5A3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B474E74F-7A9A-4D96-9F96-61862179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0F640-E95D-4D4E-9898-C9EDC4C49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81C595B4-2BC1-4698-9364-56A18C33C8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CE6E02E2-114A-4BBF-BA2E-41AAA3B0E0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6F77F7C6-7BE3-43BF-A5E3-B51C601B6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3309DDAE-49EE-4F86-B141-536C31BC1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D6CC65D0-943D-4BE9-A628-D2680106C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4A9333A-8C36-4A16-A820-5A6327498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8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4" name="Rectangle 618">
            <a:extLst>
              <a:ext uri="{FF2B5EF4-FFF2-40B4-BE49-F238E27FC236}">
                <a16:creationId xmlns:a16="http://schemas.microsoft.com/office/drawing/2014/main" id="{B46AA658-C501-49A0-8501-3035ECEFB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00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prstClr val="black"/>
              </a:solidFill>
              <a:latin typeface="HP001 5H"/>
            </a:endParaRPr>
          </a:p>
        </p:txBody>
      </p:sp>
      <p:sp>
        <p:nvSpPr>
          <p:cNvPr id="49158" name="WordArt 6">
            <a:extLst>
              <a:ext uri="{FF2B5EF4-FFF2-40B4-BE49-F238E27FC236}">
                <a16:creationId xmlns:a16="http://schemas.microsoft.com/office/drawing/2014/main" id="{D5415B28-579B-4C86-A056-ABB0647317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752600"/>
            <a:ext cx="426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2052" name="TextBox 7">
            <a:extLst>
              <a:ext uri="{FF2B5EF4-FFF2-40B4-BE49-F238E27FC236}">
                <a16:creationId xmlns:a16="http://schemas.microsoft.com/office/drawing/2014/main" id="{00EEE963-A84C-441A-A8B5-81AEF043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66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HP001" pitchFamily="34" charset="0"/>
                <a:cs typeface="HP001" pitchFamily="34" charset="0"/>
              </a:rPr>
              <a:t>Ôn chữ hoa N- Tuần 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82D614A5-94AA-4458-968A-B4C9B50AECED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07A2D6E7-866B-4F9D-B9B6-E9DE4D6F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01964"/>
            <a:ext cx="9067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3900">
                <a:solidFill>
                  <a:srgbClr val="0000FF"/>
                </a:solidFill>
                <a:latin typeface="HP001 5 hàng 1 ô ly" panose="020B0603050302020204" pitchFamily="34" charset="0"/>
              </a:rPr>
              <a:t>  R  L</a:t>
            </a:r>
          </a:p>
        </p:txBody>
      </p:sp>
      <p:sp>
        <p:nvSpPr>
          <p:cNvPr id="11268" name="Text Box 13">
            <a:extLst>
              <a:ext uri="{FF2B5EF4-FFF2-40B4-BE49-F238E27FC236}">
                <a16:creationId xmlns:a16="http://schemas.microsoft.com/office/drawing/2014/main" id="{8B34DA19-A41B-43DE-8F6A-2B965A55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C8CDE5-6E29-47C0-86B5-129342DF779A}"/>
              </a:ext>
            </a:extLst>
          </p:cNvPr>
          <p:cNvSpPr/>
          <p:nvPr/>
        </p:nvSpPr>
        <p:spPr>
          <a:xfrm>
            <a:off x="1828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B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12EBC5D3-060A-4905-B283-2A6EB506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>
            <a:extLst>
              <a:ext uri="{FF2B5EF4-FFF2-40B4-BE49-F238E27FC236}">
                <a16:creationId xmlns:a16="http://schemas.microsoft.com/office/drawing/2014/main" id="{B1EB5003-3207-4C4B-855A-016AC83FB7AB}"/>
              </a:ext>
            </a:extLst>
          </p:cNvPr>
          <p:cNvGraphicFramePr>
            <a:graphicFrameLocks noGrp="1"/>
          </p:cNvGraphicFramePr>
          <p:nvPr/>
        </p:nvGraphicFramePr>
        <p:xfrm>
          <a:off x="3733801" y="2711450"/>
          <a:ext cx="5224463" cy="2165350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>
            <a:extLst>
              <a:ext uri="{FF2B5EF4-FFF2-40B4-BE49-F238E27FC236}">
                <a16:creationId xmlns:a16="http://schemas.microsoft.com/office/drawing/2014/main" id="{ABFEAD26-8F73-4B86-8797-A472D004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757488"/>
            <a:ext cx="4191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5400">
                <a:solidFill>
                  <a:srgbClr val="0000FF"/>
                </a:solidFill>
                <a:latin typeface="HP001 5 hàng 1 ô ly" panose="020B0603050302020204" pitchFamily="34" charset="0"/>
              </a:rPr>
              <a:t>Nhà Rồng</a:t>
            </a:r>
          </a:p>
        </p:txBody>
      </p:sp>
      <p:sp>
        <p:nvSpPr>
          <p:cNvPr id="9303" name="Rectangle 87">
            <a:extLst>
              <a:ext uri="{FF2B5EF4-FFF2-40B4-BE49-F238E27FC236}">
                <a16:creationId xmlns:a16="http://schemas.microsoft.com/office/drawing/2014/main" id="{1F935146-BDC3-4B55-90A1-801BBB4F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72088"/>
            <a:ext cx="743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solidFill>
                  <a:srgbClr val="0070C0"/>
                </a:solidFill>
                <a:latin typeface="HP001 5H"/>
              </a:rPr>
              <a:t>Em  có hiểu biết gì về Nhà Rồng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66" name="Text Box 13">
            <a:extLst>
              <a:ext uri="{FF2B5EF4-FFF2-40B4-BE49-F238E27FC236}">
                <a16:creationId xmlns:a16="http://schemas.microsoft.com/office/drawing/2014/main" id="{8B7778BC-C19D-47A9-A2BE-E01A619AC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2367" name="Text Box 7">
            <a:extLst>
              <a:ext uri="{FF2B5EF4-FFF2-40B4-BE49-F238E27FC236}">
                <a16:creationId xmlns:a16="http://schemas.microsoft.com/office/drawing/2014/main" id="{0FFD9DC0-CC8F-4538-8E7A-8EDEEFE2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altLang="en-US" sz="3600" b="1" u="sng">
                <a:solidFill>
                  <a:srgbClr val="000099"/>
                </a:solidFill>
                <a:latin typeface="VNI-Times" pitchFamily="2" charset="0"/>
              </a:rPr>
              <a:t>Vieát töø öùng duïng</a:t>
            </a:r>
          </a:p>
        </p:txBody>
      </p:sp>
      <p:sp>
        <p:nvSpPr>
          <p:cNvPr id="12368" name="Text Box 9">
            <a:extLst>
              <a:ext uri="{FF2B5EF4-FFF2-40B4-BE49-F238E27FC236}">
                <a16:creationId xmlns:a16="http://schemas.microsoft.com/office/drawing/2014/main" id="{1CA5B6CF-F017-41F4-95AE-7E4B62CF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9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D0D25959-B3FA-4B5D-A09B-BC20653A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38800"/>
            <a:ext cx="8682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Nhà Rồng là một bến cảng ở Thành phố Hồ Chí Minh. Năm 1911, chính từ bến cảng này, Bác Hồ đã ra đi tìm đường cứu nước</a:t>
            </a:r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3315" name="Picture 7" descr="Bến Nhà Rồng - dấu mốc quan trọng của lịch sử Việt Nam">
            <a:extLst>
              <a:ext uri="{FF2B5EF4-FFF2-40B4-BE49-F238E27FC236}">
                <a16:creationId xmlns:a16="http://schemas.microsoft.com/office/drawing/2014/main" id="{7F26DF8E-E5B6-424B-AEB9-ACD75081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-428625"/>
            <a:ext cx="89884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2" name="Text Box 94">
            <a:extLst>
              <a:ext uri="{FF2B5EF4-FFF2-40B4-BE49-F238E27FC236}">
                <a16:creationId xmlns:a16="http://schemas.microsoft.com/office/drawing/2014/main" id="{0502CE4F-5166-4454-9B99-85DDFA93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929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Khoảng cách giữa các chữ ghi tiếng ta nên viết thế nào?</a:t>
            </a:r>
          </a:p>
        </p:txBody>
      </p:sp>
      <p:sp>
        <p:nvSpPr>
          <p:cNvPr id="9303" name="Rectangle 87">
            <a:extLst>
              <a:ext uri="{FF2B5EF4-FFF2-40B4-BE49-F238E27FC236}">
                <a16:creationId xmlns:a16="http://schemas.microsoft.com/office/drawing/2014/main" id="{BB6327C4-6A44-4403-96C2-6A018C9A8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581401"/>
            <a:ext cx="7434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ứng dụng có mấy chữ?</a:t>
            </a:r>
          </a:p>
        </p:txBody>
      </p:sp>
      <p:sp>
        <p:nvSpPr>
          <p:cNvPr id="316104" name="Text Box 1736">
            <a:extLst>
              <a:ext uri="{FF2B5EF4-FFF2-40B4-BE49-F238E27FC236}">
                <a16:creationId xmlns:a16="http://schemas.microsoft.com/office/drawing/2014/main" id="{86B934E2-2642-4620-9D03-DF369C29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Cụm từ có mấy dấu thanh, được đặt ở những vị trí nào?</a:t>
            </a:r>
          </a:p>
        </p:txBody>
      </p:sp>
      <p:sp>
        <p:nvSpPr>
          <p:cNvPr id="316093" name="Text Box 1725">
            <a:extLst>
              <a:ext uri="{FF2B5EF4-FFF2-40B4-BE49-F238E27FC236}">
                <a16:creationId xmlns:a16="http://schemas.microsoft.com/office/drawing/2014/main" id="{3E64CE60-7F67-4187-BA28-F7D00BF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quan sát và nêu độ cao của các con chữ có trong từ  Nhà Rồng?</a:t>
            </a:r>
          </a:p>
        </p:txBody>
      </p:sp>
      <p:sp>
        <p:nvSpPr>
          <p:cNvPr id="14342" name="Text Box 13">
            <a:extLst>
              <a:ext uri="{FF2B5EF4-FFF2-40B4-BE49-F238E27FC236}">
                <a16:creationId xmlns:a16="http://schemas.microsoft.com/office/drawing/2014/main" id="{6C853109-EC18-4217-BA5C-709DADB4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4343" name="Text Box 9">
            <a:extLst>
              <a:ext uri="{FF2B5EF4-FFF2-40B4-BE49-F238E27FC236}">
                <a16:creationId xmlns:a16="http://schemas.microsoft.com/office/drawing/2014/main" id="{FF4BFDD9-7671-4346-B822-E585227D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  <p:graphicFrame>
        <p:nvGraphicFramePr>
          <p:cNvPr id="13" name="Group 11">
            <a:extLst>
              <a:ext uri="{FF2B5EF4-FFF2-40B4-BE49-F238E27FC236}">
                <a16:creationId xmlns:a16="http://schemas.microsoft.com/office/drawing/2014/main" id="{8F0DB54D-F88C-484E-8A55-01CAC85B2437}"/>
              </a:ext>
            </a:extLst>
          </p:cNvPr>
          <p:cNvGraphicFramePr>
            <a:graphicFrameLocks noGrp="1"/>
          </p:cNvGraphicFramePr>
          <p:nvPr/>
        </p:nvGraphicFramePr>
        <p:xfrm>
          <a:off x="3733801" y="1416050"/>
          <a:ext cx="5224463" cy="2165350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418" name="Rectangle 104">
            <a:extLst>
              <a:ext uri="{FF2B5EF4-FFF2-40B4-BE49-F238E27FC236}">
                <a16:creationId xmlns:a16="http://schemas.microsoft.com/office/drawing/2014/main" id="{186BA90A-1021-4214-A2A3-8B13D703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62088"/>
            <a:ext cx="4191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5400">
                <a:solidFill>
                  <a:srgbClr val="0000FF"/>
                </a:solidFill>
                <a:latin typeface="HP001 5 hàng 1 ô ly" panose="020B0603050302020204" pitchFamily="34" charset="0"/>
              </a:rPr>
              <a:t>Nhà 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31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316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2" grpId="0"/>
      <p:bldP spid="9303" grpId="0"/>
      <p:bldP spid="316104" grpId="0"/>
      <p:bldP spid="316104" grpId="1"/>
      <p:bldP spid="316093" grpId="0"/>
      <p:bldP spid="3160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>
            <a:extLst>
              <a:ext uri="{FF2B5EF4-FFF2-40B4-BE49-F238E27FC236}">
                <a16:creationId xmlns:a16="http://schemas.microsoft.com/office/drawing/2014/main" id="{015921B7-A521-4B1D-A132-DF96E275E115}"/>
              </a:ext>
            </a:extLst>
          </p:cNvPr>
          <p:cNvGraphicFramePr>
            <a:graphicFrameLocks noGrp="1"/>
          </p:cNvGraphicFramePr>
          <p:nvPr/>
        </p:nvGraphicFramePr>
        <p:xfrm>
          <a:off x="3733801" y="2711450"/>
          <a:ext cx="5224463" cy="2165350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>
            <a:extLst>
              <a:ext uri="{FF2B5EF4-FFF2-40B4-BE49-F238E27FC236}">
                <a16:creationId xmlns:a16="http://schemas.microsoft.com/office/drawing/2014/main" id="{93929F36-8739-49F5-956F-B9DCE385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757488"/>
            <a:ext cx="4191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540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5400">
                <a:solidFill>
                  <a:srgbClr val="0000FF"/>
                </a:solidFill>
                <a:latin typeface="HP001 5 hàng 1 ô ly" panose="020B0603050302020204" pitchFamily="34" charset="0"/>
              </a:rPr>
              <a:t>Nhà Rồng</a:t>
            </a:r>
          </a:p>
        </p:txBody>
      </p:sp>
      <p:sp>
        <p:nvSpPr>
          <p:cNvPr id="15437" name="Text Box 13">
            <a:extLst>
              <a:ext uri="{FF2B5EF4-FFF2-40B4-BE49-F238E27FC236}">
                <a16:creationId xmlns:a16="http://schemas.microsoft.com/office/drawing/2014/main" id="{52D202DA-9CEA-452F-8054-1F42BCE4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5438" name="Text Box 7">
            <a:extLst>
              <a:ext uri="{FF2B5EF4-FFF2-40B4-BE49-F238E27FC236}">
                <a16:creationId xmlns:a16="http://schemas.microsoft.com/office/drawing/2014/main" id="{06B50C89-2EFB-4FAA-BCDD-9F657CCFB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altLang="en-US" sz="3600" b="1" u="sng">
                <a:solidFill>
                  <a:srgbClr val="000099"/>
                </a:solidFill>
                <a:latin typeface="VNI-Times" pitchFamily="2" charset="0"/>
              </a:rPr>
              <a:t>Vieát töø öùng duïng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A15B29-82E2-4765-ADB3-64F6F3454000}"/>
              </a:ext>
            </a:extLst>
          </p:cNvPr>
          <p:cNvSpPr/>
          <p:nvPr/>
        </p:nvSpPr>
        <p:spPr>
          <a:xfrm>
            <a:off x="1828800" y="5334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B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40" name="Text Box 9">
            <a:extLst>
              <a:ext uri="{FF2B5EF4-FFF2-40B4-BE49-F238E27FC236}">
                <a16:creationId xmlns:a16="http://schemas.microsoft.com/office/drawing/2014/main" id="{4EEEAF0D-5C1F-4ADD-A81B-46CCFBDEF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>
            <a:extLst>
              <a:ext uri="{FF2B5EF4-FFF2-40B4-BE49-F238E27FC236}">
                <a16:creationId xmlns:a16="http://schemas.microsoft.com/office/drawing/2014/main" id="{DAE269EA-9156-4A7F-BFCC-48FA21CB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graphicFrame>
        <p:nvGraphicFramePr>
          <p:cNvPr id="8203" name="Group 11">
            <a:extLst>
              <a:ext uri="{FF2B5EF4-FFF2-40B4-BE49-F238E27FC236}">
                <a16:creationId xmlns:a16="http://schemas.microsoft.com/office/drawing/2014/main" id="{B1EFCD77-A3B5-4B42-936E-0D77608C0A58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2895600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533" name="Rectangle 104">
            <a:extLst>
              <a:ext uri="{FF2B5EF4-FFF2-40B4-BE49-F238E27FC236}">
                <a16:creationId xmlns:a16="http://schemas.microsoft.com/office/drawing/2014/main" id="{51F9163C-9D92-4983-8370-5B1DA485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27364"/>
            <a:ext cx="547778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HP001 4 hàng" panose="020B0603050302020204" pitchFamily="34" charset="0"/>
              </a:rPr>
              <a:t>Nhớ sông Lô, nhớ phố Ràng</a:t>
            </a:r>
          </a:p>
        </p:txBody>
      </p:sp>
      <p:sp>
        <p:nvSpPr>
          <p:cNvPr id="16534" name="Rectangle 104">
            <a:extLst>
              <a:ext uri="{FF2B5EF4-FFF2-40B4-BE49-F238E27FC236}">
                <a16:creationId xmlns:a16="http://schemas.microsoft.com/office/drawing/2014/main" id="{20584BFD-60C6-4239-A46A-AE166FE9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4" y="3775076"/>
            <a:ext cx="85105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HP001 4 hàng" panose="020B0603050302020204" pitchFamily="34" charset="0"/>
              </a:rPr>
              <a:t>Nhớ từ Cao Lạng, nhớ sang Nhị Hà. 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44EBBA46-6CAB-413B-88E0-A1DE4F59E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965700"/>
            <a:ext cx="75199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ngợi những địa danh lịch sử, những chiến công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quân dân ta.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5E5EFB6-96A8-45DF-8F4D-5055C8C8E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4643439"/>
            <a:ext cx="861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câu thơ trên giúp em hiểu điều gì?</a:t>
            </a:r>
          </a:p>
        </p:txBody>
      </p:sp>
      <p:sp>
        <p:nvSpPr>
          <p:cNvPr id="16537" name="Text Box 2">
            <a:extLst>
              <a:ext uri="{FF2B5EF4-FFF2-40B4-BE49-F238E27FC236}">
                <a16:creationId xmlns:a16="http://schemas.microsoft.com/office/drawing/2014/main" id="{CA0EF375-6E7E-404E-B831-370F0ABC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c) </a:t>
            </a:r>
            <a:r>
              <a:rPr lang="en-US" altLang="en-US" sz="3600" b="1" u="sng">
                <a:solidFill>
                  <a:srgbClr val="000099"/>
                </a:solidFill>
                <a:latin typeface="VNI-Times" pitchFamily="2" charset="0"/>
              </a:rPr>
              <a:t>Vieát caâu öùng duïng</a:t>
            </a: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 :</a:t>
            </a:r>
            <a:endParaRPr lang="en-US" altLang="en-US" sz="3600" b="1" u="sng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6538" name="Text Box 9">
            <a:extLst>
              <a:ext uri="{FF2B5EF4-FFF2-40B4-BE49-F238E27FC236}">
                <a16:creationId xmlns:a16="http://schemas.microsoft.com/office/drawing/2014/main" id="{42F14AF8-A576-457D-8FBC-737005B7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16000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29D9200-5574-4D99-BB45-DA81DA69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13385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câu ca dao có những chữ nào viết hoa?Vì sao phải viết hoa?</a:t>
            </a:r>
          </a:p>
        </p:txBody>
      </p:sp>
      <p:sp>
        <p:nvSpPr>
          <p:cNvPr id="11" name="Text Box 1725">
            <a:extLst>
              <a:ext uri="{FF2B5EF4-FFF2-40B4-BE49-F238E27FC236}">
                <a16:creationId xmlns:a16="http://schemas.microsoft.com/office/drawing/2014/main" id="{E34CD57B-4D91-4D03-86B4-190D0C2C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quan sát và nêu độ cao của các con chữ có trong câu ứng dụng?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A7D9E49-97B2-4E62-9799-4C483D6A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165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latin typeface="VNI-Times" pitchFamily="2" charset="0"/>
              </a:rPr>
              <a:t>      - Chữ N, h, g, L, R, C  cao 2 li röôõi, chữ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="1">
                <a:solidFill>
                  <a:srgbClr val="FF0066"/>
                </a:solidFill>
                <a:latin typeface="VNI-Times" pitchFamily="2" charset="0"/>
              </a:rPr>
              <a:t> cao 2 li, chữ t cao 1 li rưỡi, chữ s cao hơn 1 li, caùc chöõ coøn laïi cao 1 li.</a:t>
            </a:r>
            <a:endParaRPr lang="en-US" altLang="en-US" sz="2800" b="1" u="sng">
              <a:solidFill>
                <a:srgbClr val="FF0066"/>
              </a:solidFill>
              <a:latin typeface="VNI-Times" pitchFamily="2" charset="0"/>
            </a:endParaRPr>
          </a:p>
        </p:txBody>
      </p:sp>
      <p:graphicFrame>
        <p:nvGraphicFramePr>
          <p:cNvPr id="13" name="Group 11">
            <a:extLst>
              <a:ext uri="{FF2B5EF4-FFF2-40B4-BE49-F238E27FC236}">
                <a16:creationId xmlns:a16="http://schemas.microsoft.com/office/drawing/2014/main" id="{1CB849BB-6B3F-41E0-AD1D-1171015236FA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1981200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559" name="Rectangle 104">
            <a:extLst>
              <a:ext uri="{FF2B5EF4-FFF2-40B4-BE49-F238E27FC236}">
                <a16:creationId xmlns:a16="http://schemas.microsoft.com/office/drawing/2014/main" id="{1C05E45F-0D4C-43F9-9CAB-DAC45C10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43114"/>
            <a:ext cx="6146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Nhớ sông Lô, nhớ phố Ràng</a:t>
            </a:r>
          </a:p>
        </p:txBody>
      </p:sp>
      <p:sp>
        <p:nvSpPr>
          <p:cNvPr id="17560" name="Rectangle 104">
            <a:extLst>
              <a:ext uri="{FF2B5EF4-FFF2-40B4-BE49-F238E27FC236}">
                <a16:creationId xmlns:a16="http://schemas.microsoft.com/office/drawing/2014/main" id="{53434AD0-4EF5-4845-B604-31AAEF9D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4" y="2771775"/>
            <a:ext cx="8510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Nhớ từ Cao Lạng, nhớ sang Nhị Hà. </a:t>
            </a:r>
          </a:p>
        </p:txBody>
      </p:sp>
      <p:sp>
        <p:nvSpPr>
          <p:cNvPr id="17561" name="Text Box 9">
            <a:extLst>
              <a:ext uri="{FF2B5EF4-FFF2-40B4-BE49-F238E27FC236}">
                <a16:creationId xmlns:a16="http://schemas.microsoft.com/office/drawing/2014/main" id="{C3D4CF7F-A85A-4E87-BB37-6003E67B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16000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>
            <a:extLst>
              <a:ext uri="{FF2B5EF4-FFF2-40B4-BE49-F238E27FC236}">
                <a16:creationId xmlns:a16="http://schemas.microsoft.com/office/drawing/2014/main" id="{99C85BF4-3B6B-4DF2-A658-2A6F73F4E20C}"/>
              </a:ext>
            </a:extLst>
          </p:cNvPr>
          <p:cNvGraphicFramePr>
            <a:graphicFrameLocks noGrp="1"/>
          </p:cNvGraphicFramePr>
          <p:nvPr/>
        </p:nvGraphicFramePr>
        <p:xfrm>
          <a:off x="3733800" y="1828800"/>
          <a:ext cx="4648200" cy="151130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04">
            <a:extLst>
              <a:ext uri="{FF2B5EF4-FFF2-40B4-BE49-F238E27FC236}">
                <a16:creationId xmlns:a16="http://schemas.microsoft.com/office/drawing/2014/main" id="{D58D6C61-8A45-43F6-B49B-830C28DB0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933576"/>
            <a:ext cx="1471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HP001 5 hàng 1 ô ly" panose="020B0603050302020204" pitchFamily="34" charset="0"/>
              </a:rPr>
              <a:t>Ràng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790159-DD64-4CFA-B794-14EEF6EDA1DF}"/>
              </a:ext>
            </a:extLst>
          </p:cNvPr>
          <p:cNvSpPr/>
          <p:nvPr/>
        </p:nvSpPr>
        <p:spPr>
          <a:xfrm>
            <a:off x="1828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B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104">
            <a:extLst>
              <a:ext uri="{FF2B5EF4-FFF2-40B4-BE49-F238E27FC236}">
                <a16:creationId xmlns:a16="http://schemas.microsoft.com/office/drawing/2014/main" id="{08C1AC9E-1233-4C3E-8ECE-6E564D08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1" y="1933576"/>
            <a:ext cx="188224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HP001 5 hàng 1 ô ly" panose="020B0603050302020204" pitchFamily="34" charset="0"/>
              </a:rPr>
              <a:t>Nhị Hà</a:t>
            </a:r>
          </a:p>
        </p:txBody>
      </p:sp>
      <p:sp>
        <p:nvSpPr>
          <p:cNvPr id="18511" name="Text Box 9">
            <a:extLst>
              <a:ext uri="{FF2B5EF4-FFF2-40B4-BE49-F238E27FC236}">
                <a16:creationId xmlns:a16="http://schemas.microsoft.com/office/drawing/2014/main" id="{DDC7BA4D-BCED-47B0-9083-EC2BC48DD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1325E40D-C717-4E5D-8A6A-3EF7F41C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95250-0148-4128-B36E-48B7BF534170}" type="slidenum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D95EFB-5ACD-435E-8834-A6E175CB1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-76200"/>
            <a:ext cx="50292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 ngồi viết</a:t>
            </a:r>
            <a:endParaRPr lang="en-US" altLang="en-US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>
            <a:extLst>
              <a:ext uri="{FF2B5EF4-FFF2-40B4-BE49-F238E27FC236}">
                <a16:creationId xmlns:a16="http://schemas.microsoft.com/office/drawing/2014/main" id="{B380DAE9-206A-4C8A-8052-1CE52F6D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533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>
            <a:extLst>
              <a:ext uri="{FF2B5EF4-FFF2-40B4-BE49-F238E27FC236}">
                <a16:creationId xmlns:a16="http://schemas.microsoft.com/office/drawing/2014/main" id="{2E1C11B7-B9CF-47D8-8026-17DFE08240D4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50895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628" name="Rectangle 104">
            <a:extLst>
              <a:ext uri="{FF2B5EF4-FFF2-40B4-BE49-F238E27FC236}">
                <a16:creationId xmlns:a16="http://schemas.microsoft.com/office/drawing/2014/main" id="{0BE6DC39-FB9D-47C3-899A-8D14DB54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5149850"/>
            <a:ext cx="6146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Nhớ sông Lô, nhớ phố Ràng</a:t>
            </a:r>
          </a:p>
        </p:txBody>
      </p:sp>
      <p:sp>
        <p:nvSpPr>
          <p:cNvPr id="20629" name="Rectangle 104">
            <a:extLst>
              <a:ext uri="{FF2B5EF4-FFF2-40B4-BE49-F238E27FC236}">
                <a16:creationId xmlns:a16="http://schemas.microsoft.com/office/drawing/2014/main" id="{0AB222AE-6928-4E41-B436-D67BBF40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4" y="5873750"/>
            <a:ext cx="8510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Nhớ từ Cao Lạng, nhớ sang Nhị Hà. </a:t>
            </a:r>
          </a:p>
        </p:txBody>
      </p:sp>
      <p:graphicFrame>
        <p:nvGraphicFramePr>
          <p:cNvPr id="13" name="Group 11">
            <a:extLst>
              <a:ext uri="{FF2B5EF4-FFF2-40B4-BE49-F238E27FC236}">
                <a16:creationId xmlns:a16="http://schemas.microsoft.com/office/drawing/2014/main" id="{91EEBBDB-BDD5-4567-A89E-7A74F7A06A81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21304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Group 11">
            <a:extLst>
              <a:ext uri="{FF2B5EF4-FFF2-40B4-BE49-F238E27FC236}">
                <a16:creationId xmlns:a16="http://schemas.microsoft.com/office/drawing/2014/main" id="{5D51D0FE-529C-4417-92E1-D8CB3BBDEA3B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35782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922" name="Rectangle 104">
            <a:extLst>
              <a:ext uri="{FF2B5EF4-FFF2-40B4-BE49-F238E27FC236}">
                <a16:creationId xmlns:a16="http://schemas.microsoft.com/office/drawing/2014/main" id="{4BCE16BD-1822-4AA8-8FF9-A4BE4343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2176464"/>
            <a:ext cx="927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</a:t>
            </a:r>
          </a:p>
        </p:txBody>
      </p:sp>
      <p:sp>
        <p:nvSpPr>
          <p:cNvPr id="20923" name="Rectangle 104">
            <a:extLst>
              <a:ext uri="{FF2B5EF4-FFF2-40B4-BE49-F238E27FC236}">
                <a16:creationId xmlns:a16="http://schemas.microsoft.com/office/drawing/2014/main" id="{1C4A043E-FD55-45E5-9B9E-4BB4998ED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30526"/>
            <a:ext cx="64152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20924" name="Rectangle 104">
            <a:extLst>
              <a:ext uri="{FF2B5EF4-FFF2-40B4-BE49-F238E27FC236}">
                <a16:creationId xmlns:a16="http://schemas.microsoft.com/office/drawing/2014/main" id="{71DCD83F-FE79-43DF-BF5A-56E78D01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657600"/>
            <a:ext cx="5556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L</a:t>
            </a:r>
          </a:p>
        </p:txBody>
      </p:sp>
      <p:sp>
        <p:nvSpPr>
          <p:cNvPr id="20925" name="Rectangle 104">
            <a:extLst>
              <a:ext uri="{FF2B5EF4-FFF2-40B4-BE49-F238E27FC236}">
                <a16:creationId xmlns:a16="http://schemas.microsoft.com/office/drawing/2014/main" id="{F6FBD1E7-C068-4965-B15F-F6F56E36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4371975"/>
            <a:ext cx="25193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Nhà Rồng</a:t>
            </a:r>
          </a:p>
        </p:txBody>
      </p:sp>
      <p:sp>
        <p:nvSpPr>
          <p:cNvPr id="20926" name="Text Box 9">
            <a:extLst>
              <a:ext uri="{FF2B5EF4-FFF2-40B4-BE49-F238E27FC236}">
                <a16:creationId xmlns:a16="http://schemas.microsoft.com/office/drawing/2014/main" id="{AAED532B-59BB-401E-B744-F265BB51C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BBDA4F-EFC3-40BD-A239-90A35B818532}"/>
              </a:ext>
            </a:extLst>
          </p:cNvPr>
          <p:cNvSpPr/>
          <p:nvPr/>
        </p:nvSpPr>
        <p:spPr>
          <a:xfrm>
            <a:off x="1828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</a:rPr>
              <a:t>v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>
            <a:extLst>
              <a:ext uri="{FF2B5EF4-FFF2-40B4-BE49-F238E27FC236}">
                <a16:creationId xmlns:a16="http://schemas.microsoft.com/office/drawing/2014/main" id="{F0F9632B-2766-444F-A2A2-4D8CDB0A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9144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2AA4DF89-C97C-4A59-8E9F-F57FD3D9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4" y="1168400"/>
            <a:ext cx="1360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Bài cũ: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D121410-9362-47CE-9502-9CD1B1D30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97000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5904B763-90E8-4408-8914-605F014CE72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sp>
        <p:nvSpPr>
          <p:cNvPr id="21507" name="Text Box 9">
            <a:extLst>
              <a:ext uri="{FF2B5EF4-FFF2-40B4-BE49-F238E27FC236}">
                <a16:creationId xmlns:a16="http://schemas.microsoft.com/office/drawing/2014/main" id="{B3B8F848-EEED-44BF-903B-AA3EAD52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10829069-6C67-42DA-A6D6-91E46272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1"/>
            <a:ext cx="6789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- Về nhà luyện viết tiếp phần còn lại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- Học thuộc từ và câu ứng dụng</a:t>
            </a:r>
          </a:p>
        </p:txBody>
      </p:sp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>
            <a:extLst>
              <a:ext uri="{FF2B5EF4-FFF2-40B4-BE49-F238E27FC236}">
                <a16:creationId xmlns:a16="http://schemas.microsoft.com/office/drawing/2014/main" id="{D19A2F4D-8E72-4717-98D8-F8730AF4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EJ1450">
            <a:extLst>
              <a:ext uri="{FF2B5EF4-FFF2-40B4-BE49-F238E27FC236}">
                <a16:creationId xmlns:a16="http://schemas.microsoft.com/office/drawing/2014/main" id="{45C5FAC9-6679-40B0-9EC3-7B4750B6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059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6">
            <a:extLst>
              <a:ext uri="{FF2B5EF4-FFF2-40B4-BE49-F238E27FC236}">
                <a16:creationId xmlns:a16="http://schemas.microsoft.com/office/drawing/2014/main" id="{C9F83B7F-BAE2-42EA-B534-A7C9ACD52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600200"/>
            <a:ext cx="76200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>
            <a:extLst>
              <a:ext uri="{FF2B5EF4-FFF2-40B4-BE49-F238E27FC236}">
                <a16:creationId xmlns:a16="http://schemas.microsoft.com/office/drawing/2014/main" id="{4DA8911C-ABAE-43E6-99FD-0165670F9203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50895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44" name="Rectangle 104">
            <a:extLst>
              <a:ext uri="{FF2B5EF4-FFF2-40B4-BE49-F238E27FC236}">
                <a16:creationId xmlns:a16="http://schemas.microsoft.com/office/drawing/2014/main" id="{8128B0CB-5C49-4D7D-B700-CFB182F6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5149850"/>
            <a:ext cx="61468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Nhớ sông Lô, nhớ phố Ràng</a:t>
            </a:r>
          </a:p>
        </p:txBody>
      </p:sp>
      <p:sp>
        <p:nvSpPr>
          <p:cNvPr id="4245" name="Rectangle 104">
            <a:extLst>
              <a:ext uri="{FF2B5EF4-FFF2-40B4-BE49-F238E27FC236}">
                <a16:creationId xmlns:a16="http://schemas.microsoft.com/office/drawing/2014/main" id="{E2371204-DDBB-42CD-9582-995EBD90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4" y="5873750"/>
            <a:ext cx="85105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Nhớ từ Cao Lạng, nhớ sang Nhị Hà. </a:t>
            </a:r>
          </a:p>
        </p:txBody>
      </p:sp>
      <p:graphicFrame>
        <p:nvGraphicFramePr>
          <p:cNvPr id="13" name="Group 11">
            <a:extLst>
              <a:ext uri="{FF2B5EF4-FFF2-40B4-BE49-F238E27FC236}">
                <a16:creationId xmlns:a16="http://schemas.microsoft.com/office/drawing/2014/main" id="{CE267D84-6543-4D28-9DD9-3FFDA480A255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21304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Group 11">
            <a:extLst>
              <a:ext uri="{FF2B5EF4-FFF2-40B4-BE49-F238E27FC236}">
                <a16:creationId xmlns:a16="http://schemas.microsoft.com/office/drawing/2014/main" id="{63AF88AE-A55A-45BA-87F0-2BC43DD70311}"/>
              </a:ext>
            </a:extLst>
          </p:cNvPr>
          <p:cNvGraphicFramePr>
            <a:graphicFrameLocks noGrp="1"/>
          </p:cNvGraphicFramePr>
          <p:nvPr/>
        </p:nvGraphicFramePr>
        <p:xfrm>
          <a:off x="1708150" y="3578225"/>
          <a:ext cx="8807450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38" name="Rectangle 104">
            <a:extLst>
              <a:ext uri="{FF2B5EF4-FFF2-40B4-BE49-F238E27FC236}">
                <a16:creationId xmlns:a16="http://schemas.microsoft.com/office/drawing/2014/main" id="{0777A174-9AA9-49E0-B56F-EC42664E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2176464"/>
            <a:ext cx="9271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</a:t>
            </a:r>
          </a:p>
        </p:txBody>
      </p:sp>
      <p:sp>
        <p:nvSpPr>
          <p:cNvPr id="4539" name="Rectangle 104">
            <a:extLst>
              <a:ext uri="{FF2B5EF4-FFF2-40B4-BE49-F238E27FC236}">
                <a16:creationId xmlns:a16="http://schemas.microsoft.com/office/drawing/2014/main" id="{713D1728-6A60-44BF-B0C4-A24A6DFC9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30526"/>
            <a:ext cx="64152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4540" name="Rectangle 104">
            <a:extLst>
              <a:ext uri="{FF2B5EF4-FFF2-40B4-BE49-F238E27FC236}">
                <a16:creationId xmlns:a16="http://schemas.microsoft.com/office/drawing/2014/main" id="{1977CEC3-B552-4B93-8C38-1891FA9C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657600"/>
            <a:ext cx="5556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L</a:t>
            </a:r>
          </a:p>
        </p:txBody>
      </p:sp>
      <p:sp>
        <p:nvSpPr>
          <p:cNvPr id="4541" name="Rectangle 104">
            <a:extLst>
              <a:ext uri="{FF2B5EF4-FFF2-40B4-BE49-F238E27FC236}">
                <a16:creationId xmlns:a16="http://schemas.microsoft.com/office/drawing/2014/main" id="{21376682-1473-44DF-9C03-8D5563849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4371975"/>
            <a:ext cx="25193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HP001 4 hàng" panose="020B0603050302020204" pitchFamily="34" charset="0"/>
              </a:rPr>
              <a:t>Nhà Rồng</a:t>
            </a:r>
          </a:p>
        </p:txBody>
      </p:sp>
      <p:sp>
        <p:nvSpPr>
          <p:cNvPr id="4542" name="Text Box 9">
            <a:extLst>
              <a:ext uri="{FF2B5EF4-FFF2-40B4-BE49-F238E27FC236}">
                <a16:creationId xmlns:a16="http://schemas.microsoft.com/office/drawing/2014/main" id="{6B014303-9FEA-4720-83BD-4BEDD933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  <p:sp>
        <p:nvSpPr>
          <p:cNvPr id="4543" name="Text Box 11">
            <a:extLst>
              <a:ext uri="{FF2B5EF4-FFF2-40B4-BE49-F238E27FC236}">
                <a16:creationId xmlns:a16="http://schemas.microsoft.com/office/drawing/2014/main" id="{CA362F1D-FD06-4E65-A4BA-E347DC05B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478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a) Luyeän vieát chöõ hoa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0" name="Rectangle 34">
            <a:extLst>
              <a:ext uri="{FF2B5EF4-FFF2-40B4-BE49-F238E27FC236}">
                <a16:creationId xmlns:a16="http://schemas.microsoft.com/office/drawing/2014/main" id="{FD17166B-19E5-431F-A44D-5F7B2161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46350"/>
            <a:ext cx="89916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>
                <a:solidFill>
                  <a:prstClr val="black"/>
                </a:solidFill>
                <a:latin typeface="HP001" pitchFamily="34" charset="0"/>
                <a:cs typeface="HP001" pitchFamily="34" charset="0"/>
              </a:rPr>
              <a:t>Nh, R, L, C, H</a:t>
            </a:r>
          </a:p>
        </p:txBody>
      </p:sp>
      <p:sp>
        <p:nvSpPr>
          <p:cNvPr id="5123" name="Text Box 9">
            <a:extLst>
              <a:ext uri="{FF2B5EF4-FFF2-40B4-BE49-F238E27FC236}">
                <a16:creationId xmlns:a16="http://schemas.microsoft.com/office/drawing/2014/main" id="{8A64C1A9-EB0D-4478-B06D-61BA2878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66800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  <p:sp>
        <p:nvSpPr>
          <p:cNvPr id="5124" name="Text Box 11">
            <a:extLst>
              <a:ext uri="{FF2B5EF4-FFF2-40B4-BE49-F238E27FC236}">
                <a16:creationId xmlns:a16="http://schemas.microsoft.com/office/drawing/2014/main" id="{2EB27F59-18EF-4D2D-9BAF-97D7142A4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a) Luyeän vieát chöõ hoa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>
            <a:extLst>
              <a:ext uri="{FF2B5EF4-FFF2-40B4-BE49-F238E27FC236}">
                <a16:creationId xmlns:a16="http://schemas.microsoft.com/office/drawing/2014/main" id="{C3DAF625-7BBD-4FBF-A2F2-6E2775F0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6324600" cy="61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N được viết bởi mấy nét?</a:t>
            </a:r>
          </a:p>
        </p:txBody>
      </p:sp>
      <p:pic>
        <p:nvPicPr>
          <p:cNvPr id="6147" name="Picture 187" descr="DECOR033">
            <a:extLst>
              <a:ext uri="{FF2B5EF4-FFF2-40B4-BE49-F238E27FC236}">
                <a16:creationId xmlns:a16="http://schemas.microsoft.com/office/drawing/2014/main" id="{A2C9FBE8-40ED-4EBF-B692-66A2A8795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1385888" y="5338763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8" descr="DECOR033">
            <a:extLst>
              <a:ext uri="{FF2B5EF4-FFF2-40B4-BE49-F238E27FC236}">
                <a16:creationId xmlns:a16="http://schemas.microsoft.com/office/drawing/2014/main" id="{23E2DDC0-4ECE-44D6-8FCF-66374B8C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38">
            <a:off x="9394032" y="53300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14">
            <a:extLst>
              <a:ext uri="{FF2B5EF4-FFF2-40B4-BE49-F238E27FC236}">
                <a16:creationId xmlns:a16="http://schemas.microsoft.com/office/drawing/2014/main" id="{6C3472D4-2CE6-4B73-89EE-50DF03D72F78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1981201"/>
            <a:ext cx="2833688" cy="3146425"/>
            <a:chOff x="288" y="1456"/>
            <a:chExt cx="1785" cy="1707"/>
          </a:xfrm>
        </p:grpSpPr>
        <p:pic>
          <p:nvPicPr>
            <p:cNvPr id="6152" name="Picture 15" descr="8">
              <a:extLst>
                <a:ext uri="{FF2B5EF4-FFF2-40B4-BE49-F238E27FC236}">
                  <a16:creationId xmlns:a16="http://schemas.microsoft.com/office/drawing/2014/main" id="{80A0A85A-B0CA-4120-9DEB-430CF1089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56"/>
              <a:ext cx="1785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Freeform 16">
              <a:extLst>
                <a:ext uri="{FF2B5EF4-FFF2-40B4-BE49-F238E27FC236}">
                  <a16:creationId xmlns:a16="http://schemas.microsoft.com/office/drawing/2014/main" id="{24334506-CE04-4A79-A700-BEFFC759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744"/>
              <a:ext cx="848" cy="1362"/>
            </a:xfrm>
            <a:custGeom>
              <a:avLst/>
              <a:gdLst>
                <a:gd name="T0" fmla="*/ 307 w 976"/>
                <a:gd name="T1" fmla="*/ 9 h 1554"/>
                <a:gd name="T2" fmla="*/ 290 w 976"/>
                <a:gd name="T3" fmla="*/ 30 h 1554"/>
                <a:gd name="T4" fmla="*/ 275 w 976"/>
                <a:gd name="T5" fmla="*/ 57 h 1554"/>
                <a:gd name="T6" fmla="*/ 263 w 976"/>
                <a:gd name="T7" fmla="*/ 93 h 1554"/>
                <a:gd name="T8" fmla="*/ 255 w 976"/>
                <a:gd name="T9" fmla="*/ 134 h 1554"/>
                <a:gd name="T10" fmla="*/ 247 w 976"/>
                <a:gd name="T11" fmla="*/ 187 h 1554"/>
                <a:gd name="T12" fmla="*/ 242 w 976"/>
                <a:gd name="T13" fmla="*/ 232 h 1554"/>
                <a:gd name="T14" fmla="*/ 235 w 976"/>
                <a:gd name="T15" fmla="*/ 277 h 1554"/>
                <a:gd name="T16" fmla="*/ 229 w 976"/>
                <a:gd name="T17" fmla="*/ 323 h 1554"/>
                <a:gd name="T18" fmla="*/ 222 w 976"/>
                <a:gd name="T19" fmla="*/ 371 h 1554"/>
                <a:gd name="T20" fmla="*/ 211 w 976"/>
                <a:gd name="T21" fmla="*/ 414 h 1554"/>
                <a:gd name="T22" fmla="*/ 202 w 976"/>
                <a:gd name="T23" fmla="*/ 442 h 1554"/>
                <a:gd name="T24" fmla="*/ 189 w 976"/>
                <a:gd name="T25" fmla="*/ 463 h 1554"/>
                <a:gd name="T26" fmla="*/ 176 w 976"/>
                <a:gd name="T27" fmla="*/ 485 h 1554"/>
                <a:gd name="T28" fmla="*/ 156 w 976"/>
                <a:gd name="T29" fmla="*/ 504 h 1554"/>
                <a:gd name="T30" fmla="*/ 122 w 976"/>
                <a:gd name="T31" fmla="*/ 521 h 1554"/>
                <a:gd name="T32" fmla="*/ 85 w 976"/>
                <a:gd name="T33" fmla="*/ 523 h 1554"/>
                <a:gd name="T34" fmla="*/ 58 w 976"/>
                <a:gd name="T35" fmla="*/ 513 h 1554"/>
                <a:gd name="T36" fmla="*/ 28 w 976"/>
                <a:gd name="T37" fmla="*/ 483 h 1554"/>
                <a:gd name="T38" fmla="*/ 18 w 976"/>
                <a:gd name="T39" fmla="*/ 446 h 1554"/>
                <a:gd name="T40" fmla="*/ 20 w 976"/>
                <a:gd name="T41" fmla="*/ 411 h 1554"/>
                <a:gd name="T42" fmla="*/ 29 w 976"/>
                <a:gd name="T43" fmla="*/ 382 h 1554"/>
                <a:gd name="T44" fmla="*/ 50 w 976"/>
                <a:gd name="T45" fmla="*/ 356 h 1554"/>
                <a:gd name="T46" fmla="*/ 81 w 976"/>
                <a:gd name="T47" fmla="*/ 343 h 1554"/>
                <a:gd name="T48" fmla="*/ 108 w 976"/>
                <a:gd name="T49" fmla="*/ 345 h 1554"/>
                <a:gd name="T50" fmla="*/ 128 w 976"/>
                <a:gd name="T51" fmla="*/ 362 h 1554"/>
                <a:gd name="T52" fmla="*/ 137 w 976"/>
                <a:gd name="T53" fmla="*/ 379 h 1554"/>
                <a:gd name="T54" fmla="*/ 142 w 976"/>
                <a:gd name="T55" fmla="*/ 394 h 1554"/>
                <a:gd name="T56" fmla="*/ 139 w 976"/>
                <a:gd name="T57" fmla="*/ 412 h 1554"/>
                <a:gd name="T58" fmla="*/ 136 w 976"/>
                <a:gd name="T59" fmla="*/ 430 h 1554"/>
                <a:gd name="T60" fmla="*/ 154 w 976"/>
                <a:gd name="T61" fmla="*/ 422 h 1554"/>
                <a:gd name="T62" fmla="*/ 159 w 976"/>
                <a:gd name="T63" fmla="*/ 387 h 1554"/>
                <a:gd name="T64" fmla="*/ 147 w 976"/>
                <a:gd name="T65" fmla="*/ 357 h 1554"/>
                <a:gd name="T66" fmla="*/ 129 w 976"/>
                <a:gd name="T67" fmla="*/ 339 h 1554"/>
                <a:gd name="T68" fmla="*/ 103 w 976"/>
                <a:gd name="T69" fmla="*/ 327 h 1554"/>
                <a:gd name="T70" fmla="*/ 75 w 976"/>
                <a:gd name="T71" fmla="*/ 327 h 1554"/>
                <a:gd name="T72" fmla="*/ 43 w 976"/>
                <a:gd name="T73" fmla="*/ 340 h 1554"/>
                <a:gd name="T74" fmla="*/ 28 w 976"/>
                <a:gd name="T75" fmla="*/ 351 h 1554"/>
                <a:gd name="T76" fmla="*/ 7 w 976"/>
                <a:gd name="T77" fmla="*/ 394 h 1554"/>
                <a:gd name="T78" fmla="*/ 0 w 976"/>
                <a:gd name="T79" fmla="*/ 425 h 1554"/>
                <a:gd name="T80" fmla="*/ 3 w 976"/>
                <a:gd name="T81" fmla="*/ 458 h 1554"/>
                <a:gd name="T82" fmla="*/ 13 w 976"/>
                <a:gd name="T83" fmla="*/ 493 h 1554"/>
                <a:gd name="T84" fmla="*/ 38 w 976"/>
                <a:gd name="T85" fmla="*/ 521 h 1554"/>
                <a:gd name="T86" fmla="*/ 67 w 976"/>
                <a:gd name="T87" fmla="*/ 537 h 1554"/>
                <a:gd name="T88" fmla="*/ 111 w 976"/>
                <a:gd name="T89" fmla="*/ 542 h 1554"/>
                <a:gd name="T90" fmla="*/ 157 w 976"/>
                <a:gd name="T91" fmla="*/ 523 h 1554"/>
                <a:gd name="T92" fmla="*/ 193 w 976"/>
                <a:gd name="T93" fmla="*/ 493 h 1554"/>
                <a:gd name="T94" fmla="*/ 224 w 976"/>
                <a:gd name="T95" fmla="*/ 430 h 1554"/>
                <a:gd name="T96" fmla="*/ 240 w 976"/>
                <a:gd name="T97" fmla="*/ 372 h 1554"/>
                <a:gd name="T98" fmla="*/ 250 w 976"/>
                <a:gd name="T99" fmla="*/ 308 h 1554"/>
                <a:gd name="T100" fmla="*/ 260 w 976"/>
                <a:gd name="T101" fmla="*/ 221 h 1554"/>
                <a:gd name="T102" fmla="*/ 273 w 976"/>
                <a:gd name="T103" fmla="*/ 131 h 1554"/>
                <a:gd name="T104" fmla="*/ 291 w 976"/>
                <a:gd name="T105" fmla="*/ 65 h 1554"/>
                <a:gd name="T106" fmla="*/ 317 w 976"/>
                <a:gd name="T107" fmla="*/ 22 h 15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6"/>
                <a:gd name="T163" fmla="*/ 0 h 1554"/>
                <a:gd name="T164" fmla="*/ 976 w 976"/>
                <a:gd name="T165" fmla="*/ 1554 h 15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6" h="1554">
                  <a:moveTo>
                    <a:pt x="976" y="2"/>
                  </a:moveTo>
                  <a:lnTo>
                    <a:pt x="942" y="24"/>
                  </a:lnTo>
                  <a:lnTo>
                    <a:pt x="916" y="56"/>
                  </a:lnTo>
                  <a:lnTo>
                    <a:pt x="894" y="86"/>
                  </a:lnTo>
                  <a:lnTo>
                    <a:pt x="870" y="122"/>
                  </a:lnTo>
                  <a:lnTo>
                    <a:pt x="846" y="166"/>
                  </a:lnTo>
                  <a:lnTo>
                    <a:pt x="826" y="220"/>
                  </a:lnTo>
                  <a:lnTo>
                    <a:pt x="812" y="266"/>
                  </a:lnTo>
                  <a:lnTo>
                    <a:pt x="802" y="306"/>
                  </a:lnTo>
                  <a:lnTo>
                    <a:pt x="784" y="384"/>
                  </a:lnTo>
                  <a:lnTo>
                    <a:pt x="770" y="464"/>
                  </a:lnTo>
                  <a:lnTo>
                    <a:pt x="758" y="536"/>
                  </a:lnTo>
                  <a:lnTo>
                    <a:pt x="748" y="610"/>
                  </a:lnTo>
                  <a:lnTo>
                    <a:pt x="742" y="670"/>
                  </a:lnTo>
                  <a:lnTo>
                    <a:pt x="732" y="734"/>
                  </a:lnTo>
                  <a:lnTo>
                    <a:pt x="724" y="796"/>
                  </a:lnTo>
                  <a:lnTo>
                    <a:pt x="718" y="850"/>
                  </a:lnTo>
                  <a:lnTo>
                    <a:pt x="706" y="926"/>
                  </a:lnTo>
                  <a:lnTo>
                    <a:pt x="698" y="982"/>
                  </a:lnTo>
                  <a:lnTo>
                    <a:pt x="684" y="1066"/>
                  </a:lnTo>
                  <a:lnTo>
                    <a:pt x="666" y="1132"/>
                  </a:lnTo>
                  <a:lnTo>
                    <a:pt x="652" y="1188"/>
                  </a:lnTo>
                  <a:lnTo>
                    <a:pt x="638" y="1230"/>
                  </a:lnTo>
                  <a:lnTo>
                    <a:pt x="622" y="1266"/>
                  </a:lnTo>
                  <a:lnTo>
                    <a:pt x="606" y="1298"/>
                  </a:lnTo>
                  <a:lnTo>
                    <a:pt x="584" y="1328"/>
                  </a:lnTo>
                  <a:lnTo>
                    <a:pt x="564" y="1362"/>
                  </a:lnTo>
                  <a:lnTo>
                    <a:pt x="540" y="1392"/>
                  </a:lnTo>
                  <a:lnTo>
                    <a:pt x="510" y="1418"/>
                  </a:lnTo>
                  <a:lnTo>
                    <a:pt x="478" y="1448"/>
                  </a:lnTo>
                  <a:lnTo>
                    <a:pt x="434" y="1472"/>
                  </a:lnTo>
                  <a:lnTo>
                    <a:pt x="374" y="1498"/>
                  </a:lnTo>
                  <a:lnTo>
                    <a:pt x="314" y="1504"/>
                  </a:lnTo>
                  <a:lnTo>
                    <a:pt x="264" y="1500"/>
                  </a:lnTo>
                  <a:lnTo>
                    <a:pt x="220" y="1492"/>
                  </a:lnTo>
                  <a:lnTo>
                    <a:pt x="178" y="1472"/>
                  </a:lnTo>
                  <a:lnTo>
                    <a:pt x="134" y="1442"/>
                  </a:lnTo>
                  <a:lnTo>
                    <a:pt x="88" y="1388"/>
                  </a:lnTo>
                  <a:lnTo>
                    <a:pt x="66" y="1330"/>
                  </a:lnTo>
                  <a:lnTo>
                    <a:pt x="56" y="1282"/>
                  </a:lnTo>
                  <a:lnTo>
                    <a:pt x="54" y="1230"/>
                  </a:lnTo>
                  <a:lnTo>
                    <a:pt x="62" y="1180"/>
                  </a:lnTo>
                  <a:lnTo>
                    <a:pt x="74" y="1142"/>
                  </a:lnTo>
                  <a:lnTo>
                    <a:pt x="90" y="1098"/>
                  </a:lnTo>
                  <a:lnTo>
                    <a:pt x="124" y="1052"/>
                  </a:lnTo>
                  <a:lnTo>
                    <a:pt x="158" y="1022"/>
                  </a:lnTo>
                  <a:lnTo>
                    <a:pt x="192" y="1002"/>
                  </a:lnTo>
                  <a:lnTo>
                    <a:pt x="248" y="986"/>
                  </a:lnTo>
                  <a:lnTo>
                    <a:pt x="294" y="986"/>
                  </a:lnTo>
                  <a:lnTo>
                    <a:pt x="334" y="996"/>
                  </a:lnTo>
                  <a:lnTo>
                    <a:pt x="370" y="1014"/>
                  </a:lnTo>
                  <a:lnTo>
                    <a:pt x="394" y="1038"/>
                  </a:lnTo>
                  <a:lnTo>
                    <a:pt x="414" y="1062"/>
                  </a:lnTo>
                  <a:lnTo>
                    <a:pt x="426" y="1086"/>
                  </a:lnTo>
                  <a:lnTo>
                    <a:pt x="432" y="1104"/>
                  </a:lnTo>
                  <a:lnTo>
                    <a:pt x="440" y="1136"/>
                  </a:lnTo>
                  <a:lnTo>
                    <a:pt x="436" y="1158"/>
                  </a:lnTo>
                  <a:lnTo>
                    <a:pt x="428" y="1182"/>
                  </a:lnTo>
                  <a:lnTo>
                    <a:pt x="412" y="1220"/>
                  </a:lnTo>
                  <a:lnTo>
                    <a:pt x="420" y="1236"/>
                  </a:lnTo>
                  <a:lnTo>
                    <a:pt x="444" y="1248"/>
                  </a:lnTo>
                  <a:lnTo>
                    <a:pt x="474" y="1210"/>
                  </a:lnTo>
                  <a:lnTo>
                    <a:pt x="486" y="1166"/>
                  </a:lnTo>
                  <a:lnTo>
                    <a:pt x="492" y="1112"/>
                  </a:lnTo>
                  <a:lnTo>
                    <a:pt x="478" y="1064"/>
                  </a:lnTo>
                  <a:lnTo>
                    <a:pt x="454" y="1024"/>
                  </a:lnTo>
                  <a:lnTo>
                    <a:pt x="426" y="990"/>
                  </a:lnTo>
                  <a:lnTo>
                    <a:pt x="400" y="972"/>
                  </a:lnTo>
                  <a:lnTo>
                    <a:pt x="372" y="956"/>
                  </a:lnTo>
                  <a:lnTo>
                    <a:pt x="320" y="940"/>
                  </a:lnTo>
                  <a:lnTo>
                    <a:pt x="268" y="936"/>
                  </a:lnTo>
                  <a:lnTo>
                    <a:pt x="230" y="940"/>
                  </a:lnTo>
                  <a:lnTo>
                    <a:pt x="176" y="954"/>
                  </a:lnTo>
                  <a:lnTo>
                    <a:pt x="132" y="978"/>
                  </a:lnTo>
                  <a:lnTo>
                    <a:pt x="134" y="976"/>
                  </a:lnTo>
                  <a:lnTo>
                    <a:pt x="88" y="1012"/>
                  </a:lnTo>
                  <a:lnTo>
                    <a:pt x="42" y="1074"/>
                  </a:lnTo>
                  <a:lnTo>
                    <a:pt x="20" y="1128"/>
                  </a:lnTo>
                  <a:lnTo>
                    <a:pt x="8" y="1176"/>
                  </a:lnTo>
                  <a:lnTo>
                    <a:pt x="0" y="1220"/>
                  </a:lnTo>
                  <a:lnTo>
                    <a:pt x="0" y="1276"/>
                  </a:lnTo>
                  <a:lnTo>
                    <a:pt x="6" y="1318"/>
                  </a:lnTo>
                  <a:lnTo>
                    <a:pt x="20" y="1366"/>
                  </a:lnTo>
                  <a:lnTo>
                    <a:pt x="42" y="1412"/>
                  </a:lnTo>
                  <a:lnTo>
                    <a:pt x="68" y="1452"/>
                  </a:lnTo>
                  <a:lnTo>
                    <a:pt x="120" y="1498"/>
                  </a:lnTo>
                  <a:lnTo>
                    <a:pt x="158" y="1520"/>
                  </a:lnTo>
                  <a:lnTo>
                    <a:pt x="206" y="1540"/>
                  </a:lnTo>
                  <a:lnTo>
                    <a:pt x="250" y="1552"/>
                  </a:lnTo>
                  <a:lnTo>
                    <a:pt x="342" y="1554"/>
                  </a:lnTo>
                  <a:lnTo>
                    <a:pt x="430" y="1534"/>
                  </a:lnTo>
                  <a:lnTo>
                    <a:pt x="482" y="1504"/>
                  </a:lnTo>
                  <a:lnTo>
                    <a:pt x="536" y="1468"/>
                  </a:lnTo>
                  <a:lnTo>
                    <a:pt x="590" y="1418"/>
                  </a:lnTo>
                  <a:lnTo>
                    <a:pt x="660" y="1312"/>
                  </a:lnTo>
                  <a:lnTo>
                    <a:pt x="692" y="1236"/>
                  </a:lnTo>
                  <a:lnTo>
                    <a:pt x="718" y="1156"/>
                  </a:lnTo>
                  <a:lnTo>
                    <a:pt x="738" y="1068"/>
                  </a:lnTo>
                  <a:lnTo>
                    <a:pt x="752" y="990"/>
                  </a:lnTo>
                  <a:lnTo>
                    <a:pt x="768" y="886"/>
                  </a:lnTo>
                  <a:lnTo>
                    <a:pt x="784" y="762"/>
                  </a:lnTo>
                  <a:lnTo>
                    <a:pt x="800" y="632"/>
                  </a:lnTo>
                  <a:lnTo>
                    <a:pt x="816" y="512"/>
                  </a:lnTo>
                  <a:lnTo>
                    <a:pt x="838" y="378"/>
                  </a:lnTo>
                  <a:lnTo>
                    <a:pt x="862" y="284"/>
                  </a:lnTo>
                  <a:lnTo>
                    <a:pt x="896" y="186"/>
                  </a:lnTo>
                  <a:lnTo>
                    <a:pt x="932" y="116"/>
                  </a:lnTo>
                  <a:lnTo>
                    <a:pt x="976" y="64"/>
                  </a:lnTo>
                  <a:lnTo>
                    <a:pt x="976" y="0"/>
                  </a:lnTo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4" name="Freeform 17">
              <a:extLst>
                <a:ext uri="{FF2B5EF4-FFF2-40B4-BE49-F238E27FC236}">
                  <a16:creationId xmlns:a16="http://schemas.microsoft.com/office/drawing/2014/main" id="{0F836986-65E9-4ADC-8954-0FA6D411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760"/>
              <a:ext cx="192" cy="1344"/>
            </a:xfrm>
            <a:custGeom>
              <a:avLst/>
              <a:gdLst>
                <a:gd name="T0" fmla="*/ 10 w 214"/>
                <a:gd name="T1" fmla="*/ 2 h 1552"/>
                <a:gd name="T2" fmla="*/ 0 w 214"/>
                <a:gd name="T3" fmla="*/ 25 h 1552"/>
                <a:gd name="T4" fmla="*/ 4 w 214"/>
                <a:gd name="T5" fmla="*/ 48 h 1552"/>
                <a:gd name="T6" fmla="*/ 11 w 214"/>
                <a:gd name="T7" fmla="*/ 83 h 1552"/>
                <a:gd name="T8" fmla="*/ 16 w 214"/>
                <a:gd name="T9" fmla="*/ 115 h 1552"/>
                <a:gd name="T10" fmla="*/ 21 w 214"/>
                <a:gd name="T11" fmla="*/ 145 h 1552"/>
                <a:gd name="T12" fmla="*/ 25 w 214"/>
                <a:gd name="T13" fmla="*/ 172 h 1552"/>
                <a:gd name="T14" fmla="*/ 28 w 214"/>
                <a:gd name="T15" fmla="*/ 195 h 1552"/>
                <a:gd name="T16" fmla="*/ 48 w 214"/>
                <a:gd name="T17" fmla="*/ 322 h 1552"/>
                <a:gd name="T18" fmla="*/ 57 w 214"/>
                <a:gd name="T19" fmla="*/ 374 h 1552"/>
                <a:gd name="T20" fmla="*/ 68 w 214"/>
                <a:gd name="T21" fmla="*/ 486 h 1552"/>
                <a:gd name="T22" fmla="*/ 74 w 214"/>
                <a:gd name="T23" fmla="*/ 491 h 1552"/>
                <a:gd name="T24" fmla="*/ 79 w 214"/>
                <a:gd name="T25" fmla="*/ 489 h 1552"/>
                <a:gd name="T26" fmla="*/ 83 w 214"/>
                <a:gd name="T27" fmla="*/ 489 h 1552"/>
                <a:gd name="T28" fmla="*/ 90 w 214"/>
                <a:gd name="T29" fmla="*/ 462 h 1552"/>
                <a:gd name="T30" fmla="*/ 82 w 214"/>
                <a:gd name="T31" fmla="*/ 391 h 1552"/>
                <a:gd name="T32" fmla="*/ 74 w 214"/>
                <a:gd name="T33" fmla="*/ 329 h 1552"/>
                <a:gd name="T34" fmla="*/ 67 w 214"/>
                <a:gd name="T35" fmla="*/ 294 h 1552"/>
                <a:gd name="T36" fmla="*/ 59 w 214"/>
                <a:gd name="T37" fmla="*/ 244 h 1552"/>
                <a:gd name="T38" fmla="*/ 49 w 214"/>
                <a:gd name="T39" fmla="*/ 178 h 1552"/>
                <a:gd name="T40" fmla="*/ 40 w 214"/>
                <a:gd name="T41" fmla="*/ 126 h 1552"/>
                <a:gd name="T42" fmla="*/ 21 w 214"/>
                <a:gd name="T43" fmla="*/ 10 h 1552"/>
                <a:gd name="T44" fmla="*/ 20 w 214"/>
                <a:gd name="T45" fmla="*/ 7 h 1552"/>
                <a:gd name="T46" fmla="*/ 18 w 214"/>
                <a:gd name="T47" fmla="*/ 3 h 1552"/>
                <a:gd name="T48" fmla="*/ 13 w 214"/>
                <a:gd name="T49" fmla="*/ 0 h 1552"/>
                <a:gd name="T50" fmla="*/ 11 w 214"/>
                <a:gd name="T51" fmla="*/ 2 h 15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1552"/>
                <a:gd name="T80" fmla="*/ 214 w 214"/>
                <a:gd name="T81" fmla="*/ 1552 h 15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1552">
                  <a:moveTo>
                    <a:pt x="22" y="2"/>
                  </a:moveTo>
                  <a:lnTo>
                    <a:pt x="0" y="78"/>
                  </a:lnTo>
                  <a:lnTo>
                    <a:pt x="10" y="152"/>
                  </a:lnTo>
                  <a:lnTo>
                    <a:pt x="24" y="264"/>
                  </a:lnTo>
                  <a:lnTo>
                    <a:pt x="38" y="366"/>
                  </a:lnTo>
                  <a:lnTo>
                    <a:pt x="50" y="460"/>
                  </a:lnTo>
                  <a:lnTo>
                    <a:pt x="58" y="546"/>
                  </a:lnTo>
                  <a:lnTo>
                    <a:pt x="68" y="616"/>
                  </a:lnTo>
                  <a:lnTo>
                    <a:pt x="116" y="1020"/>
                  </a:lnTo>
                  <a:lnTo>
                    <a:pt x="136" y="1182"/>
                  </a:lnTo>
                  <a:lnTo>
                    <a:pt x="164" y="1536"/>
                  </a:lnTo>
                  <a:lnTo>
                    <a:pt x="174" y="1552"/>
                  </a:lnTo>
                  <a:lnTo>
                    <a:pt x="188" y="1550"/>
                  </a:lnTo>
                  <a:lnTo>
                    <a:pt x="200" y="1546"/>
                  </a:lnTo>
                  <a:lnTo>
                    <a:pt x="214" y="1458"/>
                  </a:lnTo>
                  <a:lnTo>
                    <a:pt x="194" y="1238"/>
                  </a:lnTo>
                  <a:lnTo>
                    <a:pt x="174" y="1038"/>
                  </a:lnTo>
                  <a:lnTo>
                    <a:pt x="162" y="932"/>
                  </a:lnTo>
                  <a:lnTo>
                    <a:pt x="142" y="774"/>
                  </a:lnTo>
                  <a:lnTo>
                    <a:pt x="118" y="562"/>
                  </a:lnTo>
                  <a:lnTo>
                    <a:pt x="96" y="396"/>
                  </a:lnTo>
                  <a:lnTo>
                    <a:pt x="50" y="34"/>
                  </a:lnTo>
                  <a:lnTo>
                    <a:pt x="46" y="20"/>
                  </a:lnTo>
                  <a:lnTo>
                    <a:pt x="44" y="8"/>
                  </a:lnTo>
                  <a:lnTo>
                    <a:pt x="32" y="0"/>
                  </a:lnTo>
                  <a:lnTo>
                    <a:pt x="24" y="2"/>
                  </a:lnTo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5" name="Freeform 18">
              <a:extLst>
                <a:ext uri="{FF2B5EF4-FFF2-40B4-BE49-F238E27FC236}">
                  <a16:creationId xmlns:a16="http://schemas.microsoft.com/office/drawing/2014/main" id="{394B6D9F-A75A-4504-B470-9160ADF4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760"/>
              <a:ext cx="688" cy="1328"/>
            </a:xfrm>
            <a:custGeom>
              <a:avLst/>
              <a:gdLst>
                <a:gd name="T0" fmla="*/ 0 w 808"/>
                <a:gd name="T1" fmla="*/ 454 h 1548"/>
                <a:gd name="T2" fmla="*/ 26 w 808"/>
                <a:gd name="T3" fmla="*/ 422 h 1548"/>
                <a:gd name="T4" fmla="*/ 47 w 808"/>
                <a:gd name="T5" fmla="*/ 380 h 1548"/>
                <a:gd name="T6" fmla="*/ 58 w 808"/>
                <a:gd name="T7" fmla="*/ 347 h 1548"/>
                <a:gd name="T8" fmla="*/ 68 w 808"/>
                <a:gd name="T9" fmla="*/ 303 h 1548"/>
                <a:gd name="T10" fmla="*/ 77 w 808"/>
                <a:gd name="T11" fmla="*/ 236 h 1548"/>
                <a:gd name="T12" fmla="*/ 83 w 808"/>
                <a:gd name="T13" fmla="*/ 184 h 1548"/>
                <a:gd name="T14" fmla="*/ 89 w 808"/>
                <a:gd name="T15" fmla="*/ 139 h 1548"/>
                <a:gd name="T16" fmla="*/ 94 w 808"/>
                <a:gd name="T17" fmla="*/ 105 h 1548"/>
                <a:gd name="T18" fmla="*/ 105 w 808"/>
                <a:gd name="T19" fmla="*/ 71 h 1548"/>
                <a:gd name="T20" fmla="*/ 122 w 808"/>
                <a:gd name="T21" fmla="*/ 40 h 1548"/>
                <a:gd name="T22" fmla="*/ 140 w 808"/>
                <a:gd name="T23" fmla="*/ 24 h 1548"/>
                <a:gd name="T24" fmla="*/ 160 w 808"/>
                <a:gd name="T25" fmla="*/ 16 h 1548"/>
                <a:gd name="T26" fmla="*/ 174 w 808"/>
                <a:gd name="T27" fmla="*/ 14 h 1548"/>
                <a:gd name="T28" fmla="*/ 185 w 808"/>
                <a:gd name="T29" fmla="*/ 15 h 1548"/>
                <a:gd name="T30" fmla="*/ 200 w 808"/>
                <a:gd name="T31" fmla="*/ 24 h 1548"/>
                <a:gd name="T32" fmla="*/ 209 w 808"/>
                <a:gd name="T33" fmla="*/ 39 h 1548"/>
                <a:gd name="T34" fmla="*/ 209 w 808"/>
                <a:gd name="T35" fmla="*/ 58 h 1548"/>
                <a:gd name="T36" fmla="*/ 194 w 808"/>
                <a:gd name="T37" fmla="*/ 74 h 1548"/>
                <a:gd name="T38" fmla="*/ 186 w 808"/>
                <a:gd name="T39" fmla="*/ 83 h 1548"/>
                <a:gd name="T40" fmla="*/ 190 w 808"/>
                <a:gd name="T41" fmla="*/ 90 h 1548"/>
                <a:gd name="T42" fmla="*/ 200 w 808"/>
                <a:gd name="T43" fmla="*/ 88 h 1548"/>
                <a:gd name="T44" fmla="*/ 214 w 808"/>
                <a:gd name="T45" fmla="*/ 77 h 1548"/>
                <a:gd name="T46" fmla="*/ 223 w 808"/>
                <a:gd name="T47" fmla="*/ 52 h 1548"/>
                <a:gd name="T48" fmla="*/ 222 w 808"/>
                <a:gd name="T49" fmla="*/ 28 h 1548"/>
                <a:gd name="T50" fmla="*/ 207 w 808"/>
                <a:gd name="T51" fmla="*/ 9 h 1548"/>
                <a:gd name="T52" fmla="*/ 182 w 808"/>
                <a:gd name="T53" fmla="*/ 2 h 1548"/>
                <a:gd name="T54" fmla="*/ 160 w 808"/>
                <a:gd name="T55" fmla="*/ 3 h 1548"/>
                <a:gd name="T56" fmla="*/ 139 w 808"/>
                <a:gd name="T57" fmla="*/ 8 h 1548"/>
                <a:gd name="T58" fmla="*/ 119 w 808"/>
                <a:gd name="T59" fmla="*/ 21 h 1548"/>
                <a:gd name="T60" fmla="*/ 101 w 808"/>
                <a:gd name="T61" fmla="*/ 42 h 1548"/>
                <a:gd name="T62" fmla="*/ 89 w 808"/>
                <a:gd name="T63" fmla="*/ 66 h 1548"/>
                <a:gd name="T64" fmla="*/ 80 w 808"/>
                <a:gd name="T65" fmla="*/ 96 h 1548"/>
                <a:gd name="T66" fmla="*/ 73 w 808"/>
                <a:gd name="T67" fmla="*/ 127 h 1548"/>
                <a:gd name="T68" fmla="*/ 71 w 808"/>
                <a:gd name="T69" fmla="*/ 155 h 1548"/>
                <a:gd name="T70" fmla="*/ 65 w 808"/>
                <a:gd name="T71" fmla="*/ 220 h 1548"/>
                <a:gd name="T72" fmla="*/ 55 w 808"/>
                <a:gd name="T73" fmla="*/ 287 h 1548"/>
                <a:gd name="T74" fmla="*/ 47 w 808"/>
                <a:gd name="T75" fmla="*/ 330 h 1548"/>
                <a:gd name="T76" fmla="*/ 33 w 808"/>
                <a:gd name="T77" fmla="*/ 371 h 1548"/>
                <a:gd name="T78" fmla="*/ 20 w 808"/>
                <a:gd name="T79" fmla="*/ 404 h 1548"/>
                <a:gd name="T80" fmla="*/ 4 w 808"/>
                <a:gd name="T81" fmla="*/ 429 h 15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08"/>
                <a:gd name="T124" fmla="*/ 0 h 1548"/>
                <a:gd name="T125" fmla="*/ 808 w 808"/>
                <a:gd name="T126" fmla="*/ 1548 h 15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08" h="1548">
                  <a:moveTo>
                    <a:pt x="16" y="1460"/>
                  </a:moveTo>
                  <a:lnTo>
                    <a:pt x="0" y="1548"/>
                  </a:lnTo>
                  <a:lnTo>
                    <a:pt x="52" y="1496"/>
                  </a:lnTo>
                  <a:lnTo>
                    <a:pt x="92" y="1440"/>
                  </a:lnTo>
                  <a:lnTo>
                    <a:pt x="136" y="1362"/>
                  </a:lnTo>
                  <a:lnTo>
                    <a:pt x="168" y="1292"/>
                  </a:lnTo>
                  <a:lnTo>
                    <a:pt x="188" y="1240"/>
                  </a:lnTo>
                  <a:lnTo>
                    <a:pt x="208" y="1182"/>
                  </a:lnTo>
                  <a:lnTo>
                    <a:pt x="224" y="1122"/>
                  </a:lnTo>
                  <a:lnTo>
                    <a:pt x="244" y="1032"/>
                  </a:lnTo>
                  <a:lnTo>
                    <a:pt x="266" y="902"/>
                  </a:lnTo>
                  <a:lnTo>
                    <a:pt x="278" y="804"/>
                  </a:lnTo>
                  <a:lnTo>
                    <a:pt x="290" y="706"/>
                  </a:lnTo>
                  <a:lnTo>
                    <a:pt x="300" y="628"/>
                  </a:lnTo>
                  <a:lnTo>
                    <a:pt x="308" y="544"/>
                  </a:lnTo>
                  <a:lnTo>
                    <a:pt x="318" y="472"/>
                  </a:lnTo>
                  <a:lnTo>
                    <a:pt x="328" y="418"/>
                  </a:lnTo>
                  <a:lnTo>
                    <a:pt x="338" y="356"/>
                  </a:lnTo>
                  <a:lnTo>
                    <a:pt x="354" y="304"/>
                  </a:lnTo>
                  <a:lnTo>
                    <a:pt x="378" y="244"/>
                  </a:lnTo>
                  <a:lnTo>
                    <a:pt x="402" y="194"/>
                  </a:lnTo>
                  <a:lnTo>
                    <a:pt x="438" y="140"/>
                  </a:lnTo>
                  <a:lnTo>
                    <a:pt x="470" y="108"/>
                  </a:lnTo>
                  <a:lnTo>
                    <a:pt x="508" y="84"/>
                  </a:lnTo>
                  <a:lnTo>
                    <a:pt x="552" y="66"/>
                  </a:lnTo>
                  <a:lnTo>
                    <a:pt x="580" y="56"/>
                  </a:lnTo>
                  <a:lnTo>
                    <a:pt x="608" y="50"/>
                  </a:lnTo>
                  <a:lnTo>
                    <a:pt x="630" y="48"/>
                  </a:lnTo>
                  <a:lnTo>
                    <a:pt x="648" y="48"/>
                  </a:lnTo>
                  <a:lnTo>
                    <a:pt x="670" y="54"/>
                  </a:lnTo>
                  <a:lnTo>
                    <a:pt x="692" y="60"/>
                  </a:lnTo>
                  <a:lnTo>
                    <a:pt x="724" y="80"/>
                  </a:lnTo>
                  <a:lnTo>
                    <a:pt x="750" y="108"/>
                  </a:lnTo>
                  <a:lnTo>
                    <a:pt x="756" y="132"/>
                  </a:lnTo>
                  <a:lnTo>
                    <a:pt x="760" y="162"/>
                  </a:lnTo>
                  <a:lnTo>
                    <a:pt x="754" y="198"/>
                  </a:lnTo>
                  <a:lnTo>
                    <a:pt x="726" y="232"/>
                  </a:lnTo>
                  <a:lnTo>
                    <a:pt x="704" y="250"/>
                  </a:lnTo>
                  <a:lnTo>
                    <a:pt x="678" y="268"/>
                  </a:lnTo>
                  <a:lnTo>
                    <a:pt x="672" y="286"/>
                  </a:lnTo>
                  <a:lnTo>
                    <a:pt x="676" y="300"/>
                  </a:lnTo>
                  <a:lnTo>
                    <a:pt x="688" y="308"/>
                  </a:lnTo>
                  <a:lnTo>
                    <a:pt x="704" y="310"/>
                  </a:lnTo>
                  <a:lnTo>
                    <a:pt x="724" y="302"/>
                  </a:lnTo>
                  <a:lnTo>
                    <a:pt x="748" y="288"/>
                  </a:lnTo>
                  <a:lnTo>
                    <a:pt x="776" y="262"/>
                  </a:lnTo>
                  <a:lnTo>
                    <a:pt x="796" y="232"/>
                  </a:lnTo>
                  <a:lnTo>
                    <a:pt x="808" y="180"/>
                  </a:lnTo>
                  <a:lnTo>
                    <a:pt x="808" y="126"/>
                  </a:lnTo>
                  <a:lnTo>
                    <a:pt x="802" y="100"/>
                  </a:lnTo>
                  <a:lnTo>
                    <a:pt x="784" y="70"/>
                  </a:lnTo>
                  <a:lnTo>
                    <a:pt x="746" y="34"/>
                  </a:lnTo>
                  <a:lnTo>
                    <a:pt x="706" y="14"/>
                  </a:lnTo>
                  <a:lnTo>
                    <a:pt x="658" y="2"/>
                  </a:lnTo>
                  <a:lnTo>
                    <a:pt x="612" y="0"/>
                  </a:lnTo>
                  <a:lnTo>
                    <a:pt x="578" y="4"/>
                  </a:lnTo>
                  <a:lnTo>
                    <a:pt x="544" y="14"/>
                  </a:lnTo>
                  <a:lnTo>
                    <a:pt x="506" y="26"/>
                  </a:lnTo>
                  <a:lnTo>
                    <a:pt x="464" y="48"/>
                  </a:lnTo>
                  <a:lnTo>
                    <a:pt x="434" y="72"/>
                  </a:lnTo>
                  <a:lnTo>
                    <a:pt x="396" y="108"/>
                  </a:lnTo>
                  <a:lnTo>
                    <a:pt x="370" y="144"/>
                  </a:lnTo>
                  <a:lnTo>
                    <a:pt x="346" y="184"/>
                  </a:lnTo>
                  <a:lnTo>
                    <a:pt x="324" y="224"/>
                  </a:lnTo>
                  <a:lnTo>
                    <a:pt x="306" y="276"/>
                  </a:lnTo>
                  <a:lnTo>
                    <a:pt x="290" y="330"/>
                  </a:lnTo>
                  <a:lnTo>
                    <a:pt x="278" y="380"/>
                  </a:lnTo>
                  <a:lnTo>
                    <a:pt x="268" y="436"/>
                  </a:lnTo>
                  <a:lnTo>
                    <a:pt x="262" y="480"/>
                  </a:lnTo>
                  <a:lnTo>
                    <a:pt x="256" y="532"/>
                  </a:lnTo>
                  <a:lnTo>
                    <a:pt x="244" y="634"/>
                  </a:lnTo>
                  <a:lnTo>
                    <a:pt x="232" y="748"/>
                  </a:lnTo>
                  <a:lnTo>
                    <a:pt x="218" y="872"/>
                  </a:lnTo>
                  <a:lnTo>
                    <a:pt x="200" y="976"/>
                  </a:lnTo>
                  <a:lnTo>
                    <a:pt x="186" y="1048"/>
                  </a:lnTo>
                  <a:lnTo>
                    <a:pt x="168" y="1126"/>
                  </a:lnTo>
                  <a:lnTo>
                    <a:pt x="144" y="1204"/>
                  </a:lnTo>
                  <a:lnTo>
                    <a:pt x="120" y="1268"/>
                  </a:lnTo>
                  <a:lnTo>
                    <a:pt x="100" y="1320"/>
                  </a:lnTo>
                  <a:lnTo>
                    <a:pt x="70" y="1378"/>
                  </a:lnTo>
                  <a:lnTo>
                    <a:pt x="40" y="1424"/>
                  </a:lnTo>
                  <a:lnTo>
                    <a:pt x="14" y="1462"/>
                  </a:lnTo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A16E1F10-8FD9-4A02-8A73-D6203D67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472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66FF"/>
                </a:solidFill>
                <a:latin typeface="Times New Roman" panose="02020603050405020304" pitchFamily="18" charset="0"/>
              </a:rPr>
              <a:t> gồm 3 nét : nét móc ngược trái, nét thẳng xiên, nét móc xuôi phải.</a:t>
            </a:r>
          </a:p>
        </p:txBody>
      </p:sp>
      <p:sp>
        <p:nvSpPr>
          <p:cNvPr id="6151" name="Text Box 9">
            <a:extLst>
              <a:ext uri="{FF2B5EF4-FFF2-40B4-BE49-F238E27FC236}">
                <a16:creationId xmlns:a16="http://schemas.microsoft.com/office/drawing/2014/main" id="{EF0583CC-E15E-497C-809C-CF504BB93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016000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E97EBC04-0179-4C6E-8EA0-F367AB5048A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sp>
        <p:nvSpPr>
          <p:cNvPr id="7171" name="Text Box 8">
            <a:extLst>
              <a:ext uri="{FF2B5EF4-FFF2-40B4-BE49-F238E27FC236}">
                <a16:creationId xmlns:a16="http://schemas.microsoft.com/office/drawing/2014/main" id="{BF5B94A8-CEC0-4A01-8188-76FDFD78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80060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700">
                <a:solidFill>
                  <a:srgbClr val="0000FF"/>
                </a:solidFill>
                <a:latin typeface="HP001 5 hàng 1 ô ly" panose="020B0603050302020204" pitchFamily="34" charset="0"/>
              </a:rPr>
              <a:t>Nh</a:t>
            </a:r>
          </a:p>
        </p:txBody>
      </p:sp>
      <p:sp>
        <p:nvSpPr>
          <p:cNvPr id="7172" name="Text Box 9">
            <a:extLst>
              <a:ext uri="{FF2B5EF4-FFF2-40B4-BE49-F238E27FC236}">
                <a16:creationId xmlns:a16="http://schemas.microsoft.com/office/drawing/2014/main" id="{5EFB0049-070C-4357-B9A3-396EC12D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2FC38EA0-5459-46CE-8C9A-14EF33606A6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sp>
        <p:nvSpPr>
          <p:cNvPr id="8195" name="Text Box 8">
            <a:extLst>
              <a:ext uri="{FF2B5EF4-FFF2-40B4-BE49-F238E27FC236}">
                <a16:creationId xmlns:a16="http://schemas.microsoft.com/office/drawing/2014/main" id="{E03F24FF-C7F9-4C8B-B6EC-D59E6F75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2819400"/>
            <a:ext cx="48196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0">
                <a:solidFill>
                  <a:srgbClr val="0000FF"/>
                </a:solidFill>
                <a:latin typeface="HP001 5 hàng 1 ô ly" panose="020B0603050302020204" pitchFamily="34" charset="0"/>
              </a:rPr>
              <a:t>R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9B80E4AF-2AD9-4E0A-BD1F-A12396AD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28800"/>
            <a:ext cx="3714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66FF"/>
                </a:solidFill>
                <a:latin typeface="Times New Roman" panose="02020603050405020304" pitchFamily="18" charset="0"/>
              </a:rPr>
              <a:t> gồm 2 nét : nét 1 giống nét 1 của chữ B, nét 2 là kết hợp của 2 nét cơ bản, nét cong trên và nét móc xuôi phải nối vào nhau tạo vòng xoắn giữa thân chữ.</a:t>
            </a:r>
          </a:p>
        </p:txBody>
      </p:sp>
      <p:sp>
        <p:nvSpPr>
          <p:cNvPr id="8197" name="Text Box 9">
            <a:extLst>
              <a:ext uri="{FF2B5EF4-FFF2-40B4-BE49-F238E27FC236}">
                <a16:creationId xmlns:a16="http://schemas.microsoft.com/office/drawing/2014/main" id="{3516E285-F0CA-4AD5-8109-22FB1C5F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39800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6FFB5EC1-34D6-41D8-9D2C-836DD2D41182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pic>
        <p:nvPicPr>
          <p:cNvPr id="9219" name="Picture 18" descr="DECOR033">
            <a:extLst>
              <a:ext uri="{FF2B5EF4-FFF2-40B4-BE49-F238E27FC236}">
                <a16:creationId xmlns:a16="http://schemas.microsoft.com/office/drawing/2014/main" id="{A90F83FF-99FA-47ED-8CAF-32E3D9E5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1385888" y="5338763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9" descr="DECOR033">
            <a:extLst>
              <a:ext uri="{FF2B5EF4-FFF2-40B4-BE49-F238E27FC236}">
                <a16:creationId xmlns:a16="http://schemas.microsoft.com/office/drawing/2014/main" id="{517A25B2-2ED4-497F-892E-89AD0BD4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38">
            <a:off x="9381332" y="52157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>
            <a:extLst>
              <a:ext uri="{FF2B5EF4-FFF2-40B4-BE49-F238E27FC236}">
                <a16:creationId xmlns:a16="http://schemas.microsoft.com/office/drawing/2014/main" id="{DE84FD99-6A97-4DC4-84EB-0AC72ABF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22526"/>
            <a:ext cx="2590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0">
                <a:solidFill>
                  <a:srgbClr val="0000FF"/>
                </a:solidFill>
                <a:latin typeface="HP001 5 hàng 1 ô ly" panose="020B0603050302020204" pitchFamily="34" charset="0"/>
              </a:rPr>
              <a:t>L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74567084-5971-43A0-AE54-C498C894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3714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66FF"/>
                </a:solidFill>
                <a:latin typeface="Times New Roman" panose="02020603050405020304" pitchFamily="18" charset="0"/>
              </a:rPr>
              <a:t> là kết hợp của 3 nét cơ bản: nét cong dưới, nét lượn dọc với nét lượn ngang nối liền nhau tạo vòng xoắn to ở đầu chữ và vòng xoắn nhỏ ở chân chữ.</a:t>
            </a:r>
          </a:p>
        </p:txBody>
      </p:sp>
      <p:sp>
        <p:nvSpPr>
          <p:cNvPr id="9223" name="Text Box 9">
            <a:extLst>
              <a:ext uri="{FF2B5EF4-FFF2-40B4-BE49-F238E27FC236}">
                <a16:creationId xmlns:a16="http://schemas.microsoft.com/office/drawing/2014/main" id="{F1E54AF7-83CB-4C62-88D6-F2CF0037D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C52ECF57-029D-438A-9596-41460D89ABB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8678A9E1-265A-490D-BCC9-9343413C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4"/>
            <a:ext cx="5105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3900">
                <a:solidFill>
                  <a:srgbClr val="0000FF"/>
                </a:solidFill>
                <a:latin typeface="HP001 5 hàng 1 ô ly" panose="020B0603050302020204" pitchFamily="34" charset="0"/>
              </a:rPr>
              <a:t>Nh </a:t>
            </a:r>
          </a:p>
        </p:txBody>
      </p:sp>
      <p:sp>
        <p:nvSpPr>
          <p:cNvPr id="10244" name="Text Box 13">
            <a:extLst>
              <a:ext uri="{FF2B5EF4-FFF2-40B4-BE49-F238E27FC236}">
                <a16:creationId xmlns:a16="http://schemas.microsoft.com/office/drawing/2014/main" id="{DE7B859C-C618-4588-8505-72BDCA00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BBCBC9-B820-4CA4-9120-5E00F62F7D4C}"/>
              </a:ext>
            </a:extLst>
          </p:cNvPr>
          <p:cNvSpPr/>
          <p:nvPr/>
        </p:nvSpPr>
        <p:spPr>
          <a:xfrm>
            <a:off x="1828800" y="609600"/>
            <a:ext cx="1600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B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554952F4-411F-48C2-81F5-78E194D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001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Chữ hoa N (tiếp theo)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Widescreen</PresentationFormat>
  <Paragraphs>93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HP001</vt:lpstr>
      <vt:lpstr>HP001 4 hàng</vt:lpstr>
      <vt:lpstr>HP001 4H</vt:lpstr>
      <vt:lpstr>HP001 5 hàng 1 ô ly</vt:lpstr>
      <vt:lpstr>HP001 5H</vt:lpstr>
      <vt:lpstr>Impact</vt:lpstr>
      <vt:lpstr>Times New Roman</vt:lpstr>
      <vt:lpstr>VNI-Times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2021-01-17T13:01:54Z</dcterms:created>
  <dcterms:modified xsi:type="dcterms:W3CDTF">2021-01-17T13:02:08Z</dcterms:modified>
</cp:coreProperties>
</file>