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8" r:id="rId3"/>
    <p:sldId id="260" r:id="rId4"/>
    <p:sldId id="268" r:id="rId5"/>
    <p:sldId id="272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74BA0-886E-4B2E-970C-26F14281A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C1EB43-0CF5-4F64-AFFB-F519F4E6F4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3EBD6-0410-4DE5-9EA1-8B77013C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454F-005C-416C-BC78-5CE22677F945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445B8A-6F0D-41C1-9E96-8A7364693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76675-9BBA-4882-BDAA-F716FE6D1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4A8E-4444-4ADC-AA46-9F2D85AB0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4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0359D-37E7-48C5-B1CE-07D92779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DA2379-3021-428C-B078-7BB2EF365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2B66E0-64EB-41EE-A89A-8F00FA4B5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454F-005C-416C-BC78-5CE22677F945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5C4DB-D018-43C7-94F3-B1DC6262A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B19E1-70AB-4CC8-B4E9-5331D60A9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4A8E-4444-4ADC-AA46-9F2D85AB0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766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3F4CB6-FB8F-4B01-A459-39851BAA98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5CE468-EC81-4D98-8A09-049A8E8F11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7F2574-D7C6-474D-9630-699A15115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454F-005C-416C-BC78-5CE22677F945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48998-26C3-428A-8C1E-DCB847DFB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88FDB-6901-4B03-8691-891D38EB9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4A8E-4444-4ADC-AA46-9F2D85AB0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4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6B4F1-A699-45AB-9C0F-1EB33105E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9C0BB-6449-4120-B6D8-2AA635C74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37F07-7712-41CF-AC36-DA532EBDD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454F-005C-416C-BC78-5CE22677F945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29DE6-0776-4547-A957-555EEA1B0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1B900-876D-4696-BAB8-479DCDEE7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4A8E-4444-4ADC-AA46-9F2D85AB0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88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44E9E-4B4F-4F51-8BB4-D4887A0C9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EE31EC-7288-4653-8BEE-557C085C5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4FBC8-30B9-4BB6-B3B4-681844DB7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454F-005C-416C-BC78-5CE22677F945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9FDE6-531B-401D-9D6A-4F2F67DFD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96251-28B8-4A3B-B94C-855323538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4A8E-4444-4ADC-AA46-9F2D85AB0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012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9E0AF-2CE5-4D96-864D-07ACA0544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4DFF0-B4A7-45AA-BC87-51D6A24221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42610F-6F53-4F58-82E0-138BD75493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55584B-C343-49FE-81FB-CC57EFDE2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454F-005C-416C-BC78-5CE22677F945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68B5CB-0705-495B-AB13-D58F23459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DE341-4E92-4A71-B79C-88E3E9C89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4A8E-4444-4ADC-AA46-9F2D85AB0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972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86B55-FE63-41A0-A465-D39C9176D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C9D25-C3B3-4143-95DA-0E24C8F8A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57627E-A88D-4AAD-8A39-3641032B39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603030-8190-4109-A74A-B32AB0224E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6B8275-166A-43A5-A740-949BC9935E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F736C4-B580-4671-8278-6FB73F1AA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454F-005C-416C-BC78-5CE22677F945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FC2361-9AA5-47BC-8748-AA53E6514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906C98-BD6A-46FB-B336-E696D9210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4A8E-4444-4ADC-AA46-9F2D85AB0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45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98652-AAC9-4279-A38F-D984BFAE8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F5B4C3-CA56-4159-BCC3-D1907508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454F-005C-416C-BC78-5CE22677F945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C1BF48-CF44-46AF-9BBA-2A981DEF6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81CBBE-5DCE-4C62-AEC6-2C400ED2B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4A8E-4444-4ADC-AA46-9F2D85AB0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71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FC6C02-8AA1-4164-8048-F8ABAE6FC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454F-005C-416C-BC78-5CE22677F945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048520-6A61-4DDE-9B06-5A6283845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DD9A3D-E374-4A21-8FBA-328E9D99C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4A8E-4444-4ADC-AA46-9F2D85AB0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417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F9E0A-58D0-4DEE-BB17-22DDE90ED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52495-4383-4252-BE0D-36FA812DE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AE2B6-4701-47BE-BA34-4114F06941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C10AAB-7780-4406-8842-959B2C81F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454F-005C-416C-BC78-5CE22677F945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166558-3CBE-457F-AA0E-3AD805800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A25E3-D721-44AA-AB58-7954ADCEF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4A8E-4444-4ADC-AA46-9F2D85AB0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11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F7AAE-D937-4BB9-99DB-D0A6025D3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5E9999-053A-4D25-BA88-B0FF657686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03486F-5081-479E-B297-C2DF79F2EB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00EDC5-A839-4A93-8763-CF6A7007A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454F-005C-416C-BC78-5CE22677F945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DD4D0-BC55-403E-970C-2220E5FB8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97CFD1-0200-4EF3-9B27-F0D2E135D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4A8E-4444-4ADC-AA46-9F2D85AB0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82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14B1E5-9EB6-47D5-81B9-7566DE39A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249B0-581A-4765-B57B-21257C1C79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6E416-8F08-4FDF-8B57-B495B8136D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6454F-005C-416C-BC78-5CE22677F945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CF090-64AE-4172-AB1E-F8AD2C16CD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AA207-C300-43E4-853D-B74E8FEB6A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14A8E-4444-4ADC-AA46-9F2D85AB0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686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257801" y="506414"/>
            <a:ext cx="11682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</a:rPr>
              <a:t>TOÁN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5167313" y="1219201"/>
            <a:ext cx="14333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Luyện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tập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115" name="AutoShape 19"/>
          <p:cNvSpPr>
            <a:spLocks noChangeArrowheads="1"/>
          </p:cNvSpPr>
          <p:nvPr/>
        </p:nvSpPr>
        <p:spPr bwMode="auto">
          <a:xfrm>
            <a:off x="3200400" y="2133600"/>
            <a:ext cx="6477000" cy="4114800"/>
          </a:xfrm>
          <a:prstGeom prst="horizontalScroll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3733800" y="2971801"/>
            <a:ext cx="5867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Khi</a:t>
            </a:r>
            <a:r>
              <a:rPr lang="en-US" sz="2800" b="1" dirty="0">
                <a:solidFill>
                  <a:srgbClr val="0000FF"/>
                </a:solidFill>
              </a:rPr>
              <a:t>  </a:t>
            </a:r>
            <a:r>
              <a:rPr lang="en-US" sz="2800" b="1" dirty="0" err="1">
                <a:solidFill>
                  <a:srgbClr val="0000FF"/>
                </a:solidFill>
              </a:rPr>
              <a:t>cộng</a:t>
            </a:r>
            <a:r>
              <a:rPr lang="en-US" sz="2800" b="1" dirty="0">
                <a:solidFill>
                  <a:srgbClr val="0000FF"/>
                </a:solidFill>
              </a:rPr>
              <a:t>  </a:t>
            </a:r>
            <a:r>
              <a:rPr lang="en-US" sz="2800" b="1" dirty="0" err="1">
                <a:solidFill>
                  <a:srgbClr val="0000FF"/>
                </a:solidFill>
              </a:rPr>
              <a:t>nhẩm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số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tròn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nghìn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với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số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tròn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nghìn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trong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phạm</a:t>
            </a:r>
            <a:r>
              <a:rPr lang="en-US" sz="2800" b="1" dirty="0">
                <a:solidFill>
                  <a:srgbClr val="0000FF"/>
                </a:solidFill>
              </a:rPr>
              <a:t> vi 10 000</a:t>
            </a:r>
            <a:r>
              <a:rPr lang="en-US" sz="2400" b="1" dirty="0"/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ta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chỉ</a:t>
            </a:r>
            <a:r>
              <a:rPr lang="en-US" sz="2800" b="1" dirty="0">
                <a:solidFill>
                  <a:srgbClr val="0000FF"/>
                </a:solidFill>
              </a:rPr>
              <a:t>  </a:t>
            </a:r>
            <a:r>
              <a:rPr lang="en-US" sz="2800" b="1" dirty="0" err="1">
                <a:solidFill>
                  <a:srgbClr val="0000FF"/>
                </a:solidFill>
              </a:rPr>
              <a:t>việc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</a:rPr>
              <a:t>cộng</a:t>
            </a:r>
            <a:r>
              <a:rPr lang="en-US" sz="2800" b="1" i="1" u="sng" dirty="0">
                <a:solidFill>
                  <a:srgbClr val="0000FF"/>
                </a:solidFill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</a:rPr>
              <a:t>các</a:t>
            </a:r>
            <a:r>
              <a:rPr lang="en-US" sz="2800" b="1" i="1" u="sng" dirty="0">
                <a:solidFill>
                  <a:srgbClr val="0000FF"/>
                </a:solidFill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</a:rPr>
              <a:t>chữ</a:t>
            </a:r>
            <a:r>
              <a:rPr lang="en-US" sz="2800" b="1" i="1" u="sng" dirty="0">
                <a:solidFill>
                  <a:srgbClr val="0000FF"/>
                </a:solidFill>
              </a:rPr>
              <a:t>  </a:t>
            </a:r>
            <a:r>
              <a:rPr lang="en-US" sz="2800" b="1" i="1" u="sng" dirty="0" err="1">
                <a:solidFill>
                  <a:srgbClr val="0000FF"/>
                </a:solidFill>
              </a:rPr>
              <a:t>số</a:t>
            </a:r>
            <a:r>
              <a:rPr lang="en-US" sz="2800" b="1" i="1" u="sng" dirty="0">
                <a:solidFill>
                  <a:srgbClr val="0000FF"/>
                </a:solidFill>
              </a:rPr>
              <a:t>  </a:t>
            </a:r>
            <a:r>
              <a:rPr lang="en-US" sz="2800" b="1" i="1" u="sng" dirty="0" err="1">
                <a:solidFill>
                  <a:srgbClr val="0000FF"/>
                </a:solidFill>
              </a:rPr>
              <a:t>hàng</a:t>
            </a:r>
            <a:r>
              <a:rPr lang="en-US" sz="2800" b="1" i="1" u="sng" dirty="0">
                <a:solidFill>
                  <a:srgbClr val="0000FF"/>
                </a:solidFill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</a:rPr>
              <a:t>nghìn</a:t>
            </a:r>
            <a:r>
              <a:rPr lang="en-US" sz="2800" b="1" i="1" u="sng" dirty="0">
                <a:solidFill>
                  <a:srgbClr val="0000FF"/>
                </a:solidFill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</a:rPr>
              <a:t>với</a:t>
            </a:r>
            <a:r>
              <a:rPr lang="en-US" sz="2800" b="1" i="1" u="sng" dirty="0">
                <a:solidFill>
                  <a:srgbClr val="0000FF"/>
                </a:solidFill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</a:rPr>
              <a:t>nhau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rồi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</a:rPr>
              <a:t>viết</a:t>
            </a:r>
            <a:r>
              <a:rPr lang="en-US" sz="2800" b="1" i="1" u="sng" dirty="0">
                <a:solidFill>
                  <a:srgbClr val="0000FF"/>
                </a:solidFill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</a:rPr>
              <a:t>thêm</a:t>
            </a:r>
            <a:r>
              <a:rPr lang="en-US" sz="2800" b="1" i="1" u="sng" dirty="0">
                <a:solidFill>
                  <a:srgbClr val="0000FF"/>
                </a:solidFill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</a:rPr>
              <a:t>ba</a:t>
            </a:r>
            <a:r>
              <a:rPr lang="en-US" sz="2800" b="1" i="1" u="sng" dirty="0">
                <a:solidFill>
                  <a:srgbClr val="0000FF"/>
                </a:solidFill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</a:rPr>
              <a:t>chữ</a:t>
            </a:r>
            <a:r>
              <a:rPr lang="en-US" sz="2800" b="1" i="1" u="sng" dirty="0">
                <a:solidFill>
                  <a:srgbClr val="0000FF"/>
                </a:solidFill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</a:rPr>
              <a:t>số</a:t>
            </a:r>
            <a:r>
              <a:rPr lang="en-US" sz="2800" b="1" i="1" u="sng" dirty="0">
                <a:solidFill>
                  <a:srgbClr val="0000FF"/>
                </a:solidFill>
              </a:rPr>
              <a:t> 0 </a:t>
            </a:r>
            <a:r>
              <a:rPr lang="en-US" sz="2800" b="1" i="1" u="sng" dirty="0" err="1">
                <a:solidFill>
                  <a:srgbClr val="0000FF"/>
                </a:solidFill>
              </a:rPr>
              <a:t>vào</a:t>
            </a:r>
            <a:r>
              <a:rPr lang="en-US" sz="2800" b="1" i="1" u="sng" dirty="0">
                <a:solidFill>
                  <a:srgbClr val="0000FF"/>
                </a:solidFill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</a:rPr>
              <a:t>bên</a:t>
            </a:r>
            <a:r>
              <a:rPr lang="en-US" sz="2800" b="1" i="1" u="sng" dirty="0">
                <a:solidFill>
                  <a:srgbClr val="0000FF"/>
                </a:solidFill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</a:rPr>
              <a:t>phải</a:t>
            </a:r>
            <a:r>
              <a:rPr lang="en-US" sz="2800" b="1" i="1" u="sng" dirty="0">
                <a:solidFill>
                  <a:srgbClr val="0000FF"/>
                </a:solidFill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</a:rPr>
              <a:t>chữ</a:t>
            </a:r>
            <a:r>
              <a:rPr lang="en-US" sz="2800" b="1" i="1" u="sng" dirty="0">
                <a:solidFill>
                  <a:srgbClr val="0000FF"/>
                </a:solidFill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</a:rPr>
              <a:t>số</a:t>
            </a:r>
            <a:r>
              <a:rPr lang="en-US" sz="2800" b="1" i="1" u="sng" dirty="0">
                <a:solidFill>
                  <a:srgbClr val="0000FF"/>
                </a:solidFill>
              </a:rPr>
              <a:t> </a:t>
            </a:r>
            <a:r>
              <a:rPr lang="en-US" sz="2800" b="1" i="1" u="sng" dirty="0" err="1">
                <a:solidFill>
                  <a:srgbClr val="0000FF"/>
                </a:solidFill>
              </a:rPr>
              <a:t>đó</a:t>
            </a:r>
            <a:r>
              <a:rPr lang="en-US" sz="2800" b="1" dirty="0">
                <a:solidFill>
                  <a:srgbClr val="0000FF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5" grpId="0" animBg="1"/>
      <p:bldP spid="41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581400" y="2209801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257800" y="457201"/>
            <a:ext cx="12628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886200" y="1169988"/>
            <a:ext cx="16074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66"/>
                </a:solidFill>
              </a:rPr>
              <a:t>Luyện tập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505200" y="1905001"/>
            <a:ext cx="2971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/>
              <a:t>Bài 1: Tính nhẩm:</a:t>
            </a:r>
          </a:p>
          <a:p>
            <a:pPr marL="342900" indent="-342900">
              <a:spcBef>
                <a:spcPct val="50000"/>
              </a:spcBef>
              <a:buFontTx/>
              <a:buAutoNum type="arabicPlain" startAt="5000"/>
            </a:pPr>
            <a:r>
              <a:rPr lang="en-US" sz="2400"/>
              <a:t>  +  1000  =</a:t>
            </a:r>
          </a:p>
          <a:p>
            <a:pPr marL="342900" indent="-342900">
              <a:spcBef>
                <a:spcPct val="50000"/>
              </a:spcBef>
              <a:buFontTx/>
              <a:buAutoNum type="arabicPlain" startAt="6000"/>
            </a:pPr>
            <a:r>
              <a:rPr lang="en-US" sz="2400"/>
              <a:t>  +  2000  =</a:t>
            </a:r>
          </a:p>
          <a:p>
            <a:pPr marL="342900" indent="-342900">
              <a:spcBef>
                <a:spcPct val="50000"/>
              </a:spcBef>
              <a:buFontTx/>
              <a:buAutoNum type="arabicPlain" startAt="4000"/>
            </a:pPr>
            <a:r>
              <a:rPr lang="en-US" sz="2400"/>
              <a:t>  +  5000  =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/>
              <a:t>8000  + 2000   =</a:t>
            </a: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4419600" y="2286000"/>
            <a:ext cx="1295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5943600" y="2463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6000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5943600" y="2997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8000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5791200" y="4127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10000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5943600" y="35433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9000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 animBg="1"/>
      <p:bldP spid="25607" grpId="0"/>
      <p:bldP spid="25608" grpId="0"/>
      <p:bldP spid="25609" grpId="0"/>
      <p:bldP spid="256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2133600" y="1828800"/>
            <a:ext cx="7543800" cy="4114800"/>
          </a:xfrm>
          <a:prstGeom prst="horizontalScroll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048001" y="2971801"/>
            <a:ext cx="63912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    Khi cộng nhẩm </a:t>
            </a:r>
            <a:r>
              <a:rPr lang="en-US" sz="2800" i="1">
                <a:solidFill>
                  <a:srgbClr val="FF0000"/>
                </a:solidFill>
              </a:rPr>
              <a:t>số tròn nghìn</a:t>
            </a:r>
            <a:r>
              <a:rPr lang="en-US" sz="2800" i="1">
                <a:solidFill>
                  <a:srgbClr val="0000FF"/>
                </a:solidFill>
              </a:rPr>
              <a:t> </a:t>
            </a:r>
            <a:r>
              <a:rPr lang="en-US" sz="2800">
                <a:solidFill>
                  <a:srgbClr val="0000FF"/>
                </a:solidFill>
              </a:rPr>
              <a:t>với</a:t>
            </a:r>
            <a:r>
              <a:rPr lang="en-US" sz="2800" i="1">
                <a:solidFill>
                  <a:srgbClr val="0000FF"/>
                </a:solidFill>
              </a:rPr>
              <a:t> </a:t>
            </a:r>
            <a:r>
              <a:rPr lang="en-US" sz="2800" i="1">
                <a:solidFill>
                  <a:srgbClr val="FF0000"/>
                </a:solidFill>
              </a:rPr>
              <a:t>số tròn trăm</a:t>
            </a:r>
            <a:r>
              <a:rPr lang="en-US" sz="2800"/>
              <a:t>  </a:t>
            </a:r>
            <a:r>
              <a:rPr lang="en-US" sz="2800">
                <a:solidFill>
                  <a:srgbClr val="0000FF"/>
                </a:solidFill>
              </a:rPr>
              <a:t>ta  viết  </a:t>
            </a:r>
            <a:r>
              <a:rPr lang="en-US" sz="2800" i="1" u="sng">
                <a:solidFill>
                  <a:srgbClr val="0000FF"/>
                </a:solidFill>
              </a:rPr>
              <a:t>chữ số hàng nghìn  của số tròn nghìn</a:t>
            </a:r>
            <a:r>
              <a:rPr lang="en-US" i="1" u="sng"/>
              <a:t> </a:t>
            </a:r>
            <a:r>
              <a:rPr lang="en-US" sz="2800" i="1" u="sng">
                <a:solidFill>
                  <a:srgbClr val="0000FF"/>
                </a:solidFill>
              </a:rPr>
              <a:t>trước</a:t>
            </a:r>
            <a:r>
              <a:rPr lang="en-US" sz="2800">
                <a:solidFill>
                  <a:srgbClr val="0000FF"/>
                </a:solidFill>
              </a:rPr>
              <a:t> rồi </a:t>
            </a:r>
            <a:r>
              <a:rPr lang="en-US" sz="2800" i="1" u="sng">
                <a:solidFill>
                  <a:srgbClr val="0000FF"/>
                </a:solidFill>
              </a:rPr>
              <a:t>viết số tròn trăm vào bên phải chữ số đó</a:t>
            </a:r>
            <a:r>
              <a:rPr lang="en-US" sz="28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5257800" y="457201"/>
            <a:ext cx="12628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3886200" y="1219201"/>
            <a:ext cx="1405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5257800" y="457201"/>
            <a:ext cx="11430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3886200" y="1219200"/>
            <a:ext cx="12010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66"/>
                </a:solidFill>
              </a:rPr>
              <a:t>Luyện tập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1905000" y="2362201"/>
            <a:ext cx="39624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2: Tính nhẩm( theo mẫu)</a:t>
            </a:r>
          </a:p>
          <a:p>
            <a:pPr>
              <a:spcBef>
                <a:spcPct val="50000"/>
              </a:spcBef>
            </a:pPr>
            <a:r>
              <a:rPr lang="en-US" sz="2000"/>
              <a:t>Mẫu :  </a:t>
            </a:r>
            <a:r>
              <a:rPr lang="en-US" sz="2000">
                <a:solidFill>
                  <a:srgbClr val="FF0000"/>
                </a:solidFill>
              </a:rPr>
              <a:t>6000  +  500  =    6500</a:t>
            </a:r>
            <a:endParaRPr lang="en-US" sz="2000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910138" y="348615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2400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8991600" y="289560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4300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919663" y="4148138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9900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8991600" y="408940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7800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9010650" y="3508375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5600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2743200" y="3505200"/>
            <a:ext cx="15231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2000 + 400 =</a:t>
            </a:r>
          </a:p>
        </p:txBody>
      </p:sp>
      <p:sp>
        <p:nvSpPr>
          <p:cNvPr id="5131" name="Line 13"/>
          <p:cNvSpPr>
            <a:spLocks noChangeShapeType="1"/>
          </p:cNvSpPr>
          <p:nvPr/>
        </p:nvSpPr>
        <p:spPr bwMode="auto">
          <a:xfrm>
            <a:off x="2895600" y="2743200"/>
            <a:ext cx="1143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2743200" y="4117975"/>
            <a:ext cx="15808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9000  + 900 =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6994525" y="2935288"/>
            <a:ext cx="15231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300 + 4000 =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7010400" y="3530600"/>
            <a:ext cx="15231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600 + 5000 =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7010400" y="4090988"/>
            <a:ext cx="15231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7000 + 800 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3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3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3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53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3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80"/>
                  </p:tgtEl>
                </p:cond>
              </p:nextCondLst>
            </p:seq>
          </p:childTnLst>
        </p:cTn>
      </p:par>
    </p:tnLst>
    <p:bldLst>
      <p:bldP spid="15367" grpId="0"/>
      <p:bldP spid="15368" grpId="0"/>
      <p:bldP spid="15369" grpId="0"/>
      <p:bldP spid="15370" grpId="0"/>
      <p:bldP spid="153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5257800" y="457201"/>
            <a:ext cx="12628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886200" y="1219201"/>
            <a:ext cx="1405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Luyện tập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5257801" y="506413"/>
            <a:ext cx="102322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TOÁN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3886200" y="1219200"/>
            <a:ext cx="12010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Luyện tập</a:t>
            </a:r>
          </a:p>
        </p:txBody>
      </p:sp>
      <p:sp>
        <p:nvSpPr>
          <p:cNvPr id="7172" name="Text Box 15"/>
          <p:cNvSpPr txBox="1">
            <a:spLocks noChangeArrowheads="1"/>
          </p:cNvSpPr>
          <p:nvPr/>
        </p:nvSpPr>
        <p:spPr bwMode="auto">
          <a:xfrm>
            <a:off x="2971800" y="2971801"/>
            <a:ext cx="63246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a,  2541 +  4238                           b,  4827  +  2634</a:t>
            </a:r>
          </a:p>
          <a:p>
            <a:pPr>
              <a:spcBef>
                <a:spcPct val="50000"/>
              </a:spcBef>
            </a:pPr>
            <a:r>
              <a:rPr lang="en-US" sz="2000"/>
              <a:t>     5348  +  936                                 805  +  6475</a:t>
            </a:r>
          </a:p>
        </p:txBody>
      </p:sp>
      <p:sp>
        <p:nvSpPr>
          <p:cNvPr id="7173" name="Text Box 18"/>
          <p:cNvSpPr txBox="1">
            <a:spLocks noChangeArrowheads="1"/>
          </p:cNvSpPr>
          <p:nvPr/>
        </p:nvSpPr>
        <p:spPr bwMode="auto">
          <a:xfrm>
            <a:off x="2971800" y="21336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3: Đặt tính rồi tính</a:t>
            </a:r>
          </a:p>
        </p:txBody>
      </p:sp>
      <p:sp>
        <p:nvSpPr>
          <p:cNvPr id="7174" name="Line 19"/>
          <p:cNvSpPr>
            <a:spLocks noChangeShapeType="1"/>
          </p:cNvSpPr>
          <p:nvPr/>
        </p:nvSpPr>
        <p:spPr bwMode="auto">
          <a:xfrm>
            <a:off x="3810000" y="2514600"/>
            <a:ext cx="1066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Line 21"/>
          <p:cNvSpPr>
            <a:spLocks noChangeShapeType="1"/>
          </p:cNvSpPr>
          <p:nvPr/>
        </p:nvSpPr>
        <p:spPr bwMode="auto">
          <a:xfrm>
            <a:off x="5334000" y="2514600"/>
            <a:ext cx="45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3886200" y="1219201"/>
            <a:ext cx="1405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Luyện tập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209800" y="2276475"/>
            <a:ext cx="8153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Bài 4: Một cửa hàng buổi sáng bán được 432 l dầu, </a:t>
            </a:r>
          </a:p>
          <a:p>
            <a:r>
              <a:rPr lang="en-US" sz="2400">
                <a:solidFill>
                  <a:srgbClr val="0000FF"/>
                </a:solidFill>
              </a:rPr>
              <a:t>buổi chiều bán được gấp đôi buổi sáng. Hỏi cả hai </a:t>
            </a:r>
          </a:p>
          <a:p>
            <a:r>
              <a:rPr lang="en-US" sz="2400">
                <a:solidFill>
                  <a:srgbClr val="0000FF"/>
                </a:solidFill>
              </a:rPr>
              <a:t>buổi cửa hàng bán được bao nhiêu lít dầu?</a:t>
            </a: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5181600" y="2667000"/>
            <a:ext cx="1219200" cy="0"/>
          </a:xfrm>
          <a:prstGeom prst="line">
            <a:avLst/>
          </a:prstGeom>
          <a:noFill/>
          <a:ln w="127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8001000" y="2662238"/>
            <a:ext cx="1143000" cy="0"/>
          </a:xfrm>
          <a:prstGeom prst="line">
            <a:avLst/>
          </a:prstGeom>
          <a:noFill/>
          <a:ln w="127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2286000" y="3048000"/>
            <a:ext cx="1371600" cy="0"/>
          </a:xfrm>
          <a:prstGeom prst="line">
            <a:avLst/>
          </a:prstGeom>
          <a:noFill/>
          <a:ln w="127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5257800" y="3048000"/>
            <a:ext cx="2286000" cy="0"/>
          </a:xfrm>
          <a:prstGeom prst="line">
            <a:avLst/>
          </a:prstGeom>
          <a:noFill/>
          <a:ln w="127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8339138" y="3062288"/>
            <a:ext cx="762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2286000" y="3429000"/>
            <a:ext cx="6096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5791200" y="3429000"/>
            <a:ext cx="22098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3" grpId="0" animBg="1"/>
      <p:bldP spid="9224" grpId="0" animBg="1"/>
      <p:bldP spid="9225" grpId="0" animBg="1"/>
      <p:bldP spid="9226" grpId="0" animBg="1"/>
      <p:bldP spid="9227" grpId="0" animBg="1"/>
      <p:bldP spid="9228" grpId="0" animBg="1"/>
      <p:bldP spid="922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2021-01-25T08:16:25Z</dcterms:created>
  <dcterms:modified xsi:type="dcterms:W3CDTF">2021-01-25T08:16:39Z</dcterms:modified>
</cp:coreProperties>
</file>