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46" r:id="rId2"/>
    <p:sldId id="347" r:id="rId3"/>
    <p:sldId id="310" r:id="rId4"/>
    <p:sldId id="354" r:id="rId5"/>
    <p:sldId id="356" r:id="rId6"/>
    <p:sldId id="300" r:id="rId7"/>
    <p:sldId id="306" r:id="rId8"/>
    <p:sldId id="322" r:id="rId9"/>
    <p:sldId id="357" r:id="rId10"/>
    <p:sldId id="349" r:id="rId11"/>
    <p:sldId id="348" r:id="rId12"/>
    <p:sldId id="360" r:id="rId13"/>
    <p:sldId id="321" r:id="rId14"/>
    <p:sldId id="332" r:id="rId15"/>
    <p:sldId id="355" r:id="rId16"/>
    <p:sldId id="345" r:id="rId17"/>
    <p:sldId id="36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67E38EE8-266D-4CA2-A9CE-A20CEF00C1D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C30B1F1-1971-43EA-B51F-473BF0B1113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38896B9-9B13-4ADE-9BB3-19B271533444}"/>
              </a:ext>
            </a:extLst>
          </p:cNvPr>
          <p:cNvSpPr>
            <a:spLocks noGrp="1" noChangeArrowheads="1"/>
          </p:cNvSpPr>
          <p:nvPr>
            <p:ph type="sldNum" sz="quarter" idx="12"/>
          </p:nvPr>
        </p:nvSpPr>
        <p:spPr>
          <a:ln/>
        </p:spPr>
        <p:txBody>
          <a:bodyPr/>
          <a:lstStyle>
            <a:lvl1pPr>
              <a:defRPr/>
            </a:lvl1pPr>
          </a:lstStyle>
          <a:p>
            <a:fld id="{77461F29-2106-4268-9A41-8329876127A1}" type="slidenum">
              <a:rPr lang="en-US" altLang="en-US"/>
              <a:pPr/>
              <a:t>‹#›</a:t>
            </a:fld>
            <a:endParaRPr lang="en-US" altLang="en-US"/>
          </a:p>
        </p:txBody>
      </p:sp>
    </p:spTree>
    <p:extLst>
      <p:ext uri="{BB962C8B-B14F-4D97-AF65-F5344CB8AC3E}">
        <p14:creationId xmlns:p14="http://schemas.microsoft.com/office/powerpoint/2010/main" val="2489623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056D321-EAA4-4457-9915-C2FFFCF1BC6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8149303-CA4D-4CA0-90F5-BEC0E8C7778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987C21E-9713-40E0-B099-B183EA5D0142}"/>
              </a:ext>
            </a:extLst>
          </p:cNvPr>
          <p:cNvSpPr>
            <a:spLocks noGrp="1" noChangeArrowheads="1"/>
          </p:cNvSpPr>
          <p:nvPr>
            <p:ph type="sldNum" sz="quarter" idx="12"/>
          </p:nvPr>
        </p:nvSpPr>
        <p:spPr>
          <a:ln/>
        </p:spPr>
        <p:txBody>
          <a:bodyPr/>
          <a:lstStyle>
            <a:lvl1pPr>
              <a:defRPr/>
            </a:lvl1pPr>
          </a:lstStyle>
          <a:p>
            <a:fld id="{14F297D2-5E7F-45EF-AD4C-97277D3CEB98}" type="slidenum">
              <a:rPr lang="en-US" altLang="en-US"/>
              <a:pPr/>
              <a:t>‹#›</a:t>
            </a:fld>
            <a:endParaRPr lang="en-US" altLang="en-US"/>
          </a:p>
        </p:txBody>
      </p:sp>
    </p:spTree>
    <p:extLst>
      <p:ext uri="{BB962C8B-B14F-4D97-AF65-F5344CB8AC3E}">
        <p14:creationId xmlns:p14="http://schemas.microsoft.com/office/powerpoint/2010/main" val="3403688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CEA0C7D-7E6E-4AF4-B0CA-10216B02BCC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CF7D1B9-5ABD-4659-BB06-586070268EA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1B6890E-3905-48B9-8652-1374A92DC5D1}"/>
              </a:ext>
            </a:extLst>
          </p:cNvPr>
          <p:cNvSpPr>
            <a:spLocks noGrp="1" noChangeArrowheads="1"/>
          </p:cNvSpPr>
          <p:nvPr>
            <p:ph type="sldNum" sz="quarter" idx="12"/>
          </p:nvPr>
        </p:nvSpPr>
        <p:spPr>
          <a:ln/>
        </p:spPr>
        <p:txBody>
          <a:bodyPr/>
          <a:lstStyle>
            <a:lvl1pPr>
              <a:defRPr/>
            </a:lvl1pPr>
          </a:lstStyle>
          <a:p>
            <a:fld id="{84AF1CFF-DB95-4E1C-8458-0F9059081BBB}" type="slidenum">
              <a:rPr lang="en-US" altLang="en-US"/>
              <a:pPr/>
              <a:t>‹#›</a:t>
            </a:fld>
            <a:endParaRPr lang="en-US" altLang="en-US"/>
          </a:p>
        </p:txBody>
      </p:sp>
    </p:spTree>
    <p:extLst>
      <p:ext uri="{BB962C8B-B14F-4D97-AF65-F5344CB8AC3E}">
        <p14:creationId xmlns:p14="http://schemas.microsoft.com/office/powerpoint/2010/main" val="15404009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able Placeholder 2"/>
          <p:cNvSpPr>
            <a:spLocks noGrp="1"/>
          </p:cNvSpPr>
          <p:nvPr>
            <p:ph type="tbl" idx="1"/>
          </p:nvPr>
        </p:nvSpPr>
        <p:spPr>
          <a:xfrm>
            <a:off x="609600" y="1600201"/>
            <a:ext cx="10972800" cy="4525963"/>
          </a:xfrm>
        </p:spPr>
        <p:txBody>
          <a:bodyPr/>
          <a:lstStyle/>
          <a:p>
            <a:pPr lvl="0"/>
            <a:endParaRPr lang="en-US" noProof="0"/>
          </a:p>
        </p:txBody>
      </p:sp>
      <p:sp>
        <p:nvSpPr>
          <p:cNvPr id="4" name="Rectangle 4">
            <a:extLst>
              <a:ext uri="{FF2B5EF4-FFF2-40B4-BE49-F238E27FC236}">
                <a16:creationId xmlns:a16="http://schemas.microsoft.com/office/drawing/2014/main" id="{6AC1A194-B1E7-4522-8B52-63D39784F71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3B3DB8E-EE9E-40FC-A1AB-AB597EE1A34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F2CE23E-57F5-486C-BE00-933B83741261}"/>
              </a:ext>
            </a:extLst>
          </p:cNvPr>
          <p:cNvSpPr>
            <a:spLocks noGrp="1" noChangeArrowheads="1"/>
          </p:cNvSpPr>
          <p:nvPr>
            <p:ph type="sldNum" sz="quarter" idx="12"/>
          </p:nvPr>
        </p:nvSpPr>
        <p:spPr>
          <a:ln/>
        </p:spPr>
        <p:txBody>
          <a:bodyPr/>
          <a:lstStyle>
            <a:lvl1pPr>
              <a:defRPr/>
            </a:lvl1pPr>
          </a:lstStyle>
          <a:p>
            <a:fld id="{95738EF2-794D-47BE-87E3-F01E23EF5D15}" type="slidenum">
              <a:rPr lang="en-US" altLang="en-US"/>
              <a:pPr/>
              <a:t>‹#›</a:t>
            </a:fld>
            <a:endParaRPr lang="en-US" altLang="en-US"/>
          </a:p>
        </p:txBody>
      </p:sp>
    </p:spTree>
    <p:extLst>
      <p:ext uri="{BB962C8B-B14F-4D97-AF65-F5344CB8AC3E}">
        <p14:creationId xmlns:p14="http://schemas.microsoft.com/office/powerpoint/2010/main" val="1361310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E30E833-8CE3-438D-A437-996D50DFEAC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C7C0D42-E060-46F1-B339-4BD0531BF97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67947D0-FA2D-40D2-9454-A9A38FCFF1BF}"/>
              </a:ext>
            </a:extLst>
          </p:cNvPr>
          <p:cNvSpPr>
            <a:spLocks noGrp="1" noChangeArrowheads="1"/>
          </p:cNvSpPr>
          <p:nvPr>
            <p:ph type="sldNum" sz="quarter" idx="12"/>
          </p:nvPr>
        </p:nvSpPr>
        <p:spPr>
          <a:ln/>
        </p:spPr>
        <p:txBody>
          <a:bodyPr/>
          <a:lstStyle>
            <a:lvl1pPr>
              <a:defRPr/>
            </a:lvl1pPr>
          </a:lstStyle>
          <a:p>
            <a:fld id="{1BC7DDCA-F43C-43A8-A9F4-EB13DE05DB85}" type="slidenum">
              <a:rPr lang="en-US" altLang="en-US"/>
              <a:pPr/>
              <a:t>‹#›</a:t>
            </a:fld>
            <a:endParaRPr lang="en-US" altLang="en-US"/>
          </a:p>
        </p:txBody>
      </p:sp>
    </p:spTree>
    <p:extLst>
      <p:ext uri="{BB962C8B-B14F-4D97-AF65-F5344CB8AC3E}">
        <p14:creationId xmlns:p14="http://schemas.microsoft.com/office/powerpoint/2010/main" val="2779258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D50FB067-A4DC-4C19-9966-D4CC9844617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F9433CD-0BF7-464F-9C6A-1183155C18F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B9190BC-F9A5-4729-B119-0B32E2EFC417}"/>
              </a:ext>
            </a:extLst>
          </p:cNvPr>
          <p:cNvSpPr>
            <a:spLocks noGrp="1" noChangeArrowheads="1"/>
          </p:cNvSpPr>
          <p:nvPr>
            <p:ph type="sldNum" sz="quarter" idx="12"/>
          </p:nvPr>
        </p:nvSpPr>
        <p:spPr>
          <a:ln/>
        </p:spPr>
        <p:txBody>
          <a:bodyPr/>
          <a:lstStyle>
            <a:lvl1pPr>
              <a:defRPr/>
            </a:lvl1pPr>
          </a:lstStyle>
          <a:p>
            <a:fld id="{362FC2E3-206D-4FFF-BCF8-FFA0358522AE}" type="slidenum">
              <a:rPr lang="en-US" altLang="en-US"/>
              <a:pPr/>
              <a:t>‹#›</a:t>
            </a:fld>
            <a:endParaRPr lang="en-US" altLang="en-US"/>
          </a:p>
        </p:txBody>
      </p:sp>
    </p:spTree>
    <p:extLst>
      <p:ext uri="{BB962C8B-B14F-4D97-AF65-F5344CB8AC3E}">
        <p14:creationId xmlns:p14="http://schemas.microsoft.com/office/powerpoint/2010/main" val="3740005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87CA592F-C2C7-4CCF-979F-672A6043F09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D25AA98-A059-4E89-8087-18A3139F412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9B80499-36A8-4AE6-AFB1-5817504D3397}"/>
              </a:ext>
            </a:extLst>
          </p:cNvPr>
          <p:cNvSpPr>
            <a:spLocks noGrp="1" noChangeArrowheads="1"/>
          </p:cNvSpPr>
          <p:nvPr>
            <p:ph type="sldNum" sz="quarter" idx="12"/>
          </p:nvPr>
        </p:nvSpPr>
        <p:spPr>
          <a:ln/>
        </p:spPr>
        <p:txBody>
          <a:bodyPr/>
          <a:lstStyle>
            <a:lvl1pPr>
              <a:defRPr/>
            </a:lvl1pPr>
          </a:lstStyle>
          <a:p>
            <a:fld id="{60A8F0D9-65D7-4B17-A00E-C990CDE00295}" type="slidenum">
              <a:rPr lang="en-US" altLang="en-US"/>
              <a:pPr/>
              <a:t>‹#›</a:t>
            </a:fld>
            <a:endParaRPr lang="en-US" altLang="en-US"/>
          </a:p>
        </p:txBody>
      </p:sp>
    </p:spTree>
    <p:extLst>
      <p:ext uri="{BB962C8B-B14F-4D97-AF65-F5344CB8AC3E}">
        <p14:creationId xmlns:p14="http://schemas.microsoft.com/office/powerpoint/2010/main" val="3727064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973A80A1-061F-4DB3-8A85-8B51A06112E7}"/>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4C4DD6BA-435C-4917-8789-5DB1CAC7AE6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E1EC9087-460A-4466-B323-F8AB505A3FC9}"/>
              </a:ext>
            </a:extLst>
          </p:cNvPr>
          <p:cNvSpPr>
            <a:spLocks noGrp="1" noChangeArrowheads="1"/>
          </p:cNvSpPr>
          <p:nvPr>
            <p:ph type="sldNum" sz="quarter" idx="12"/>
          </p:nvPr>
        </p:nvSpPr>
        <p:spPr>
          <a:ln/>
        </p:spPr>
        <p:txBody>
          <a:bodyPr/>
          <a:lstStyle>
            <a:lvl1pPr>
              <a:defRPr/>
            </a:lvl1pPr>
          </a:lstStyle>
          <a:p>
            <a:fld id="{D1B27ABE-8510-4154-93BF-679CBBD6863F}" type="slidenum">
              <a:rPr lang="en-US" altLang="en-US"/>
              <a:pPr/>
              <a:t>‹#›</a:t>
            </a:fld>
            <a:endParaRPr lang="en-US" altLang="en-US"/>
          </a:p>
        </p:txBody>
      </p:sp>
    </p:spTree>
    <p:extLst>
      <p:ext uri="{BB962C8B-B14F-4D97-AF65-F5344CB8AC3E}">
        <p14:creationId xmlns:p14="http://schemas.microsoft.com/office/powerpoint/2010/main" val="274649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842FA41-6787-4E1B-980C-DBB17489C37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9D791A3C-DA8B-4418-9082-3E683D19E61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A84BDF9-AE95-4146-B5BE-9B8938D6CEBA}"/>
              </a:ext>
            </a:extLst>
          </p:cNvPr>
          <p:cNvSpPr>
            <a:spLocks noGrp="1" noChangeArrowheads="1"/>
          </p:cNvSpPr>
          <p:nvPr>
            <p:ph type="sldNum" sz="quarter" idx="12"/>
          </p:nvPr>
        </p:nvSpPr>
        <p:spPr>
          <a:ln/>
        </p:spPr>
        <p:txBody>
          <a:bodyPr/>
          <a:lstStyle>
            <a:lvl1pPr>
              <a:defRPr/>
            </a:lvl1pPr>
          </a:lstStyle>
          <a:p>
            <a:fld id="{2C2BB9CA-57A7-482E-A908-C941E1DBE203}" type="slidenum">
              <a:rPr lang="en-US" altLang="en-US"/>
              <a:pPr/>
              <a:t>‹#›</a:t>
            </a:fld>
            <a:endParaRPr lang="en-US" altLang="en-US"/>
          </a:p>
        </p:txBody>
      </p:sp>
    </p:spTree>
    <p:extLst>
      <p:ext uri="{BB962C8B-B14F-4D97-AF65-F5344CB8AC3E}">
        <p14:creationId xmlns:p14="http://schemas.microsoft.com/office/powerpoint/2010/main" val="2791571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24D93AD-782F-483D-9B03-40AD51751487}"/>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E2555BBC-B733-4B70-9C05-161FC4DD11E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45106788-CF62-4723-91DD-6C80225666B1}"/>
              </a:ext>
            </a:extLst>
          </p:cNvPr>
          <p:cNvSpPr>
            <a:spLocks noGrp="1" noChangeArrowheads="1"/>
          </p:cNvSpPr>
          <p:nvPr>
            <p:ph type="sldNum" sz="quarter" idx="12"/>
          </p:nvPr>
        </p:nvSpPr>
        <p:spPr>
          <a:ln/>
        </p:spPr>
        <p:txBody>
          <a:bodyPr/>
          <a:lstStyle>
            <a:lvl1pPr>
              <a:defRPr/>
            </a:lvl1pPr>
          </a:lstStyle>
          <a:p>
            <a:fld id="{9E787C87-157D-4592-A4F8-5A20D4F6A362}" type="slidenum">
              <a:rPr lang="en-US" altLang="en-US"/>
              <a:pPr/>
              <a:t>‹#›</a:t>
            </a:fld>
            <a:endParaRPr lang="en-US" altLang="en-US"/>
          </a:p>
        </p:txBody>
      </p:sp>
    </p:spTree>
    <p:extLst>
      <p:ext uri="{BB962C8B-B14F-4D97-AF65-F5344CB8AC3E}">
        <p14:creationId xmlns:p14="http://schemas.microsoft.com/office/powerpoint/2010/main" val="1812641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1C85070-5830-4D66-8ADB-FD5E11CC3AD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A76B67A-1B63-4D34-8277-42259C3637F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5435555-4504-488F-8BCF-75CCD5D551B9}"/>
              </a:ext>
            </a:extLst>
          </p:cNvPr>
          <p:cNvSpPr>
            <a:spLocks noGrp="1" noChangeArrowheads="1"/>
          </p:cNvSpPr>
          <p:nvPr>
            <p:ph type="sldNum" sz="quarter" idx="12"/>
          </p:nvPr>
        </p:nvSpPr>
        <p:spPr>
          <a:ln/>
        </p:spPr>
        <p:txBody>
          <a:bodyPr/>
          <a:lstStyle>
            <a:lvl1pPr>
              <a:defRPr/>
            </a:lvl1pPr>
          </a:lstStyle>
          <a:p>
            <a:fld id="{E319290F-D95D-4E2B-845A-5A0D5D21EB17}" type="slidenum">
              <a:rPr lang="en-US" altLang="en-US"/>
              <a:pPr/>
              <a:t>‹#›</a:t>
            </a:fld>
            <a:endParaRPr lang="en-US" altLang="en-US"/>
          </a:p>
        </p:txBody>
      </p:sp>
    </p:spTree>
    <p:extLst>
      <p:ext uri="{BB962C8B-B14F-4D97-AF65-F5344CB8AC3E}">
        <p14:creationId xmlns:p14="http://schemas.microsoft.com/office/powerpoint/2010/main" val="4067080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E3EDBF4-F12C-44B0-B978-67C7857EC2E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B855E12-0A8B-46CB-9B2A-C3D86246F37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DBB64B2-83B1-4578-9361-71CB286A654F}"/>
              </a:ext>
            </a:extLst>
          </p:cNvPr>
          <p:cNvSpPr>
            <a:spLocks noGrp="1" noChangeArrowheads="1"/>
          </p:cNvSpPr>
          <p:nvPr>
            <p:ph type="sldNum" sz="quarter" idx="12"/>
          </p:nvPr>
        </p:nvSpPr>
        <p:spPr>
          <a:ln/>
        </p:spPr>
        <p:txBody>
          <a:bodyPr/>
          <a:lstStyle>
            <a:lvl1pPr>
              <a:defRPr/>
            </a:lvl1pPr>
          </a:lstStyle>
          <a:p>
            <a:fld id="{D3A0C384-F5F0-4330-82B5-720EA3B3AE83}" type="slidenum">
              <a:rPr lang="en-US" altLang="en-US"/>
              <a:pPr/>
              <a:t>‹#›</a:t>
            </a:fld>
            <a:endParaRPr lang="en-US" altLang="en-US"/>
          </a:p>
        </p:txBody>
      </p:sp>
    </p:spTree>
    <p:extLst>
      <p:ext uri="{BB962C8B-B14F-4D97-AF65-F5344CB8AC3E}">
        <p14:creationId xmlns:p14="http://schemas.microsoft.com/office/powerpoint/2010/main" val="1553217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9BF72C4-5AF1-45D4-B385-A4929F667738}"/>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FAEC9F81-F1E6-4761-BD05-420CBC57208C}"/>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42692" name="Rectangle 4">
            <a:extLst>
              <a:ext uri="{FF2B5EF4-FFF2-40B4-BE49-F238E27FC236}">
                <a16:creationId xmlns:a16="http://schemas.microsoft.com/office/drawing/2014/main" id="{EE998280-71C1-4641-A579-88E851F34A74}"/>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242693" name="Rectangle 5">
            <a:extLst>
              <a:ext uri="{FF2B5EF4-FFF2-40B4-BE49-F238E27FC236}">
                <a16:creationId xmlns:a16="http://schemas.microsoft.com/office/drawing/2014/main" id="{A19125BA-5087-4807-91F5-78C62899A6FE}"/>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242694" name="Rectangle 6">
            <a:extLst>
              <a:ext uri="{FF2B5EF4-FFF2-40B4-BE49-F238E27FC236}">
                <a16:creationId xmlns:a16="http://schemas.microsoft.com/office/drawing/2014/main" id="{3389BCB5-5419-438F-90F3-2A6F9DC4F9D5}"/>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A4D0B40-6E25-4255-A946-6C4A9922824C}" type="slidenum">
              <a:rPr lang="en-US" altLang="en-US"/>
              <a:pPr/>
              <a:t>‹#›</a:t>
            </a:fld>
            <a:endParaRPr lang="en-US" altLang="en-US"/>
          </a:p>
        </p:txBody>
      </p:sp>
    </p:spTree>
    <p:extLst>
      <p:ext uri="{BB962C8B-B14F-4D97-AF65-F5344CB8AC3E}">
        <p14:creationId xmlns:p14="http://schemas.microsoft.com/office/powerpoint/2010/main" val="32020938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6.xm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jpeg"/><Relationship Id="rId1" Type="http://schemas.openxmlformats.org/officeDocument/2006/relationships/slideLayout" Target="../slideLayouts/slideLayout6.xml"/><Relationship Id="rId5" Type="http://schemas.openxmlformats.org/officeDocument/2006/relationships/image" Target="../media/image8.jpeg"/><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Frames PPT 032">
            <a:extLst>
              <a:ext uri="{FF2B5EF4-FFF2-40B4-BE49-F238E27FC236}">
                <a16:creationId xmlns:a16="http://schemas.microsoft.com/office/drawing/2014/main" id="{A7BBC6A7-CF7F-44DE-B2C4-C36802BCEC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 Box 20">
            <a:extLst>
              <a:ext uri="{FF2B5EF4-FFF2-40B4-BE49-F238E27FC236}">
                <a16:creationId xmlns:a16="http://schemas.microsoft.com/office/drawing/2014/main" id="{90761C4C-8712-4622-980E-3C4BCA39619F}"/>
              </a:ext>
            </a:extLst>
          </p:cNvPr>
          <p:cNvSpPr txBox="1">
            <a:spLocks noChangeArrowheads="1"/>
          </p:cNvSpPr>
          <p:nvPr/>
        </p:nvSpPr>
        <p:spPr bwMode="auto">
          <a:xfrm>
            <a:off x="2057400" y="2209801"/>
            <a:ext cx="800100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50000"/>
              </a:spcBef>
              <a:spcAft>
                <a:spcPct val="0"/>
              </a:spcAft>
            </a:pPr>
            <a:r>
              <a:rPr lang="en-US" altLang="en-US" sz="6000" b="1">
                <a:solidFill>
                  <a:srgbClr val="0000FF"/>
                </a:solidFill>
              </a:rPr>
              <a:t>LUYỆN TỪ VÀ CÂU LỚP 3</a:t>
            </a:r>
          </a:p>
        </p:txBody>
      </p:sp>
    </p:spTree>
  </p:cSld>
  <p:clrMapOvr>
    <a:masterClrMapping/>
  </p:clrMapOvr>
  <p:transition>
    <p:check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1E49F365-4759-4421-BA2A-18F9C8612169}"/>
              </a:ext>
            </a:extLst>
          </p:cNvPr>
          <p:cNvSpPr>
            <a:spLocks noChangeArrowheads="1"/>
          </p:cNvSpPr>
          <p:nvPr/>
        </p:nvSpPr>
        <p:spPr bwMode="auto">
          <a:xfrm>
            <a:off x="1524000" y="1600200"/>
            <a:ext cx="8991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endParaRPr lang="vi-VN" altLang="en-US" sz="6600" b="1">
              <a:solidFill>
                <a:srgbClr val="FF6600"/>
              </a:solidFill>
              <a:latin typeface=".VnAvant" panose="020B7200000000000000" pitchFamily="34" charset="0"/>
            </a:endParaRPr>
          </a:p>
        </p:txBody>
      </p:sp>
      <p:sp>
        <p:nvSpPr>
          <p:cNvPr id="229380" name="Text Box 4">
            <a:extLst>
              <a:ext uri="{FF2B5EF4-FFF2-40B4-BE49-F238E27FC236}">
                <a16:creationId xmlns:a16="http://schemas.microsoft.com/office/drawing/2014/main" id="{0D200290-9189-4935-89A0-24963094B3DF}"/>
              </a:ext>
            </a:extLst>
          </p:cNvPr>
          <p:cNvSpPr txBox="1">
            <a:spLocks noChangeArrowheads="1"/>
          </p:cNvSpPr>
          <p:nvPr/>
        </p:nvSpPr>
        <p:spPr bwMode="auto">
          <a:xfrm>
            <a:off x="1676400" y="990601"/>
            <a:ext cx="8991600" cy="222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2800">
                <a:solidFill>
                  <a:srgbClr val="FF0000"/>
                </a:solidFill>
                <a:latin typeface="Times New Roman" panose="02020603050405020304" pitchFamily="18" charset="0"/>
              </a:rPr>
              <a:t>Bài 2: Hãy tìm những âm thanh được so sánh với nhau trong mỗi câu thơ, câu văn dưới đây:</a:t>
            </a:r>
          </a:p>
          <a:p>
            <a:pPr fontAlgn="base">
              <a:spcBef>
                <a:spcPct val="0"/>
              </a:spcBef>
              <a:spcAft>
                <a:spcPct val="0"/>
              </a:spcAft>
            </a:pPr>
            <a:r>
              <a:rPr lang="en-US" altLang="en-US" sz="2800">
                <a:solidFill>
                  <a:srgbClr val="0000FF"/>
                </a:solidFill>
                <a:latin typeface="Times New Roman" panose="02020603050405020304" pitchFamily="18" charset="0"/>
              </a:rPr>
              <a:t>           b/ Tiếng suối trong như tiếng hát xa, </a:t>
            </a:r>
          </a:p>
          <a:p>
            <a:pPr fontAlgn="base">
              <a:spcBef>
                <a:spcPct val="0"/>
              </a:spcBef>
              <a:spcAft>
                <a:spcPct val="0"/>
              </a:spcAft>
            </a:pPr>
            <a:r>
              <a:rPr lang="en-US" altLang="en-US" sz="2800">
                <a:solidFill>
                  <a:srgbClr val="0000FF"/>
                </a:solidFill>
                <a:latin typeface="Times New Roman" panose="02020603050405020304" pitchFamily="18" charset="0"/>
              </a:rPr>
              <a:t>    Trăng lồng cổ thụ bóng lồng hoa.</a:t>
            </a:r>
          </a:p>
          <a:p>
            <a:pPr fontAlgn="base">
              <a:spcBef>
                <a:spcPct val="0"/>
              </a:spcBef>
              <a:spcAft>
                <a:spcPct val="0"/>
              </a:spcAft>
            </a:pPr>
            <a:r>
              <a:rPr lang="en-US" altLang="en-US" sz="2800">
                <a:solidFill>
                  <a:srgbClr val="0000FF"/>
                </a:solidFill>
                <a:latin typeface="Times New Roman" panose="02020603050405020304" pitchFamily="18" charset="0"/>
              </a:rPr>
              <a:t>                                      </a:t>
            </a:r>
            <a:r>
              <a:rPr lang="en-US" altLang="en-US" sz="2400" i="1">
                <a:solidFill>
                  <a:srgbClr val="000000"/>
                </a:solidFill>
                <a:latin typeface="Times New Roman" panose="02020603050405020304" pitchFamily="18" charset="0"/>
              </a:rPr>
              <a:t>Hồ Chí  Minh</a:t>
            </a:r>
          </a:p>
        </p:txBody>
      </p:sp>
      <p:sp>
        <p:nvSpPr>
          <p:cNvPr id="11268" name="Text Box 5">
            <a:extLst>
              <a:ext uri="{FF2B5EF4-FFF2-40B4-BE49-F238E27FC236}">
                <a16:creationId xmlns:a16="http://schemas.microsoft.com/office/drawing/2014/main" id="{BC94015E-993B-4011-8695-72882B188F98}"/>
              </a:ext>
            </a:extLst>
          </p:cNvPr>
          <p:cNvSpPr txBox="1">
            <a:spLocks noChangeArrowheads="1"/>
          </p:cNvSpPr>
          <p:nvPr/>
        </p:nvSpPr>
        <p:spPr bwMode="auto">
          <a:xfrm>
            <a:off x="3657600" y="487364"/>
            <a:ext cx="49530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en-US" altLang="en-US" sz="3200" b="1">
                <a:solidFill>
                  <a:srgbClr val="0000FF"/>
                </a:solidFill>
                <a:latin typeface="Times New Roman" panose="02020603050405020304" pitchFamily="18" charset="0"/>
              </a:rPr>
              <a:t>So sánh. Dấu chấm</a:t>
            </a:r>
          </a:p>
        </p:txBody>
      </p:sp>
      <p:pic>
        <p:nvPicPr>
          <p:cNvPr id="11269" name="Picture 13" descr="stream 1">
            <a:extLst>
              <a:ext uri="{FF2B5EF4-FFF2-40B4-BE49-F238E27FC236}">
                <a16:creationId xmlns:a16="http://schemas.microsoft.com/office/drawing/2014/main" id="{F36C82E6-E029-4DC1-8A2C-1AB2CBBD67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0" y="3457576"/>
            <a:ext cx="350520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0" name="Rectangle 21">
            <a:extLst>
              <a:ext uri="{FF2B5EF4-FFF2-40B4-BE49-F238E27FC236}">
                <a16:creationId xmlns:a16="http://schemas.microsoft.com/office/drawing/2014/main" id="{04D8E7E2-1073-4584-AADA-1B7737B7C310}"/>
              </a:ext>
            </a:extLst>
          </p:cNvPr>
          <p:cNvSpPr>
            <a:spLocks noChangeArrowheads="1"/>
          </p:cNvSpPr>
          <p:nvPr/>
        </p:nvSpPr>
        <p:spPr bwMode="auto">
          <a:xfrm>
            <a:off x="4038600" y="76200"/>
            <a:ext cx="4052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2800" b="1">
                <a:solidFill>
                  <a:srgbClr val="FF0000"/>
                </a:solidFill>
              </a:rPr>
              <a:t>Luyện từ và câu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9380"/>
                                        </p:tgtEl>
                                        <p:attrNameLst>
                                          <p:attrName>style.visibility</p:attrName>
                                        </p:attrNameLst>
                                      </p:cBhvr>
                                      <p:to>
                                        <p:strVal val="visible"/>
                                      </p:to>
                                    </p:set>
                                    <p:animEffect transition="in" filter="dissolve">
                                      <p:cBhvr>
                                        <p:cTn id="7" dur="500"/>
                                        <p:tgtEl>
                                          <p:spTgt spid="2293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38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3EA2E55D-5E67-4BFE-853D-E07142638973}"/>
              </a:ext>
            </a:extLst>
          </p:cNvPr>
          <p:cNvSpPr>
            <a:spLocks noChangeArrowheads="1"/>
          </p:cNvSpPr>
          <p:nvPr/>
        </p:nvSpPr>
        <p:spPr bwMode="auto">
          <a:xfrm>
            <a:off x="1524000" y="1600200"/>
            <a:ext cx="8991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endParaRPr lang="vi-VN" altLang="en-US" sz="6600" b="1">
              <a:solidFill>
                <a:srgbClr val="FF6600"/>
              </a:solidFill>
              <a:latin typeface=".VnAvant" panose="020B7200000000000000" pitchFamily="34" charset="0"/>
            </a:endParaRPr>
          </a:p>
        </p:txBody>
      </p:sp>
      <p:sp>
        <p:nvSpPr>
          <p:cNvPr id="228356" name="Text Box 4">
            <a:extLst>
              <a:ext uri="{FF2B5EF4-FFF2-40B4-BE49-F238E27FC236}">
                <a16:creationId xmlns:a16="http://schemas.microsoft.com/office/drawing/2014/main" id="{EC154446-30CA-4E3A-96C7-08368C98D372}"/>
              </a:ext>
            </a:extLst>
          </p:cNvPr>
          <p:cNvSpPr txBox="1">
            <a:spLocks noChangeArrowheads="1"/>
          </p:cNvSpPr>
          <p:nvPr/>
        </p:nvSpPr>
        <p:spPr bwMode="auto">
          <a:xfrm>
            <a:off x="1676400" y="990600"/>
            <a:ext cx="8991600" cy="257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2600">
                <a:solidFill>
                  <a:srgbClr val="FF0000"/>
                </a:solidFill>
                <a:latin typeface="Times New Roman" panose="02020603050405020304" pitchFamily="18" charset="0"/>
              </a:rPr>
              <a:t>Bài 2: Hãy tìm những âm thanh được so sánh với nhau trong mỗi câu thơ, câu văn dưới đây:</a:t>
            </a:r>
          </a:p>
          <a:p>
            <a:pPr fontAlgn="base">
              <a:spcBef>
                <a:spcPct val="50000"/>
              </a:spcBef>
              <a:spcAft>
                <a:spcPct val="0"/>
              </a:spcAft>
            </a:pPr>
            <a:r>
              <a:rPr lang="en-US" altLang="en-US" sz="2600" b="1">
                <a:solidFill>
                  <a:srgbClr val="339933"/>
                </a:solidFill>
                <a:latin typeface="Times New Roman" panose="02020603050405020304" pitchFamily="18" charset="0"/>
              </a:rPr>
              <a:t>c </a:t>
            </a:r>
            <a:r>
              <a:rPr lang="en-US" altLang="en-US" sz="2600">
                <a:solidFill>
                  <a:srgbClr val="0000FF"/>
                </a:solidFill>
                <a:latin typeface="Times New Roman" panose="02020603050405020304" pitchFamily="18" charset="0"/>
              </a:rPr>
              <a:t>/Mỗi lúc, tôi càng nghe rõ tiếng chim kêu náo động như tiếng xóc những rổ tiền đồng. Chim đậu chen nhau trắng xoá trên những đầu cây mắm, cây chà là, cây vẹt rụng trụi gần hết lá.                                                                                                      </a:t>
            </a:r>
            <a:r>
              <a:rPr lang="en-US" altLang="en-US" sz="2000" b="1" i="1">
                <a:solidFill>
                  <a:srgbClr val="000000"/>
                </a:solidFill>
                <a:latin typeface="Times New Roman" panose="02020603050405020304" pitchFamily="18" charset="0"/>
              </a:rPr>
              <a:t>Đoàn Giỏi</a:t>
            </a:r>
          </a:p>
        </p:txBody>
      </p:sp>
      <p:sp>
        <p:nvSpPr>
          <p:cNvPr id="12292" name="Text Box 5">
            <a:extLst>
              <a:ext uri="{FF2B5EF4-FFF2-40B4-BE49-F238E27FC236}">
                <a16:creationId xmlns:a16="http://schemas.microsoft.com/office/drawing/2014/main" id="{8406FCAE-DED3-4B47-ABD3-8CD5BADF8EC1}"/>
              </a:ext>
            </a:extLst>
          </p:cNvPr>
          <p:cNvSpPr txBox="1">
            <a:spLocks noChangeArrowheads="1"/>
          </p:cNvSpPr>
          <p:nvPr/>
        </p:nvSpPr>
        <p:spPr bwMode="auto">
          <a:xfrm>
            <a:off x="3581400" y="487364"/>
            <a:ext cx="49530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en-US" altLang="en-US" sz="3200" b="1">
                <a:solidFill>
                  <a:srgbClr val="0000FF"/>
                </a:solidFill>
                <a:latin typeface="Times New Roman" panose="02020603050405020304" pitchFamily="18" charset="0"/>
              </a:rPr>
              <a:t>So sánh. Dấu chấm</a:t>
            </a:r>
          </a:p>
        </p:txBody>
      </p:sp>
      <p:pic>
        <p:nvPicPr>
          <p:cNvPr id="12293" name="Picture 10" descr="dongvat250809">
            <a:extLst>
              <a:ext uri="{FF2B5EF4-FFF2-40B4-BE49-F238E27FC236}">
                <a16:creationId xmlns:a16="http://schemas.microsoft.com/office/drawing/2014/main" id="{3B9C7F14-FD40-4C40-9EE7-F4B2F61779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3989388"/>
            <a:ext cx="4267200" cy="286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4" name="Picture 13" descr="vuoncoBacLieu">
            <a:extLst>
              <a:ext uri="{FF2B5EF4-FFF2-40B4-BE49-F238E27FC236}">
                <a16:creationId xmlns:a16="http://schemas.microsoft.com/office/drawing/2014/main" id="{9EEB47E1-371D-43FB-BDAD-073845E954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3943350"/>
            <a:ext cx="3886200" cy="291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5" name="Picture 17" descr="cms_7568">
            <a:extLst>
              <a:ext uri="{FF2B5EF4-FFF2-40B4-BE49-F238E27FC236}">
                <a16:creationId xmlns:a16="http://schemas.microsoft.com/office/drawing/2014/main" id="{D56F3F41-2E36-4F4C-83FD-79B2544DA5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3929064"/>
            <a:ext cx="4495800" cy="292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6" name="Rectangle 19">
            <a:extLst>
              <a:ext uri="{FF2B5EF4-FFF2-40B4-BE49-F238E27FC236}">
                <a16:creationId xmlns:a16="http://schemas.microsoft.com/office/drawing/2014/main" id="{5C0CD443-36FD-46DB-8B33-D2C2A2D38A92}"/>
              </a:ext>
            </a:extLst>
          </p:cNvPr>
          <p:cNvSpPr>
            <a:spLocks noChangeArrowheads="1"/>
          </p:cNvSpPr>
          <p:nvPr/>
        </p:nvSpPr>
        <p:spPr bwMode="auto">
          <a:xfrm>
            <a:off x="4038600" y="76200"/>
            <a:ext cx="4052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2800" b="1">
                <a:solidFill>
                  <a:srgbClr val="FF0000"/>
                </a:solidFill>
              </a:rPr>
              <a:t>Luyện từ và câu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8356"/>
                                        </p:tgtEl>
                                        <p:attrNameLst>
                                          <p:attrName>style.visibility</p:attrName>
                                        </p:attrNameLst>
                                      </p:cBhvr>
                                      <p:to>
                                        <p:strVal val="visible"/>
                                      </p:to>
                                    </p:set>
                                    <p:animEffect transition="in" filter="dissolve">
                                      <p:cBhvr>
                                        <p:cTn id="7" dur="500"/>
                                        <p:tgtEl>
                                          <p:spTgt spid="2283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35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0F9B0532-28C2-4A91-B9EC-3FB277ED04B4}"/>
              </a:ext>
            </a:extLst>
          </p:cNvPr>
          <p:cNvSpPr>
            <a:spLocks noChangeArrowheads="1"/>
          </p:cNvSpPr>
          <p:nvPr/>
        </p:nvSpPr>
        <p:spPr bwMode="auto">
          <a:xfrm>
            <a:off x="1524000" y="1600200"/>
            <a:ext cx="8991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endParaRPr lang="vi-VN" altLang="en-US" sz="6600" b="1">
              <a:solidFill>
                <a:srgbClr val="FF6600"/>
              </a:solidFill>
              <a:latin typeface=".VnAvant" panose="020B7200000000000000" pitchFamily="34" charset="0"/>
            </a:endParaRPr>
          </a:p>
        </p:txBody>
      </p:sp>
      <p:pic>
        <p:nvPicPr>
          <p:cNvPr id="13315" name="Picture 5" descr="vuoncoBacLieu">
            <a:extLst>
              <a:ext uri="{FF2B5EF4-FFF2-40B4-BE49-F238E27FC236}">
                <a16:creationId xmlns:a16="http://schemas.microsoft.com/office/drawing/2014/main" id="{66A32E84-FC0B-4D9C-8818-79916220C1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3352800"/>
            <a:ext cx="47244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6" name="Picture 6" descr="garden_stream">
            <a:extLst>
              <a:ext uri="{FF2B5EF4-FFF2-40B4-BE49-F238E27FC236}">
                <a16:creationId xmlns:a16="http://schemas.microsoft.com/office/drawing/2014/main" id="{AC80708E-24AF-4994-B907-F867FB05A7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43434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7" descr="stream 1">
            <a:extLst>
              <a:ext uri="{FF2B5EF4-FFF2-40B4-BE49-F238E27FC236}">
                <a16:creationId xmlns:a16="http://schemas.microsoft.com/office/drawing/2014/main" id="{344F1994-95E6-4D31-9BF4-A9357CD9D9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3600" y="0"/>
            <a:ext cx="47244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8" descr="cms_7568">
            <a:extLst>
              <a:ext uri="{FF2B5EF4-FFF2-40B4-BE49-F238E27FC236}">
                <a16:creationId xmlns:a16="http://schemas.microsoft.com/office/drawing/2014/main" id="{5EDCA2AD-4CB9-4857-844F-51459E8F92C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3352800"/>
            <a:ext cx="43434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5" name="Rectangle 3">
            <a:extLst>
              <a:ext uri="{FF2B5EF4-FFF2-40B4-BE49-F238E27FC236}">
                <a16:creationId xmlns:a16="http://schemas.microsoft.com/office/drawing/2014/main" id="{7B1C9511-C24A-4AB2-8134-F0AB16F9D5BF}"/>
              </a:ext>
            </a:extLst>
          </p:cNvPr>
          <p:cNvSpPr>
            <a:spLocks noChangeArrowheads="1"/>
          </p:cNvSpPr>
          <p:nvPr/>
        </p:nvSpPr>
        <p:spPr bwMode="auto">
          <a:xfrm>
            <a:off x="1524000" y="1981200"/>
            <a:ext cx="8991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endParaRPr lang="vi-VN" altLang="en-US" sz="6600" b="1">
              <a:solidFill>
                <a:srgbClr val="FF6600"/>
              </a:solidFill>
              <a:latin typeface=".VnAvant" panose="020B7200000000000000" pitchFamily="34" charset="0"/>
            </a:endParaRPr>
          </a:p>
        </p:txBody>
      </p:sp>
      <p:sp>
        <p:nvSpPr>
          <p:cNvPr id="14339" name="Text Box 4">
            <a:extLst>
              <a:ext uri="{FF2B5EF4-FFF2-40B4-BE49-F238E27FC236}">
                <a16:creationId xmlns:a16="http://schemas.microsoft.com/office/drawing/2014/main" id="{0B300C05-5359-4789-9E0B-5C95F87CA6D2}"/>
              </a:ext>
            </a:extLst>
          </p:cNvPr>
          <p:cNvSpPr txBox="1">
            <a:spLocks noChangeArrowheads="1"/>
          </p:cNvSpPr>
          <p:nvPr/>
        </p:nvSpPr>
        <p:spPr bwMode="auto">
          <a:xfrm>
            <a:off x="3733800" y="533400"/>
            <a:ext cx="4953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en-US" altLang="en-US" sz="3600" b="1">
                <a:solidFill>
                  <a:srgbClr val="0000FF"/>
                </a:solidFill>
                <a:latin typeface="Times New Roman" panose="02020603050405020304" pitchFamily="18" charset="0"/>
              </a:rPr>
              <a:t>So sánh. Dấu chấm</a:t>
            </a:r>
          </a:p>
        </p:txBody>
      </p:sp>
      <p:sp>
        <p:nvSpPr>
          <p:cNvPr id="14340" name="Rectangle 5">
            <a:extLst>
              <a:ext uri="{FF2B5EF4-FFF2-40B4-BE49-F238E27FC236}">
                <a16:creationId xmlns:a16="http://schemas.microsoft.com/office/drawing/2014/main" id="{456B0908-873A-4083-AA71-6BBF184360DC}"/>
              </a:ext>
            </a:extLst>
          </p:cNvPr>
          <p:cNvSpPr>
            <a:spLocks noChangeArrowheads="1"/>
          </p:cNvSpPr>
          <p:nvPr/>
        </p:nvSpPr>
        <p:spPr bwMode="auto">
          <a:xfrm>
            <a:off x="2057400" y="1371601"/>
            <a:ext cx="8305800" cy="308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2800">
                <a:solidFill>
                  <a:srgbClr val="FF0000"/>
                </a:solidFill>
                <a:latin typeface="Times New Roman" panose="02020603050405020304" pitchFamily="18" charset="0"/>
              </a:rPr>
              <a:t>Bài 3: Ngắt đoạn dưới đây thành 5 câu và chép lại cho đúng chính tả:</a:t>
            </a:r>
          </a:p>
          <a:p>
            <a:pPr fontAlgn="base">
              <a:spcBef>
                <a:spcPct val="50000"/>
              </a:spcBef>
              <a:spcAft>
                <a:spcPct val="0"/>
              </a:spcAft>
            </a:pPr>
            <a:r>
              <a:rPr lang="en-US" altLang="en-US" sz="2800">
                <a:solidFill>
                  <a:srgbClr val="0000FF"/>
                </a:solidFill>
                <a:latin typeface="Times New Roman" panose="02020603050405020304" pitchFamily="18" charset="0"/>
              </a:rPr>
              <a:t>   Trên nương, mỗi người một việc người lớn thì đánh trâu ra cày các bà mẹ cúi lom khom tra ngô các cụ già nhặt cỏ, đốt lá mấy chú bé đi bắc bếp thổi cơm.</a:t>
            </a:r>
          </a:p>
          <a:p>
            <a:pPr fontAlgn="base">
              <a:spcBef>
                <a:spcPct val="50000"/>
              </a:spcBef>
              <a:spcAft>
                <a:spcPct val="0"/>
              </a:spcAft>
            </a:pPr>
            <a:r>
              <a:rPr lang="en-US" altLang="en-US" sz="2800" i="1">
                <a:solidFill>
                  <a:srgbClr val="0000FF"/>
                </a:solidFill>
                <a:latin typeface="Times New Roman" panose="02020603050405020304" pitchFamily="18" charset="0"/>
              </a:rPr>
              <a:t>                                                           </a:t>
            </a:r>
            <a:r>
              <a:rPr lang="en-US" altLang="en-US" sz="2000" b="1" i="1">
                <a:solidFill>
                  <a:srgbClr val="000000"/>
                </a:solidFill>
                <a:latin typeface="Times New Roman" panose="02020603050405020304" pitchFamily="18" charset="0"/>
              </a:rPr>
              <a:t>Theo Tô Hoài</a:t>
            </a:r>
          </a:p>
        </p:txBody>
      </p:sp>
      <p:sp>
        <p:nvSpPr>
          <p:cNvPr id="14341" name="Rectangle 8">
            <a:extLst>
              <a:ext uri="{FF2B5EF4-FFF2-40B4-BE49-F238E27FC236}">
                <a16:creationId xmlns:a16="http://schemas.microsoft.com/office/drawing/2014/main" id="{8862D10E-4FB9-4D5D-91E5-C1A192C8718B}"/>
              </a:ext>
            </a:extLst>
          </p:cNvPr>
          <p:cNvSpPr>
            <a:spLocks noChangeArrowheads="1"/>
          </p:cNvSpPr>
          <p:nvPr/>
        </p:nvSpPr>
        <p:spPr bwMode="auto">
          <a:xfrm>
            <a:off x="4038600" y="76200"/>
            <a:ext cx="4052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2800" b="1">
                <a:solidFill>
                  <a:srgbClr val="FF0000"/>
                </a:solidFill>
              </a:rPr>
              <a:t>Luyện từ và câu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nodePh="1">
                                  <p:stCondLst>
                                    <p:cond delay="0"/>
                                  </p:stCondLst>
                                  <p:endCondLst>
                                    <p:cond evt="begin" delay="0">
                                      <p:tn val="5"/>
                                    </p:cond>
                                  </p:endCondLst>
                                  <p:childTnLst>
                                    <p:set>
                                      <p:cBhvr>
                                        <p:cTn id="6" dur="1" fill="hold">
                                          <p:stCondLst>
                                            <p:cond delay="0"/>
                                          </p:stCondLst>
                                        </p:cTn>
                                        <p:tgtEl>
                                          <p:spTgt spid="187395"/>
                                        </p:tgtEl>
                                        <p:attrNameLst>
                                          <p:attrName>style.visibility</p:attrName>
                                        </p:attrNameLst>
                                      </p:cBhvr>
                                      <p:to>
                                        <p:strVal val="visible"/>
                                      </p:to>
                                    </p:set>
                                    <p:anim from="(-#ppt_w/2)" to="(#ppt_x)" calcmode="lin" valueType="num">
                                      <p:cBhvr>
                                        <p:cTn id="7" dur="600" fill="hold">
                                          <p:stCondLst>
                                            <p:cond delay="0"/>
                                          </p:stCondLst>
                                        </p:cTn>
                                        <p:tgtEl>
                                          <p:spTgt spid="187395"/>
                                        </p:tgtEl>
                                        <p:attrNameLst>
                                          <p:attrName>ppt_x</p:attrName>
                                        </p:attrNameLst>
                                      </p:cBhvr>
                                    </p:anim>
                                    <p:anim from="0" to="-1.0" calcmode="lin" valueType="num">
                                      <p:cBhvr>
                                        <p:cTn id="8" dur="200" decel="50000" autoRev="1" fill="hold">
                                          <p:stCondLst>
                                            <p:cond delay="600"/>
                                          </p:stCondLst>
                                        </p:cTn>
                                        <p:tgtEl>
                                          <p:spTgt spid="187395"/>
                                        </p:tgtEl>
                                        <p:attrNameLst>
                                          <p:attrName>xshear</p:attrName>
                                        </p:attrNameLst>
                                      </p:cBhvr>
                                    </p:anim>
                                    <p:animScale>
                                      <p:cBhvr>
                                        <p:cTn id="9" dur="200" decel="100000" autoRev="1" fill="hold">
                                          <p:stCondLst>
                                            <p:cond delay="600"/>
                                          </p:stCondLst>
                                        </p:cTn>
                                        <p:tgtEl>
                                          <p:spTgt spid="187395"/>
                                        </p:tgtEl>
                                      </p:cBhvr>
                                      <p:from x="100000" y="100000"/>
                                      <p:to x="80000" y="100000"/>
                                    </p:animScale>
                                    <p:anim by="(#ppt_h/3+#ppt_w*0.1)" calcmode="lin" valueType="num">
                                      <p:cBhvr additive="sum">
                                        <p:cTn id="10" dur="200" decel="100000" autoRev="1" fill="hold">
                                          <p:stCondLst>
                                            <p:cond delay="600"/>
                                          </p:stCondLst>
                                        </p:cTn>
                                        <p:tgtEl>
                                          <p:spTgt spid="187395"/>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a:extLst>
              <a:ext uri="{FF2B5EF4-FFF2-40B4-BE49-F238E27FC236}">
                <a16:creationId xmlns:a16="http://schemas.microsoft.com/office/drawing/2014/main" id="{95299D2E-098C-4474-89FA-D396891B1C83}"/>
              </a:ext>
            </a:extLst>
          </p:cNvPr>
          <p:cNvSpPr>
            <a:spLocks noChangeArrowheads="1"/>
          </p:cNvSpPr>
          <p:nvPr/>
        </p:nvSpPr>
        <p:spPr bwMode="auto">
          <a:xfrm>
            <a:off x="1905000" y="2362200"/>
            <a:ext cx="83058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2400" b="1">
                <a:solidFill>
                  <a:srgbClr val="FF0000"/>
                </a:solidFill>
                <a:latin typeface="Times New Roman" panose="02020603050405020304" pitchFamily="18" charset="0"/>
              </a:rPr>
              <a:t>Bài 3:   Ngắt đoạn dưới đây thành 5 câu và chép lại cho đúng chính tả:</a:t>
            </a:r>
          </a:p>
          <a:p>
            <a:pPr fontAlgn="base">
              <a:spcBef>
                <a:spcPct val="50000"/>
              </a:spcBef>
              <a:spcAft>
                <a:spcPct val="0"/>
              </a:spcAft>
            </a:pPr>
            <a:r>
              <a:rPr lang="en-US" altLang="en-US" sz="2400" b="1">
                <a:solidFill>
                  <a:srgbClr val="0000FF"/>
                </a:solidFill>
                <a:latin typeface="Times New Roman" panose="02020603050405020304" pitchFamily="18" charset="0"/>
              </a:rPr>
              <a:t>   Trên nương, mỗi người một việc    gười lớn thì đánh trâu ra cày    ác bà mẹ cúi lom khom tra ngô    ác cụ già nhặt cỏ, đốt lá     ấy chú bé đi bắc bếp thổi cơm.</a:t>
            </a:r>
          </a:p>
          <a:p>
            <a:pPr fontAlgn="base">
              <a:spcBef>
                <a:spcPct val="50000"/>
              </a:spcBef>
              <a:spcAft>
                <a:spcPct val="0"/>
              </a:spcAft>
            </a:pPr>
            <a:r>
              <a:rPr lang="en-US" altLang="en-US" sz="2400" i="1">
                <a:solidFill>
                  <a:srgbClr val="000000"/>
                </a:solidFill>
                <a:latin typeface="Times New Roman" panose="02020603050405020304" pitchFamily="18" charset="0"/>
              </a:rPr>
              <a:t>                                                           Theo</a:t>
            </a:r>
            <a:r>
              <a:rPr lang="en-US" altLang="en-US" sz="2400" b="1">
                <a:solidFill>
                  <a:srgbClr val="000000"/>
                </a:solidFill>
                <a:latin typeface="Times New Roman" panose="02020603050405020304" pitchFamily="18" charset="0"/>
              </a:rPr>
              <a:t> </a:t>
            </a:r>
            <a:r>
              <a:rPr lang="en-US" altLang="en-US" sz="2400">
                <a:solidFill>
                  <a:srgbClr val="000000"/>
                </a:solidFill>
                <a:latin typeface="Times New Roman" panose="02020603050405020304" pitchFamily="18" charset="0"/>
              </a:rPr>
              <a:t>Tô Hoài</a:t>
            </a:r>
          </a:p>
        </p:txBody>
      </p:sp>
      <p:sp>
        <p:nvSpPr>
          <p:cNvPr id="205830" name="Text Box 6">
            <a:extLst>
              <a:ext uri="{FF2B5EF4-FFF2-40B4-BE49-F238E27FC236}">
                <a16:creationId xmlns:a16="http://schemas.microsoft.com/office/drawing/2014/main" id="{9D4FBE81-8C18-49EA-AAE9-7DFD938E956E}"/>
              </a:ext>
            </a:extLst>
          </p:cNvPr>
          <p:cNvSpPr txBox="1">
            <a:spLocks noChangeArrowheads="1"/>
          </p:cNvSpPr>
          <p:nvPr/>
        </p:nvSpPr>
        <p:spPr bwMode="auto">
          <a:xfrm rot="10800000" flipV="1">
            <a:off x="6630988" y="3663950"/>
            <a:ext cx="4556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2400" b="1">
                <a:solidFill>
                  <a:srgbClr val="FF0000"/>
                </a:solidFill>
                <a:latin typeface="Verdana" panose="020B0604030504040204" pitchFamily="34" charset="0"/>
              </a:rPr>
              <a:t>.                                                  </a:t>
            </a:r>
          </a:p>
        </p:txBody>
      </p:sp>
      <p:sp>
        <p:nvSpPr>
          <p:cNvPr id="205831" name="Text Box 7">
            <a:extLst>
              <a:ext uri="{FF2B5EF4-FFF2-40B4-BE49-F238E27FC236}">
                <a16:creationId xmlns:a16="http://schemas.microsoft.com/office/drawing/2014/main" id="{B9944B7E-3F70-4C56-A7D9-8E897D50A523}"/>
              </a:ext>
            </a:extLst>
          </p:cNvPr>
          <p:cNvSpPr txBox="1">
            <a:spLocks noChangeArrowheads="1"/>
          </p:cNvSpPr>
          <p:nvPr/>
        </p:nvSpPr>
        <p:spPr bwMode="auto">
          <a:xfrm rot="10800000" flipV="1">
            <a:off x="6350000" y="3295650"/>
            <a:ext cx="230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2400" b="1">
                <a:solidFill>
                  <a:srgbClr val="FF0000"/>
                </a:solidFill>
                <a:latin typeface="Verdana" panose="020B0604030504040204" pitchFamily="34" charset="0"/>
              </a:rPr>
              <a:t>.</a:t>
            </a:r>
          </a:p>
        </p:txBody>
      </p:sp>
      <p:sp>
        <p:nvSpPr>
          <p:cNvPr id="205832" name="Text Box 8">
            <a:extLst>
              <a:ext uri="{FF2B5EF4-FFF2-40B4-BE49-F238E27FC236}">
                <a16:creationId xmlns:a16="http://schemas.microsoft.com/office/drawing/2014/main" id="{9CE04DE6-7788-4309-AD66-E41AE86D2037}"/>
              </a:ext>
            </a:extLst>
          </p:cNvPr>
          <p:cNvSpPr txBox="1">
            <a:spLocks noChangeArrowheads="1"/>
          </p:cNvSpPr>
          <p:nvPr/>
        </p:nvSpPr>
        <p:spPr bwMode="auto">
          <a:xfrm rot="10800000" flipV="1">
            <a:off x="2362200" y="3651250"/>
            <a:ext cx="361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2400" b="1">
                <a:solidFill>
                  <a:srgbClr val="FF0000"/>
                </a:solidFill>
                <a:latin typeface="Verdana" panose="020B0604030504040204" pitchFamily="34" charset="0"/>
              </a:rPr>
              <a:t>.                                                                                                                                    </a:t>
            </a:r>
          </a:p>
        </p:txBody>
      </p:sp>
      <p:sp>
        <p:nvSpPr>
          <p:cNvPr id="205833" name="Text Box 9">
            <a:extLst>
              <a:ext uri="{FF2B5EF4-FFF2-40B4-BE49-F238E27FC236}">
                <a16:creationId xmlns:a16="http://schemas.microsoft.com/office/drawing/2014/main" id="{829B7BFD-E50E-478B-BE75-1CDE9263F16E}"/>
              </a:ext>
            </a:extLst>
          </p:cNvPr>
          <p:cNvSpPr txBox="1">
            <a:spLocks noChangeArrowheads="1"/>
          </p:cNvSpPr>
          <p:nvPr/>
        </p:nvSpPr>
        <p:spPr bwMode="auto">
          <a:xfrm rot="10800000" flipV="1">
            <a:off x="2133600" y="400685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2400" b="1">
                <a:solidFill>
                  <a:srgbClr val="FF0000"/>
                </a:solidFill>
                <a:latin typeface="Verdana" panose="020B0604030504040204" pitchFamily="34" charset="0"/>
              </a:rPr>
              <a:t>.</a:t>
            </a:r>
          </a:p>
        </p:txBody>
      </p:sp>
      <p:sp>
        <p:nvSpPr>
          <p:cNvPr id="205834" name="Rectangle 10">
            <a:extLst>
              <a:ext uri="{FF2B5EF4-FFF2-40B4-BE49-F238E27FC236}">
                <a16:creationId xmlns:a16="http://schemas.microsoft.com/office/drawing/2014/main" id="{C557FA37-5C2E-477E-BA3E-6901405D55CB}"/>
              </a:ext>
            </a:extLst>
          </p:cNvPr>
          <p:cNvSpPr>
            <a:spLocks noChangeArrowheads="1"/>
          </p:cNvSpPr>
          <p:nvPr/>
        </p:nvSpPr>
        <p:spPr bwMode="auto">
          <a:xfrm rot="10704761" flipV="1">
            <a:off x="2255838" y="4032250"/>
            <a:ext cx="4619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sz="2400" b="1">
                <a:solidFill>
                  <a:srgbClr val="FF0000"/>
                </a:solidFill>
                <a:latin typeface="Times New Roman" panose="02020603050405020304" pitchFamily="18" charset="0"/>
              </a:rPr>
              <a:t>M</a:t>
            </a:r>
          </a:p>
        </p:txBody>
      </p:sp>
      <p:sp>
        <p:nvSpPr>
          <p:cNvPr id="205835" name="Rectangle 11">
            <a:extLst>
              <a:ext uri="{FF2B5EF4-FFF2-40B4-BE49-F238E27FC236}">
                <a16:creationId xmlns:a16="http://schemas.microsoft.com/office/drawing/2014/main" id="{9D2ACC01-5E77-4B6A-BD4A-40F4CBB951F6}"/>
              </a:ext>
            </a:extLst>
          </p:cNvPr>
          <p:cNvSpPr>
            <a:spLocks noChangeArrowheads="1"/>
          </p:cNvSpPr>
          <p:nvPr/>
        </p:nvSpPr>
        <p:spPr bwMode="auto">
          <a:xfrm>
            <a:off x="6451601" y="3308350"/>
            <a:ext cx="568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sz="2400" b="1">
                <a:solidFill>
                  <a:srgbClr val="FF0000"/>
                </a:solidFill>
                <a:latin typeface="Times New Roman" panose="02020603050405020304" pitchFamily="18" charset="0"/>
              </a:rPr>
              <a:t>N</a:t>
            </a:r>
          </a:p>
        </p:txBody>
      </p:sp>
      <p:sp>
        <p:nvSpPr>
          <p:cNvPr id="205836" name="Rectangle 12">
            <a:extLst>
              <a:ext uri="{FF2B5EF4-FFF2-40B4-BE49-F238E27FC236}">
                <a16:creationId xmlns:a16="http://schemas.microsoft.com/office/drawing/2014/main" id="{0F39CDC2-507A-4195-8D9C-2E6E4E1A08FA}"/>
              </a:ext>
            </a:extLst>
          </p:cNvPr>
          <p:cNvSpPr>
            <a:spLocks noChangeArrowheads="1"/>
          </p:cNvSpPr>
          <p:nvPr/>
        </p:nvSpPr>
        <p:spPr bwMode="auto">
          <a:xfrm>
            <a:off x="2286000" y="401955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sz="2400" b="1">
                <a:solidFill>
                  <a:srgbClr val="009900"/>
                </a:solidFill>
                <a:latin typeface="Times New Roman" panose="02020603050405020304" pitchFamily="18" charset="0"/>
              </a:rPr>
              <a:t>m</a:t>
            </a:r>
          </a:p>
        </p:txBody>
      </p:sp>
      <p:sp>
        <p:nvSpPr>
          <p:cNvPr id="205837" name="Rectangle 13">
            <a:extLst>
              <a:ext uri="{FF2B5EF4-FFF2-40B4-BE49-F238E27FC236}">
                <a16:creationId xmlns:a16="http://schemas.microsoft.com/office/drawing/2014/main" id="{E5FF83BF-3CEA-4898-A222-4F86135B5AC6}"/>
              </a:ext>
            </a:extLst>
          </p:cNvPr>
          <p:cNvSpPr>
            <a:spLocks noChangeArrowheads="1"/>
          </p:cNvSpPr>
          <p:nvPr/>
        </p:nvSpPr>
        <p:spPr bwMode="auto">
          <a:xfrm>
            <a:off x="6477000" y="329565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sz="2400" b="1">
                <a:solidFill>
                  <a:srgbClr val="009900"/>
                </a:solidFill>
                <a:latin typeface="Times New Roman" panose="02020603050405020304" pitchFamily="18" charset="0"/>
              </a:rPr>
              <a:t>n</a:t>
            </a:r>
          </a:p>
        </p:txBody>
      </p:sp>
      <p:sp>
        <p:nvSpPr>
          <p:cNvPr id="205838" name="Rectangle 14">
            <a:extLst>
              <a:ext uri="{FF2B5EF4-FFF2-40B4-BE49-F238E27FC236}">
                <a16:creationId xmlns:a16="http://schemas.microsoft.com/office/drawing/2014/main" id="{3AFE5195-757C-48CC-94F2-6EA37C9C5EE4}"/>
              </a:ext>
            </a:extLst>
          </p:cNvPr>
          <p:cNvSpPr>
            <a:spLocks noChangeArrowheads="1"/>
          </p:cNvSpPr>
          <p:nvPr/>
        </p:nvSpPr>
        <p:spPr bwMode="auto">
          <a:xfrm>
            <a:off x="2514600" y="366395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sz="2400" b="1">
                <a:solidFill>
                  <a:srgbClr val="009900"/>
                </a:solidFill>
                <a:latin typeface="Times New Roman" panose="02020603050405020304" pitchFamily="18" charset="0"/>
              </a:rPr>
              <a:t>c</a:t>
            </a:r>
          </a:p>
        </p:txBody>
      </p:sp>
      <p:sp>
        <p:nvSpPr>
          <p:cNvPr id="205839" name="Rectangle 15">
            <a:extLst>
              <a:ext uri="{FF2B5EF4-FFF2-40B4-BE49-F238E27FC236}">
                <a16:creationId xmlns:a16="http://schemas.microsoft.com/office/drawing/2014/main" id="{FBF2849A-A9DC-4B35-9CEB-2E3BF16D8795}"/>
              </a:ext>
            </a:extLst>
          </p:cNvPr>
          <p:cNvSpPr>
            <a:spLocks noChangeArrowheads="1"/>
          </p:cNvSpPr>
          <p:nvPr/>
        </p:nvSpPr>
        <p:spPr bwMode="auto">
          <a:xfrm rot="10585420" flipV="1">
            <a:off x="2451100" y="366395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sz="2400" b="1">
                <a:solidFill>
                  <a:srgbClr val="FF0000"/>
                </a:solidFill>
                <a:latin typeface="Times New Roman" panose="02020603050405020304" pitchFamily="18" charset="0"/>
              </a:rPr>
              <a:t>C</a:t>
            </a:r>
          </a:p>
        </p:txBody>
      </p:sp>
      <p:sp>
        <p:nvSpPr>
          <p:cNvPr id="205840" name="Rectangle 16">
            <a:extLst>
              <a:ext uri="{FF2B5EF4-FFF2-40B4-BE49-F238E27FC236}">
                <a16:creationId xmlns:a16="http://schemas.microsoft.com/office/drawing/2014/main" id="{4BB4BF96-3CA5-48D4-80BB-1606857500AE}"/>
              </a:ext>
            </a:extLst>
          </p:cNvPr>
          <p:cNvSpPr>
            <a:spLocks noChangeArrowheads="1"/>
          </p:cNvSpPr>
          <p:nvPr/>
        </p:nvSpPr>
        <p:spPr bwMode="auto">
          <a:xfrm>
            <a:off x="6832600" y="366395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sz="2400" b="1">
                <a:solidFill>
                  <a:srgbClr val="009900"/>
                </a:solidFill>
                <a:latin typeface="Times New Roman" panose="02020603050405020304" pitchFamily="18" charset="0"/>
              </a:rPr>
              <a:t>c</a:t>
            </a:r>
          </a:p>
        </p:txBody>
      </p:sp>
      <p:sp>
        <p:nvSpPr>
          <p:cNvPr id="205841" name="Rectangle 17">
            <a:extLst>
              <a:ext uri="{FF2B5EF4-FFF2-40B4-BE49-F238E27FC236}">
                <a16:creationId xmlns:a16="http://schemas.microsoft.com/office/drawing/2014/main" id="{BC34DEF5-23EA-4D50-B31E-47B3E7FD93FD}"/>
              </a:ext>
            </a:extLst>
          </p:cNvPr>
          <p:cNvSpPr>
            <a:spLocks noChangeArrowheads="1"/>
          </p:cNvSpPr>
          <p:nvPr/>
        </p:nvSpPr>
        <p:spPr bwMode="auto">
          <a:xfrm rot="10585420" flipV="1">
            <a:off x="6743700" y="367665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sz="2400" b="1">
                <a:solidFill>
                  <a:srgbClr val="FF0000"/>
                </a:solidFill>
                <a:latin typeface="Times New Roman" panose="02020603050405020304" pitchFamily="18" charset="0"/>
              </a:rPr>
              <a:t>C</a:t>
            </a:r>
          </a:p>
        </p:txBody>
      </p:sp>
      <p:sp>
        <p:nvSpPr>
          <p:cNvPr id="15375" name="Rectangle 18">
            <a:extLst>
              <a:ext uri="{FF2B5EF4-FFF2-40B4-BE49-F238E27FC236}">
                <a16:creationId xmlns:a16="http://schemas.microsoft.com/office/drawing/2014/main" id="{35747764-0684-4B39-A87E-C5FC9E3098FC}"/>
              </a:ext>
            </a:extLst>
          </p:cNvPr>
          <p:cNvSpPr>
            <a:spLocks noChangeArrowheads="1"/>
          </p:cNvSpPr>
          <p:nvPr/>
        </p:nvSpPr>
        <p:spPr bwMode="auto">
          <a:xfrm>
            <a:off x="1905000" y="2381250"/>
            <a:ext cx="83058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2400" b="1">
                <a:solidFill>
                  <a:srgbClr val="FF0000"/>
                </a:solidFill>
                <a:latin typeface="Times New Roman" panose="02020603050405020304" pitchFamily="18" charset="0"/>
              </a:rPr>
              <a:t>Bài 3:   Ngắt đoạn dưới đây thành 5 câu và chép lại cho đúng chính tả:</a:t>
            </a:r>
          </a:p>
          <a:p>
            <a:pPr fontAlgn="base">
              <a:spcBef>
                <a:spcPct val="50000"/>
              </a:spcBef>
              <a:spcAft>
                <a:spcPct val="0"/>
              </a:spcAft>
            </a:pPr>
            <a:r>
              <a:rPr lang="en-US" altLang="en-US" sz="2400" b="1">
                <a:solidFill>
                  <a:srgbClr val="339933"/>
                </a:solidFill>
                <a:latin typeface="Times New Roman" panose="02020603050405020304" pitchFamily="18" charset="0"/>
              </a:rPr>
              <a:t>   </a:t>
            </a:r>
            <a:r>
              <a:rPr lang="en-US" altLang="en-US" sz="2400" b="1">
                <a:solidFill>
                  <a:srgbClr val="0000FF"/>
                </a:solidFill>
                <a:latin typeface="Times New Roman" panose="02020603050405020304" pitchFamily="18" charset="0"/>
              </a:rPr>
              <a:t>Trên nương, mỗi người một việc    gười lớn thì đánh trâu ra cày    ác bà mẹ cúi lom khom tra ngô    ác cụ già nhặt cỏ, đốt lá     ấy chú bé đi bắc bếp thổi cơm.</a:t>
            </a:r>
          </a:p>
          <a:p>
            <a:pPr fontAlgn="base">
              <a:spcBef>
                <a:spcPct val="50000"/>
              </a:spcBef>
              <a:spcAft>
                <a:spcPct val="0"/>
              </a:spcAft>
            </a:pPr>
            <a:r>
              <a:rPr lang="en-US" altLang="en-US" sz="2400" i="1">
                <a:solidFill>
                  <a:srgbClr val="0000FF"/>
                </a:solidFill>
                <a:latin typeface="Times New Roman" panose="02020603050405020304" pitchFamily="18" charset="0"/>
              </a:rPr>
              <a:t>                                                           </a:t>
            </a:r>
            <a:r>
              <a:rPr lang="en-US" altLang="en-US" sz="2400" i="1">
                <a:solidFill>
                  <a:srgbClr val="000000"/>
                </a:solidFill>
                <a:latin typeface="Times New Roman" panose="02020603050405020304" pitchFamily="18" charset="0"/>
              </a:rPr>
              <a:t>Theo</a:t>
            </a:r>
            <a:r>
              <a:rPr lang="en-US" altLang="en-US" sz="2400" b="1">
                <a:solidFill>
                  <a:srgbClr val="000000"/>
                </a:solidFill>
                <a:latin typeface="Times New Roman" panose="02020603050405020304" pitchFamily="18" charset="0"/>
              </a:rPr>
              <a:t> </a:t>
            </a:r>
            <a:r>
              <a:rPr lang="en-US" altLang="en-US" sz="2400">
                <a:solidFill>
                  <a:srgbClr val="000000"/>
                </a:solidFill>
                <a:latin typeface="Times New Roman" panose="02020603050405020304" pitchFamily="18" charset="0"/>
              </a:rPr>
              <a:t>Tô Hoài</a:t>
            </a:r>
          </a:p>
        </p:txBody>
      </p:sp>
      <p:sp>
        <p:nvSpPr>
          <p:cNvPr id="15376" name="Text Box 20">
            <a:extLst>
              <a:ext uri="{FF2B5EF4-FFF2-40B4-BE49-F238E27FC236}">
                <a16:creationId xmlns:a16="http://schemas.microsoft.com/office/drawing/2014/main" id="{ECD4691D-A24B-4319-AEAB-B32E50E4F10C}"/>
              </a:ext>
            </a:extLst>
          </p:cNvPr>
          <p:cNvSpPr txBox="1">
            <a:spLocks noChangeArrowheads="1"/>
          </p:cNvSpPr>
          <p:nvPr/>
        </p:nvSpPr>
        <p:spPr bwMode="auto">
          <a:xfrm>
            <a:off x="3733800" y="1035050"/>
            <a:ext cx="4953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en-US" altLang="en-US" sz="3600" b="1">
                <a:solidFill>
                  <a:srgbClr val="0000FF"/>
                </a:solidFill>
                <a:latin typeface="Times New Roman" panose="02020603050405020304" pitchFamily="18" charset="0"/>
              </a:rPr>
              <a:t>So sánh. Dấu chấm</a:t>
            </a:r>
          </a:p>
        </p:txBody>
      </p:sp>
      <p:sp>
        <p:nvSpPr>
          <p:cNvPr id="15377" name="Rectangle 21">
            <a:extLst>
              <a:ext uri="{FF2B5EF4-FFF2-40B4-BE49-F238E27FC236}">
                <a16:creationId xmlns:a16="http://schemas.microsoft.com/office/drawing/2014/main" id="{9B733964-19F4-44C8-BF27-798598C918D9}"/>
              </a:ext>
            </a:extLst>
          </p:cNvPr>
          <p:cNvSpPr>
            <a:spLocks noChangeArrowheads="1"/>
          </p:cNvSpPr>
          <p:nvPr/>
        </p:nvSpPr>
        <p:spPr bwMode="auto">
          <a:xfrm>
            <a:off x="4038600" y="577850"/>
            <a:ext cx="4052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2800" b="1">
                <a:solidFill>
                  <a:srgbClr val="FF0000"/>
                </a:solidFill>
              </a:rPr>
              <a:t>Luyện từ và câu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05831"/>
                                        </p:tgtEl>
                                        <p:attrNameLst>
                                          <p:attrName>style.visibility</p:attrName>
                                        </p:attrNameLst>
                                      </p:cBhvr>
                                      <p:to>
                                        <p:strVal val="visible"/>
                                      </p:to>
                                    </p:set>
                                    <p:animEffect transition="in" filter="box(in)">
                                      <p:cBhvr>
                                        <p:cTn id="7" dur="500"/>
                                        <p:tgtEl>
                                          <p:spTgt spid="2058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5832"/>
                                        </p:tgtEl>
                                        <p:attrNameLst>
                                          <p:attrName>style.visibility</p:attrName>
                                        </p:attrNameLst>
                                      </p:cBhvr>
                                      <p:to>
                                        <p:strVal val="visible"/>
                                      </p:to>
                                    </p:set>
                                    <p:animEffect transition="in" filter="box(in)">
                                      <p:cBhvr>
                                        <p:cTn id="12" dur="500"/>
                                        <p:tgtEl>
                                          <p:spTgt spid="20583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5830"/>
                                        </p:tgtEl>
                                        <p:attrNameLst>
                                          <p:attrName>style.visibility</p:attrName>
                                        </p:attrNameLst>
                                      </p:cBhvr>
                                      <p:to>
                                        <p:strVal val="visible"/>
                                      </p:to>
                                    </p:set>
                                    <p:animEffect transition="in" filter="dissolve">
                                      <p:cBhvr>
                                        <p:cTn id="17" dur="500"/>
                                        <p:tgtEl>
                                          <p:spTgt spid="20583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3" presetClass="entr" presetSubtype="16" fill="hold" grpId="0" nodeType="clickEffect">
                                  <p:stCondLst>
                                    <p:cond delay="0"/>
                                  </p:stCondLst>
                                  <p:childTnLst>
                                    <p:set>
                                      <p:cBhvr>
                                        <p:cTn id="21" dur="1" fill="hold">
                                          <p:stCondLst>
                                            <p:cond delay="0"/>
                                          </p:stCondLst>
                                        </p:cTn>
                                        <p:tgtEl>
                                          <p:spTgt spid="205833"/>
                                        </p:tgtEl>
                                        <p:attrNameLst>
                                          <p:attrName>style.visibility</p:attrName>
                                        </p:attrNameLst>
                                      </p:cBhvr>
                                      <p:to>
                                        <p:strVal val="visible"/>
                                      </p:to>
                                    </p:set>
                                    <p:animEffect transition="in" filter="plus(in)">
                                      <p:cBhvr>
                                        <p:cTn id="22" dur="2000"/>
                                        <p:tgtEl>
                                          <p:spTgt spid="20583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xit" presetSubtype="10" fill="hold" grpId="0" nodeType="clickEffect">
                                  <p:stCondLst>
                                    <p:cond delay="0"/>
                                  </p:stCondLst>
                                  <p:childTnLst>
                                    <p:animEffect transition="out" filter="blinds(horizontal)">
                                      <p:cBhvr>
                                        <p:cTn id="26" dur="500"/>
                                        <p:tgtEl>
                                          <p:spTgt spid="205837"/>
                                        </p:tgtEl>
                                      </p:cBhvr>
                                    </p:animEffect>
                                    <p:set>
                                      <p:cBhvr>
                                        <p:cTn id="27" dur="1" fill="hold">
                                          <p:stCondLst>
                                            <p:cond delay="499"/>
                                          </p:stCondLst>
                                        </p:cTn>
                                        <p:tgtEl>
                                          <p:spTgt spid="205837"/>
                                        </p:tgtEl>
                                        <p:attrNameLst>
                                          <p:attrName>style.visibility</p:attrName>
                                        </p:attrNameLst>
                                      </p:cBhvr>
                                      <p:to>
                                        <p:strVal val="hidden"/>
                                      </p:to>
                                    </p:set>
                                  </p:childTnLst>
                                </p:cTn>
                              </p:par>
                              <p:par>
                                <p:cTn id="28" presetID="9" presetClass="entr" presetSubtype="0" fill="hold" nodeType="withEffect">
                                  <p:stCondLst>
                                    <p:cond delay="0"/>
                                  </p:stCondLst>
                                  <p:childTnLst>
                                    <p:set>
                                      <p:cBhvr>
                                        <p:cTn id="29" dur="1" fill="hold">
                                          <p:stCondLst>
                                            <p:cond delay="0"/>
                                          </p:stCondLst>
                                        </p:cTn>
                                        <p:tgtEl>
                                          <p:spTgt spid="205835">
                                            <p:txEl>
                                              <p:pRg st="0" end="0"/>
                                            </p:txEl>
                                          </p:spTgt>
                                        </p:tgtEl>
                                        <p:attrNameLst>
                                          <p:attrName>style.visibility</p:attrName>
                                        </p:attrNameLst>
                                      </p:cBhvr>
                                      <p:to>
                                        <p:strVal val="visible"/>
                                      </p:to>
                                    </p:set>
                                    <p:animEffect transition="in" filter="dissolve">
                                      <p:cBhvr>
                                        <p:cTn id="30" dur="500"/>
                                        <p:tgtEl>
                                          <p:spTgt spid="205835">
                                            <p:txEl>
                                              <p:pRg st="0" end="0"/>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xit" presetSubtype="16" fill="hold" grpId="0" nodeType="clickEffect">
                                  <p:stCondLst>
                                    <p:cond delay="0"/>
                                  </p:stCondLst>
                                  <p:childTnLst>
                                    <p:animEffect transition="out" filter="box(in)">
                                      <p:cBhvr>
                                        <p:cTn id="34" dur="500"/>
                                        <p:tgtEl>
                                          <p:spTgt spid="205838"/>
                                        </p:tgtEl>
                                      </p:cBhvr>
                                    </p:animEffect>
                                    <p:set>
                                      <p:cBhvr>
                                        <p:cTn id="35" dur="1" fill="hold">
                                          <p:stCondLst>
                                            <p:cond delay="499"/>
                                          </p:stCondLst>
                                        </p:cTn>
                                        <p:tgtEl>
                                          <p:spTgt spid="205838"/>
                                        </p:tgtEl>
                                        <p:attrNameLst>
                                          <p:attrName>style.visibility</p:attrName>
                                        </p:attrNameLst>
                                      </p:cBhvr>
                                      <p:to>
                                        <p:strVal val="hidden"/>
                                      </p:to>
                                    </p:set>
                                  </p:childTnLst>
                                </p:cTn>
                              </p:par>
                              <p:par>
                                <p:cTn id="36" presetID="13" presetClass="entr" presetSubtype="16" fill="hold" grpId="0" nodeType="withEffect">
                                  <p:stCondLst>
                                    <p:cond delay="0"/>
                                  </p:stCondLst>
                                  <p:childTnLst>
                                    <p:set>
                                      <p:cBhvr>
                                        <p:cTn id="37" dur="1" fill="hold">
                                          <p:stCondLst>
                                            <p:cond delay="0"/>
                                          </p:stCondLst>
                                        </p:cTn>
                                        <p:tgtEl>
                                          <p:spTgt spid="205839"/>
                                        </p:tgtEl>
                                        <p:attrNameLst>
                                          <p:attrName>style.visibility</p:attrName>
                                        </p:attrNameLst>
                                      </p:cBhvr>
                                      <p:to>
                                        <p:strVal val="visible"/>
                                      </p:to>
                                    </p:set>
                                    <p:animEffect transition="in" filter="plus(in)">
                                      <p:cBhvr>
                                        <p:cTn id="38" dur="2000"/>
                                        <p:tgtEl>
                                          <p:spTgt spid="205839"/>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8" presetClass="exit" presetSubtype="16" fill="hold" grpId="0" nodeType="clickEffect">
                                  <p:stCondLst>
                                    <p:cond delay="0"/>
                                  </p:stCondLst>
                                  <p:childTnLst>
                                    <p:animEffect transition="out" filter="diamond(in)">
                                      <p:cBhvr>
                                        <p:cTn id="42" dur="500"/>
                                        <p:tgtEl>
                                          <p:spTgt spid="205840"/>
                                        </p:tgtEl>
                                      </p:cBhvr>
                                    </p:animEffect>
                                    <p:set>
                                      <p:cBhvr>
                                        <p:cTn id="43" dur="1" fill="hold">
                                          <p:stCondLst>
                                            <p:cond delay="499"/>
                                          </p:stCondLst>
                                        </p:cTn>
                                        <p:tgtEl>
                                          <p:spTgt spid="205840"/>
                                        </p:tgtEl>
                                        <p:attrNameLst>
                                          <p:attrName>style.visibility</p:attrName>
                                        </p:attrNameLst>
                                      </p:cBhvr>
                                      <p:to>
                                        <p:strVal val="hidden"/>
                                      </p:to>
                                    </p:set>
                                  </p:childTnLst>
                                </p:cTn>
                              </p:par>
                              <p:par>
                                <p:cTn id="44" presetID="22" presetClass="entr" presetSubtype="4" fill="hold" grpId="0" nodeType="withEffect">
                                  <p:stCondLst>
                                    <p:cond delay="0"/>
                                  </p:stCondLst>
                                  <p:childTnLst>
                                    <p:set>
                                      <p:cBhvr>
                                        <p:cTn id="45" dur="1" fill="hold">
                                          <p:stCondLst>
                                            <p:cond delay="0"/>
                                          </p:stCondLst>
                                        </p:cTn>
                                        <p:tgtEl>
                                          <p:spTgt spid="205841"/>
                                        </p:tgtEl>
                                        <p:attrNameLst>
                                          <p:attrName>style.visibility</p:attrName>
                                        </p:attrNameLst>
                                      </p:cBhvr>
                                      <p:to>
                                        <p:strVal val="visible"/>
                                      </p:to>
                                    </p:set>
                                    <p:animEffect transition="in" filter="wipe(down)">
                                      <p:cBhvr>
                                        <p:cTn id="46" dur="1000"/>
                                        <p:tgtEl>
                                          <p:spTgt spid="205841"/>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xit" presetSubtype="10" fill="hold" grpId="0" nodeType="clickEffect">
                                  <p:stCondLst>
                                    <p:cond delay="0"/>
                                  </p:stCondLst>
                                  <p:childTnLst>
                                    <p:animEffect transition="out" filter="blinds(horizontal)">
                                      <p:cBhvr>
                                        <p:cTn id="50" dur="500"/>
                                        <p:tgtEl>
                                          <p:spTgt spid="205836"/>
                                        </p:tgtEl>
                                      </p:cBhvr>
                                    </p:animEffect>
                                    <p:set>
                                      <p:cBhvr>
                                        <p:cTn id="51" dur="1" fill="hold">
                                          <p:stCondLst>
                                            <p:cond delay="499"/>
                                          </p:stCondLst>
                                        </p:cTn>
                                        <p:tgtEl>
                                          <p:spTgt spid="205836"/>
                                        </p:tgtEl>
                                        <p:attrNameLst>
                                          <p:attrName>style.visibility</p:attrName>
                                        </p:attrNameLst>
                                      </p:cBhvr>
                                      <p:to>
                                        <p:strVal val="hidden"/>
                                      </p:to>
                                    </p:set>
                                  </p:childTnLst>
                                </p:cTn>
                              </p:par>
                              <p:par>
                                <p:cTn id="52" presetID="3" presetClass="entr" presetSubtype="10" fill="hold" grpId="0" nodeType="withEffect">
                                  <p:stCondLst>
                                    <p:cond delay="0"/>
                                  </p:stCondLst>
                                  <p:childTnLst>
                                    <p:set>
                                      <p:cBhvr>
                                        <p:cTn id="53" dur="1" fill="hold">
                                          <p:stCondLst>
                                            <p:cond delay="0"/>
                                          </p:stCondLst>
                                        </p:cTn>
                                        <p:tgtEl>
                                          <p:spTgt spid="205834"/>
                                        </p:tgtEl>
                                        <p:attrNameLst>
                                          <p:attrName>style.visibility</p:attrName>
                                        </p:attrNameLst>
                                      </p:cBhvr>
                                      <p:to>
                                        <p:strVal val="visible"/>
                                      </p:to>
                                    </p:set>
                                    <p:animEffect transition="in" filter="blinds(horizontal)">
                                      <p:cBhvr>
                                        <p:cTn id="54" dur="500"/>
                                        <p:tgtEl>
                                          <p:spTgt spid="2058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830" grpId="0"/>
      <p:bldP spid="205831" grpId="0"/>
      <p:bldP spid="205832" grpId="0"/>
      <p:bldP spid="205833" grpId="0"/>
      <p:bldP spid="205834" grpId="0"/>
      <p:bldP spid="205836" grpId="0"/>
      <p:bldP spid="205837" grpId="0"/>
      <p:bldP spid="205838" grpId="0"/>
      <p:bldP spid="205839" grpId="0"/>
      <p:bldP spid="205840" grpId="0"/>
      <p:bldP spid="20584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Text Box 2">
            <a:extLst>
              <a:ext uri="{FF2B5EF4-FFF2-40B4-BE49-F238E27FC236}">
                <a16:creationId xmlns:a16="http://schemas.microsoft.com/office/drawing/2014/main" id="{ED62DAB4-32AA-4981-B8F5-35DC78A28F5C}"/>
              </a:ext>
            </a:extLst>
          </p:cNvPr>
          <p:cNvSpPr txBox="1">
            <a:spLocks noChangeArrowheads="1"/>
          </p:cNvSpPr>
          <p:nvPr/>
        </p:nvSpPr>
        <p:spPr bwMode="auto">
          <a:xfrm>
            <a:off x="1905000" y="762001"/>
            <a:ext cx="7086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a:solidFill>
                  <a:srgbClr val="FF0000"/>
                </a:solidFill>
                <a:latin typeface="Times New Roman" panose="02020603050405020304" pitchFamily="18" charset="0"/>
              </a:rPr>
              <a:t>Tìm từ thích hợp điền vào chỗ chấm</a:t>
            </a:r>
          </a:p>
        </p:txBody>
      </p:sp>
      <p:sp>
        <p:nvSpPr>
          <p:cNvPr id="235523" name="Text Box 3">
            <a:extLst>
              <a:ext uri="{FF2B5EF4-FFF2-40B4-BE49-F238E27FC236}">
                <a16:creationId xmlns:a16="http://schemas.microsoft.com/office/drawing/2014/main" id="{58289268-68D7-4841-80A2-B2163FFB1303}"/>
              </a:ext>
            </a:extLst>
          </p:cNvPr>
          <p:cNvSpPr txBox="1">
            <a:spLocks noChangeArrowheads="1"/>
          </p:cNvSpPr>
          <p:nvPr/>
        </p:nvSpPr>
        <p:spPr bwMode="auto">
          <a:xfrm>
            <a:off x="1905000" y="1371600"/>
            <a:ext cx="8235950" cy="1339850"/>
          </a:xfrm>
          <a:prstGeom prst="rect">
            <a:avLst/>
          </a:prstGeom>
          <a:solidFill>
            <a:srgbClr val="008000"/>
          </a:solidFill>
          <a:ln w="9525">
            <a:solidFill>
              <a:srgbClr val="0000FF"/>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lnSpc>
                <a:spcPct val="80000"/>
              </a:lnSpc>
              <a:spcBef>
                <a:spcPct val="50000"/>
              </a:spcBef>
              <a:spcAft>
                <a:spcPct val="0"/>
              </a:spcAft>
            </a:pPr>
            <a:r>
              <a:rPr lang="en-US" altLang="en-US" sz="2800" i="1">
                <a:solidFill>
                  <a:srgbClr val="FFFFFF"/>
                </a:solidFill>
                <a:latin typeface="Times New Roman" panose="02020603050405020304" pitchFamily="18" charset="0"/>
              </a:rPr>
              <a:t>Tiếng vịt ăn ở mảnh ruộng mới gặt xong nghe rào rào như .............. </a:t>
            </a:r>
          </a:p>
          <a:p>
            <a:pPr algn="just" eaLnBrk="1" fontAlgn="base" hangingPunct="1">
              <a:lnSpc>
                <a:spcPct val="80000"/>
              </a:lnSpc>
              <a:spcBef>
                <a:spcPct val="50000"/>
              </a:spcBef>
              <a:spcAft>
                <a:spcPct val="0"/>
              </a:spcAft>
            </a:pPr>
            <a:r>
              <a:rPr lang="en-US" altLang="en-US" sz="2800" i="1">
                <a:solidFill>
                  <a:srgbClr val="FFFFFF"/>
                </a:solidFill>
                <a:latin typeface="Times New Roman" panose="02020603050405020304" pitchFamily="18" charset="0"/>
              </a:rPr>
              <a:t>( </a:t>
            </a:r>
            <a:r>
              <a:rPr lang="en-US" altLang="en-US" sz="2800" i="1">
                <a:solidFill>
                  <a:srgbClr val="FF0066"/>
                </a:solidFill>
                <a:latin typeface="Times New Roman" panose="02020603050405020304" pitchFamily="18" charset="0"/>
              </a:rPr>
              <a:t>tiếng mưa rơi</a:t>
            </a:r>
            <a:r>
              <a:rPr lang="en-US" altLang="en-US" sz="2800" i="1">
                <a:solidFill>
                  <a:srgbClr val="FFFFFF"/>
                </a:solidFill>
                <a:latin typeface="Times New Roman" panose="02020603050405020304" pitchFamily="18" charset="0"/>
              </a:rPr>
              <a:t>, </a:t>
            </a:r>
            <a:r>
              <a:rPr lang="en-US" altLang="en-US" sz="2800" i="1">
                <a:solidFill>
                  <a:srgbClr val="FF0066"/>
                </a:solidFill>
                <a:latin typeface="Times New Roman" panose="02020603050405020304" pitchFamily="18" charset="0"/>
              </a:rPr>
              <a:t>tiếng thác chảy</a:t>
            </a:r>
            <a:r>
              <a:rPr lang="en-US" altLang="en-US" sz="2800" i="1">
                <a:solidFill>
                  <a:srgbClr val="FFFFFF"/>
                </a:solidFill>
                <a:latin typeface="Times New Roman" panose="02020603050405020304" pitchFamily="18" charset="0"/>
              </a:rPr>
              <a:t>, </a:t>
            </a:r>
            <a:r>
              <a:rPr lang="en-US" altLang="en-US" sz="2800" i="1">
                <a:solidFill>
                  <a:srgbClr val="FF0066"/>
                </a:solidFill>
                <a:latin typeface="Times New Roman" panose="02020603050405020304" pitchFamily="18" charset="0"/>
              </a:rPr>
              <a:t>tiếng sấm )</a:t>
            </a:r>
          </a:p>
        </p:txBody>
      </p:sp>
      <p:sp>
        <p:nvSpPr>
          <p:cNvPr id="235526" name="Text Box 6">
            <a:extLst>
              <a:ext uri="{FF2B5EF4-FFF2-40B4-BE49-F238E27FC236}">
                <a16:creationId xmlns:a16="http://schemas.microsoft.com/office/drawing/2014/main" id="{60E36875-4E10-41B2-A860-5ACD9AD56FA2}"/>
              </a:ext>
            </a:extLst>
          </p:cNvPr>
          <p:cNvSpPr txBox="1">
            <a:spLocks noChangeArrowheads="1"/>
          </p:cNvSpPr>
          <p:nvPr/>
        </p:nvSpPr>
        <p:spPr bwMode="auto">
          <a:xfrm>
            <a:off x="2590800" y="1690688"/>
            <a:ext cx="319563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i="1">
                <a:solidFill>
                  <a:srgbClr val="FF0066"/>
                </a:solidFill>
                <a:latin typeface="Times New Roman" panose="02020603050405020304" pitchFamily="18" charset="0"/>
              </a:rPr>
              <a:t>tiếng mưa rơi.</a:t>
            </a:r>
          </a:p>
        </p:txBody>
      </p:sp>
      <p:sp>
        <p:nvSpPr>
          <p:cNvPr id="235527" name="Rectangle 7">
            <a:extLst>
              <a:ext uri="{FF2B5EF4-FFF2-40B4-BE49-F238E27FC236}">
                <a16:creationId xmlns:a16="http://schemas.microsoft.com/office/drawing/2014/main" id="{0DACEBAC-CC3F-4852-849F-F71EC1F9EE29}"/>
              </a:ext>
            </a:extLst>
          </p:cNvPr>
          <p:cNvSpPr>
            <a:spLocks noChangeArrowheads="1"/>
          </p:cNvSpPr>
          <p:nvPr/>
        </p:nvSpPr>
        <p:spPr bwMode="auto">
          <a:xfrm>
            <a:off x="4648200" y="76200"/>
            <a:ext cx="2743200" cy="641350"/>
          </a:xfrm>
          <a:prstGeom prst="rect">
            <a:avLst/>
          </a:prstGeom>
          <a:noFill/>
          <a:ln w="9525">
            <a:noFill/>
            <a:miter lim="800000"/>
            <a:headEnd/>
            <a:tailEnd/>
          </a:ln>
          <a:effectLst/>
        </p:spPr>
        <p:txBody>
          <a:bodyPr>
            <a:spAutoFit/>
          </a:bodyPr>
          <a:lstStyle/>
          <a:p>
            <a:pPr algn="ctr" eaLnBrk="0" fontAlgn="base" hangingPunct="0">
              <a:spcBef>
                <a:spcPct val="0"/>
              </a:spcBef>
              <a:spcAft>
                <a:spcPct val="0"/>
              </a:spcAft>
              <a:defRPr/>
            </a:pPr>
            <a:r>
              <a:rPr lang="en-US" sz="3600" b="1">
                <a:solidFill>
                  <a:srgbClr val="FF0000"/>
                </a:solidFill>
                <a:effectLst>
                  <a:outerShdw blurRad="38100" dist="38100" dir="2700000" algn="tl">
                    <a:srgbClr val="C0C0C0"/>
                  </a:outerShdw>
                </a:effectLst>
                <a:latin typeface="Times New Roman" pitchFamily="18" charset="0"/>
              </a:rPr>
              <a:t>Củng cố:</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5522"/>
                                        </p:tgtEl>
                                        <p:attrNameLst>
                                          <p:attrName>style.visibility</p:attrName>
                                        </p:attrNameLst>
                                      </p:cBhvr>
                                      <p:to>
                                        <p:strVal val="visible"/>
                                      </p:to>
                                    </p:set>
                                    <p:animEffect transition="in" filter="blinds(horizontal)">
                                      <p:cBhvr>
                                        <p:cTn id="7" dur="500"/>
                                        <p:tgtEl>
                                          <p:spTgt spid="2355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35523"/>
                                        </p:tgtEl>
                                        <p:attrNameLst>
                                          <p:attrName>style.visibility</p:attrName>
                                        </p:attrNameLst>
                                      </p:cBhvr>
                                      <p:to>
                                        <p:strVal val="visible"/>
                                      </p:to>
                                    </p:set>
                                    <p:animEffect transition="in" filter="box(in)">
                                      <p:cBhvr>
                                        <p:cTn id="12" dur="500"/>
                                        <p:tgtEl>
                                          <p:spTgt spid="235523"/>
                                        </p:tgtEl>
                                      </p:cBhvr>
                                    </p:animEffect>
                                  </p:childTnLst>
                                </p:cTn>
                              </p:par>
                            </p:childTnLst>
                          </p:cTn>
                        </p:par>
                        <p:par>
                          <p:cTn id="13" fill="hold" nodeType="afterGroup">
                            <p:stCondLst>
                              <p:cond delay="500"/>
                            </p:stCondLst>
                            <p:childTnLst>
                              <p:par>
                                <p:cTn id="14" presetID="2" presetClass="entr" presetSubtype="4" fill="hold" grpId="0" nodeType="afterEffect">
                                  <p:stCondLst>
                                    <p:cond delay="0"/>
                                  </p:stCondLst>
                                  <p:childTnLst>
                                    <p:set>
                                      <p:cBhvr>
                                        <p:cTn id="15" dur="1" fill="hold">
                                          <p:stCondLst>
                                            <p:cond delay="0"/>
                                          </p:stCondLst>
                                        </p:cTn>
                                        <p:tgtEl>
                                          <p:spTgt spid="235526"/>
                                        </p:tgtEl>
                                        <p:attrNameLst>
                                          <p:attrName>style.visibility</p:attrName>
                                        </p:attrNameLst>
                                      </p:cBhvr>
                                      <p:to>
                                        <p:strVal val="visible"/>
                                      </p:to>
                                    </p:set>
                                    <p:anim calcmode="lin" valueType="num">
                                      <p:cBhvr additive="base">
                                        <p:cTn id="16" dur="500" fill="hold"/>
                                        <p:tgtEl>
                                          <p:spTgt spid="235526"/>
                                        </p:tgtEl>
                                        <p:attrNameLst>
                                          <p:attrName>ppt_x</p:attrName>
                                        </p:attrNameLst>
                                      </p:cBhvr>
                                      <p:tavLst>
                                        <p:tav tm="0">
                                          <p:val>
                                            <p:strVal val="#ppt_x"/>
                                          </p:val>
                                        </p:tav>
                                        <p:tav tm="100000">
                                          <p:val>
                                            <p:strVal val="#ppt_x"/>
                                          </p:val>
                                        </p:tav>
                                      </p:tavLst>
                                    </p:anim>
                                    <p:anim calcmode="lin" valueType="num">
                                      <p:cBhvr additive="base">
                                        <p:cTn id="17" dur="500" fill="hold"/>
                                        <p:tgtEl>
                                          <p:spTgt spid="2355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22" grpId="0"/>
      <p:bldP spid="235523" grpId="0" animBg="1"/>
      <p:bldP spid="23552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4" name="AutoShape 4">
            <a:extLst>
              <a:ext uri="{FF2B5EF4-FFF2-40B4-BE49-F238E27FC236}">
                <a16:creationId xmlns:a16="http://schemas.microsoft.com/office/drawing/2014/main" id="{672B1AEC-AB4F-4CB8-BFCC-D1F9E0859053}"/>
              </a:ext>
            </a:extLst>
          </p:cNvPr>
          <p:cNvSpPr>
            <a:spLocks noChangeArrowheads="1"/>
          </p:cNvSpPr>
          <p:nvPr/>
        </p:nvSpPr>
        <p:spPr bwMode="auto">
          <a:xfrm>
            <a:off x="1676400" y="990600"/>
            <a:ext cx="8839200" cy="3048000"/>
          </a:xfrm>
          <a:prstGeom prst="horizontalScroll">
            <a:avLst>
              <a:gd name="adj" fmla="val 5352"/>
            </a:avLst>
          </a:prstGeom>
          <a:solidFill>
            <a:srgbClr val="BBF9AD"/>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sz="2800">
                <a:solidFill>
                  <a:srgbClr val="0000FF"/>
                </a:solidFill>
                <a:latin typeface="Times New Roman" panose="02020603050405020304" pitchFamily="18" charset="0"/>
              </a:rPr>
              <a:t>Về nhà các em tập đặt những câu văn có sử dụng hình ảnh</a:t>
            </a:r>
          </a:p>
          <a:p>
            <a:pPr fontAlgn="base">
              <a:spcBef>
                <a:spcPct val="0"/>
              </a:spcBef>
              <a:spcAft>
                <a:spcPct val="0"/>
              </a:spcAft>
            </a:pPr>
            <a:r>
              <a:rPr lang="en-US" altLang="en-US" sz="2800">
                <a:solidFill>
                  <a:srgbClr val="0000FF"/>
                </a:solidFill>
                <a:latin typeface="Times New Roman" panose="02020603050405020304" pitchFamily="18" charset="0"/>
              </a:rPr>
              <a:t>so sánh như cách so sánh các em đã học ngày hôm nay.</a:t>
            </a:r>
          </a:p>
          <a:p>
            <a:pPr fontAlgn="base">
              <a:spcBef>
                <a:spcPct val="0"/>
              </a:spcBef>
              <a:spcAft>
                <a:spcPct val="0"/>
              </a:spcAft>
            </a:pPr>
            <a:r>
              <a:rPr lang="en-US" altLang="en-US" sz="2800">
                <a:solidFill>
                  <a:srgbClr val="0000FF"/>
                </a:solidFill>
                <a:latin typeface="Times New Roman" panose="02020603050405020304" pitchFamily="18" charset="0"/>
              </a:rPr>
              <a:t>Gìơ sau cả lớp mình cùng thi đua xem ai có nhiều câu </a:t>
            </a:r>
          </a:p>
          <a:p>
            <a:pPr fontAlgn="base">
              <a:spcBef>
                <a:spcPct val="0"/>
              </a:spcBef>
              <a:spcAft>
                <a:spcPct val="0"/>
              </a:spcAft>
            </a:pPr>
            <a:r>
              <a:rPr lang="en-US" altLang="en-US" sz="2800">
                <a:solidFill>
                  <a:srgbClr val="0000FF"/>
                </a:solidFill>
                <a:latin typeface="Times New Roman" panose="02020603050405020304" pitchFamily="18" charset="0"/>
              </a:rPr>
              <a:t>hay hơn nhé!</a:t>
            </a:r>
          </a:p>
        </p:txBody>
      </p:sp>
      <p:sp>
        <p:nvSpPr>
          <p:cNvPr id="17411" name="Text Box 5">
            <a:extLst>
              <a:ext uri="{FF2B5EF4-FFF2-40B4-BE49-F238E27FC236}">
                <a16:creationId xmlns:a16="http://schemas.microsoft.com/office/drawing/2014/main" id="{8B075180-527E-48F8-B286-032DC23A10F5}"/>
              </a:ext>
            </a:extLst>
          </p:cNvPr>
          <p:cNvSpPr txBox="1">
            <a:spLocks noChangeArrowheads="1"/>
          </p:cNvSpPr>
          <p:nvPr/>
        </p:nvSpPr>
        <p:spPr bwMode="auto">
          <a:xfrm>
            <a:off x="4648200" y="288926"/>
            <a:ext cx="2971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en-US" altLang="en-US" sz="4000" b="1">
                <a:solidFill>
                  <a:srgbClr val="FF0000"/>
                </a:solidFill>
                <a:latin typeface="Times New Roman" panose="02020603050405020304" pitchFamily="18" charset="0"/>
              </a:rPr>
              <a:t>Dặn dò:</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nodeType="withEffect">
                                  <p:stCondLst>
                                    <p:cond delay="0"/>
                                  </p:stCondLst>
                                  <p:childTnLst>
                                    <p:set>
                                      <p:cBhvr>
                                        <p:cTn id="6" dur="1" fill="hold">
                                          <p:stCondLst>
                                            <p:cond delay="0"/>
                                          </p:stCondLst>
                                        </p:cTn>
                                        <p:tgtEl>
                                          <p:spTgt spid="220164">
                                            <p:txEl>
                                              <p:pRg st="0" end="0"/>
                                            </p:txEl>
                                          </p:spTgt>
                                        </p:tgtEl>
                                        <p:attrNameLst>
                                          <p:attrName>style.visibility</p:attrName>
                                        </p:attrNameLst>
                                      </p:cBhvr>
                                      <p:to>
                                        <p:strVal val="visible"/>
                                      </p:to>
                                    </p:set>
                                    <p:anim calcmode="lin" valueType="num">
                                      <p:cBhvr>
                                        <p:cTn id="7" dur="1000" fill="hold"/>
                                        <p:tgtEl>
                                          <p:spTgt spid="220164">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20164">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20164">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220164">
                                            <p:txEl>
                                              <p:pRg st="1" end="1"/>
                                            </p:txEl>
                                          </p:spTgt>
                                        </p:tgtEl>
                                        <p:attrNameLst>
                                          <p:attrName>style.visibility</p:attrName>
                                        </p:attrNameLst>
                                      </p:cBhvr>
                                      <p:to>
                                        <p:strVal val="visible"/>
                                      </p:to>
                                    </p:set>
                                    <p:anim calcmode="lin" valueType="num">
                                      <p:cBhvr>
                                        <p:cTn id="12" dur="1000" fill="hold"/>
                                        <p:tgtEl>
                                          <p:spTgt spid="220164">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220164">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220164">
                                            <p:txEl>
                                              <p:pRg st="1" end="1"/>
                                            </p:txEl>
                                          </p:spTgt>
                                        </p:tgtEl>
                                      </p:cBhvr>
                                    </p:animEffect>
                                  </p:childTnLst>
                                </p:cTn>
                              </p:par>
                              <p:par>
                                <p:cTn id="15" presetID="55" presetClass="entr" presetSubtype="0" fill="hold" nodeType="withEffect">
                                  <p:stCondLst>
                                    <p:cond delay="0"/>
                                  </p:stCondLst>
                                  <p:childTnLst>
                                    <p:set>
                                      <p:cBhvr>
                                        <p:cTn id="16" dur="1" fill="hold">
                                          <p:stCondLst>
                                            <p:cond delay="0"/>
                                          </p:stCondLst>
                                        </p:cTn>
                                        <p:tgtEl>
                                          <p:spTgt spid="220164">
                                            <p:txEl>
                                              <p:pRg st="2" end="2"/>
                                            </p:txEl>
                                          </p:spTgt>
                                        </p:tgtEl>
                                        <p:attrNameLst>
                                          <p:attrName>style.visibility</p:attrName>
                                        </p:attrNameLst>
                                      </p:cBhvr>
                                      <p:to>
                                        <p:strVal val="visible"/>
                                      </p:to>
                                    </p:set>
                                    <p:anim calcmode="lin" valueType="num">
                                      <p:cBhvr>
                                        <p:cTn id="17" dur="1000" fill="hold"/>
                                        <p:tgtEl>
                                          <p:spTgt spid="220164">
                                            <p:txEl>
                                              <p:pRg st="2" end="2"/>
                                            </p:txEl>
                                          </p:spTgt>
                                        </p:tgtEl>
                                        <p:attrNameLst>
                                          <p:attrName>ppt_w</p:attrName>
                                        </p:attrNameLst>
                                      </p:cBhvr>
                                      <p:tavLst>
                                        <p:tav tm="0">
                                          <p:val>
                                            <p:strVal val="#ppt_w*0.70"/>
                                          </p:val>
                                        </p:tav>
                                        <p:tav tm="100000">
                                          <p:val>
                                            <p:strVal val="#ppt_w"/>
                                          </p:val>
                                        </p:tav>
                                      </p:tavLst>
                                    </p:anim>
                                    <p:anim calcmode="lin" valueType="num">
                                      <p:cBhvr>
                                        <p:cTn id="18" dur="1000" fill="hold"/>
                                        <p:tgtEl>
                                          <p:spTgt spid="220164">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220164">
                                            <p:txEl>
                                              <p:pRg st="2" end="2"/>
                                            </p:txEl>
                                          </p:spTgt>
                                        </p:tgtEl>
                                      </p:cBhvr>
                                    </p:animEffect>
                                  </p:childTnLst>
                                </p:cTn>
                              </p:par>
                              <p:par>
                                <p:cTn id="20" presetID="55" presetClass="entr" presetSubtype="0" fill="hold" nodeType="withEffect">
                                  <p:stCondLst>
                                    <p:cond delay="0"/>
                                  </p:stCondLst>
                                  <p:childTnLst>
                                    <p:set>
                                      <p:cBhvr>
                                        <p:cTn id="21" dur="1" fill="hold">
                                          <p:stCondLst>
                                            <p:cond delay="0"/>
                                          </p:stCondLst>
                                        </p:cTn>
                                        <p:tgtEl>
                                          <p:spTgt spid="220164">
                                            <p:txEl>
                                              <p:pRg st="3" end="3"/>
                                            </p:txEl>
                                          </p:spTgt>
                                        </p:tgtEl>
                                        <p:attrNameLst>
                                          <p:attrName>style.visibility</p:attrName>
                                        </p:attrNameLst>
                                      </p:cBhvr>
                                      <p:to>
                                        <p:strVal val="visible"/>
                                      </p:to>
                                    </p:set>
                                    <p:anim calcmode="lin" valueType="num">
                                      <p:cBhvr>
                                        <p:cTn id="22" dur="1000" fill="hold"/>
                                        <p:tgtEl>
                                          <p:spTgt spid="220164">
                                            <p:txEl>
                                              <p:pRg st="3" end="3"/>
                                            </p:txEl>
                                          </p:spTgt>
                                        </p:tgtEl>
                                        <p:attrNameLst>
                                          <p:attrName>ppt_w</p:attrName>
                                        </p:attrNameLst>
                                      </p:cBhvr>
                                      <p:tavLst>
                                        <p:tav tm="0">
                                          <p:val>
                                            <p:strVal val="#ppt_w*0.70"/>
                                          </p:val>
                                        </p:tav>
                                        <p:tav tm="100000">
                                          <p:val>
                                            <p:strVal val="#ppt_w"/>
                                          </p:val>
                                        </p:tav>
                                      </p:tavLst>
                                    </p:anim>
                                    <p:anim calcmode="lin" valueType="num">
                                      <p:cBhvr>
                                        <p:cTn id="23" dur="1000" fill="hold"/>
                                        <p:tgtEl>
                                          <p:spTgt spid="220164">
                                            <p:txEl>
                                              <p:pRg st="3" end="3"/>
                                            </p:txEl>
                                          </p:spTgt>
                                        </p:tgtEl>
                                        <p:attrNameLst>
                                          <p:attrName>ppt_h</p:attrName>
                                        </p:attrNameLst>
                                      </p:cBhvr>
                                      <p:tavLst>
                                        <p:tav tm="0">
                                          <p:val>
                                            <p:strVal val="#ppt_h"/>
                                          </p:val>
                                        </p:tav>
                                        <p:tav tm="100000">
                                          <p:val>
                                            <p:strVal val="#ppt_h"/>
                                          </p:val>
                                        </p:tav>
                                      </p:tavLst>
                                    </p:anim>
                                    <p:animEffect transition="in" filter="fade">
                                      <p:cBhvr>
                                        <p:cTn id="24" dur="1000"/>
                                        <p:tgtEl>
                                          <p:spTgt spid="22016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 descr="Frames PPT 026">
            <a:extLst>
              <a:ext uri="{FF2B5EF4-FFF2-40B4-BE49-F238E27FC236}">
                <a16:creationId xmlns:a16="http://schemas.microsoft.com/office/drawing/2014/main" id="{9C1DAA48-0BDC-4957-AAC7-C61BE1C87C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WordArt 9">
            <a:extLst>
              <a:ext uri="{FF2B5EF4-FFF2-40B4-BE49-F238E27FC236}">
                <a16:creationId xmlns:a16="http://schemas.microsoft.com/office/drawing/2014/main" id="{536AC65C-3593-40AD-BD10-287D609DA8D6}"/>
              </a:ext>
            </a:extLst>
          </p:cNvPr>
          <p:cNvSpPr>
            <a:spLocks noChangeArrowheads="1" noChangeShapeType="1" noTextEdit="1"/>
          </p:cNvSpPr>
          <p:nvPr/>
        </p:nvSpPr>
        <p:spPr bwMode="auto">
          <a:xfrm>
            <a:off x="2286000" y="2590800"/>
            <a:ext cx="7543800" cy="1752600"/>
          </a:xfrm>
          <a:prstGeom prst="rect">
            <a:avLst/>
          </a:prstGeom>
        </p:spPr>
        <p:txBody>
          <a:bodyPr wrap="none" fromWordArt="1">
            <a:prstTxWarp prst="textDoubleWave1">
              <a:avLst>
                <a:gd name="adj1" fmla="val 6500"/>
                <a:gd name="adj2" fmla="val 0"/>
              </a:avLst>
            </a:prstTxWarp>
          </a:bodyPr>
          <a:lstStyle/>
          <a:p>
            <a:pPr fontAlgn="base">
              <a:spcBef>
                <a:spcPct val="0"/>
              </a:spcBef>
              <a:spcAft>
                <a:spcPct val="0"/>
              </a:spcAft>
            </a:pPr>
            <a:r>
              <a:rPr lang="en-US" sz="4000" b="1" kern="10">
                <a:ln w="18034">
                  <a:solidFill>
                    <a:srgbClr val="FF0000"/>
                  </a:solidFill>
                  <a:miter lim="800000"/>
                  <a:headEnd/>
                  <a:tailEnd/>
                </a:ln>
                <a:solidFill>
                  <a:srgbClr val="0000FF"/>
                </a:solidFill>
                <a:effectLst>
                  <a:outerShdw dist="23000" dir="7020039" algn="tl" rotWithShape="0">
                    <a:srgbClr val="000000">
                      <a:alpha val="50000"/>
                    </a:srgbClr>
                  </a:outerShdw>
                </a:effectLst>
                <a:latin typeface="Times New Roman" panose="02020603050405020304" pitchFamily="18" charset="0"/>
                <a:cs typeface="Times New Roman" panose="02020603050405020304" pitchFamily="18" charset="0"/>
              </a:rPr>
              <a:t>Chúc các em chăm ngoan, học giỏi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a:extLst>
              <a:ext uri="{FF2B5EF4-FFF2-40B4-BE49-F238E27FC236}">
                <a16:creationId xmlns:a16="http://schemas.microsoft.com/office/drawing/2014/main" id="{B474481C-F104-4477-87D5-27B62BC773BF}"/>
              </a:ext>
            </a:extLst>
          </p:cNvPr>
          <p:cNvSpPr>
            <a:spLocks noGrp="1" noChangeArrowheads="1"/>
          </p:cNvSpPr>
          <p:nvPr>
            <p:ph type="title"/>
          </p:nvPr>
        </p:nvSpPr>
        <p:spPr>
          <a:xfrm>
            <a:off x="3352800" y="304800"/>
            <a:ext cx="5486400" cy="609600"/>
          </a:xfrm>
        </p:spPr>
        <p:txBody>
          <a:bodyPr/>
          <a:lstStyle/>
          <a:p>
            <a:pPr eaLnBrk="1" hangingPunct="1"/>
            <a:r>
              <a:rPr lang="en-US" altLang="en-US" sz="3200" b="1">
                <a:solidFill>
                  <a:srgbClr val="FF0000"/>
                </a:solidFill>
                <a:latin typeface="Times New Roman" panose="02020603050405020304" pitchFamily="18" charset="0"/>
              </a:rPr>
              <a:t>Kiểm tra bài cũ </a:t>
            </a:r>
          </a:p>
        </p:txBody>
      </p:sp>
      <p:sp>
        <p:nvSpPr>
          <p:cNvPr id="4101" name="Rectangle 5">
            <a:extLst>
              <a:ext uri="{FF2B5EF4-FFF2-40B4-BE49-F238E27FC236}">
                <a16:creationId xmlns:a16="http://schemas.microsoft.com/office/drawing/2014/main" id="{5016F268-F683-4A23-AF4A-BF7100DB1D2B}"/>
              </a:ext>
            </a:extLst>
          </p:cNvPr>
          <p:cNvSpPr>
            <a:spLocks noChangeArrowheads="1"/>
          </p:cNvSpPr>
          <p:nvPr/>
        </p:nvSpPr>
        <p:spPr bwMode="auto">
          <a:xfrm>
            <a:off x="1752600" y="1066800"/>
            <a:ext cx="8305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a:solidFill>
                  <a:srgbClr val="FF0000"/>
                </a:solidFill>
                <a:latin typeface="Times New Roman" panose="02020603050405020304" pitchFamily="18" charset="0"/>
              </a:rPr>
              <a:t>1)  Tìm tên các sự vật được so sánh với nhau trong  câu sau:</a:t>
            </a:r>
            <a:br>
              <a:rPr lang="en-US" altLang="en-US" sz="3200">
                <a:solidFill>
                  <a:srgbClr val="FF0000"/>
                </a:solidFill>
                <a:latin typeface="Times New Roman" panose="02020603050405020304" pitchFamily="18" charset="0"/>
              </a:rPr>
            </a:br>
            <a:r>
              <a:rPr lang="en-US" altLang="en-US" sz="3200">
                <a:solidFill>
                  <a:srgbClr val="0000FF"/>
                </a:solidFill>
                <a:latin typeface="Times New Roman" panose="02020603050405020304" pitchFamily="18" charset="0"/>
              </a:rPr>
              <a:t> Cầu Thê Húc màu son, cong cong như con tôm, dẫn vào đền Ngọc Sơn.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Effect transition="in" filter="box(in)">
                                      <p:cBhvr>
                                        <p:cTn id="7" dur="1000"/>
                                        <p:tgtEl>
                                          <p:spTgt spid="41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2E743C8C-CCAD-42EF-B222-9DCC5F0E1AEA}"/>
              </a:ext>
            </a:extLst>
          </p:cNvPr>
          <p:cNvSpPr>
            <a:spLocks noChangeArrowheads="1"/>
          </p:cNvSpPr>
          <p:nvPr/>
        </p:nvSpPr>
        <p:spPr bwMode="auto">
          <a:xfrm>
            <a:off x="1828800" y="1828800"/>
            <a:ext cx="83820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marL="838200" indent="-838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a:solidFill>
                  <a:srgbClr val="0000FF"/>
                </a:solidFill>
                <a:latin typeface="Times New Roman" panose="02020603050405020304" pitchFamily="18" charset="0"/>
              </a:rPr>
              <a:t>2)  Chọn các từ ngữ:</a:t>
            </a:r>
            <a:br>
              <a:rPr lang="en-US" altLang="en-US" sz="3200">
                <a:solidFill>
                  <a:srgbClr val="0000FF"/>
                </a:solidFill>
                <a:latin typeface="Times New Roman" panose="02020603050405020304" pitchFamily="18" charset="0"/>
              </a:rPr>
            </a:br>
            <a:r>
              <a:rPr lang="en-US" altLang="en-US" sz="3200">
                <a:solidFill>
                  <a:srgbClr val="0000FF"/>
                </a:solidFill>
                <a:latin typeface="Times New Roman" panose="02020603050405020304" pitchFamily="18" charset="0"/>
              </a:rPr>
              <a:t> điền vào chỗ trống để tạo hình ảnh so sánh:</a:t>
            </a:r>
            <a:br>
              <a:rPr lang="en-US" altLang="en-US" sz="3200">
                <a:solidFill>
                  <a:srgbClr val="0000FF"/>
                </a:solidFill>
                <a:latin typeface="Times New Roman" panose="02020603050405020304" pitchFamily="18" charset="0"/>
              </a:rPr>
            </a:br>
            <a:br>
              <a:rPr lang="en-US" altLang="en-US" sz="3200">
                <a:solidFill>
                  <a:srgbClr val="0000FF"/>
                </a:solidFill>
                <a:latin typeface="Times New Roman" panose="02020603050405020304" pitchFamily="18" charset="0"/>
              </a:rPr>
            </a:br>
            <a:r>
              <a:rPr lang="en-US" altLang="en-US" sz="3200">
                <a:solidFill>
                  <a:srgbClr val="0000FF"/>
                </a:solidFill>
                <a:latin typeface="Times New Roman" panose="02020603050405020304" pitchFamily="18" charset="0"/>
              </a:rPr>
              <a:t> - Tiếng gió rừng vi vu như …………….</a:t>
            </a:r>
            <a:br>
              <a:rPr lang="en-US" altLang="en-US" sz="3200">
                <a:solidFill>
                  <a:srgbClr val="0000FF"/>
                </a:solidFill>
                <a:latin typeface="Times New Roman" panose="02020603050405020304" pitchFamily="18" charset="0"/>
              </a:rPr>
            </a:br>
            <a:r>
              <a:rPr lang="en-US" altLang="en-US" sz="3200">
                <a:solidFill>
                  <a:srgbClr val="0000FF"/>
                </a:solidFill>
                <a:latin typeface="Times New Roman" panose="02020603050405020304" pitchFamily="18" charset="0"/>
              </a:rPr>
              <a:t> - Sương sớm long lanh tựa ……………</a:t>
            </a:r>
          </a:p>
        </p:txBody>
      </p:sp>
      <p:sp>
        <p:nvSpPr>
          <p:cNvPr id="4099" name="Text Box 27">
            <a:extLst>
              <a:ext uri="{FF2B5EF4-FFF2-40B4-BE49-F238E27FC236}">
                <a16:creationId xmlns:a16="http://schemas.microsoft.com/office/drawing/2014/main" id="{0F77A784-CED6-4171-A654-CD66332E331E}"/>
              </a:ext>
            </a:extLst>
          </p:cNvPr>
          <p:cNvSpPr txBox="1">
            <a:spLocks noChangeArrowheads="1"/>
          </p:cNvSpPr>
          <p:nvPr/>
        </p:nvSpPr>
        <p:spPr bwMode="auto">
          <a:xfrm>
            <a:off x="2971800" y="2590801"/>
            <a:ext cx="2057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endParaRPr lang="vi-VN" altLang="en-US" sz="2800" b="1">
              <a:solidFill>
                <a:srgbClr val="000000"/>
              </a:solidFill>
              <a:latin typeface="Times New Roman" panose="02020603050405020304" pitchFamily="18" charset="0"/>
            </a:endParaRPr>
          </a:p>
        </p:txBody>
      </p:sp>
      <p:sp>
        <p:nvSpPr>
          <p:cNvPr id="173084" name="Text Box 28">
            <a:extLst>
              <a:ext uri="{FF2B5EF4-FFF2-40B4-BE49-F238E27FC236}">
                <a16:creationId xmlns:a16="http://schemas.microsoft.com/office/drawing/2014/main" id="{0A6CBAE6-44E5-4AEE-AF6B-ACE145913D55}"/>
              </a:ext>
            </a:extLst>
          </p:cNvPr>
          <p:cNvSpPr txBox="1">
            <a:spLocks noChangeArrowheads="1"/>
          </p:cNvSpPr>
          <p:nvPr/>
        </p:nvSpPr>
        <p:spPr bwMode="auto">
          <a:xfrm>
            <a:off x="5334000" y="1630364"/>
            <a:ext cx="1981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3200">
                <a:solidFill>
                  <a:srgbClr val="FF0000"/>
                </a:solidFill>
                <a:latin typeface="Times New Roman" panose="02020603050405020304" pitchFamily="18" charset="0"/>
              </a:rPr>
              <a:t>tiếng </a:t>
            </a:r>
            <a:r>
              <a:rPr lang="vi-VN" altLang="en-US" sz="3200">
                <a:solidFill>
                  <a:srgbClr val="FF0000"/>
                </a:solidFill>
                <a:latin typeface="Times New Roman" panose="02020603050405020304" pitchFamily="18" charset="0"/>
              </a:rPr>
              <a:t>sáo</a:t>
            </a:r>
            <a:r>
              <a:rPr lang="en-US" altLang="en-US" sz="3200">
                <a:solidFill>
                  <a:srgbClr val="FF0000"/>
                </a:solidFill>
                <a:latin typeface="Times New Roman" panose="02020603050405020304" pitchFamily="18" charset="0"/>
              </a:rPr>
              <a:t>,</a:t>
            </a:r>
            <a:r>
              <a:rPr lang="vi-VN" altLang="en-US" sz="3200">
                <a:solidFill>
                  <a:srgbClr val="FF0000"/>
                </a:solidFill>
                <a:latin typeface="Times New Roman" panose="02020603050405020304" pitchFamily="18" charset="0"/>
              </a:rPr>
              <a:t> </a:t>
            </a:r>
          </a:p>
        </p:txBody>
      </p:sp>
      <p:sp>
        <p:nvSpPr>
          <p:cNvPr id="173085" name="Text Box 29">
            <a:extLst>
              <a:ext uri="{FF2B5EF4-FFF2-40B4-BE49-F238E27FC236}">
                <a16:creationId xmlns:a16="http://schemas.microsoft.com/office/drawing/2014/main" id="{DD69AF34-98FF-4DA5-B11F-A3B5A11200F4}"/>
              </a:ext>
            </a:extLst>
          </p:cNvPr>
          <p:cNvSpPr txBox="1">
            <a:spLocks noChangeArrowheads="1"/>
          </p:cNvSpPr>
          <p:nvPr/>
        </p:nvSpPr>
        <p:spPr bwMode="auto">
          <a:xfrm>
            <a:off x="7086600" y="1630364"/>
            <a:ext cx="28956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3200">
                <a:solidFill>
                  <a:srgbClr val="FF0000"/>
                </a:solidFill>
                <a:latin typeface="Times New Roman" panose="02020603050405020304" pitchFamily="18" charset="0"/>
              </a:rPr>
              <a:t>những hạt ngọc</a:t>
            </a:r>
            <a:endParaRPr lang="vi-VN" altLang="en-US" sz="3200">
              <a:solidFill>
                <a:srgbClr val="FF0000"/>
              </a:solidFill>
              <a:latin typeface="Times New Roman" panose="02020603050405020304" pitchFamily="18" charset="0"/>
            </a:endParaRPr>
          </a:p>
        </p:txBody>
      </p:sp>
      <p:sp>
        <p:nvSpPr>
          <p:cNvPr id="4102" name="Rectangle 31">
            <a:extLst>
              <a:ext uri="{FF2B5EF4-FFF2-40B4-BE49-F238E27FC236}">
                <a16:creationId xmlns:a16="http://schemas.microsoft.com/office/drawing/2014/main" id="{66448F4C-4599-4850-B451-864AF444522F}"/>
              </a:ext>
            </a:extLst>
          </p:cNvPr>
          <p:cNvSpPr>
            <a:spLocks noGrp="1" noChangeArrowheads="1"/>
          </p:cNvSpPr>
          <p:nvPr>
            <p:ph type="title"/>
          </p:nvPr>
        </p:nvSpPr>
        <p:spPr>
          <a:xfrm>
            <a:off x="3352800" y="762000"/>
            <a:ext cx="5486400" cy="609600"/>
          </a:xfrm>
          <a:noFill/>
        </p:spPr>
        <p:txBody>
          <a:bodyPr/>
          <a:lstStyle/>
          <a:p>
            <a:pPr eaLnBrk="1" hangingPunct="1"/>
            <a:r>
              <a:rPr lang="en-US" altLang="en-US" sz="3200" b="1">
                <a:solidFill>
                  <a:srgbClr val="FF0000"/>
                </a:solidFill>
              </a:rPr>
              <a:t>Kiểm tra bài cũ</a:t>
            </a:r>
            <a:r>
              <a:rPr lang="en-US" altLang="en-US" sz="3200">
                <a:solidFill>
                  <a:srgbClr val="FF0000"/>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path" presetSubtype="0" accel="50000" decel="50000" fill="hold" grpId="0" nodeType="clickEffect">
                                  <p:stCondLst>
                                    <p:cond delay="0"/>
                                  </p:stCondLst>
                                  <p:childTnLst>
                                    <p:animMotion origin="layout" path="M 3.33333E-6 -1.11111E-6 L 3.33333E-6 0.22014 " pathEditMode="relative" rAng="0" ptsTypes="AA">
                                      <p:cBhvr>
                                        <p:cTn id="6" dur="2000" fill="hold"/>
                                        <p:tgtEl>
                                          <p:spTgt spid="173085"/>
                                        </p:tgtEl>
                                        <p:attrNameLst>
                                          <p:attrName>ppt_x</p:attrName>
                                          <p:attrName>ppt_y</p:attrName>
                                        </p:attrNameLst>
                                      </p:cBhvr>
                                      <p:rCtr x="0" y="10995"/>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56" presetClass="path" presetSubtype="0" accel="50000" decel="50000" fill="hold" grpId="0" nodeType="clickEffect">
                                  <p:stCondLst>
                                    <p:cond delay="0"/>
                                  </p:stCondLst>
                                  <p:childTnLst>
                                    <p:animMotion origin="layout" path="M 0 -1.11111E-6 L 0.20833 0.29792 " pathEditMode="relative" rAng="0" ptsTypes="AA">
                                      <p:cBhvr>
                                        <p:cTn id="10" dur="2000" fill="hold"/>
                                        <p:tgtEl>
                                          <p:spTgt spid="173084"/>
                                        </p:tgtEl>
                                        <p:attrNameLst>
                                          <p:attrName>ppt_x</p:attrName>
                                          <p:attrName>ppt_y</p:attrName>
                                        </p:attrNameLst>
                                      </p:cBhvr>
                                      <p:rCtr x="10417" y="1488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84" grpId="0"/>
      <p:bldP spid="17308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6473937-32B2-46C4-85AC-BB7C655ADF18}"/>
              </a:ext>
            </a:extLst>
          </p:cNvPr>
          <p:cNvSpPr>
            <a:spLocks noGrp="1" noChangeArrowheads="1"/>
          </p:cNvSpPr>
          <p:nvPr>
            <p:ph type="title"/>
          </p:nvPr>
        </p:nvSpPr>
        <p:spPr>
          <a:xfrm>
            <a:off x="4038600" y="152400"/>
            <a:ext cx="4052888" cy="457200"/>
          </a:xfrm>
        </p:spPr>
        <p:txBody>
          <a:bodyPr/>
          <a:lstStyle/>
          <a:p>
            <a:pPr eaLnBrk="1" hangingPunct="1"/>
            <a:r>
              <a:rPr lang="en-US" altLang="en-US" sz="3200" b="1">
                <a:solidFill>
                  <a:srgbClr val="FF0000"/>
                </a:solidFill>
                <a:latin typeface="Times New Roman" panose="02020603050405020304" pitchFamily="18" charset="0"/>
              </a:rPr>
              <a:t>Luyện từ và câu</a:t>
            </a:r>
          </a:p>
        </p:txBody>
      </p:sp>
      <p:sp>
        <p:nvSpPr>
          <p:cNvPr id="234499" name="Rectangle 3">
            <a:extLst>
              <a:ext uri="{FF2B5EF4-FFF2-40B4-BE49-F238E27FC236}">
                <a16:creationId xmlns:a16="http://schemas.microsoft.com/office/drawing/2014/main" id="{D7E18475-C692-42C6-BEBC-16D2B1EA3969}"/>
              </a:ext>
            </a:extLst>
          </p:cNvPr>
          <p:cNvSpPr>
            <a:spLocks noChangeArrowheads="1"/>
          </p:cNvSpPr>
          <p:nvPr/>
        </p:nvSpPr>
        <p:spPr bwMode="auto">
          <a:xfrm>
            <a:off x="1524000" y="1981200"/>
            <a:ext cx="8991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endParaRPr lang="vi-VN" altLang="en-US" sz="6600" b="1">
              <a:solidFill>
                <a:srgbClr val="FF6600"/>
              </a:solidFill>
              <a:latin typeface=".VnAvant" panose="020B7200000000000000" pitchFamily="34" charset="0"/>
            </a:endParaRPr>
          </a:p>
        </p:txBody>
      </p:sp>
      <p:sp>
        <p:nvSpPr>
          <p:cNvPr id="234500" name="Text Box 4">
            <a:extLst>
              <a:ext uri="{FF2B5EF4-FFF2-40B4-BE49-F238E27FC236}">
                <a16:creationId xmlns:a16="http://schemas.microsoft.com/office/drawing/2014/main" id="{13C80680-A80F-43BB-B864-4BCE62D65BCE}"/>
              </a:ext>
            </a:extLst>
          </p:cNvPr>
          <p:cNvSpPr txBox="1">
            <a:spLocks noChangeArrowheads="1"/>
          </p:cNvSpPr>
          <p:nvPr/>
        </p:nvSpPr>
        <p:spPr bwMode="auto">
          <a:xfrm>
            <a:off x="2209800" y="1328739"/>
            <a:ext cx="7162800" cy="283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lnSpc>
                <a:spcPct val="50000"/>
              </a:lnSpc>
              <a:spcBef>
                <a:spcPct val="50000"/>
              </a:spcBef>
              <a:spcAft>
                <a:spcPct val="0"/>
              </a:spcAft>
            </a:pPr>
            <a:r>
              <a:rPr lang="en-US" altLang="en-US" sz="2800" b="1">
                <a:solidFill>
                  <a:srgbClr val="FF0000"/>
                </a:solidFill>
                <a:latin typeface="Times New Roman" panose="02020603050405020304" pitchFamily="18" charset="0"/>
              </a:rPr>
              <a:t>Bài 1: Đọc đoạn thơ sau và trả lời câu hỏi:</a:t>
            </a:r>
          </a:p>
          <a:p>
            <a:pPr fontAlgn="base">
              <a:lnSpc>
                <a:spcPct val="70000"/>
              </a:lnSpc>
              <a:spcBef>
                <a:spcPct val="50000"/>
              </a:spcBef>
              <a:spcAft>
                <a:spcPct val="0"/>
              </a:spcAft>
            </a:pPr>
            <a:r>
              <a:rPr lang="en-US" altLang="en-US" sz="2800">
                <a:solidFill>
                  <a:srgbClr val="0000FF"/>
                </a:solidFill>
                <a:latin typeface="Times New Roman" panose="02020603050405020304" pitchFamily="18" charset="0"/>
              </a:rPr>
              <a:t>                    </a:t>
            </a:r>
            <a:r>
              <a:rPr lang="en-US" altLang="en-US" sz="2800" b="1">
                <a:solidFill>
                  <a:srgbClr val="0000FF"/>
                </a:solidFill>
                <a:latin typeface="Times New Roman" panose="02020603050405020304" pitchFamily="18" charset="0"/>
              </a:rPr>
              <a:t>Đã có ai lắng nghe</a:t>
            </a:r>
          </a:p>
          <a:p>
            <a:pPr fontAlgn="base">
              <a:lnSpc>
                <a:spcPct val="70000"/>
              </a:lnSpc>
              <a:spcBef>
                <a:spcPct val="50000"/>
              </a:spcBef>
              <a:spcAft>
                <a:spcPct val="0"/>
              </a:spcAft>
            </a:pPr>
            <a:r>
              <a:rPr lang="en-US" altLang="en-US" sz="2800" b="1">
                <a:solidFill>
                  <a:srgbClr val="0000FF"/>
                </a:solidFill>
                <a:latin typeface="Times New Roman" panose="02020603050405020304" pitchFamily="18" charset="0"/>
              </a:rPr>
              <a:t>                    Tiếng mưa trong rừng cọ </a:t>
            </a:r>
          </a:p>
          <a:p>
            <a:pPr fontAlgn="base">
              <a:lnSpc>
                <a:spcPct val="70000"/>
              </a:lnSpc>
              <a:spcBef>
                <a:spcPct val="50000"/>
              </a:spcBef>
              <a:spcAft>
                <a:spcPct val="0"/>
              </a:spcAft>
            </a:pPr>
            <a:r>
              <a:rPr lang="en-US" altLang="en-US" sz="2800" b="1">
                <a:solidFill>
                  <a:srgbClr val="0000FF"/>
                </a:solidFill>
                <a:latin typeface="Times New Roman" panose="02020603050405020304" pitchFamily="18" charset="0"/>
              </a:rPr>
              <a:t>                    Như tiếng thác dội về</a:t>
            </a:r>
          </a:p>
          <a:p>
            <a:pPr fontAlgn="base">
              <a:lnSpc>
                <a:spcPct val="70000"/>
              </a:lnSpc>
              <a:spcBef>
                <a:spcPct val="50000"/>
              </a:spcBef>
              <a:spcAft>
                <a:spcPct val="0"/>
              </a:spcAft>
            </a:pPr>
            <a:r>
              <a:rPr lang="en-US" altLang="en-US" sz="2800" b="1">
                <a:solidFill>
                  <a:srgbClr val="0000FF"/>
                </a:solidFill>
                <a:latin typeface="Times New Roman" panose="02020603050405020304" pitchFamily="18" charset="0"/>
              </a:rPr>
              <a:t>                    Như ào ào trận gió.</a:t>
            </a:r>
          </a:p>
          <a:p>
            <a:pPr fontAlgn="base">
              <a:lnSpc>
                <a:spcPct val="50000"/>
              </a:lnSpc>
              <a:spcBef>
                <a:spcPct val="50000"/>
              </a:spcBef>
              <a:spcAft>
                <a:spcPct val="0"/>
              </a:spcAft>
            </a:pPr>
            <a:r>
              <a:rPr lang="en-US" altLang="en-US" sz="2800" b="1">
                <a:solidFill>
                  <a:srgbClr val="339933"/>
                </a:solidFill>
                <a:latin typeface="Times New Roman" panose="02020603050405020304" pitchFamily="18" charset="0"/>
              </a:rPr>
              <a:t>                                                     </a:t>
            </a:r>
            <a:r>
              <a:rPr lang="en-US" altLang="en-US" sz="2000" b="1">
                <a:solidFill>
                  <a:srgbClr val="FF0066"/>
                </a:solidFill>
                <a:latin typeface="Times New Roman" panose="02020603050405020304" pitchFamily="18" charset="0"/>
              </a:rPr>
              <a:t>Nguyễn Viết Bình</a:t>
            </a:r>
          </a:p>
        </p:txBody>
      </p:sp>
      <p:sp>
        <p:nvSpPr>
          <p:cNvPr id="234501" name="Text Box 5">
            <a:extLst>
              <a:ext uri="{FF2B5EF4-FFF2-40B4-BE49-F238E27FC236}">
                <a16:creationId xmlns:a16="http://schemas.microsoft.com/office/drawing/2014/main" id="{EBAD206B-A8A6-4448-A164-C5E23962A57E}"/>
              </a:ext>
            </a:extLst>
          </p:cNvPr>
          <p:cNvSpPr txBox="1">
            <a:spLocks noChangeArrowheads="1"/>
          </p:cNvSpPr>
          <p:nvPr/>
        </p:nvSpPr>
        <p:spPr bwMode="auto">
          <a:xfrm>
            <a:off x="3657600" y="609600"/>
            <a:ext cx="4953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en-US" altLang="en-US" sz="3600" b="1">
                <a:solidFill>
                  <a:srgbClr val="0000FF"/>
                </a:solidFill>
                <a:latin typeface="Times New Roman" panose="02020603050405020304" pitchFamily="18" charset="0"/>
              </a:rPr>
              <a:t>So sánh. Dấu chấm</a:t>
            </a:r>
          </a:p>
        </p:txBody>
      </p:sp>
      <p:sp>
        <p:nvSpPr>
          <p:cNvPr id="234503" name="Text Box 7">
            <a:extLst>
              <a:ext uri="{FF2B5EF4-FFF2-40B4-BE49-F238E27FC236}">
                <a16:creationId xmlns:a16="http://schemas.microsoft.com/office/drawing/2014/main" id="{D14937A0-4C17-464A-BB48-2212E86DC782}"/>
              </a:ext>
            </a:extLst>
          </p:cNvPr>
          <p:cNvSpPr txBox="1">
            <a:spLocks noChangeArrowheads="1"/>
          </p:cNvSpPr>
          <p:nvPr/>
        </p:nvSpPr>
        <p:spPr bwMode="auto">
          <a:xfrm>
            <a:off x="1676400" y="4233864"/>
            <a:ext cx="8915400" cy="201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2800" b="1">
                <a:solidFill>
                  <a:srgbClr val="0000FF"/>
                </a:solidFill>
                <a:latin typeface="Times New Roman" panose="02020603050405020304" pitchFamily="18" charset="0"/>
              </a:rPr>
              <a:t>a./ Tiếng mưa trong rừng cọ được so sánh với những âm thanh nào?</a:t>
            </a:r>
          </a:p>
          <a:p>
            <a:pPr fontAlgn="base">
              <a:spcBef>
                <a:spcPct val="50000"/>
              </a:spcBef>
              <a:spcAft>
                <a:spcPct val="0"/>
              </a:spcAft>
            </a:pPr>
            <a:r>
              <a:rPr lang="en-US" altLang="en-US" sz="2800" b="1">
                <a:solidFill>
                  <a:srgbClr val="0000FF"/>
                </a:solidFill>
                <a:latin typeface="Times New Roman" panose="02020603050405020304" pitchFamily="18" charset="0"/>
              </a:rPr>
              <a:t>b./ Qua sự so sánh trên, em hình dung tiếng mưa trong rừng cọ ra sao?</a:t>
            </a:r>
          </a:p>
        </p:txBody>
      </p:sp>
      <p:sp>
        <p:nvSpPr>
          <p:cNvPr id="234504" name="Line 8">
            <a:extLst>
              <a:ext uri="{FF2B5EF4-FFF2-40B4-BE49-F238E27FC236}">
                <a16:creationId xmlns:a16="http://schemas.microsoft.com/office/drawing/2014/main" id="{8D68E8E1-2E19-48FF-B309-817EC30BFEF5}"/>
              </a:ext>
            </a:extLst>
          </p:cNvPr>
          <p:cNvSpPr>
            <a:spLocks noChangeShapeType="1"/>
          </p:cNvSpPr>
          <p:nvPr/>
        </p:nvSpPr>
        <p:spPr bwMode="auto">
          <a:xfrm>
            <a:off x="4927600" y="3124200"/>
            <a:ext cx="1295400"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234505" name="Line 9">
            <a:extLst>
              <a:ext uri="{FF2B5EF4-FFF2-40B4-BE49-F238E27FC236}">
                <a16:creationId xmlns:a16="http://schemas.microsoft.com/office/drawing/2014/main" id="{C717CDE0-D773-476C-AACF-E8DEFA292E7A}"/>
              </a:ext>
            </a:extLst>
          </p:cNvPr>
          <p:cNvSpPr>
            <a:spLocks noChangeShapeType="1"/>
          </p:cNvSpPr>
          <p:nvPr/>
        </p:nvSpPr>
        <p:spPr bwMode="auto">
          <a:xfrm>
            <a:off x="5791200" y="3581400"/>
            <a:ext cx="1066800"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
        <p:nvSpPr>
          <p:cNvPr id="234506" name="Line 10">
            <a:extLst>
              <a:ext uri="{FF2B5EF4-FFF2-40B4-BE49-F238E27FC236}">
                <a16:creationId xmlns:a16="http://schemas.microsoft.com/office/drawing/2014/main" id="{1996E2D5-E72B-4878-AC98-AED5CE512E62}"/>
              </a:ext>
            </a:extLst>
          </p:cNvPr>
          <p:cNvSpPr>
            <a:spLocks noChangeShapeType="1"/>
          </p:cNvSpPr>
          <p:nvPr/>
        </p:nvSpPr>
        <p:spPr bwMode="auto">
          <a:xfrm>
            <a:off x="4191000" y="2590800"/>
            <a:ext cx="1447800"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a:solidFill>
                <a:srgbClr val="000000"/>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nodePh="1">
                                  <p:stCondLst>
                                    <p:cond delay="0"/>
                                  </p:stCondLst>
                                  <p:endCondLst>
                                    <p:cond evt="begin" delay="0">
                                      <p:tn val="5"/>
                                    </p:cond>
                                  </p:endCondLst>
                                  <p:childTnLst>
                                    <p:set>
                                      <p:cBhvr>
                                        <p:cTn id="6" dur="1" fill="hold">
                                          <p:stCondLst>
                                            <p:cond delay="0"/>
                                          </p:stCondLst>
                                        </p:cTn>
                                        <p:tgtEl>
                                          <p:spTgt spid="234499"/>
                                        </p:tgtEl>
                                        <p:attrNameLst>
                                          <p:attrName>style.visibility</p:attrName>
                                        </p:attrNameLst>
                                      </p:cBhvr>
                                      <p:to>
                                        <p:strVal val="visible"/>
                                      </p:to>
                                    </p:set>
                                    <p:anim from="(-#ppt_w/2)" to="(#ppt_x)" calcmode="lin" valueType="num">
                                      <p:cBhvr>
                                        <p:cTn id="7" dur="600" fill="hold">
                                          <p:stCondLst>
                                            <p:cond delay="0"/>
                                          </p:stCondLst>
                                        </p:cTn>
                                        <p:tgtEl>
                                          <p:spTgt spid="234499"/>
                                        </p:tgtEl>
                                        <p:attrNameLst>
                                          <p:attrName>ppt_x</p:attrName>
                                        </p:attrNameLst>
                                      </p:cBhvr>
                                    </p:anim>
                                    <p:anim from="0" to="-1.0" calcmode="lin" valueType="num">
                                      <p:cBhvr>
                                        <p:cTn id="8" dur="200" decel="50000" autoRev="1" fill="hold">
                                          <p:stCondLst>
                                            <p:cond delay="600"/>
                                          </p:stCondLst>
                                        </p:cTn>
                                        <p:tgtEl>
                                          <p:spTgt spid="234499"/>
                                        </p:tgtEl>
                                        <p:attrNameLst>
                                          <p:attrName>xshear</p:attrName>
                                        </p:attrNameLst>
                                      </p:cBhvr>
                                    </p:anim>
                                    <p:animScale>
                                      <p:cBhvr>
                                        <p:cTn id="9" dur="200" decel="100000" autoRev="1" fill="hold">
                                          <p:stCondLst>
                                            <p:cond delay="600"/>
                                          </p:stCondLst>
                                        </p:cTn>
                                        <p:tgtEl>
                                          <p:spTgt spid="234499"/>
                                        </p:tgtEl>
                                      </p:cBhvr>
                                      <p:from x="100000" y="100000"/>
                                      <p:to x="80000" y="100000"/>
                                    </p:animScale>
                                    <p:anim by="(#ppt_h/3+#ppt_w*0.1)" calcmode="lin" valueType="num">
                                      <p:cBhvr additive="sum">
                                        <p:cTn id="10" dur="200" decel="100000" autoRev="1" fill="hold">
                                          <p:stCondLst>
                                            <p:cond delay="600"/>
                                          </p:stCondLst>
                                        </p:cTn>
                                        <p:tgtEl>
                                          <p:spTgt spid="234499"/>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6" fill="hold" grpId="0" nodeType="clickEffect">
                                  <p:stCondLst>
                                    <p:cond delay="0"/>
                                  </p:stCondLst>
                                  <p:childTnLst>
                                    <p:set>
                                      <p:cBhvr>
                                        <p:cTn id="14" dur="1" fill="hold">
                                          <p:stCondLst>
                                            <p:cond delay="0"/>
                                          </p:stCondLst>
                                        </p:cTn>
                                        <p:tgtEl>
                                          <p:spTgt spid="234501"/>
                                        </p:tgtEl>
                                        <p:attrNameLst>
                                          <p:attrName>style.visibility</p:attrName>
                                        </p:attrNameLst>
                                      </p:cBhvr>
                                      <p:to>
                                        <p:strVal val="visible"/>
                                      </p:to>
                                    </p:set>
                                    <p:animEffect transition="in" filter="barn(inHorizontal)">
                                      <p:cBhvr>
                                        <p:cTn id="15" dur="500"/>
                                        <p:tgtEl>
                                          <p:spTgt spid="23450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234500"/>
                                        </p:tgtEl>
                                        <p:attrNameLst>
                                          <p:attrName>style.visibility</p:attrName>
                                        </p:attrNameLst>
                                      </p:cBhvr>
                                      <p:to>
                                        <p:strVal val="visible"/>
                                      </p:to>
                                    </p:set>
                                    <p:anim calcmode="discrete" valueType="clr">
                                      <p:cBhvr override="childStyle">
                                        <p:cTn id="20" dur="80"/>
                                        <p:tgtEl>
                                          <p:spTgt spid="234500"/>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234500"/>
                                        </p:tgtEl>
                                        <p:attrNameLst>
                                          <p:attrName>fillcolor</p:attrName>
                                        </p:attrNameLst>
                                      </p:cBhvr>
                                      <p:tavLst>
                                        <p:tav tm="0">
                                          <p:val>
                                            <p:clrVal>
                                              <a:schemeClr val="accent2"/>
                                            </p:clrVal>
                                          </p:val>
                                        </p:tav>
                                        <p:tav tm="50000">
                                          <p:val>
                                            <p:clrVal>
                                              <a:schemeClr val="hlink"/>
                                            </p:clrVal>
                                          </p:val>
                                        </p:tav>
                                      </p:tavLst>
                                    </p:anim>
                                    <p:set>
                                      <p:cBhvr>
                                        <p:cTn id="22" dur="80"/>
                                        <p:tgtEl>
                                          <p:spTgt spid="234500"/>
                                        </p:tgtEl>
                                        <p:attrNameLst>
                                          <p:attrName>fill.type</p:attrName>
                                        </p:attrNameLst>
                                      </p:cBhvr>
                                      <p:to>
                                        <p:strVal val="solid"/>
                                      </p:to>
                                    </p:set>
                                  </p:childTnLst>
                                </p:cTn>
                              </p:par>
                            </p:childTnLst>
                          </p:cTn>
                        </p:par>
                        <p:par>
                          <p:cTn id="23" fill="hold" nodeType="afterGroup">
                            <p:stCondLst>
                              <p:cond delay="4520"/>
                            </p:stCondLst>
                            <p:childTnLst>
                              <p:par>
                                <p:cTn id="24" presetID="27" presetClass="entr" presetSubtype="0" fill="hold" grpId="0" nodeType="afterEffect">
                                  <p:stCondLst>
                                    <p:cond delay="0"/>
                                  </p:stCondLst>
                                  <p:iterate type="lt">
                                    <p:tmPct val="50000"/>
                                  </p:iterate>
                                  <p:childTnLst>
                                    <p:set>
                                      <p:cBhvr>
                                        <p:cTn id="25" dur="1" fill="hold">
                                          <p:stCondLst>
                                            <p:cond delay="0"/>
                                          </p:stCondLst>
                                        </p:cTn>
                                        <p:tgtEl>
                                          <p:spTgt spid="234503"/>
                                        </p:tgtEl>
                                        <p:attrNameLst>
                                          <p:attrName>style.visibility</p:attrName>
                                        </p:attrNameLst>
                                      </p:cBhvr>
                                      <p:to>
                                        <p:strVal val="visible"/>
                                      </p:to>
                                    </p:set>
                                    <p:anim calcmode="discrete" valueType="clr">
                                      <p:cBhvr override="childStyle">
                                        <p:cTn id="26" dur="80"/>
                                        <p:tgtEl>
                                          <p:spTgt spid="234503"/>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234503"/>
                                        </p:tgtEl>
                                        <p:attrNameLst>
                                          <p:attrName>fillcolor</p:attrName>
                                        </p:attrNameLst>
                                      </p:cBhvr>
                                      <p:tavLst>
                                        <p:tav tm="0">
                                          <p:val>
                                            <p:clrVal>
                                              <a:schemeClr val="accent2"/>
                                            </p:clrVal>
                                          </p:val>
                                        </p:tav>
                                        <p:tav tm="50000">
                                          <p:val>
                                            <p:clrVal>
                                              <a:schemeClr val="hlink"/>
                                            </p:clrVal>
                                          </p:val>
                                        </p:tav>
                                      </p:tavLst>
                                    </p:anim>
                                    <p:set>
                                      <p:cBhvr>
                                        <p:cTn id="28" dur="80"/>
                                        <p:tgtEl>
                                          <p:spTgt spid="234503"/>
                                        </p:tgtEl>
                                        <p:attrNameLst>
                                          <p:attrName>fill.type</p:attrName>
                                        </p:attrNameLst>
                                      </p:cBhvr>
                                      <p:to>
                                        <p:strVal val="solid"/>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8" presetClass="entr" presetSubtype="16" fill="hold" nodeType="clickEffect">
                                  <p:stCondLst>
                                    <p:cond delay="0"/>
                                  </p:stCondLst>
                                  <p:childTnLst>
                                    <p:set>
                                      <p:cBhvr>
                                        <p:cTn id="32" dur="1" fill="hold">
                                          <p:stCondLst>
                                            <p:cond delay="0"/>
                                          </p:stCondLst>
                                        </p:cTn>
                                        <p:tgtEl>
                                          <p:spTgt spid="234506"/>
                                        </p:tgtEl>
                                        <p:attrNameLst>
                                          <p:attrName>style.visibility</p:attrName>
                                        </p:attrNameLst>
                                      </p:cBhvr>
                                      <p:to>
                                        <p:strVal val="visible"/>
                                      </p:to>
                                    </p:set>
                                    <p:animEffect transition="in" filter="diamond(in)">
                                      <p:cBhvr>
                                        <p:cTn id="33" dur="2000"/>
                                        <p:tgtEl>
                                          <p:spTgt spid="234506"/>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8" presetClass="entr" presetSubtype="16" fill="hold" nodeType="clickEffect">
                                  <p:stCondLst>
                                    <p:cond delay="0"/>
                                  </p:stCondLst>
                                  <p:childTnLst>
                                    <p:set>
                                      <p:cBhvr>
                                        <p:cTn id="37" dur="1" fill="hold">
                                          <p:stCondLst>
                                            <p:cond delay="0"/>
                                          </p:stCondLst>
                                        </p:cTn>
                                        <p:tgtEl>
                                          <p:spTgt spid="234504"/>
                                        </p:tgtEl>
                                        <p:attrNameLst>
                                          <p:attrName>style.visibility</p:attrName>
                                        </p:attrNameLst>
                                      </p:cBhvr>
                                      <p:to>
                                        <p:strVal val="visible"/>
                                      </p:to>
                                    </p:set>
                                    <p:animEffect transition="in" filter="diamond(in)">
                                      <p:cBhvr>
                                        <p:cTn id="38" dur="2000"/>
                                        <p:tgtEl>
                                          <p:spTgt spid="23450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8" presetClass="entr" presetSubtype="16" fill="hold" nodeType="clickEffect">
                                  <p:stCondLst>
                                    <p:cond delay="0"/>
                                  </p:stCondLst>
                                  <p:childTnLst>
                                    <p:set>
                                      <p:cBhvr>
                                        <p:cTn id="42" dur="1" fill="hold">
                                          <p:stCondLst>
                                            <p:cond delay="0"/>
                                          </p:stCondLst>
                                        </p:cTn>
                                        <p:tgtEl>
                                          <p:spTgt spid="234505"/>
                                        </p:tgtEl>
                                        <p:attrNameLst>
                                          <p:attrName>style.visibility</p:attrName>
                                        </p:attrNameLst>
                                      </p:cBhvr>
                                      <p:to>
                                        <p:strVal val="visible"/>
                                      </p:to>
                                    </p:set>
                                    <p:animEffect transition="in" filter="diamond(in)">
                                      <p:cBhvr>
                                        <p:cTn id="43" dur="2000"/>
                                        <p:tgtEl>
                                          <p:spTgt spid="2345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4499" grpId="0"/>
      <p:bldP spid="234500" grpId="0"/>
      <p:bldP spid="234501" grpId="0"/>
      <p:bldP spid="23450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4F5C65A5-87C6-4936-95F3-1DF91B227AA0}"/>
              </a:ext>
            </a:extLst>
          </p:cNvPr>
          <p:cNvSpPr>
            <a:spLocks noChangeArrowheads="1"/>
          </p:cNvSpPr>
          <p:nvPr/>
        </p:nvSpPr>
        <p:spPr bwMode="auto">
          <a:xfrm>
            <a:off x="1524000" y="1981200"/>
            <a:ext cx="8991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endParaRPr lang="vi-VN" altLang="en-US" sz="6600" b="1">
              <a:solidFill>
                <a:srgbClr val="FF6600"/>
              </a:solidFill>
              <a:latin typeface=".VnAvant" panose="020B7200000000000000" pitchFamily="34" charset="0"/>
            </a:endParaRPr>
          </a:p>
        </p:txBody>
      </p:sp>
      <p:pic>
        <p:nvPicPr>
          <p:cNvPr id="236549" name="Picture 5" descr="DSC_0354copy">
            <a:extLst>
              <a:ext uri="{FF2B5EF4-FFF2-40B4-BE49-F238E27FC236}">
                <a16:creationId xmlns:a16="http://schemas.microsoft.com/office/drawing/2014/main" id="{C0FBE050-DA2D-4819-A3C4-52D5813105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676401"/>
            <a:ext cx="6400800" cy="429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Rectangle 7">
            <a:extLst>
              <a:ext uri="{FF2B5EF4-FFF2-40B4-BE49-F238E27FC236}">
                <a16:creationId xmlns:a16="http://schemas.microsoft.com/office/drawing/2014/main" id="{D477290B-4FE0-4FB8-95B1-4572AFF03D56}"/>
              </a:ext>
            </a:extLst>
          </p:cNvPr>
          <p:cNvSpPr>
            <a:spLocks noGrp="1" noChangeArrowheads="1"/>
          </p:cNvSpPr>
          <p:nvPr>
            <p:ph type="title"/>
          </p:nvPr>
        </p:nvSpPr>
        <p:spPr>
          <a:xfrm>
            <a:off x="4038600" y="228600"/>
            <a:ext cx="4052888" cy="457200"/>
          </a:xfrm>
          <a:noFill/>
        </p:spPr>
        <p:txBody>
          <a:bodyPr/>
          <a:lstStyle/>
          <a:p>
            <a:pPr eaLnBrk="1" hangingPunct="1"/>
            <a:r>
              <a:rPr lang="en-US" altLang="en-US" sz="2800" b="1">
                <a:solidFill>
                  <a:srgbClr val="FF0000"/>
                </a:solidFill>
              </a:rPr>
              <a:t>Luyện từ và câu</a:t>
            </a:r>
          </a:p>
        </p:txBody>
      </p:sp>
      <p:sp>
        <p:nvSpPr>
          <p:cNvPr id="236552" name="Text Box 8">
            <a:extLst>
              <a:ext uri="{FF2B5EF4-FFF2-40B4-BE49-F238E27FC236}">
                <a16:creationId xmlns:a16="http://schemas.microsoft.com/office/drawing/2014/main" id="{A9EAF314-28DD-4949-9E36-AA7215F21DC8}"/>
              </a:ext>
            </a:extLst>
          </p:cNvPr>
          <p:cNvSpPr txBox="1">
            <a:spLocks noChangeArrowheads="1"/>
          </p:cNvSpPr>
          <p:nvPr/>
        </p:nvSpPr>
        <p:spPr bwMode="auto">
          <a:xfrm>
            <a:off x="3657600" y="685800"/>
            <a:ext cx="4953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en-US" altLang="en-US" sz="3200" b="1">
                <a:solidFill>
                  <a:srgbClr val="0000FF"/>
                </a:solidFill>
                <a:latin typeface="Times New Roman" panose="02020603050405020304" pitchFamily="18" charset="0"/>
              </a:rPr>
              <a:t>So sánh. Dấu chấm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236549"/>
                                        </p:tgtEl>
                                        <p:attrNameLst>
                                          <p:attrName>style.visibility</p:attrName>
                                        </p:attrNameLst>
                                      </p:cBhvr>
                                      <p:to>
                                        <p:strVal val="visible"/>
                                      </p:to>
                                    </p:set>
                                    <p:animEffect transition="in" filter="wedge">
                                      <p:cBhvr>
                                        <p:cTn id="7" dur="2000"/>
                                        <p:tgtEl>
                                          <p:spTgt spid="23654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36552"/>
                                        </p:tgtEl>
                                        <p:attrNameLst>
                                          <p:attrName>style.visibility</p:attrName>
                                        </p:attrNameLst>
                                      </p:cBhvr>
                                      <p:to>
                                        <p:strVal val="visible"/>
                                      </p:to>
                                    </p:set>
                                    <p:animEffect transition="in" filter="barn(inHorizontal)">
                                      <p:cBhvr>
                                        <p:cTn id="12" dur="500"/>
                                        <p:tgtEl>
                                          <p:spTgt spid="2365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55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4F411299-44BA-41D0-898E-CE533BDC5103}"/>
              </a:ext>
            </a:extLst>
          </p:cNvPr>
          <p:cNvSpPr>
            <a:spLocks noChangeArrowheads="1"/>
          </p:cNvSpPr>
          <p:nvPr/>
        </p:nvSpPr>
        <p:spPr bwMode="auto">
          <a:xfrm>
            <a:off x="1524000" y="1600200"/>
            <a:ext cx="8991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endParaRPr lang="vi-VN" altLang="en-US" sz="6600" b="1">
              <a:solidFill>
                <a:srgbClr val="FF6600"/>
              </a:solidFill>
              <a:latin typeface=".VnAvant" panose="020B7200000000000000" pitchFamily="34" charset="0"/>
            </a:endParaRPr>
          </a:p>
        </p:txBody>
      </p:sp>
      <p:sp>
        <p:nvSpPr>
          <p:cNvPr id="158724" name="Text Box 4">
            <a:extLst>
              <a:ext uri="{FF2B5EF4-FFF2-40B4-BE49-F238E27FC236}">
                <a16:creationId xmlns:a16="http://schemas.microsoft.com/office/drawing/2014/main" id="{E6B45EC5-C41F-43AB-A272-1D97A9F8BCD5}"/>
              </a:ext>
            </a:extLst>
          </p:cNvPr>
          <p:cNvSpPr txBox="1">
            <a:spLocks noChangeArrowheads="1"/>
          </p:cNvSpPr>
          <p:nvPr/>
        </p:nvSpPr>
        <p:spPr bwMode="auto">
          <a:xfrm>
            <a:off x="1676400" y="228600"/>
            <a:ext cx="8991600" cy="624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3200">
                <a:solidFill>
                  <a:srgbClr val="FF0000"/>
                </a:solidFill>
                <a:latin typeface="Times New Roman" panose="02020603050405020304" pitchFamily="18" charset="0"/>
              </a:rPr>
              <a:t>Bài 2: Hãy tìm những âm thanh được so sánh với nhau trong mỗi câu thơ, câu văn dưới đây:</a:t>
            </a:r>
          </a:p>
          <a:p>
            <a:pPr fontAlgn="base">
              <a:spcBef>
                <a:spcPct val="50000"/>
              </a:spcBef>
              <a:spcAft>
                <a:spcPct val="0"/>
              </a:spcAft>
              <a:buFontTx/>
              <a:buAutoNum type="alphaLcParenR"/>
            </a:pPr>
            <a:r>
              <a:rPr lang="en-US" altLang="en-US" sz="2400" b="1">
                <a:solidFill>
                  <a:srgbClr val="0000FF"/>
                </a:solidFill>
                <a:latin typeface="Times New Roman" panose="02020603050405020304" pitchFamily="18" charset="0"/>
              </a:rPr>
              <a:t>           Côn Sơn suối chảy rì rầm</a:t>
            </a:r>
          </a:p>
          <a:p>
            <a:pPr fontAlgn="base">
              <a:spcBef>
                <a:spcPct val="50000"/>
              </a:spcBef>
              <a:spcAft>
                <a:spcPct val="0"/>
              </a:spcAft>
            </a:pPr>
            <a:r>
              <a:rPr lang="en-US" altLang="en-US" sz="2400" b="1">
                <a:solidFill>
                  <a:srgbClr val="0000FF"/>
                </a:solidFill>
                <a:latin typeface="Times New Roman" panose="02020603050405020304" pitchFamily="18" charset="0"/>
              </a:rPr>
              <a:t>       Ta nghe như tiếng đàn cầm bên tai.</a:t>
            </a:r>
            <a:r>
              <a:rPr lang="en-US" altLang="en-US" sz="2400" b="1">
                <a:solidFill>
                  <a:srgbClr val="339933"/>
                </a:solidFill>
                <a:latin typeface="Times New Roman" panose="02020603050405020304" pitchFamily="18" charset="0"/>
              </a:rPr>
              <a:t> </a:t>
            </a:r>
          </a:p>
          <a:p>
            <a:pPr fontAlgn="base">
              <a:spcBef>
                <a:spcPct val="50000"/>
              </a:spcBef>
              <a:spcAft>
                <a:spcPct val="0"/>
              </a:spcAft>
            </a:pPr>
            <a:r>
              <a:rPr lang="en-US" altLang="en-US" sz="2400" b="1">
                <a:solidFill>
                  <a:srgbClr val="339933"/>
                </a:solidFill>
                <a:latin typeface="Times New Roman" panose="02020603050405020304" pitchFamily="18" charset="0"/>
              </a:rPr>
              <a:t>                                      </a:t>
            </a:r>
            <a:r>
              <a:rPr lang="en-US" altLang="en-US" sz="2400" b="1">
                <a:solidFill>
                  <a:srgbClr val="FF0066"/>
                </a:solidFill>
                <a:latin typeface="Times New Roman" panose="02020603050405020304" pitchFamily="18" charset="0"/>
              </a:rPr>
              <a:t>Nguyễn Trãi</a:t>
            </a:r>
          </a:p>
          <a:p>
            <a:pPr fontAlgn="base">
              <a:spcBef>
                <a:spcPct val="50000"/>
              </a:spcBef>
              <a:spcAft>
                <a:spcPct val="0"/>
              </a:spcAft>
            </a:pPr>
            <a:r>
              <a:rPr lang="en-US" altLang="en-US" sz="2400" b="1">
                <a:solidFill>
                  <a:srgbClr val="0000FF"/>
                </a:solidFill>
                <a:latin typeface="Times New Roman" panose="02020603050405020304" pitchFamily="18" charset="0"/>
              </a:rPr>
              <a:t>b) Tiếng suối trong như tiếng hát xa, </a:t>
            </a:r>
          </a:p>
          <a:p>
            <a:pPr fontAlgn="base">
              <a:spcBef>
                <a:spcPct val="50000"/>
              </a:spcBef>
              <a:spcAft>
                <a:spcPct val="0"/>
              </a:spcAft>
            </a:pPr>
            <a:r>
              <a:rPr lang="en-US" altLang="en-US" sz="2400" b="1">
                <a:solidFill>
                  <a:srgbClr val="0000FF"/>
                </a:solidFill>
                <a:latin typeface="Times New Roman" panose="02020603050405020304" pitchFamily="18" charset="0"/>
              </a:rPr>
              <a:t>    Trăng lồng cổ thụ bóng lồng hoa.</a:t>
            </a:r>
          </a:p>
          <a:p>
            <a:pPr fontAlgn="base">
              <a:spcBef>
                <a:spcPct val="50000"/>
              </a:spcBef>
              <a:spcAft>
                <a:spcPct val="0"/>
              </a:spcAft>
            </a:pPr>
            <a:r>
              <a:rPr lang="en-US" altLang="en-US" sz="2400" b="1">
                <a:solidFill>
                  <a:srgbClr val="339933"/>
                </a:solidFill>
                <a:latin typeface="Times New Roman" panose="02020603050405020304" pitchFamily="18" charset="0"/>
              </a:rPr>
              <a:t>                                      </a:t>
            </a:r>
            <a:r>
              <a:rPr lang="en-US" altLang="en-US" sz="2400" b="1">
                <a:solidFill>
                  <a:srgbClr val="FF0066"/>
                </a:solidFill>
                <a:latin typeface="Times New Roman" panose="02020603050405020304" pitchFamily="18" charset="0"/>
              </a:rPr>
              <a:t>Hồ Chí  Minh</a:t>
            </a:r>
          </a:p>
          <a:p>
            <a:pPr fontAlgn="base">
              <a:spcBef>
                <a:spcPct val="50000"/>
              </a:spcBef>
              <a:spcAft>
                <a:spcPct val="0"/>
              </a:spcAft>
            </a:pPr>
            <a:r>
              <a:rPr lang="en-US" altLang="en-US" sz="2400" b="1">
                <a:solidFill>
                  <a:srgbClr val="0000FF"/>
                </a:solidFill>
                <a:latin typeface="Times New Roman" panose="02020603050405020304" pitchFamily="18" charset="0"/>
              </a:rPr>
              <a:t>c) Mỗi lúc, tôi càng nghe rõ tiếng chim kêu náo động như tiếng xóc những rổ tiền đồng. Chim đậu chen nhau trắng xoá trên những đầu cây mắm, cây chà là, cây vẹt rụng trụi gần hết lá.</a:t>
            </a:r>
          </a:p>
          <a:p>
            <a:pPr fontAlgn="base">
              <a:spcBef>
                <a:spcPct val="50000"/>
              </a:spcBef>
              <a:spcAft>
                <a:spcPct val="0"/>
              </a:spcAft>
            </a:pPr>
            <a:r>
              <a:rPr lang="en-US" altLang="en-US" sz="2400" b="1">
                <a:solidFill>
                  <a:srgbClr val="339933"/>
                </a:solidFill>
                <a:latin typeface="Times New Roman" panose="02020603050405020304" pitchFamily="18" charset="0"/>
              </a:rPr>
              <a:t>                                                                      </a:t>
            </a:r>
            <a:r>
              <a:rPr lang="en-US" altLang="en-US" sz="2400" b="1">
                <a:solidFill>
                  <a:srgbClr val="FF0066"/>
                </a:solidFill>
                <a:latin typeface="Times New Roman" panose="02020603050405020304" pitchFamily="18" charset="0"/>
              </a:rPr>
              <a:t>Đoàn Giỏi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8724"/>
                                        </p:tgtEl>
                                        <p:attrNameLst>
                                          <p:attrName>style.visibility</p:attrName>
                                        </p:attrNameLst>
                                      </p:cBhvr>
                                      <p:to>
                                        <p:strVal val="visible"/>
                                      </p:to>
                                    </p:set>
                                    <p:animEffect transition="in" filter="dissolve">
                                      <p:cBhvr>
                                        <p:cTn id="7" dur="500"/>
                                        <p:tgtEl>
                                          <p:spTgt spid="1587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BF1581FA-A5AC-47E8-854C-53D816732A80}"/>
              </a:ext>
            </a:extLst>
          </p:cNvPr>
          <p:cNvSpPr>
            <a:spLocks noChangeArrowheads="1"/>
          </p:cNvSpPr>
          <p:nvPr/>
        </p:nvSpPr>
        <p:spPr bwMode="auto">
          <a:xfrm>
            <a:off x="1524000" y="1600200"/>
            <a:ext cx="8991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endParaRPr lang="vi-VN" altLang="en-US" sz="6600" b="1">
              <a:solidFill>
                <a:srgbClr val="FF6600"/>
              </a:solidFill>
              <a:latin typeface=".VnAvant" panose="020B7200000000000000" pitchFamily="34" charset="0"/>
            </a:endParaRPr>
          </a:p>
        </p:txBody>
      </p:sp>
      <p:sp>
        <p:nvSpPr>
          <p:cNvPr id="165892" name="Text Box 4">
            <a:extLst>
              <a:ext uri="{FF2B5EF4-FFF2-40B4-BE49-F238E27FC236}">
                <a16:creationId xmlns:a16="http://schemas.microsoft.com/office/drawing/2014/main" id="{9D239ADF-4442-49E5-91A7-04DAC33931F4}"/>
              </a:ext>
            </a:extLst>
          </p:cNvPr>
          <p:cNvSpPr txBox="1">
            <a:spLocks noChangeArrowheads="1"/>
          </p:cNvSpPr>
          <p:nvPr/>
        </p:nvSpPr>
        <p:spPr bwMode="auto">
          <a:xfrm>
            <a:off x="1676400" y="1295400"/>
            <a:ext cx="8991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2800">
                <a:solidFill>
                  <a:srgbClr val="FF0000"/>
                </a:solidFill>
                <a:latin typeface="Times New Roman" panose="02020603050405020304" pitchFamily="18" charset="0"/>
              </a:rPr>
              <a:t>Bài 2: Hãy tìm những âm thanh được so sánh với nhau trong mỗi câu thơ, câu văn dưới đây:</a:t>
            </a:r>
          </a:p>
        </p:txBody>
      </p:sp>
      <p:graphicFrame>
        <p:nvGraphicFramePr>
          <p:cNvPr id="165942" name="Group 54">
            <a:extLst>
              <a:ext uri="{FF2B5EF4-FFF2-40B4-BE49-F238E27FC236}">
                <a16:creationId xmlns:a16="http://schemas.microsoft.com/office/drawing/2014/main" id="{C29A7A0F-B40F-4686-9B09-950273C612E9}"/>
              </a:ext>
            </a:extLst>
          </p:cNvPr>
          <p:cNvGraphicFramePr>
            <a:graphicFrameLocks noGrp="1"/>
          </p:cNvGraphicFramePr>
          <p:nvPr>
            <p:ph idx="1"/>
          </p:nvPr>
        </p:nvGraphicFramePr>
        <p:xfrm>
          <a:off x="1676400" y="2286001"/>
          <a:ext cx="8839200" cy="3927475"/>
        </p:xfrm>
        <a:graphic>
          <a:graphicData uri="http://schemas.openxmlformats.org/drawingml/2006/table">
            <a:tbl>
              <a:tblPr/>
              <a:tblGrid>
                <a:gridCol w="3357563">
                  <a:extLst>
                    <a:ext uri="{9D8B030D-6E8A-4147-A177-3AD203B41FA5}">
                      <a16:colId xmlns:a16="http://schemas.microsoft.com/office/drawing/2014/main" val="20000"/>
                    </a:ext>
                  </a:extLst>
                </a:gridCol>
                <a:gridCol w="2255837">
                  <a:extLst>
                    <a:ext uri="{9D8B030D-6E8A-4147-A177-3AD203B41FA5}">
                      <a16:colId xmlns:a16="http://schemas.microsoft.com/office/drawing/2014/main" val="20001"/>
                    </a:ext>
                  </a:extLst>
                </a:gridCol>
                <a:gridCol w="3225800">
                  <a:extLst>
                    <a:ext uri="{9D8B030D-6E8A-4147-A177-3AD203B41FA5}">
                      <a16:colId xmlns:a16="http://schemas.microsoft.com/office/drawing/2014/main" val="20002"/>
                    </a:ext>
                  </a:extLst>
                </a:gridCol>
              </a:tblGrid>
              <a:tr h="8524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FF0000"/>
                          </a:solidFill>
                          <a:effectLst/>
                          <a:latin typeface="Times New Roman" pitchFamily="18" charset="0"/>
                        </a:rPr>
                        <a:t>Âm thanh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FF0000"/>
                          </a:solidFill>
                          <a:effectLst/>
                          <a:latin typeface="Times New Roman" pitchFamily="18" charset="0"/>
                        </a:rPr>
                        <a:t>Từ so sánh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FF0000"/>
                          </a:solidFill>
                          <a:effectLst/>
                          <a:latin typeface="Times New Roman" pitchFamily="18" charset="0"/>
                        </a:rPr>
                        <a:t>Âm thanh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14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sz="2800" b="1" i="0" u="none" strike="noStrike" cap="none" normalizeH="0" baseline="0">
                        <a:ln>
                          <a:noFill/>
                        </a:ln>
                        <a:solidFill>
                          <a:srgbClr val="FF0000"/>
                        </a:solidFill>
                        <a:effectLst/>
                        <a:latin typeface=".VnSouthern"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207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398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65939" name="Rectangle 51">
            <a:extLst>
              <a:ext uri="{FF2B5EF4-FFF2-40B4-BE49-F238E27FC236}">
                <a16:creationId xmlns:a16="http://schemas.microsoft.com/office/drawing/2014/main" id="{36B3312A-6B15-41EE-BA35-A7589066B848}"/>
              </a:ext>
            </a:extLst>
          </p:cNvPr>
          <p:cNvSpPr>
            <a:spLocks noChangeArrowheads="1"/>
          </p:cNvSpPr>
          <p:nvPr/>
        </p:nvSpPr>
        <p:spPr bwMode="auto">
          <a:xfrm>
            <a:off x="2012950" y="3338513"/>
            <a:ext cx="2590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20000"/>
              </a:spcBef>
              <a:spcAft>
                <a:spcPct val="0"/>
              </a:spcAft>
            </a:pPr>
            <a:r>
              <a:rPr lang="en-US" altLang="en-US" sz="2800">
                <a:solidFill>
                  <a:srgbClr val="0000FF"/>
                </a:solidFill>
                <a:latin typeface="Times New Roman" panose="02020603050405020304" pitchFamily="18" charset="0"/>
              </a:rPr>
              <a:t>a) Tiếng suối</a:t>
            </a:r>
          </a:p>
        </p:txBody>
      </p:sp>
      <p:sp>
        <p:nvSpPr>
          <p:cNvPr id="165943" name="Rectangle 55">
            <a:extLst>
              <a:ext uri="{FF2B5EF4-FFF2-40B4-BE49-F238E27FC236}">
                <a16:creationId xmlns:a16="http://schemas.microsoft.com/office/drawing/2014/main" id="{7000D133-5B72-4B15-AEA5-4F3E2437E729}"/>
              </a:ext>
            </a:extLst>
          </p:cNvPr>
          <p:cNvSpPr>
            <a:spLocks noChangeArrowheads="1"/>
          </p:cNvSpPr>
          <p:nvPr/>
        </p:nvSpPr>
        <p:spPr bwMode="auto">
          <a:xfrm rot="10851384" flipV="1">
            <a:off x="5667375" y="5267326"/>
            <a:ext cx="838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20000"/>
              </a:spcBef>
              <a:spcAft>
                <a:spcPct val="0"/>
              </a:spcAft>
            </a:pPr>
            <a:r>
              <a:rPr lang="en-US" altLang="en-US" sz="2800">
                <a:solidFill>
                  <a:srgbClr val="0000FF"/>
                </a:solidFill>
                <a:latin typeface="Times New Roman" panose="02020603050405020304" pitchFamily="18" charset="0"/>
              </a:rPr>
              <a:t>như</a:t>
            </a:r>
          </a:p>
        </p:txBody>
      </p:sp>
      <p:sp>
        <p:nvSpPr>
          <p:cNvPr id="165945" name="Rectangle 57">
            <a:extLst>
              <a:ext uri="{FF2B5EF4-FFF2-40B4-BE49-F238E27FC236}">
                <a16:creationId xmlns:a16="http://schemas.microsoft.com/office/drawing/2014/main" id="{A4703F14-335D-4AFE-94A6-18FE4A28A913}"/>
              </a:ext>
            </a:extLst>
          </p:cNvPr>
          <p:cNvSpPr>
            <a:spLocks noChangeArrowheads="1"/>
          </p:cNvSpPr>
          <p:nvPr/>
        </p:nvSpPr>
        <p:spPr bwMode="auto">
          <a:xfrm>
            <a:off x="2012950" y="4264026"/>
            <a:ext cx="2286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20000"/>
              </a:spcBef>
              <a:spcAft>
                <a:spcPct val="0"/>
              </a:spcAft>
            </a:pPr>
            <a:r>
              <a:rPr lang="en-US" altLang="en-US" sz="2800">
                <a:solidFill>
                  <a:srgbClr val="0000FF"/>
                </a:solidFill>
                <a:latin typeface="Times New Roman" panose="02020603050405020304" pitchFamily="18" charset="0"/>
              </a:rPr>
              <a:t>b) Tiếng suối</a:t>
            </a:r>
          </a:p>
        </p:txBody>
      </p:sp>
      <p:sp>
        <p:nvSpPr>
          <p:cNvPr id="165946" name="Rectangle 58">
            <a:extLst>
              <a:ext uri="{FF2B5EF4-FFF2-40B4-BE49-F238E27FC236}">
                <a16:creationId xmlns:a16="http://schemas.microsoft.com/office/drawing/2014/main" id="{DF690635-128F-41D9-9F45-89A1B255EF29}"/>
              </a:ext>
            </a:extLst>
          </p:cNvPr>
          <p:cNvSpPr>
            <a:spLocks noChangeArrowheads="1"/>
          </p:cNvSpPr>
          <p:nvPr/>
        </p:nvSpPr>
        <p:spPr bwMode="auto">
          <a:xfrm>
            <a:off x="7543800" y="4205288"/>
            <a:ext cx="2286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sz="2800">
                <a:solidFill>
                  <a:srgbClr val="0000FF"/>
                </a:solidFill>
                <a:latin typeface="Times New Roman" panose="02020603050405020304" pitchFamily="18" charset="0"/>
              </a:rPr>
              <a:t> tiếng hát xa</a:t>
            </a:r>
          </a:p>
        </p:txBody>
      </p:sp>
      <p:sp>
        <p:nvSpPr>
          <p:cNvPr id="165948" name="Rectangle 60">
            <a:extLst>
              <a:ext uri="{FF2B5EF4-FFF2-40B4-BE49-F238E27FC236}">
                <a16:creationId xmlns:a16="http://schemas.microsoft.com/office/drawing/2014/main" id="{91D8791A-49A5-40B0-AC65-0BF47A459EF3}"/>
              </a:ext>
            </a:extLst>
          </p:cNvPr>
          <p:cNvSpPr>
            <a:spLocks noChangeArrowheads="1"/>
          </p:cNvSpPr>
          <p:nvPr/>
        </p:nvSpPr>
        <p:spPr bwMode="auto">
          <a:xfrm>
            <a:off x="7573963" y="3302001"/>
            <a:ext cx="2819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sz="2800">
                <a:solidFill>
                  <a:srgbClr val="0000FF"/>
                </a:solidFill>
                <a:latin typeface="Times New Roman" panose="02020603050405020304" pitchFamily="18" charset="0"/>
              </a:rPr>
              <a:t> tiếng đàn cầm</a:t>
            </a:r>
          </a:p>
        </p:txBody>
      </p:sp>
      <p:sp>
        <p:nvSpPr>
          <p:cNvPr id="165949" name="Rectangle 61">
            <a:extLst>
              <a:ext uri="{FF2B5EF4-FFF2-40B4-BE49-F238E27FC236}">
                <a16:creationId xmlns:a16="http://schemas.microsoft.com/office/drawing/2014/main" id="{FC55B16F-EAA7-42F2-82DB-0D5DB56F93CE}"/>
              </a:ext>
            </a:extLst>
          </p:cNvPr>
          <p:cNvSpPr>
            <a:spLocks noChangeArrowheads="1"/>
          </p:cNvSpPr>
          <p:nvPr/>
        </p:nvSpPr>
        <p:spPr bwMode="auto">
          <a:xfrm>
            <a:off x="1979613" y="5251451"/>
            <a:ext cx="2286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20000"/>
              </a:spcBef>
              <a:spcAft>
                <a:spcPct val="0"/>
              </a:spcAft>
            </a:pPr>
            <a:r>
              <a:rPr lang="en-US" altLang="en-US" sz="2800">
                <a:solidFill>
                  <a:srgbClr val="0000FF"/>
                </a:solidFill>
                <a:latin typeface="Times New Roman" panose="02020603050405020304" pitchFamily="18" charset="0"/>
              </a:rPr>
              <a:t>c) Tiếng chim </a:t>
            </a:r>
          </a:p>
        </p:txBody>
      </p:sp>
      <p:sp>
        <p:nvSpPr>
          <p:cNvPr id="165950" name="Rectangle 62">
            <a:extLst>
              <a:ext uri="{FF2B5EF4-FFF2-40B4-BE49-F238E27FC236}">
                <a16:creationId xmlns:a16="http://schemas.microsoft.com/office/drawing/2014/main" id="{2CE7C96B-C5F5-4FA0-BAC0-D52A2B19639C}"/>
              </a:ext>
            </a:extLst>
          </p:cNvPr>
          <p:cNvSpPr>
            <a:spLocks noChangeArrowheads="1"/>
          </p:cNvSpPr>
          <p:nvPr/>
        </p:nvSpPr>
        <p:spPr bwMode="auto">
          <a:xfrm>
            <a:off x="7339014" y="5187950"/>
            <a:ext cx="3328987"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20000"/>
              </a:spcBef>
              <a:spcAft>
                <a:spcPct val="0"/>
              </a:spcAft>
            </a:pPr>
            <a:r>
              <a:rPr lang="en-US" altLang="en-US" sz="2800">
                <a:solidFill>
                  <a:srgbClr val="0000FF"/>
                </a:solidFill>
                <a:latin typeface="Times New Roman" panose="02020603050405020304" pitchFamily="18" charset="0"/>
              </a:rPr>
              <a:t>tiếng xóc những rổ tiền đồng </a:t>
            </a:r>
          </a:p>
        </p:txBody>
      </p:sp>
      <p:sp>
        <p:nvSpPr>
          <p:cNvPr id="165951" name="Rectangle 63">
            <a:extLst>
              <a:ext uri="{FF2B5EF4-FFF2-40B4-BE49-F238E27FC236}">
                <a16:creationId xmlns:a16="http://schemas.microsoft.com/office/drawing/2014/main" id="{10A76358-66D4-4598-8760-E6B4DA403CF2}"/>
              </a:ext>
            </a:extLst>
          </p:cNvPr>
          <p:cNvSpPr>
            <a:spLocks noChangeArrowheads="1"/>
          </p:cNvSpPr>
          <p:nvPr/>
        </p:nvSpPr>
        <p:spPr bwMode="auto">
          <a:xfrm>
            <a:off x="5751513" y="3286126"/>
            <a:ext cx="99536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20000"/>
              </a:spcBef>
              <a:spcAft>
                <a:spcPct val="0"/>
              </a:spcAft>
            </a:pPr>
            <a:r>
              <a:rPr lang="en-US" altLang="en-US" sz="2800">
                <a:solidFill>
                  <a:srgbClr val="0000FF"/>
                </a:solidFill>
                <a:latin typeface="Times New Roman" panose="02020603050405020304" pitchFamily="18" charset="0"/>
              </a:rPr>
              <a:t>như</a:t>
            </a:r>
          </a:p>
        </p:txBody>
      </p:sp>
      <p:sp>
        <p:nvSpPr>
          <p:cNvPr id="165953" name="Rectangle 65">
            <a:extLst>
              <a:ext uri="{FF2B5EF4-FFF2-40B4-BE49-F238E27FC236}">
                <a16:creationId xmlns:a16="http://schemas.microsoft.com/office/drawing/2014/main" id="{8B79D539-CB91-45B5-80FA-98C22028171C}"/>
              </a:ext>
            </a:extLst>
          </p:cNvPr>
          <p:cNvSpPr>
            <a:spLocks noChangeArrowheads="1"/>
          </p:cNvSpPr>
          <p:nvPr/>
        </p:nvSpPr>
        <p:spPr bwMode="auto">
          <a:xfrm rot="10751314" flipV="1">
            <a:off x="5695950" y="4230688"/>
            <a:ext cx="838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20000"/>
              </a:spcBef>
              <a:spcAft>
                <a:spcPct val="0"/>
              </a:spcAft>
            </a:pPr>
            <a:r>
              <a:rPr lang="en-US" altLang="en-US" sz="2800">
                <a:solidFill>
                  <a:srgbClr val="0000FF"/>
                </a:solidFill>
                <a:latin typeface="Times New Roman" panose="02020603050405020304" pitchFamily="18" charset="0"/>
              </a:rPr>
              <a:t>như</a:t>
            </a:r>
          </a:p>
        </p:txBody>
      </p:sp>
      <p:sp>
        <p:nvSpPr>
          <p:cNvPr id="8227" name="Rectangle 70">
            <a:extLst>
              <a:ext uri="{FF2B5EF4-FFF2-40B4-BE49-F238E27FC236}">
                <a16:creationId xmlns:a16="http://schemas.microsoft.com/office/drawing/2014/main" id="{65BB9080-4D7F-4C8A-ADF0-58665EFDCD92}"/>
              </a:ext>
            </a:extLst>
          </p:cNvPr>
          <p:cNvSpPr>
            <a:spLocks noGrp="1" noChangeArrowheads="1"/>
          </p:cNvSpPr>
          <p:nvPr>
            <p:ph type="title"/>
          </p:nvPr>
        </p:nvSpPr>
        <p:spPr>
          <a:xfrm>
            <a:off x="4038600" y="228600"/>
            <a:ext cx="4052888" cy="457200"/>
          </a:xfrm>
          <a:noFill/>
        </p:spPr>
        <p:txBody>
          <a:bodyPr/>
          <a:lstStyle/>
          <a:p>
            <a:pPr eaLnBrk="1" hangingPunct="1"/>
            <a:r>
              <a:rPr lang="en-US" altLang="en-US" sz="2800" b="1">
                <a:solidFill>
                  <a:srgbClr val="FF0000"/>
                </a:solidFill>
              </a:rPr>
              <a:t>Luyện từ và câu</a:t>
            </a:r>
          </a:p>
        </p:txBody>
      </p:sp>
      <p:sp>
        <p:nvSpPr>
          <p:cNvPr id="8228" name="Text Box 71">
            <a:extLst>
              <a:ext uri="{FF2B5EF4-FFF2-40B4-BE49-F238E27FC236}">
                <a16:creationId xmlns:a16="http://schemas.microsoft.com/office/drawing/2014/main" id="{9AEC428C-7D76-40AA-ACD0-1EE072479448}"/>
              </a:ext>
            </a:extLst>
          </p:cNvPr>
          <p:cNvSpPr txBox="1">
            <a:spLocks noChangeArrowheads="1"/>
          </p:cNvSpPr>
          <p:nvPr/>
        </p:nvSpPr>
        <p:spPr bwMode="auto">
          <a:xfrm>
            <a:off x="3505200" y="685800"/>
            <a:ext cx="4953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en-US" altLang="en-US" sz="3200" b="1">
                <a:solidFill>
                  <a:srgbClr val="0000FF"/>
                </a:solidFill>
                <a:latin typeface="Times New Roman" panose="02020603050405020304" pitchFamily="18" charset="0"/>
              </a:rPr>
              <a:t>So sánh. Dấu chấm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165892"/>
                                        </p:tgtEl>
                                        <p:attrNameLst>
                                          <p:attrName>style.visibility</p:attrName>
                                        </p:attrNameLst>
                                      </p:cBhvr>
                                      <p:to>
                                        <p:strVal val="visible"/>
                                      </p:to>
                                    </p:set>
                                    <p:animEffect transition="in" filter="diamond(in)">
                                      <p:cBhvr>
                                        <p:cTn id="7" dur="2000"/>
                                        <p:tgtEl>
                                          <p:spTgt spid="165892"/>
                                        </p:tgtEl>
                                      </p:cBhvr>
                                    </p:animEffect>
                                  </p:childTnLst>
                                </p:cTn>
                              </p:par>
                            </p:childTnLst>
                          </p:cTn>
                        </p:par>
                        <p:par>
                          <p:cTn id="8" fill="hold" nodeType="afterGroup">
                            <p:stCondLst>
                              <p:cond delay="2000"/>
                            </p:stCondLst>
                            <p:childTnLst>
                              <p:par>
                                <p:cTn id="9" presetID="21" presetClass="entr" presetSubtype="4" fill="hold" nodeType="afterEffect">
                                  <p:stCondLst>
                                    <p:cond delay="0"/>
                                  </p:stCondLst>
                                  <p:childTnLst>
                                    <p:set>
                                      <p:cBhvr>
                                        <p:cTn id="10" dur="1" fill="hold">
                                          <p:stCondLst>
                                            <p:cond delay="0"/>
                                          </p:stCondLst>
                                        </p:cTn>
                                        <p:tgtEl>
                                          <p:spTgt spid="165942"/>
                                        </p:tgtEl>
                                        <p:attrNameLst>
                                          <p:attrName>style.visibility</p:attrName>
                                        </p:attrNameLst>
                                      </p:cBhvr>
                                      <p:to>
                                        <p:strVal val="visible"/>
                                      </p:to>
                                    </p:set>
                                    <p:animEffect transition="in" filter="wheel(4)">
                                      <p:cBhvr>
                                        <p:cTn id="11" dur="2000"/>
                                        <p:tgtEl>
                                          <p:spTgt spid="16594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165939"/>
                                        </p:tgtEl>
                                        <p:attrNameLst>
                                          <p:attrName>style.visibility</p:attrName>
                                        </p:attrNameLst>
                                      </p:cBhvr>
                                      <p:to>
                                        <p:strVal val="visible"/>
                                      </p:to>
                                    </p:set>
                                    <p:animEffect transition="in" filter="circle(in)">
                                      <p:cBhvr>
                                        <p:cTn id="16" dur="2000"/>
                                        <p:tgtEl>
                                          <p:spTgt spid="16593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165948"/>
                                        </p:tgtEl>
                                        <p:attrNameLst>
                                          <p:attrName>style.visibility</p:attrName>
                                        </p:attrNameLst>
                                      </p:cBhvr>
                                      <p:to>
                                        <p:strVal val="visible"/>
                                      </p:to>
                                    </p:set>
                                    <p:animEffect transition="in" filter="circle(in)">
                                      <p:cBhvr>
                                        <p:cTn id="21" dur="2000"/>
                                        <p:tgtEl>
                                          <p:spTgt spid="16594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ntr" presetSubtype="16" fill="hold" nodeType="clickEffect">
                                  <p:stCondLst>
                                    <p:cond delay="0"/>
                                  </p:stCondLst>
                                  <p:childTnLst>
                                    <p:set>
                                      <p:cBhvr>
                                        <p:cTn id="25" dur="1" fill="hold">
                                          <p:stCondLst>
                                            <p:cond delay="0"/>
                                          </p:stCondLst>
                                        </p:cTn>
                                        <p:tgtEl>
                                          <p:spTgt spid="165951"/>
                                        </p:tgtEl>
                                        <p:attrNameLst>
                                          <p:attrName>style.visibility</p:attrName>
                                        </p:attrNameLst>
                                      </p:cBhvr>
                                      <p:to>
                                        <p:strVal val="visible"/>
                                      </p:to>
                                    </p:set>
                                    <p:animEffect transition="in" filter="diamond(in)">
                                      <p:cBhvr>
                                        <p:cTn id="26" dur="2000"/>
                                        <p:tgtEl>
                                          <p:spTgt spid="165951"/>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4" presetClass="entr" presetSubtype="0" fill="hold" grpId="0" nodeType="clickEffect">
                                  <p:stCondLst>
                                    <p:cond delay="0"/>
                                  </p:stCondLst>
                                  <p:childTnLst>
                                    <p:set>
                                      <p:cBhvr>
                                        <p:cTn id="30" dur="1" fill="hold">
                                          <p:stCondLst>
                                            <p:cond delay="0"/>
                                          </p:stCondLst>
                                        </p:cTn>
                                        <p:tgtEl>
                                          <p:spTgt spid="165945"/>
                                        </p:tgtEl>
                                        <p:attrNameLst>
                                          <p:attrName>style.visibility</p:attrName>
                                        </p:attrNameLst>
                                      </p:cBhvr>
                                      <p:to>
                                        <p:strVal val="visible"/>
                                      </p:to>
                                    </p:set>
                                    <p:anim to="" calcmode="lin" valueType="num">
                                      <p:cBhvr>
                                        <p:cTn id="31" dur="1" fill="hold"/>
                                        <p:tgtEl>
                                          <p:spTgt spid="165945"/>
                                        </p:tgtEl>
                                        <p:attrNameLst>
                                          <p:attrName/>
                                        </p:attrNameLst>
                                      </p:cBhvr>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0" presetClass="entr" presetSubtype="0" fill="hold" grpId="0" nodeType="clickEffect">
                                  <p:stCondLst>
                                    <p:cond delay="0"/>
                                  </p:stCondLst>
                                  <p:childTnLst>
                                    <p:set>
                                      <p:cBhvr>
                                        <p:cTn id="35" dur="1" fill="hold">
                                          <p:stCondLst>
                                            <p:cond delay="0"/>
                                          </p:stCondLst>
                                        </p:cTn>
                                        <p:tgtEl>
                                          <p:spTgt spid="165946"/>
                                        </p:tgtEl>
                                        <p:attrNameLst>
                                          <p:attrName>style.visibility</p:attrName>
                                        </p:attrNameLst>
                                      </p:cBhvr>
                                      <p:to>
                                        <p:strVal val="visible"/>
                                      </p:to>
                                    </p:set>
                                    <p:animEffect transition="in" filter="wedge">
                                      <p:cBhvr>
                                        <p:cTn id="36" dur="2000"/>
                                        <p:tgtEl>
                                          <p:spTgt spid="165946"/>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4" presetClass="entr" presetSubtype="16" fill="hold" grpId="0" nodeType="clickEffect">
                                  <p:stCondLst>
                                    <p:cond delay="0"/>
                                  </p:stCondLst>
                                  <p:childTnLst>
                                    <p:set>
                                      <p:cBhvr>
                                        <p:cTn id="40" dur="1" fill="hold">
                                          <p:stCondLst>
                                            <p:cond delay="0"/>
                                          </p:stCondLst>
                                        </p:cTn>
                                        <p:tgtEl>
                                          <p:spTgt spid="165953"/>
                                        </p:tgtEl>
                                        <p:attrNameLst>
                                          <p:attrName>style.visibility</p:attrName>
                                        </p:attrNameLst>
                                      </p:cBhvr>
                                      <p:to>
                                        <p:strVal val="visible"/>
                                      </p:to>
                                    </p:set>
                                    <p:animEffect transition="in" filter="box(in)">
                                      <p:cBhvr>
                                        <p:cTn id="41" dur="500"/>
                                        <p:tgtEl>
                                          <p:spTgt spid="165953"/>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8" presetClass="entr" presetSubtype="12" fill="hold" grpId="0" nodeType="clickEffect">
                                  <p:stCondLst>
                                    <p:cond delay="0"/>
                                  </p:stCondLst>
                                  <p:childTnLst>
                                    <p:set>
                                      <p:cBhvr>
                                        <p:cTn id="45" dur="1" fill="hold">
                                          <p:stCondLst>
                                            <p:cond delay="0"/>
                                          </p:stCondLst>
                                        </p:cTn>
                                        <p:tgtEl>
                                          <p:spTgt spid="165949"/>
                                        </p:tgtEl>
                                        <p:attrNameLst>
                                          <p:attrName>style.visibility</p:attrName>
                                        </p:attrNameLst>
                                      </p:cBhvr>
                                      <p:to>
                                        <p:strVal val="visible"/>
                                      </p:to>
                                    </p:set>
                                    <p:animEffect transition="in" filter="strips(downLeft)">
                                      <p:cBhvr>
                                        <p:cTn id="46" dur="500"/>
                                        <p:tgtEl>
                                          <p:spTgt spid="165949"/>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1" presetClass="entr" presetSubtype="4" fill="hold" grpId="0" nodeType="clickEffect">
                                  <p:stCondLst>
                                    <p:cond delay="0"/>
                                  </p:stCondLst>
                                  <p:childTnLst>
                                    <p:set>
                                      <p:cBhvr>
                                        <p:cTn id="50" dur="1" fill="hold">
                                          <p:stCondLst>
                                            <p:cond delay="0"/>
                                          </p:stCondLst>
                                        </p:cTn>
                                        <p:tgtEl>
                                          <p:spTgt spid="165950"/>
                                        </p:tgtEl>
                                        <p:attrNameLst>
                                          <p:attrName>style.visibility</p:attrName>
                                        </p:attrNameLst>
                                      </p:cBhvr>
                                      <p:to>
                                        <p:strVal val="visible"/>
                                      </p:to>
                                    </p:set>
                                    <p:animEffect transition="in" filter="wheel(4)">
                                      <p:cBhvr>
                                        <p:cTn id="51" dur="2000"/>
                                        <p:tgtEl>
                                          <p:spTgt spid="165950"/>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2" presetClass="entr" presetSubtype="4" fill="hold" grpId="0" nodeType="clickEffect">
                                  <p:stCondLst>
                                    <p:cond delay="0"/>
                                  </p:stCondLst>
                                  <p:childTnLst>
                                    <p:set>
                                      <p:cBhvr>
                                        <p:cTn id="55" dur="1" fill="hold">
                                          <p:stCondLst>
                                            <p:cond delay="0"/>
                                          </p:stCondLst>
                                        </p:cTn>
                                        <p:tgtEl>
                                          <p:spTgt spid="165943"/>
                                        </p:tgtEl>
                                        <p:attrNameLst>
                                          <p:attrName>style.visibility</p:attrName>
                                        </p:attrNameLst>
                                      </p:cBhvr>
                                      <p:to>
                                        <p:strVal val="visible"/>
                                      </p:to>
                                    </p:set>
                                    <p:animEffect transition="in" filter="wipe(down)">
                                      <p:cBhvr>
                                        <p:cTn id="56" dur="500"/>
                                        <p:tgtEl>
                                          <p:spTgt spid="1659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92" grpId="0"/>
      <p:bldP spid="165939" grpId="0"/>
      <p:bldP spid="165943" grpId="0"/>
      <p:bldP spid="165945" grpId="0"/>
      <p:bldP spid="165946" grpId="0"/>
      <p:bldP spid="165948" grpId="0"/>
      <p:bldP spid="165949" grpId="0"/>
      <p:bldP spid="165950" grpId="0"/>
      <p:bldP spid="16595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6" name="Text Box 4">
            <a:extLst>
              <a:ext uri="{FF2B5EF4-FFF2-40B4-BE49-F238E27FC236}">
                <a16:creationId xmlns:a16="http://schemas.microsoft.com/office/drawing/2014/main" id="{AD739C05-1CB3-4728-8BF8-B1DE4F09B9E5}"/>
              </a:ext>
            </a:extLst>
          </p:cNvPr>
          <p:cNvSpPr txBox="1">
            <a:spLocks noChangeArrowheads="1"/>
          </p:cNvSpPr>
          <p:nvPr/>
        </p:nvSpPr>
        <p:spPr bwMode="auto">
          <a:xfrm>
            <a:off x="1676400" y="1219200"/>
            <a:ext cx="8991600" cy="329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2800">
                <a:solidFill>
                  <a:srgbClr val="FF0000"/>
                </a:solidFill>
                <a:latin typeface="Times New Roman" panose="02020603050405020304" pitchFamily="18" charset="0"/>
              </a:rPr>
              <a:t>Bài 2: Những âm thanh được so sánh với nhau trong mỗi câu thơ, câu văn :</a:t>
            </a:r>
          </a:p>
          <a:p>
            <a:pPr fontAlgn="base">
              <a:spcBef>
                <a:spcPct val="50000"/>
              </a:spcBef>
              <a:spcAft>
                <a:spcPct val="0"/>
              </a:spcAft>
              <a:buFontTx/>
              <a:buAutoNum type="alphaLcParenR"/>
            </a:pPr>
            <a:r>
              <a:rPr lang="en-US" altLang="en-US" sz="2800">
                <a:solidFill>
                  <a:srgbClr val="339933"/>
                </a:solidFill>
                <a:latin typeface="Times New Roman" panose="02020603050405020304" pitchFamily="18" charset="0"/>
              </a:rPr>
              <a:t>           </a:t>
            </a:r>
            <a:r>
              <a:rPr lang="en-US" altLang="en-US" sz="2800">
                <a:solidFill>
                  <a:srgbClr val="FF0000"/>
                </a:solidFill>
                <a:latin typeface="Times New Roman" panose="02020603050405020304" pitchFamily="18" charset="0"/>
              </a:rPr>
              <a:t>Âm thanh</a:t>
            </a:r>
            <a:r>
              <a:rPr lang="en-US" altLang="en-US" sz="2800">
                <a:solidFill>
                  <a:srgbClr val="339933"/>
                </a:solidFill>
                <a:latin typeface="Times New Roman" panose="02020603050405020304" pitchFamily="18" charset="0"/>
              </a:rPr>
              <a:t> </a:t>
            </a:r>
            <a:r>
              <a:rPr lang="en-US" altLang="en-US" sz="2800">
                <a:solidFill>
                  <a:srgbClr val="0000FF"/>
                </a:solidFill>
                <a:latin typeface="Times New Roman" panose="02020603050405020304" pitchFamily="18" charset="0"/>
              </a:rPr>
              <a:t>(tiếng suối) -</a:t>
            </a:r>
            <a:r>
              <a:rPr lang="en-US" altLang="en-US" sz="2800">
                <a:solidFill>
                  <a:srgbClr val="339933"/>
                </a:solidFill>
                <a:latin typeface="Times New Roman" panose="02020603050405020304" pitchFamily="18" charset="0"/>
              </a:rPr>
              <a:t>  </a:t>
            </a:r>
            <a:r>
              <a:rPr lang="en-US" altLang="en-US" sz="2800">
                <a:solidFill>
                  <a:srgbClr val="FF0000"/>
                </a:solidFill>
                <a:latin typeface="Times New Roman" panose="02020603050405020304" pitchFamily="18" charset="0"/>
              </a:rPr>
              <a:t>Âm thanh</a:t>
            </a:r>
            <a:r>
              <a:rPr lang="en-US" altLang="en-US" sz="2800">
                <a:solidFill>
                  <a:srgbClr val="339933"/>
                </a:solidFill>
                <a:latin typeface="Times New Roman" panose="02020603050405020304" pitchFamily="18" charset="0"/>
              </a:rPr>
              <a:t> </a:t>
            </a:r>
            <a:r>
              <a:rPr lang="en-US" altLang="en-US" sz="2800">
                <a:solidFill>
                  <a:srgbClr val="0000FF"/>
                </a:solidFill>
                <a:latin typeface="Times New Roman" panose="02020603050405020304" pitchFamily="18" charset="0"/>
              </a:rPr>
              <a:t>(tiếng đàn)</a:t>
            </a:r>
            <a:r>
              <a:rPr lang="en-US" altLang="en-US" sz="2800">
                <a:solidFill>
                  <a:srgbClr val="339933"/>
                </a:solidFill>
                <a:latin typeface="Times New Roman" panose="02020603050405020304" pitchFamily="18" charset="0"/>
              </a:rPr>
              <a:t> </a:t>
            </a:r>
          </a:p>
          <a:p>
            <a:pPr fontAlgn="base">
              <a:spcBef>
                <a:spcPct val="50000"/>
              </a:spcBef>
              <a:spcAft>
                <a:spcPct val="0"/>
              </a:spcAft>
              <a:buFontTx/>
              <a:buAutoNum type="alphaLcParenR"/>
            </a:pPr>
            <a:r>
              <a:rPr lang="en-US" altLang="en-US" sz="2800">
                <a:solidFill>
                  <a:srgbClr val="339933"/>
                </a:solidFill>
                <a:latin typeface="Times New Roman" panose="02020603050405020304" pitchFamily="18" charset="0"/>
              </a:rPr>
              <a:t>           </a:t>
            </a:r>
            <a:r>
              <a:rPr lang="en-US" altLang="en-US" sz="2800">
                <a:solidFill>
                  <a:srgbClr val="FF0000"/>
                </a:solidFill>
                <a:latin typeface="Times New Roman" panose="02020603050405020304" pitchFamily="18" charset="0"/>
              </a:rPr>
              <a:t>Âm thanh</a:t>
            </a:r>
            <a:r>
              <a:rPr lang="en-US" altLang="en-US" sz="2800">
                <a:solidFill>
                  <a:srgbClr val="339933"/>
                </a:solidFill>
                <a:latin typeface="Times New Roman" panose="02020603050405020304" pitchFamily="18" charset="0"/>
              </a:rPr>
              <a:t>  </a:t>
            </a:r>
            <a:r>
              <a:rPr lang="en-US" altLang="en-US" sz="2800">
                <a:solidFill>
                  <a:srgbClr val="0000FF"/>
                </a:solidFill>
                <a:latin typeface="Times New Roman" panose="02020603050405020304" pitchFamily="18" charset="0"/>
              </a:rPr>
              <a:t>(tiếng suối) -</a:t>
            </a:r>
            <a:r>
              <a:rPr lang="en-US" altLang="en-US" sz="2800">
                <a:solidFill>
                  <a:srgbClr val="339933"/>
                </a:solidFill>
                <a:latin typeface="Times New Roman" panose="02020603050405020304" pitchFamily="18" charset="0"/>
              </a:rPr>
              <a:t>  </a:t>
            </a:r>
            <a:r>
              <a:rPr lang="en-US" altLang="en-US" sz="2800">
                <a:solidFill>
                  <a:srgbClr val="FF0000"/>
                </a:solidFill>
                <a:latin typeface="Times New Roman" panose="02020603050405020304" pitchFamily="18" charset="0"/>
              </a:rPr>
              <a:t>Âm thanh</a:t>
            </a:r>
            <a:r>
              <a:rPr lang="en-US" altLang="en-US" sz="2800">
                <a:solidFill>
                  <a:srgbClr val="339933"/>
                </a:solidFill>
                <a:latin typeface="Times New Roman" panose="02020603050405020304" pitchFamily="18" charset="0"/>
              </a:rPr>
              <a:t> </a:t>
            </a:r>
            <a:r>
              <a:rPr lang="en-US" altLang="en-US" sz="2800">
                <a:solidFill>
                  <a:srgbClr val="0000FF"/>
                </a:solidFill>
                <a:latin typeface="Times New Roman" panose="02020603050405020304" pitchFamily="18" charset="0"/>
              </a:rPr>
              <a:t>(tiếng hát xa)</a:t>
            </a:r>
            <a:r>
              <a:rPr lang="en-US" altLang="en-US" sz="2800">
                <a:solidFill>
                  <a:srgbClr val="339933"/>
                </a:solidFill>
                <a:latin typeface="Times New Roman" panose="02020603050405020304" pitchFamily="18" charset="0"/>
              </a:rPr>
              <a:t> </a:t>
            </a:r>
          </a:p>
          <a:p>
            <a:pPr fontAlgn="base">
              <a:spcBef>
                <a:spcPct val="50000"/>
              </a:spcBef>
              <a:spcAft>
                <a:spcPct val="0"/>
              </a:spcAft>
            </a:pPr>
            <a:r>
              <a:rPr lang="en-US" altLang="en-US" sz="2800">
                <a:solidFill>
                  <a:srgbClr val="339933"/>
                </a:solidFill>
                <a:latin typeface="Times New Roman" panose="02020603050405020304" pitchFamily="18" charset="0"/>
              </a:rPr>
              <a:t>c)    </a:t>
            </a:r>
            <a:r>
              <a:rPr lang="en-US" altLang="en-US" sz="2800">
                <a:solidFill>
                  <a:srgbClr val="FF0000"/>
                </a:solidFill>
                <a:latin typeface="Times New Roman" panose="02020603050405020304" pitchFamily="18" charset="0"/>
              </a:rPr>
              <a:t>Âm thanh</a:t>
            </a:r>
            <a:r>
              <a:rPr lang="en-US" altLang="en-US" sz="2800">
                <a:solidFill>
                  <a:srgbClr val="339933"/>
                </a:solidFill>
                <a:latin typeface="Times New Roman" panose="02020603050405020304" pitchFamily="18" charset="0"/>
              </a:rPr>
              <a:t> </a:t>
            </a:r>
            <a:r>
              <a:rPr lang="en-US" altLang="en-US" sz="2800">
                <a:solidFill>
                  <a:srgbClr val="0000FF"/>
                </a:solidFill>
                <a:latin typeface="Times New Roman" panose="02020603050405020304" pitchFamily="18" charset="0"/>
              </a:rPr>
              <a:t>(tiếng chim) -</a:t>
            </a:r>
            <a:r>
              <a:rPr lang="en-US" altLang="en-US" sz="2800">
                <a:solidFill>
                  <a:srgbClr val="339933"/>
                </a:solidFill>
                <a:latin typeface="Times New Roman" panose="02020603050405020304" pitchFamily="18" charset="0"/>
              </a:rPr>
              <a:t> </a:t>
            </a:r>
            <a:r>
              <a:rPr lang="en-US" altLang="en-US" sz="2800">
                <a:solidFill>
                  <a:srgbClr val="FF0000"/>
                </a:solidFill>
                <a:latin typeface="Times New Roman" panose="02020603050405020304" pitchFamily="18" charset="0"/>
              </a:rPr>
              <a:t>Âm thanh</a:t>
            </a:r>
            <a:r>
              <a:rPr lang="en-US" altLang="en-US" sz="2800">
                <a:solidFill>
                  <a:srgbClr val="339933"/>
                </a:solidFill>
                <a:latin typeface="Times New Roman" panose="02020603050405020304" pitchFamily="18" charset="0"/>
              </a:rPr>
              <a:t> </a:t>
            </a:r>
            <a:r>
              <a:rPr lang="en-US" altLang="en-US" sz="2800">
                <a:solidFill>
                  <a:srgbClr val="0000FF"/>
                </a:solidFill>
                <a:latin typeface="Times New Roman" panose="02020603050405020304" pitchFamily="18" charset="0"/>
              </a:rPr>
              <a:t>(tiếng xóc những rổ</a:t>
            </a:r>
            <a:r>
              <a:rPr lang="en-US" altLang="en-US" sz="2800">
                <a:solidFill>
                  <a:srgbClr val="339933"/>
                </a:solidFill>
                <a:latin typeface="Times New Roman" panose="02020603050405020304" pitchFamily="18" charset="0"/>
              </a:rPr>
              <a:t> </a:t>
            </a:r>
            <a:r>
              <a:rPr lang="en-US" altLang="en-US" sz="2800">
                <a:solidFill>
                  <a:srgbClr val="0000FF"/>
                </a:solidFill>
                <a:latin typeface="Times New Roman" panose="02020603050405020304" pitchFamily="18" charset="0"/>
              </a:rPr>
              <a:t>tiền đồng)</a:t>
            </a:r>
          </a:p>
        </p:txBody>
      </p:sp>
      <p:sp>
        <p:nvSpPr>
          <p:cNvPr id="9219" name="Text Box 5">
            <a:extLst>
              <a:ext uri="{FF2B5EF4-FFF2-40B4-BE49-F238E27FC236}">
                <a16:creationId xmlns:a16="http://schemas.microsoft.com/office/drawing/2014/main" id="{5AC633DF-E4D0-45EB-871E-F46A914D0844}"/>
              </a:ext>
            </a:extLst>
          </p:cNvPr>
          <p:cNvSpPr txBox="1">
            <a:spLocks noChangeArrowheads="1"/>
          </p:cNvSpPr>
          <p:nvPr/>
        </p:nvSpPr>
        <p:spPr bwMode="auto">
          <a:xfrm>
            <a:off x="3581400" y="715964"/>
            <a:ext cx="49530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en-US" altLang="en-US" sz="3200" b="1">
                <a:solidFill>
                  <a:srgbClr val="0000FF"/>
                </a:solidFill>
                <a:latin typeface="Times New Roman" panose="02020603050405020304" pitchFamily="18" charset="0"/>
              </a:rPr>
              <a:t>So sánh. Dấu chấm</a:t>
            </a:r>
          </a:p>
        </p:txBody>
      </p:sp>
      <p:sp>
        <p:nvSpPr>
          <p:cNvPr id="192525" name="Text Box 13">
            <a:extLst>
              <a:ext uri="{FF2B5EF4-FFF2-40B4-BE49-F238E27FC236}">
                <a16:creationId xmlns:a16="http://schemas.microsoft.com/office/drawing/2014/main" id="{4C95533C-25DC-4079-8A55-EFFFE55CB6C1}"/>
              </a:ext>
            </a:extLst>
          </p:cNvPr>
          <p:cNvSpPr txBox="1">
            <a:spLocks noChangeArrowheads="1"/>
          </p:cNvSpPr>
          <p:nvPr/>
        </p:nvSpPr>
        <p:spPr bwMode="auto">
          <a:xfrm>
            <a:off x="1981200" y="4600575"/>
            <a:ext cx="5791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3200">
                <a:solidFill>
                  <a:srgbClr val="0000FF"/>
                </a:solidFill>
                <a:latin typeface="Times New Roman" panose="02020603050405020304" pitchFamily="18" charset="0"/>
              </a:rPr>
              <a:t>So sánh âm thanh với âm thanh</a:t>
            </a:r>
          </a:p>
        </p:txBody>
      </p:sp>
      <p:sp>
        <p:nvSpPr>
          <p:cNvPr id="192527" name="Text Box 15">
            <a:extLst>
              <a:ext uri="{FF2B5EF4-FFF2-40B4-BE49-F238E27FC236}">
                <a16:creationId xmlns:a16="http://schemas.microsoft.com/office/drawing/2014/main" id="{7DD86EEB-4381-41C2-B3CA-33CCD36F6E86}"/>
              </a:ext>
            </a:extLst>
          </p:cNvPr>
          <p:cNvSpPr txBox="1">
            <a:spLocks noChangeArrowheads="1"/>
          </p:cNvSpPr>
          <p:nvPr/>
        </p:nvSpPr>
        <p:spPr bwMode="auto">
          <a:xfrm>
            <a:off x="1981200" y="5211764"/>
            <a:ext cx="37338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3200">
                <a:solidFill>
                  <a:srgbClr val="0000FF"/>
                </a:solidFill>
                <a:latin typeface="Times New Roman" panose="02020603050405020304" pitchFamily="18" charset="0"/>
              </a:rPr>
              <a:t>So sánh ngang bằng</a:t>
            </a:r>
          </a:p>
        </p:txBody>
      </p:sp>
      <p:sp>
        <p:nvSpPr>
          <p:cNvPr id="9222" name="Rectangle 17">
            <a:extLst>
              <a:ext uri="{FF2B5EF4-FFF2-40B4-BE49-F238E27FC236}">
                <a16:creationId xmlns:a16="http://schemas.microsoft.com/office/drawing/2014/main" id="{6F67BEF9-16A1-47C1-8D0F-0253BD67283C}"/>
              </a:ext>
            </a:extLst>
          </p:cNvPr>
          <p:cNvSpPr>
            <a:spLocks noChangeArrowheads="1"/>
          </p:cNvSpPr>
          <p:nvPr/>
        </p:nvSpPr>
        <p:spPr bwMode="auto">
          <a:xfrm>
            <a:off x="4038600" y="228600"/>
            <a:ext cx="4052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2800" b="1">
                <a:solidFill>
                  <a:srgbClr val="FF0000"/>
                </a:solidFill>
              </a:rPr>
              <a:t>Luyện từ và câu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2516"/>
                                        </p:tgtEl>
                                        <p:attrNameLst>
                                          <p:attrName>style.visibility</p:attrName>
                                        </p:attrNameLst>
                                      </p:cBhvr>
                                      <p:to>
                                        <p:strVal val="visible"/>
                                      </p:to>
                                    </p:set>
                                    <p:animEffect transition="in" filter="dissolve">
                                      <p:cBhvr>
                                        <p:cTn id="7" dur="500"/>
                                        <p:tgtEl>
                                          <p:spTgt spid="1925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2525"/>
                                        </p:tgtEl>
                                        <p:attrNameLst>
                                          <p:attrName>style.visibility</p:attrName>
                                        </p:attrNameLst>
                                      </p:cBhvr>
                                      <p:to>
                                        <p:strVal val="visible"/>
                                      </p:to>
                                    </p:set>
                                    <p:animEffect transition="in" filter="blinds(horizontal)">
                                      <p:cBhvr>
                                        <p:cTn id="12" dur="500"/>
                                        <p:tgtEl>
                                          <p:spTgt spid="19252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92527"/>
                                        </p:tgtEl>
                                        <p:attrNameLst>
                                          <p:attrName>style.visibility</p:attrName>
                                        </p:attrNameLst>
                                      </p:cBhvr>
                                      <p:to>
                                        <p:strVal val="visible"/>
                                      </p:to>
                                    </p:set>
                                    <p:animEffect transition="in" filter="diamond(in)">
                                      <p:cBhvr>
                                        <p:cTn id="17" dur="2000"/>
                                        <p:tgtEl>
                                          <p:spTgt spid="1925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6" grpId="0"/>
      <p:bldP spid="192525" grpId="0"/>
      <p:bldP spid="19252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2" name="Text Box 4">
            <a:extLst>
              <a:ext uri="{FF2B5EF4-FFF2-40B4-BE49-F238E27FC236}">
                <a16:creationId xmlns:a16="http://schemas.microsoft.com/office/drawing/2014/main" id="{ECF291F9-96B3-442B-A2A7-327D12D0D552}"/>
              </a:ext>
            </a:extLst>
          </p:cNvPr>
          <p:cNvSpPr txBox="1">
            <a:spLocks noChangeArrowheads="1"/>
          </p:cNvSpPr>
          <p:nvPr/>
        </p:nvSpPr>
        <p:spPr bwMode="auto">
          <a:xfrm>
            <a:off x="1676400" y="914401"/>
            <a:ext cx="8991600" cy="2616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2800">
                <a:solidFill>
                  <a:srgbClr val="FF0000"/>
                </a:solidFill>
                <a:latin typeface="Times New Roman" panose="02020603050405020304" pitchFamily="18" charset="0"/>
              </a:rPr>
              <a:t>Bài 2: Hãy tìm những âm thanh được so sánh với nhau trong mỗi câu thơ, câu văn dưới đây:</a:t>
            </a:r>
          </a:p>
          <a:p>
            <a:pPr fontAlgn="base">
              <a:spcBef>
                <a:spcPct val="50000"/>
              </a:spcBef>
              <a:spcAft>
                <a:spcPct val="0"/>
              </a:spcAft>
              <a:buFontTx/>
              <a:buAutoNum type="alphaLcParenR"/>
            </a:pPr>
            <a:r>
              <a:rPr lang="en-US" altLang="en-US" sz="2400" b="1">
                <a:solidFill>
                  <a:srgbClr val="0000FF"/>
                </a:solidFill>
                <a:latin typeface="Times New Roman" panose="02020603050405020304" pitchFamily="18" charset="0"/>
              </a:rPr>
              <a:t>           Côn Sơn suối chảy rì rầm</a:t>
            </a:r>
          </a:p>
          <a:p>
            <a:pPr fontAlgn="base">
              <a:spcBef>
                <a:spcPct val="50000"/>
              </a:spcBef>
              <a:spcAft>
                <a:spcPct val="0"/>
              </a:spcAft>
            </a:pPr>
            <a:r>
              <a:rPr lang="en-US" altLang="en-US" sz="2400" b="1">
                <a:solidFill>
                  <a:srgbClr val="0000FF"/>
                </a:solidFill>
                <a:latin typeface="Times New Roman" panose="02020603050405020304" pitchFamily="18" charset="0"/>
              </a:rPr>
              <a:t>       Ta nghe như tiếng đàn cầm bên tai </a:t>
            </a:r>
          </a:p>
          <a:p>
            <a:pPr fontAlgn="base">
              <a:spcBef>
                <a:spcPct val="50000"/>
              </a:spcBef>
              <a:spcAft>
                <a:spcPct val="0"/>
              </a:spcAft>
            </a:pPr>
            <a:r>
              <a:rPr lang="en-US" altLang="en-US" sz="2400" b="1">
                <a:solidFill>
                  <a:srgbClr val="0000FF"/>
                </a:solidFill>
                <a:latin typeface="Times New Roman" panose="02020603050405020304" pitchFamily="18" charset="0"/>
              </a:rPr>
              <a:t>                                      Nguyễn Trãi</a:t>
            </a:r>
          </a:p>
        </p:txBody>
      </p:sp>
      <p:sp>
        <p:nvSpPr>
          <p:cNvPr id="10243" name="Text Box 5">
            <a:extLst>
              <a:ext uri="{FF2B5EF4-FFF2-40B4-BE49-F238E27FC236}">
                <a16:creationId xmlns:a16="http://schemas.microsoft.com/office/drawing/2014/main" id="{D023382D-D0F8-4BE3-AF3C-E70C453150E8}"/>
              </a:ext>
            </a:extLst>
          </p:cNvPr>
          <p:cNvSpPr txBox="1">
            <a:spLocks noChangeArrowheads="1"/>
          </p:cNvSpPr>
          <p:nvPr/>
        </p:nvSpPr>
        <p:spPr bwMode="auto">
          <a:xfrm>
            <a:off x="3657600" y="457200"/>
            <a:ext cx="4953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en-US" altLang="en-US" sz="3200" b="1">
                <a:solidFill>
                  <a:srgbClr val="0000FF"/>
                </a:solidFill>
                <a:latin typeface="Times New Roman" panose="02020603050405020304" pitchFamily="18" charset="0"/>
              </a:rPr>
              <a:t>So sánh. Dấu chấm</a:t>
            </a:r>
          </a:p>
        </p:txBody>
      </p:sp>
      <p:pic>
        <p:nvPicPr>
          <p:cNvPr id="227336" name="Picture 8">
            <a:extLst>
              <a:ext uri="{FF2B5EF4-FFF2-40B4-BE49-F238E27FC236}">
                <a16:creationId xmlns:a16="http://schemas.microsoft.com/office/drawing/2014/main" id="{3B62E6B4-C6E4-4D7D-B113-6126FB929C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971800"/>
            <a:ext cx="19812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9" descr="garden_stream">
            <a:extLst>
              <a:ext uri="{FF2B5EF4-FFF2-40B4-BE49-F238E27FC236}">
                <a16:creationId xmlns:a16="http://schemas.microsoft.com/office/drawing/2014/main" id="{DEBEBD83-D84D-489D-B2D5-D206BE7691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9888" y="3962400"/>
            <a:ext cx="4456112"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Rectangle 20">
            <a:extLst>
              <a:ext uri="{FF2B5EF4-FFF2-40B4-BE49-F238E27FC236}">
                <a16:creationId xmlns:a16="http://schemas.microsoft.com/office/drawing/2014/main" id="{917F5A07-9D69-4B58-AFC0-9F59E629BEBB}"/>
              </a:ext>
            </a:extLst>
          </p:cNvPr>
          <p:cNvSpPr>
            <a:spLocks noChangeArrowheads="1"/>
          </p:cNvSpPr>
          <p:nvPr/>
        </p:nvSpPr>
        <p:spPr bwMode="auto">
          <a:xfrm>
            <a:off x="4038600" y="0"/>
            <a:ext cx="4052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2800" b="1">
                <a:solidFill>
                  <a:srgbClr val="FF0000"/>
                </a:solidFill>
              </a:rPr>
              <a:t>Luyện từ và câu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7332"/>
                                        </p:tgtEl>
                                        <p:attrNameLst>
                                          <p:attrName>style.visibility</p:attrName>
                                        </p:attrNameLst>
                                      </p:cBhvr>
                                      <p:to>
                                        <p:strVal val="visible"/>
                                      </p:to>
                                    </p:set>
                                    <p:animEffect transition="in" filter="dissolve">
                                      <p:cBhvr>
                                        <p:cTn id="7" dur="500"/>
                                        <p:tgtEl>
                                          <p:spTgt spid="2273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227336"/>
                                        </p:tgtEl>
                                        <p:attrNameLst>
                                          <p:attrName>style.visibility</p:attrName>
                                        </p:attrNameLst>
                                      </p:cBhvr>
                                      <p:to>
                                        <p:strVal val="visible"/>
                                      </p:to>
                                    </p:set>
                                    <p:animEffect transition="in" filter="diamond(in)">
                                      <p:cBhvr>
                                        <p:cTn id="12" dur="2000"/>
                                        <p:tgtEl>
                                          <p:spTgt spid="2273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32"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963</Words>
  <Application>Microsoft Office PowerPoint</Application>
  <PresentationFormat>Widescreen</PresentationFormat>
  <Paragraphs>103</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.VnAvant</vt:lpstr>
      <vt:lpstr>.VnSouthern</vt:lpstr>
      <vt:lpstr>Arial</vt:lpstr>
      <vt:lpstr>Times New Roman</vt:lpstr>
      <vt:lpstr>Verdana</vt:lpstr>
      <vt:lpstr>Default Design</vt:lpstr>
      <vt:lpstr>PowerPoint Presentation</vt:lpstr>
      <vt:lpstr>Kiểm tra bài cũ </vt:lpstr>
      <vt:lpstr>Kiểm tra bài cũ </vt:lpstr>
      <vt:lpstr>Luyện từ và câu</vt:lpstr>
      <vt:lpstr>Luyện từ và câu</vt:lpstr>
      <vt:lpstr>PowerPoint Presentation</vt:lpstr>
      <vt:lpstr>Luyện từ và câu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OanhTu</dc:creator>
  <cp:lastModifiedBy>OanhTu</cp:lastModifiedBy>
  <cp:revision>1</cp:revision>
  <dcterms:created xsi:type="dcterms:W3CDTF">2020-11-15T16:25:32Z</dcterms:created>
  <dcterms:modified xsi:type="dcterms:W3CDTF">2020-11-15T16:25:48Z</dcterms:modified>
</cp:coreProperties>
</file>