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5" r:id="rId2"/>
    <p:sldId id="272" r:id="rId3"/>
    <p:sldId id="262" r:id="rId4"/>
    <p:sldId id="296" r:id="rId5"/>
    <p:sldId id="275" r:id="rId6"/>
    <p:sldId id="297" r:id="rId7"/>
    <p:sldId id="298" r:id="rId8"/>
    <p:sldId id="302" r:id="rId9"/>
    <p:sldId id="269" r:id="rId10"/>
    <p:sldId id="271" r:id="rId11"/>
    <p:sldId id="303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7534A7-25AF-45E4-A89C-7C04E7A4BE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4BF4D5-B81B-43AA-9D99-3A6F0598B7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263DBA-E5E3-456C-BB65-CAC881855C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3D0FAA-5FC7-4B82-8CF6-1CA30C2E53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1275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49108C-B813-4C47-B257-4F3DAFD24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8D439D-1F7F-49C1-B7CB-AF6615A87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49319E-65FB-4F59-A71D-06206935E6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D3C2F3-82B9-4C7B-9AF7-41DFAE1764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4324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DAC7A4-AC10-4187-B20D-17610BD663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1C8390-4123-4A0A-BAE3-EF017C7FF1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064E1B-929A-4AEF-8C35-41B976A0FC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13929C-4727-4006-87B8-77FFFEAC0F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1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E076BC-A5E7-441B-968F-6F226795D1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C93392-07C3-495A-8089-92BDB3C0DB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C2B1F2-C72C-4A65-A77A-5BA94DCD39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861AC2-52F2-4C3B-85F6-A7F6535F52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02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F0A31D-6894-402E-9E68-C39AADA41E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FD2947-60C3-43C1-BB1A-B9731E2B27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A605D7-D016-4AB6-A08D-A36701BCC9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251768-1A82-4D38-8237-3710B65B23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64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A7714A-CA91-47E0-B27C-DCB5C15181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B7D910-F710-43BF-9C72-1E9AEDE2B3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17B670-70EA-4E24-BD14-D8B711F87D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740CA-6B4C-48EB-9A2C-8C1C0D42A7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38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B17CFB6-432D-4CFA-BFFC-39ABE8496C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9DE104F-16DB-4C49-9371-B77162F72E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50F4DA7-EF56-40A4-91A3-CA494F0C6F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044156-441D-4F7B-BC17-833C7057CB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12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0424BFC-2E88-44A3-AFD2-A628D8C64F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5108A5-31DB-4E94-B100-4B0AF69B4E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F6DD12-B25D-4022-BE41-19C45460A5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8C4B77-D579-46C7-AA4C-75F357EE5B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6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A0D26B0-894C-4DCE-8EF3-3CF20D6277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8B4B772-7579-41C2-B39A-76C350F61F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5BBB33A-5763-4719-9A82-47F1153AA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9FB1D-B1D8-4AD8-9F6A-C9F955008D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296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113B3A-2FF7-420A-9F0C-A7B1567167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EB9259-263F-47E5-BFD1-22357022CB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E8FC1D-BF75-413C-9CBE-CF70679AEF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6D5469-3FAD-48B9-944D-55AE09B4C3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33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9C693C-5DC3-4D11-BA88-4B7EC51078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D3145F-C2E0-4BDE-B527-3117538441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655A63-F794-4FA7-95F6-171A50E833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679184-7559-4DC8-8391-5908F4E6CD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59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6D2BF7-07C0-4F38-ACD9-F883F1EF1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7616F0F-DC3A-4E02-9CD3-B3F2887153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5D25FE4-99CF-47E0-846D-1C0002056B7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D14AFBB-0289-456F-83C9-A76F23BF53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C879412-8B9F-4011-A9DA-18AAE1E6B5E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D9BFB91C-076E-4300-8301-D4195EA7C1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762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nguyet\Em-van-nho-truong-xua-Top-ca-thieu-nhi.mp3" TargetMode="External"/><Relationship Id="rId6" Type="http://schemas.openxmlformats.org/officeDocument/2006/relationships/image" Target="../media/image15.png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l0031">
            <a:extLst>
              <a:ext uri="{FF2B5EF4-FFF2-40B4-BE49-F238E27FC236}">
                <a16:creationId xmlns:a16="http://schemas.microsoft.com/office/drawing/2014/main" id="{F41B30FE-DDDD-46DB-87FE-954674E4E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62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7">
            <a:extLst>
              <a:ext uri="{FF2B5EF4-FFF2-40B4-BE49-F238E27FC236}">
                <a16:creationId xmlns:a16="http://schemas.microsoft.com/office/drawing/2014/main" id="{D6A5F09D-14D4-4D12-A584-B3210C4E6E8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172201" y="1600200"/>
            <a:ext cx="412432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</a:p>
        </p:txBody>
      </p:sp>
      <p:sp>
        <p:nvSpPr>
          <p:cNvPr id="2052" name="WordArt 8">
            <a:extLst>
              <a:ext uri="{FF2B5EF4-FFF2-40B4-BE49-F238E27FC236}">
                <a16:creationId xmlns:a16="http://schemas.microsoft.com/office/drawing/2014/main" id="{4D9DECF5-7CF3-4A7F-B89A-FAA7B6B1D00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2819400"/>
            <a:ext cx="45720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CẢNH ĐẸP NON SÔNG</a:t>
            </a:r>
          </a:p>
        </p:txBody>
      </p:sp>
    </p:spTree>
  </p:cSld>
  <p:clrMapOvr>
    <a:masterClrMapping/>
  </p:clrMapOvr>
  <p:transition spd="med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986747CA-CC32-4D8C-B48B-793427C2DA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798638"/>
            <a:ext cx="9144000" cy="40687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>
                <a:solidFill>
                  <a:srgbClr val="000066"/>
                </a:solidFill>
              </a:rPr>
              <a:t>     </a:t>
            </a:r>
            <a:r>
              <a:rPr lang="en-US" altLang="en-US" b="1">
                <a:solidFill>
                  <a:srgbClr val="000066"/>
                </a:solidFill>
                <a:latin typeface="Times New Roman" panose="02020603050405020304" pitchFamily="18" charset="0"/>
              </a:rPr>
              <a:t>Đường vô xứ </a:t>
            </a:r>
            <a:r>
              <a:rPr lang="en-US" altLang="en-US" b="1">
                <a:solidFill>
                  <a:srgbClr val="CC0000"/>
                </a:solidFill>
                <a:latin typeface="Times New Roman" panose="02020603050405020304" pitchFamily="18" charset="0"/>
              </a:rPr>
              <a:t>Nghệ</a:t>
            </a:r>
            <a:r>
              <a:rPr lang="en-US" altLang="en-US" b="1">
                <a:solidFill>
                  <a:srgbClr val="000066"/>
                </a:solidFill>
                <a:latin typeface="Times New Roman" panose="02020603050405020304" pitchFamily="18" charset="0"/>
              </a:rPr>
              <a:t> quanh quanh,</a:t>
            </a:r>
          </a:p>
          <a:p>
            <a:pPr eaLnBrk="1" hangingPunct="1">
              <a:buFontTx/>
              <a:buNone/>
            </a:pPr>
            <a:r>
              <a:rPr lang="en-US" altLang="en-US" b="1">
                <a:solidFill>
                  <a:srgbClr val="000066"/>
                </a:solidFill>
                <a:latin typeface="Times New Roman" panose="02020603050405020304" pitchFamily="18" charset="0"/>
              </a:rPr>
              <a:t>  Non xanh nước biếc như tranh hoạ đồ.</a:t>
            </a:r>
          </a:p>
          <a:p>
            <a:pPr eaLnBrk="1" hangingPunct="1">
              <a:buFontTx/>
              <a:buNone/>
            </a:pPr>
            <a:r>
              <a:rPr lang="en-US" altLang="en-US" b="1">
                <a:solidFill>
                  <a:srgbClr val="000066"/>
                </a:solidFill>
              </a:rPr>
              <a:t>     </a:t>
            </a:r>
            <a:r>
              <a:rPr lang="en-US" altLang="en-US" b="1">
                <a:solidFill>
                  <a:srgbClr val="CC0000"/>
                </a:solidFill>
                <a:latin typeface="Times New Roman" panose="02020603050405020304" pitchFamily="18" charset="0"/>
              </a:rPr>
              <a:t>Hải Vân</a:t>
            </a:r>
            <a:r>
              <a:rPr lang="en-US" altLang="en-US" b="1">
                <a:solidFill>
                  <a:srgbClr val="000066"/>
                </a:solidFill>
                <a:latin typeface="Times New Roman" panose="02020603050405020304" pitchFamily="18" charset="0"/>
              </a:rPr>
              <a:t> bát ngát nghìn trùng</a:t>
            </a:r>
          </a:p>
          <a:p>
            <a:pPr eaLnBrk="1" hangingPunct="1">
              <a:buFontTx/>
              <a:buNone/>
            </a:pPr>
            <a:r>
              <a:rPr lang="en-US" altLang="en-US" b="1">
                <a:solidFill>
                  <a:srgbClr val="CC0000"/>
                </a:solidFill>
                <a:latin typeface="Times New Roman" panose="02020603050405020304" pitchFamily="18" charset="0"/>
              </a:rPr>
              <a:t>  Hòn Hồng</a:t>
            </a:r>
            <a:r>
              <a:rPr lang="en-US" altLang="en-US" b="1">
                <a:solidFill>
                  <a:srgbClr val="000066"/>
                </a:solidFill>
                <a:latin typeface="Times New Roman" panose="02020603050405020304" pitchFamily="18" charset="0"/>
              </a:rPr>
              <a:t> sừng sững đứng trong vịnh Hàn.</a:t>
            </a:r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09F7B831-72F4-4B41-BF14-C4C7C78D0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410200"/>
            <a:ext cx="7391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CC0000"/>
                </a:solidFill>
              </a:rPr>
              <a:t>Đồng Tháp Mười</a:t>
            </a:r>
            <a:r>
              <a:rPr lang="en-US" altLang="en-US" sz="3200" b="1">
                <a:solidFill>
                  <a:srgbClr val="000066"/>
                </a:solidFill>
              </a:rPr>
              <a:t> cò bay thẳng cánh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CC0000"/>
                </a:solidFill>
              </a:rPr>
              <a:t>Nước Tháp Mười</a:t>
            </a:r>
            <a:r>
              <a:rPr lang="en-US" altLang="en-US" sz="3200" b="1">
                <a:solidFill>
                  <a:srgbClr val="000066"/>
                </a:solidFill>
              </a:rPr>
              <a:t> lóng lánh cá tôm.</a:t>
            </a:r>
          </a:p>
        </p:txBody>
      </p:sp>
      <p:sp>
        <p:nvSpPr>
          <p:cNvPr id="11268" name="Rectangle 6">
            <a:extLst>
              <a:ext uri="{FF2B5EF4-FFF2-40B4-BE49-F238E27FC236}">
                <a16:creationId xmlns:a16="http://schemas.microsoft.com/office/drawing/2014/main" id="{08A5303D-C754-4116-99E9-DE3C23FEB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267200"/>
            <a:ext cx="8915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66"/>
                </a:solidFill>
                <a:latin typeface="Arial" panose="020B0604020202020204" pitchFamily="34" charset="0"/>
              </a:rPr>
              <a:t>      </a:t>
            </a:r>
            <a:r>
              <a:rPr lang="en-US" altLang="en-US" sz="3200" b="1">
                <a:solidFill>
                  <a:srgbClr val="CC0000"/>
                </a:solidFill>
              </a:rPr>
              <a:t>Nhà Bè</a:t>
            </a:r>
            <a:r>
              <a:rPr lang="en-US" altLang="en-US" sz="3200" b="1">
                <a:solidFill>
                  <a:srgbClr val="000066"/>
                </a:solidFill>
              </a:rPr>
              <a:t> nước chảy chia hai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66"/>
                </a:solidFill>
              </a:rPr>
              <a:t>Ai về </a:t>
            </a:r>
            <a:r>
              <a:rPr lang="en-US" altLang="en-US" sz="3200" b="1">
                <a:solidFill>
                  <a:srgbClr val="CC0000"/>
                </a:solidFill>
              </a:rPr>
              <a:t>Gia Định, Đồng Nai</a:t>
            </a:r>
            <a:r>
              <a:rPr lang="en-US" altLang="en-US" sz="3200" b="1">
                <a:solidFill>
                  <a:srgbClr val="000066"/>
                </a:solidFill>
              </a:rPr>
              <a:t> thì về.</a:t>
            </a:r>
          </a:p>
        </p:txBody>
      </p:sp>
      <p:sp>
        <p:nvSpPr>
          <p:cNvPr id="11269" name="Rectangle 16">
            <a:extLst>
              <a:ext uri="{FF2B5EF4-FFF2-40B4-BE49-F238E27FC236}">
                <a16:creationId xmlns:a16="http://schemas.microsoft.com/office/drawing/2014/main" id="{15A2B411-5471-484C-98D6-6650810C4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66801"/>
            <a:ext cx="685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CC0000"/>
                </a:solidFill>
                <a:cs typeface="Times New Roman" panose="02020603050405020304" pitchFamily="18" charset="0"/>
              </a:rPr>
              <a:t>Cảnh đẹp non sông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D3213F2-D2D8-4C83-B69E-F1EF35EC7B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1"/>
            <a:ext cx="9144000" cy="40687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>
                <a:solidFill>
                  <a:srgbClr val="000066"/>
                </a:solidFill>
              </a:rPr>
              <a:t>     </a:t>
            </a:r>
            <a:endParaRPr lang="en-US" altLang="en-US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F12271AB-778C-4D9F-A87D-74CDFC592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957513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00"/>
                </a:solidFill>
              </a:rPr>
              <a:t>vác 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3BE69768-37B7-42F5-9278-9FDEF85FA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267200"/>
            <a:ext cx="891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66"/>
                </a:solidFill>
                <a:latin typeface="Arial" panose="020B0604020202020204" pitchFamily="34" charset="0"/>
              </a:rPr>
              <a:t>      </a:t>
            </a:r>
          </a:p>
        </p:txBody>
      </p:sp>
      <p:sp>
        <p:nvSpPr>
          <p:cNvPr id="12293" name="Text Box 15">
            <a:extLst>
              <a:ext uri="{FF2B5EF4-FFF2-40B4-BE49-F238E27FC236}">
                <a16:creationId xmlns:a16="http://schemas.microsoft.com/office/drawing/2014/main" id="{3ED27385-E640-4181-9470-D92038E36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981200"/>
            <a:ext cx="388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32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294" name="Text Box 16">
            <a:extLst>
              <a:ext uri="{FF2B5EF4-FFF2-40B4-BE49-F238E27FC236}">
                <a16:creationId xmlns:a16="http://schemas.microsoft.com/office/drawing/2014/main" id="{016D302B-0EDA-4252-88DD-BEE7B0103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600201"/>
            <a:ext cx="228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Bài tập 2</a:t>
            </a:r>
          </a:p>
        </p:txBody>
      </p:sp>
      <p:sp>
        <p:nvSpPr>
          <p:cNvPr id="12295" name="Text Box 17">
            <a:extLst>
              <a:ext uri="{FF2B5EF4-FFF2-40B4-BE49-F238E27FC236}">
                <a16:creationId xmlns:a16="http://schemas.microsoft.com/office/drawing/2014/main" id="{D1ED3CF4-D40F-4CA0-9FFC-C310277B6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362200"/>
            <a:ext cx="403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32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296" name="Text Box 18">
            <a:extLst>
              <a:ext uri="{FF2B5EF4-FFF2-40B4-BE49-F238E27FC236}">
                <a16:creationId xmlns:a16="http://schemas.microsoft.com/office/drawing/2014/main" id="{8FB5DB19-0259-48D2-9B95-4FA0625A2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8325" y="2362201"/>
            <a:ext cx="815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</a:rPr>
              <a:t>b. Tìm tiếng có vần </a:t>
            </a:r>
            <a:r>
              <a:rPr lang="en-US" altLang="en-US" b="1" i="1">
                <a:solidFill>
                  <a:srgbClr val="CC0000"/>
                </a:solidFill>
              </a:rPr>
              <a:t>at</a:t>
            </a:r>
            <a:r>
              <a:rPr lang="en-US" altLang="en-US" b="1">
                <a:solidFill>
                  <a:srgbClr val="333399"/>
                </a:solidFill>
              </a:rPr>
              <a:t> hoặc </a:t>
            </a:r>
            <a:r>
              <a:rPr lang="en-US" altLang="en-US" b="1">
                <a:solidFill>
                  <a:srgbClr val="CC0000"/>
                </a:solidFill>
              </a:rPr>
              <a:t>ac</a:t>
            </a:r>
            <a:r>
              <a:rPr lang="en-US" altLang="en-US" b="1">
                <a:solidFill>
                  <a:srgbClr val="333399"/>
                </a:solidFill>
              </a:rPr>
              <a:t> có nghĩa như sau:</a:t>
            </a:r>
          </a:p>
        </p:txBody>
      </p:sp>
      <p:sp>
        <p:nvSpPr>
          <p:cNvPr id="12297" name="Text Box 19">
            <a:extLst>
              <a:ext uri="{FF2B5EF4-FFF2-40B4-BE49-F238E27FC236}">
                <a16:creationId xmlns:a16="http://schemas.microsoft.com/office/drawing/2014/main" id="{7B134A7A-DC23-403E-A202-B27672CE6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2971801"/>
            <a:ext cx="4362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- Mang vật nặng trên vai: </a:t>
            </a:r>
          </a:p>
        </p:txBody>
      </p:sp>
      <p:sp>
        <p:nvSpPr>
          <p:cNvPr id="12298" name="Text Box 20">
            <a:extLst>
              <a:ext uri="{FF2B5EF4-FFF2-40B4-BE49-F238E27FC236}">
                <a16:creationId xmlns:a16="http://schemas.microsoft.com/office/drawing/2014/main" id="{3FCF8EDC-B7E4-4C94-8387-BEC9827A2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3581401"/>
            <a:ext cx="57896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- Có cảm giác cần uống nước: </a:t>
            </a:r>
          </a:p>
        </p:txBody>
      </p:sp>
      <p:sp>
        <p:nvSpPr>
          <p:cNvPr id="12299" name="Text Box 21">
            <a:extLst>
              <a:ext uri="{FF2B5EF4-FFF2-40B4-BE49-F238E27FC236}">
                <a16:creationId xmlns:a16="http://schemas.microsoft.com/office/drawing/2014/main" id="{4B62AEDD-E806-457E-8A74-CC26ADB59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288" y="4257676"/>
            <a:ext cx="79105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- Dòng nước tự nhiên từ trên cao đổ xuống thấp:</a:t>
            </a:r>
          </a:p>
        </p:txBody>
      </p:sp>
      <p:sp>
        <p:nvSpPr>
          <p:cNvPr id="55321" name="Rectangle 25">
            <a:extLst>
              <a:ext uri="{FF2B5EF4-FFF2-40B4-BE49-F238E27FC236}">
                <a16:creationId xmlns:a16="http://schemas.microsoft.com/office/drawing/2014/main" id="{A3934A34-221E-49BE-B54D-112C8AFB6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4191001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00"/>
                </a:solidFill>
              </a:rPr>
              <a:t>thác </a:t>
            </a:r>
          </a:p>
        </p:txBody>
      </p:sp>
      <p:sp>
        <p:nvSpPr>
          <p:cNvPr id="55322" name="Rectangle 26">
            <a:extLst>
              <a:ext uri="{FF2B5EF4-FFF2-40B4-BE49-F238E27FC236}">
                <a16:creationId xmlns:a16="http://schemas.microsoft.com/office/drawing/2014/main" id="{862655C8-83F5-40B8-B910-F7748CFF0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1" y="3567113"/>
            <a:ext cx="9429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00"/>
                </a:solidFill>
              </a:rPr>
              <a:t>khát </a:t>
            </a:r>
          </a:p>
        </p:txBody>
      </p:sp>
      <p:sp>
        <p:nvSpPr>
          <p:cNvPr id="12302" name="Rectangle 30">
            <a:extLst>
              <a:ext uri="{FF2B5EF4-FFF2-40B4-BE49-F238E27FC236}">
                <a16:creationId xmlns:a16="http://schemas.microsoft.com/office/drawing/2014/main" id="{51990B7C-852E-41B5-9768-1BA68F6D8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66801"/>
            <a:ext cx="9144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CC0000"/>
                </a:solidFill>
                <a:cs typeface="Times New Roman" panose="02020603050405020304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  <p:bldP spid="55321" grpId="0"/>
      <p:bldP spid="553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40FD3D1-6D21-4532-B09C-148364DDA3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5732142-C77C-445B-A10D-B7BD9F05CC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3316" name="Picture 4" descr="479abdce_1230603108_d7c553c085_o">
            <a:extLst>
              <a:ext uri="{FF2B5EF4-FFF2-40B4-BE49-F238E27FC236}">
                <a16:creationId xmlns:a16="http://schemas.microsoft.com/office/drawing/2014/main" id="{D6AADDED-770C-4320-9C8B-BD9632FFC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0"/>
            <a:ext cx="98298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7" descr="3d butterfly">
            <a:extLst>
              <a:ext uri="{FF2B5EF4-FFF2-40B4-BE49-F238E27FC236}">
                <a16:creationId xmlns:a16="http://schemas.microsoft.com/office/drawing/2014/main" id="{D0F652CF-4418-408C-8D58-0BDE135EF6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209800"/>
            <a:ext cx="8001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8" descr="3d butterfly">
            <a:extLst>
              <a:ext uri="{FF2B5EF4-FFF2-40B4-BE49-F238E27FC236}">
                <a16:creationId xmlns:a16="http://schemas.microsoft.com/office/drawing/2014/main" id="{C9532F48-0CF4-411F-BD0D-6C09CACB16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124200"/>
            <a:ext cx="8001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9" descr="bird">
            <a:extLst>
              <a:ext uri="{FF2B5EF4-FFF2-40B4-BE49-F238E27FC236}">
                <a16:creationId xmlns:a16="http://schemas.microsoft.com/office/drawing/2014/main" id="{3511FA1A-41F8-41E8-8BE5-601D3AAE9A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bright="-4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81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0" descr="3d butterfly">
            <a:extLst>
              <a:ext uri="{FF2B5EF4-FFF2-40B4-BE49-F238E27FC236}">
                <a16:creationId xmlns:a16="http://schemas.microsoft.com/office/drawing/2014/main" id="{CE114C9F-C864-40CE-8C8C-516F0428C81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1905000"/>
            <a:ext cx="8382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1" descr="3d butterfly">
            <a:extLst>
              <a:ext uri="{FF2B5EF4-FFF2-40B4-BE49-F238E27FC236}">
                <a16:creationId xmlns:a16="http://schemas.microsoft.com/office/drawing/2014/main" id="{5F0DFB17-7AD5-4E0F-85D3-34C1F70D165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362200"/>
            <a:ext cx="8001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12" descr="bird">
            <a:extLst>
              <a:ext uri="{FF2B5EF4-FFF2-40B4-BE49-F238E27FC236}">
                <a16:creationId xmlns:a16="http://schemas.microsoft.com/office/drawing/2014/main" id="{1CDE820B-6A52-40A0-9DB8-9A7C7E4495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bright="-4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381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13" descr="bird">
            <a:extLst>
              <a:ext uri="{FF2B5EF4-FFF2-40B4-BE49-F238E27FC236}">
                <a16:creationId xmlns:a16="http://schemas.microsoft.com/office/drawing/2014/main" id="{2070FFCA-11EC-40CD-98AF-3970840ECD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bright="-4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33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14" descr="bird">
            <a:extLst>
              <a:ext uri="{FF2B5EF4-FFF2-40B4-BE49-F238E27FC236}">
                <a16:creationId xmlns:a16="http://schemas.microsoft.com/office/drawing/2014/main" id="{335CC894-E537-42CF-9838-392828761C9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bright="-4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562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15" descr="3d butterfly">
            <a:extLst>
              <a:ext uri="{FF2B5EF4-FFF2-40B4-BE49-F238E27FC236}">
                <a16:creationId xmlns:a16="http://schemas.microsoft.com/office/drawing/2014/main" id="{B19BC3B9-7132-4857-98CD-CB45C6E5CB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4038600"/>
            <a:ext cx="533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20" name="Em-van-nho-truong-xua-Top-ca-thieu-nhi.mp3">
            <a:hlinkClick r:id="" action="ppaction://media"/>
            <a:extLst>
              <a:ext uri="{FF2B5EF4-FFF2-40B4-BE49-F238E27FC236}">
                <a16:creationId xmlns:a16="http://schemas.microsoft.com/office/drawing/2014/main" id="{439F010A-D867-49B8-A0D2-A2A95765B2DD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60960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7" name="WordArt 17">
            <a:extLst>
              <a:ext uri="{FF2B5EF4-FFF2-40B4-BE49-F238E27FC236}">
                <a16:creationId xmlns:a16="http://schemas.microsoft.com/office/drawing/2014/main" id="{C1CC6F38-59D3-4437-B302-E3316308722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0" y="381000"/>
            <a:ext cx="7772400" cy="3505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633" fill="hold"/>
                                        <p:tgtEl>
                                          <p:spTgt spid="471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712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Text Box 8">
            <a:extLst>
              <a:ext uri="{FF2B5EF4-FFF2-40B4-BE49-F238E27FC236}">
                <a16:creationId xmlns:a16="http://schemas.microsoft.com/office/drawing/2014/main" id="{B96C7FA6-966E-4717-8A94-137E36742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276600"/>
            <a:ext cx="6172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cs typeface="Times New Roman" panose="02020603050405020304" pitchFamily="18" charset="0"/>
              </a:rPr>
              <a:t>- Viết: 2 từ có các vần: at / an.</a:t>
            </a:r>
          </a:p>
        </p:txBody>
      </p:sp>
      <p:sp>
        <p:nvSpPr>
          <p:cNvPr id="3075" name="Rectangle 11">
            <a:extLst>
              <a:ext uri="{FF2B5EF4-FFF2-40B4-BE49-F238E27FC236}">
                <a16:creationId xmlns:a16="http://schemas.microsoft.com/office/drawing/2014/main" id="{BFBEA420-981B-436E-AF01-9A0A5C33A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334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Chính tả: </a:t>
            </a:r>
          </a:p>
        </p:txBody>
      </p:sp>
      <p:sp>
        <p:nvSpPr>
          <p:cNvPr id="19468" name="WordArt 12">
            <a:extLst>
              <a:ext uri="{FF2B5EF4-FFF2-40B4-BE49-F238E27FC236}">
                <a16:creationId xmlns:a16="http://schemas.microsoft.com/office/drawing/2014/main" id="{A75ED81B-D23D-43ED-90CB-7D53273BF8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1" y="1676401"/>
            <a:ext cx="408622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5">
            <a:hlinkClick r:id="rId2" action="ppaction://hlinksldjump"/>
            <a:extLst>
              <a:ext uri="{FF2B5EF4-FFF2-40B4-BE49-F238E27FC236}">
                <a16:creationId xmlns:a16="http://schemas.microsoft.com/office/drawing/2014/main" id="{E8DEC88A-4F82-41D1-9E90-DE98950B7EDE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2895600"/>
            <a:ext cx="2133600" cy="3962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7" name="Picture 5" descr="6">
            <a:extLst>
              <a:ext uri="{FF2B5EF4-FFF2-40B4-BE49-F238E27FC236}">
                <a16:creationId xmlns:a16="http://schemas.microsoft.com/office/drawing/2014/main" id="{3C0D385E-1718-4472-BEED-A146CD7EC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895600"/>
            <a:ext cx="22860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 descr="deo hai van2">
            <a:extLst>
              <a:ext uri="{FF2B5EF4-FFF2-40B4-BE49-F238E27FC236}">
                <a16:creationId xmlns:a16="http://schemas.microsoft.com/office/drawing/2014/main" id="{FF2760E0-CE7C-4995-97E1-B5C352E891AF}"/>
              </a:ext>
            </a:extLst>
          </p:cNvPr>
          <p:cNvPicPr>
            <a:picLocks noChangeAspect="1" noChangeArrowheads="1"/>
          </p:cNvPicPr>
          <p:nvPr>
            <p:ph type="title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0" y="2895600"/>
            <a:ext cx="22860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9" name="Picture 7">
            <a:extLst>
              <a:ext uri="{FF2B5EF4-FFF2-40B4-BE49-F238E27FC236}">
                <a16:creationId xmlns:a16="http://schemas.microsoft.com/office/drawing/2014/main" id="{56489588-BF72-4C16-9D25-5789F86BA4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895600"/>
            <a:ext cx="2438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9">
            <a:extLst>
              <a:ext uri="{FF2B5EF4-FFF2-40B4-BE49-F238E27FC236}">
                <a16:creationId xmlns:a16="http://schemas.microsoft.com/office/drawing/2014/main" id="{2D65A048-E344-4DC8-BC4F-8D82A3F08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33401"/>
            <a:ext cx="9144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u="sng">
                <a:solidFill>
                  <a:srgbClr val="0000FF"/>
                </a:solidFill>
                <a:cs typeface="Times New Roman" panose="02020603050405020304" pitchFamily="18" charset="0"/>
              </a:rPr>
              <a:t>Chính tả</a:t>
            </a:r>
            <a:r>
              <a:rPr lang="en-US" altLang="en-US" sz="3000" b="1">
                <a:solidFill>
                  <a:srgbClr val="0000FF"/>
                </a:solidFill>
                <a:cs typeface="Times New Roman" panose="02020603050405020304" pitchFamily="18" charset="0"/>
              </a:rPr>
              <a:t>: (Nghe - viết)</a:t>
            </a:r>
          </a:p>
        </p:txBody>
      </p:sp>
      <p:sp>
        <p:nvSpPr>
          <p:cNvPr id="8202" name="Rectangle 10">
            <a:extLst>
              <a:ext uri="{FF2B5EF4-FFF2-40B4-BE49-F238E27FC236}">
                <a16:creationId xmlns:a16="http://schemas.microsoft.com/office/drawing/2014/main" id="{B112EADB-EED1-464A-8464-8FEA6164B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66801"/>
            <a:ext cx="9144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CC0000"/>
                </a:solidFill>
                <a:cs typeface="Times New Roman" panose="02020603050405020304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6" name="Rectangle 8">
            <a:extLst>
              <a:ext uri="{FF2B5EF4-FFF2-40B4-BE49-F238E27FC236}">
                <a16:creationId xmlns:a16="http://schemas.microsoft.com/office/drawing/2014/main" id="{9C9B488D-D4B9-44EA-BA03-4D27FEC7C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828801"/>
            <a:ext cx="86106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  <a:latin typeface="Arial" panose="020B0604020202020204" pitchFamily="34" charset="0"/>
              </a:rPr>
              <a:t>   </a:t>
            </a:r>
            <a:r>
              <a:rPr lang="en-US" altLang="en-US" sz="3000" b="1">
                <a:solidFill>
                  <a:srgbClr val="0000FF"/>
                </a:solidFill>
              </a:rPr>
              <a:t>Đường vô xứ Nghệ quanh quanh,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</a:rPr>
              <a:t> Non xanh nước biếc như tranh hoạ đồ.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  <a:latin typeface="Arial" panose="020B0604020202020204" pitchFamily="34" charset="0"/>
              </a:rPr>
              <a:t>   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  <a:latin typeface="Arial" panose="020B0604020202020204" pitchFamily="34" charset="0"/>
              </a:rPr>
              <a:t>            </a:t>
            </a:r>
            <a:r>
              <a:rPr lang="en-US" altLang="en-US" sz="3000" b="1">
                <a:solidFill>
                  <a:srgbClr val="0000FF"/>
                </a:solidFill>
              </a:rPr>
              <a:t>Hải Vân bát ngát nghìn trùng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</a:rPr>
              <a:t> Hòn Hồng sừng sững đứng trong vịnh Hàn.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</a:rPr>
              <a:t>         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</a:rPr>
              <a:t>             Nhà Bè nước chảy chia hai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</a:rPr>
              <a:t>     Ai về Gia Định, Đồng Nai thì về.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  <a:latin typeface="VNI-Times" pitchFamily="2" charset="0"/>
              </a:rPr>
              <a:t>  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48137" name="Rectangle 9">
            <a:extLst>
              <a:ext uri="{FF2B5EF4-FFF2-40B4-BE49-F238E27FC236}">
                <a16:creationId xmlns:a16="http://schemas.microsoft.com/office/drawing/2014/main" id="{FCF10256-465C-481F-925E-1BF7D23E5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705476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</a:rPr>
              <a:t>             Đồng Tháp Mười cò bay thẳng cánh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FF"/>
                </a:solidFill>
              </a:rPr>
              <a:t>             Nước Tháp Mười lóng lánh cá tôm.</a:t>
            </a:r>
          </a:p>
        </p:txBody>
      </p:sp>
      <p:sp>
        <p:nvSpPr>
          <p:cNvPr id="5124" name="Rectangle 11">
            <a:extLst>
              <a:ext uri="{FF2B5EF4-FFF2-40B4-BE49-F238E27FC236}">
                <a16:creationId xmlns:a16="http://schemas.microsoft.com/office/drawing/2014/main" id="{596BF7F0-40B4-4EE1-B4C5-D1B0168EF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66801"/>
            <a:ext cx="9144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CC0000"/>
                </a:solidFill>
                <a:cs typeface="Times New Roman" panose="02020603050405020304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/>
      <p:bldP spid="481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6A3B227F-9E64-4FC2-99E8-DE4F49D37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704976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b="1" u="sng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6147" name="Picture 5" descr="j0283679">
            <a:extLst>
              <a:ext uri="{FF2B5EF4-FFF2-40B4-BE49-F238E27FC236}">
                <a16:creationId xmlns:a16="http://schemas.microsoft.com/office/drawing/2014/main" id="{7D33374A-60EE-4795-97CB-6FD80AFA7F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4953000"/>
            <a:ext cx="186531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10" descr="Hoa day">
            <a:extLst>
              <a:ext uri="{FF2B5EF4-FFF2-40B4-BE49-F238E27FC236}">
                <a16:creationId xmlns:a16="http://schemas.microsoft.com/office/drawing/2014/main" id="{1F62FF2F-A22E-4974-BBF5-D8B29EAEC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257800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9" descr="Hoa day">
            <a:extLst>
              <a:ext uri="{FF2B5EF4-FFF2-40B4-BE49-F238E27FC236}">
                <a16:creationId xmlns:a16="http://schemas.microsoft.com/office/drawing/2014/main" id="{97E5468C-BDF7-4CCD-8B3A-E171EC27F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5029200"/>
            <a:ext cx="1600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8" name="Text Box 18">
            <a:extLst>
              <a:ext uri="{FF2B5EF4-FFF2-40B4-BE49-F238E27FC236}">
                <a16:creationId xmlns:a16="http://schemas.microsoft.com/office/drawing/2014/main" id="{74AD4DDA-CDB3-4FDA-903C-50301E22F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146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00"/>
                </a:solidFill>
                <a:cs typeface="Times New Roman" panose="02020603050405020304" pitchFamily="18" charset="0"/>
              </a:rPr>
              <a:t>- Nói lên vẻ đẹp , sự giàu có của các miền trên đất nước ta.</a:t>
            </a:r>
          </a:p>
        </p:txBody>
      </p:sp>
      <p:sp>
        <p:nvSpPr>
          <p:cNvPr id="25623" name="Text Box 23">
            <a:extLst>
              <a:ext uri="{FF2B5EF4-FFF2-40B4-BE49-F238E27FC236}">
                <a16:creationId xmlns:a16="http://schemas.microsoft.com/office/drawing/2014/main" id="{247CEDE4-991C-4235-874B-3AFB6FBBD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526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altLang="en-US" b="1">
                <a:solidFill>
                  <a:srgbClr val="0000FF"/>
                </a:solidFill>
                <a:cs typeface="Times New Roman" panose="02020603050405020304" pitchFamily="18" charset="0"/>
              </a:rPr>
              <a:t>1. Các câu ca dao nói lên điều gì?</a:t>
            </a:r>
            <a:endParaRPr lang="en-US" altLang="en-US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25624" name="Text Box 24">
            <a:extLst>
              <a:ext uri="{FF2B5EF4-FFF2-40B4-BE49-F238E27FC236}">
                <a16:creationId xmlns:a16="http://schemas.microsoft.com/office/drawing/2014/main" id="{261DDFBB-904D-4A7E-A2F6-F8BB4C79B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52800"/>
            <a:ext cx="9144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cs typeface="Times New Roman" panose="02020603050405020304" pitchFamily="18" charset="0"/>
              </a:rPr>
              <a:t>2. Bài chính tả có những tên riêng nào?Các tên riêng phải viết như 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8" grpId="0"/>
      <p:bldP spid="25623" grpId="0"/>
      <p:bldP spid="256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5">
            <a:extLst>
              <a:ext uri="{FF2B5EF4-FFF2-40B4-BE49-F238E27FC236}">
                <a16:creationId xmlns:a16="http://schemas.microsoft.com/office/drawing/2014/main" id="{ED6F9338-842B-4CD0-B7E3-073181806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376363"/>
            <a:ext cx="6858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        </a:t>
            </a:r>
            <a:r>
              <a:rPr lang="en-US" altLang="en-US" b="1">
                <a:solidFill>
                  <a:srgbClr val="0000FF"/>
                </a:solidFill>
              </a:rPr>
              <a:t>Đường vô xứ Nghệ quanh quanh,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Non xanh nước biếc như tranh hoạ đồ.</a:t>
            </a: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3D4F77C0-3615-43AB-B673-1307D7B71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438400"/>
            <a:ext cx="69532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        Hải Vân bát ngát nghìn trùng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Hòn Hồng sừng sững đứng trong vịnh Hàn .</a:t>
            </a:r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49162" name="Rectangle 10">
            <a:extLst>
              <a:ext uri="{FF2B5EF4-FFF2-40B4-BE49-F238E27FC236}">
                <a16:creationId xmlns:a16="http://schemas.microsoft.com/office/drawing/2014/main" id="{54B53A97-3941-4BF4-811F-3B4B584D3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733800"/>
            <a:ext cx="6553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        </a:t>
            </a:r>
            <a:r>
              <a:rPr lang="en-US" altLang="en-US" b="1">
                <a:solidFill>
                  <a:srgbClr val="0000FF"/>
                </a:solidFill>
              </a:rPr>
              <a:t>Nhà Bè nước chảy chia hai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Ai về Gia Định, Đồng Nai thì về.</a:t>
            </a:r>
          </a:p>
        </p:txBody>
      </p:sp>
      <p:sp>
        <p:nvSpPr>
          <p:cNvPr id="49167" name="Rectangle 15">
            <a:extLst>
              <a:ext uri="{FF2B5EF4-FFF2-40B4-BE49-F238E27FC236}">
                <a16:creationId xmlns:a16="http://schemas.microsoft.com/office/drawing/2014/main" id="{1C4D0F0D-E689-4B26-AC92-EF1D27DE8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334000"/>
            <a:ext cx="6781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</a:rPr>
              <a:t>   </a:t>
            </a:r>
            <a:r>
              <a:rPr lang="en-US" altLang="en-US" b="1">
                <a:solidFill>
                  <a:srgbClr val="0000FF"/>
                </a:solidFill>
              </a:rPr>
              <a:t>Đồng Tháp Mười cò bay thẳng cánh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  Nước Tháp Mười lóng lánh cá tôm.</a:t>
            </a:r>
          </a:p>
        </p:txBody>
      </p:sp>
      <p:sp>
        <p:nvSpPr>
          <p:cNvPr id="49180" name="Text Box 28">
            <a:extLst>
              <a:ext uri="{FF2B5EF4-FFF2-40B4-BE49-F238E27FC236}">
                <a16:creationId xmlns:a16="http://schemas.microsoft.com/office/drawing/2014/main" id="{E3416151-FB3C-49BE-B03E-00EBD986E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9463" y="5334001"/>
            <a:ext cx="228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/>
              <a:t>Tháp Mười</a:t>
            </a:r>
          </a:p>
        </p:txBody>
      </p:sp>
      <p:sp>
        <p:nvSpPr>
          <p:cNvPr id="49181" name="Text Box 29">
            <a:extLst>
              <a:ext uri="{FF2B5EF4-FFF2-40B4-BE49-F238E27FC236}">
                <a16:creationId xmlns:a16="http://schemas.microsoft.com/office/drawing/2014/main" id="{0D310353-11EE-4A1D-B655-5E8DA5A4C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2988" y="4157663"/>
            <a:ext cx="167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/>
              <a:t>Đồng Nai</a:t>
            </a:r>
          </a:p>
        </p:txBody>
      </p:sp>
      <p:sp>
        <p:nvSpPr>
          <p:cNvPr id="49182" name="Text Box 30">
            <a:extLst>
              <a:ext uri="{FF2B5EF4-FFF2-40B4-BE49-F238E27FC236}">
                <a16:creationId xmlns:a16="http://schemas.microsoft.com/office/drawing/2014/main" id="{28848F87-A2B9-4720-B451-6301FA6B3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1838" y="4157663"/>
            <a:ext cx="167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/>
              <a:t>Gia Định</a:t>
            </a:r>
          </a:p>
        </p:txBody>
      </p:sp>
      <p:sp>
        <p:nvSpPr>
          <p:cNvPr id="49183" name="Text Box 31">
            <a:extLst>
              <a:ext uri="{FF2B5EF4-FFF2-40B4-BE49-F238E27FC236}">
                <a16:creationId xmlns:a16="http://schemas.microsoft.com/office/drawing/2014/main" id="{599E9CDB-3951-40C5-8109-08D801D55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7225" y="2867026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/>
              <a:t>Hàn</a:t>
            </a:r>
          </a:p>
        </p:txBody>
      </p:sp>
      <p:sp>
        <p:nvSpPr>
          <p:cNvPr id="49184" name="Text Box 32">
            <a:extLst>
              <a:ext uri="{FF2B5EF4-FFF2-40B4-BE49-F238E27FC236}">
                <a16:creationId xmlns:a16="http://schemas.microsoft.com/office/drawing/2014/main" id="{4FA6E504-D805-4D6E-A43C-CF8860EB6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729038"/>
            <a:ext cx="167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/>
              <a:t>Nhà Bè</a:t>
            </a:r>
          </a:p>
        </p:txBody>
      </p:sp>
      <p:sp>
        <p:nvSpPr>
          <p:cNvPr id="49185" name="Text Box 33">
            <a:extLst>
              <a:ext uri="{FF2B5EF4-FFF2-40B4-BE49-F238E27FC236}">
                <a16:creationId xmlns:a16="http://schemas.microsoft.com/office/drawing/2014/main" id="{EAC8622C-9DA9-46AA-A095-F986E31F8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2867026"/>
            <a:ext cx="167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/>
              <a:t>Hồng</a:t>
            </a:r>
          </a:p>
        </p:txBody>
      </p:sp>
      <p:sp>
        <p:nvSpPr>
          <p:cNvPr id="49186" name="Text Box 34">
            <a:extLst>
              <a:ext uri="{FF2B5EF4-FFF2-40B4-BE49-F238E27FC236}">
                <a16:creationId xmlns:a16="http://schemas.microsoft.com/office/drawing/2014/main" id="{5B88EDB3-7C55-421E-B91A-67A3D8E1E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9925" y="2433638"/>
            <a:ext cx="167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/>
              <a:t>Hải Vân</a:t>
            </a:r>
          </a:p>
        </p:txBody>
      </p:sp>
      <p:sp>
        <p:nvSpPr>
          <p:cNvPr id="49187" name="Text Box 35">
            <a:extLst>
              <a:ext uri="{FF2B5EF4-FFF2-40B4-BE49-F238E27FC236}">
                <a16:creationId xmlns:a16="http://schemas.microsoft.com/office/drawing/2014/main" id="{C0DB6B03-2F17-4233-A5DB-0C3E93014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8713" y="1371601"/>
            <a:ext cx="167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/>
              <a:t>Nghệ</a:t>
            </a:r>
          </a:p>
        </p:txBody>
      </p:sp>
      <p:sp>
        <p:nvSpPr>
          <p:cNvPr id="49188" name="Text Box 36">
            <a:extLst>
              <a:ext uri="{FF2B5EF4-FFF2-40B4-BE49-F238E27FC236}">
                <a16:creationId xmlns:a16="http://schemas.microsoft.com/office/drawing/2014/main" id="{9F4C2D4E-851B-4A90-9E69-1E85CCD38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9938" y="5772151"/>
            <a:ext cx="228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/>
              <a:t>Tháp Mười</a:t>
            </a:r>
          </a:p>
        </p:txBody>
      </p:sp>
      <p:sp>
        <p:nvSpPr>
          <p:cNvPr id="7183" name="Rectangle 38">
            <a:extLst>
              <a:ext uri="{FF2B5EF4-FFF2-40B4-BE49-F238E27FC236}">
                <a16:creationId xmlns:a16="http://schemas.microsoft.com/office/drawing/2014/main" id="{2B068AF2-A81D-4D43-8F48-C651009C4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810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FF"/>
                </a:solidFill>
                <a:cs typeface="Times New Roman" panose="02020603050405020304" pitchFamily="18" charset="0"/>
              </a:rPr>
              <a:t>Chính tả</a:t>
            </a:r>
            <a:r>
              <a:rPr lang="en-US" altLang="en-US" b="1">
                <a:solidFill>
                  <a:srgbClr val="0000FF"/>
                </a:solidFill>
                <a:cs typeface="Times New Roman" panose="02020603050405020304" pitchFamily="18" charset="0"/>
              </a:rPr>
              <a:t>: (Nghe - viết)</a:t>
            </a:r>
          </a:p>
        </p:txBody>
      </p:sp>
      <p:sp>
        <p:nvSpPr>
          <p:cNvPr id="7184" name="Rectangle 39">
            <a:extLst>
              <a:ext uri="{FF2B5EF4-FFF2-40B4-BE49-F238E27FC236}">
                <a16:creationId xmlns:a16="http://schemas.microsoft.com/office/drawing/2014/main" id="{EAD551C3-3106-4569-B12B-9BABC4E83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838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00"/>
                </a:solidFill>
                <a:cs typeface="Times New Roman" panose="02020603050405020304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9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4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9" grpId="0"/>
      <p:bldP spid="49162" grpId="0"/>
      <p:bldP spid="49167" grpId="0"/>
      <p:bldP spid="49180" grpId="0"/>
      <p:bldP spid="49181" grpId="0"/>
      <p:bldP spid="49182" grpId="0"/>
      <p:bldP spid="49183" grpId="0"/>
      <p:bldP spid="49184" grpId="0"/>
      <p:bldP spid="49185" grpId="0"/>
      <p:bldP spid="49186" grpId="0"/>
      <p:bldP spid="49187" grpId="0"/>
      <p:bldP spid="4918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j0283679">
            <a:extLst>
              <a:ext uri="{FF2B5EF4-FFF2-40B4-BE49-F238E27FC236}">
                <a16:creationId xmlns:a16="http://schemas.microsoft.com/office/drawing/2014/main" id="{8EACA110-2A4D-4331-85A2-4960C1A07B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5410200"/>
            <a:ext cx="1066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6" name="Rectangle 10">
            <a:extLst>
              <a:ext uri="{FF2B5EF4-FFF2-40B4-BE49-F238E27FC236}">
                <a16:creationId xmlns:a16="http://schemas.microsoft.com/office/drawing/2014/main" id="{3A584B2D-68C9-4CEE-A3C3-40FED2332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670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cs typeface="Times New Roman" panose="02020603050405020304" pitchFamily="18" charset="0"/>
              </a:rPr>
              <a:t>- Viết theo thể thơ lục bát. Dòng 6 chữ viết lùi vào 2 ô, dòng 8 chữ viết lùi vào 1 ô.</a:t>
            </a:r>
          </a:p>
        </p:txBody>
      </p:sp>
      <p:sp>
        <p:nvSpPr>
          <p:cNvPr id="50194" name="Text Box 18">
            <a:extLst>
              <a:ext uri="{FF2B5EF4-FFF2-40B4-BE49-F238E27FC236}">
                <a16:creationId xmlns:a16="http://schemas.microsoft.com/office/drawing/2014/main" id="{36ACE917-A28F-421D-9CE7-508E5E9DB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52600"/>
            <a:ext cx="9144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cs typeface="Times New Roman" panose="02020603050405020304" pitchFamily="18" charset="0"/>
              </a:rPr>
              <a:t>3.  Câu ca dao này viết theo thể thơ nào? Trình bày như thế nào cho đẹp ?</a:t>
            </a:r>
          </a:p>
        </p:txBody>
      </p:sp>
      <p:sp>
        <p:nvSpPr>
          <p:cNvPr id="50195" name="Text Box 19">
            <a:extLst>
              <a:ext uri="{FF2B5EF4-FFF2-40B4-BE49-F238E27FC236}">
                <a16:creationId xmlns:a16="http://schemas.microsoft.com/office/drawing/2014/main" id="{D0051BAD-0DDD-448D-B550-4C511F231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100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cs typeface="Times New Roman" panose="02020603050405020304" pitchFamily="18" charset="0"/>
              </a:rPr>
              <a:t>4. Câu ca dao cuối trình bày như thế nào ?</a:t>
            </a:r>
          </a:p>
        </p:txBody>
      </p:sp>
      <p:sp>
        <p:nvSpPr>
          <p:cNvPr id="50196" name="Text Box 20">
            <a:extLst>
              <a:ext uri="{FF2B5EF4-FFF2-40B4-BE49-F238E27FC236}">
                <a16:creationId xmlns:a16="http://schemas.microsoft.com/office/drawing/2014/main" id="{BA5D58FC-45E3-429C-B282-582A61716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95800"/>
            <a:ext cx="9144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cs typeface="Times New Roman" panose="02020603050405020304" pitchFamily="18" charset="0"/>
              </a:rPr>
              <a:t>- Mỗi dòng 7 chữ, viết lùi vào 1 ô, dòng dưới thẳng với dòng trên.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0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50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6" grpId="0"/>
      <p:bldP spid="50194" grpId="0"/>
      <p:bldP spid="50195" grpId="0"/>
      <p:bldP spid="501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j0283679">
            <a:extLst>
              <a:ext uri="{FF2B5EF4-FFF2-40B4-BE49-F238E27FC236}">
                <a16:creationId xmlns:a16="http://schemas.microsoft.com/office/drawing/2014/main" id="{0D61AAB4-D85E-413E-8A37-C0F35DF291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488" y="4038600"/>
            <a:ext cx="1865312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0" name="Text Box 8">
            <a:extLst>
              <a:ext uri="{FF2B5EF4-FFF2-40B4-BE49-F238E27FC236}">
                <a16:creationId xmlns:a16="http://schemas.microsoft.com/office/drawing/2014/main" id="{09AF0AB9-317E-4AE5-982D-321AD3F38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28600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cs typeface="Times New Roman" panose="02020603050405020304" pitchFamily="18" charset="0"/>
              </a:rPr>
              <a:t>nước biếc</a:t>
            </a:r>
          </a:p>
        </p:txBody>
      </p:sp>
      <p:sp>
        <p:nvSpPr>
          <p:cNvPr id="54281" name="Text Box 9">
            <a:extLst>
              <a:ext uri="{FF2B5EF4-FFF2-40B4-BE49-F238E27FC236}">
                <a16:creationId xmlns:a16="http://schemas.microsoft.com/office/drawing/2014/main" id="{6D4F3CD4-065F-4FB8-96A2-A2935DF3F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048000"/>
            <a:ext cx="312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cs typeface="Times New Roman" panose="02020603050405020304" pitchFamily="18" charset="0"/>
              </a:rPr>
              <a:t>quanh quanh</a:t>
            </a:r>
          </a:p>
        </p:txBody>
      </p:sp>
      <p:sp>
        <p:nvSpPr>
          <p:cNvPr id="54282" name="Text Box 10">
            <a:extLst>
              <a:ext uri="{FF2B5EF4-FFF2-40B4-BE49-F238E27FC236}">
                <a16:creationId xmlns:a16="http://schemas.microsoft.com/office/drawing/2014/main" id="{D6FD59EC-A327-49EB-8673-DF462BCA0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038600"/>
            <a:ext cx="312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cs typeface="Times New Roman" panose="02020603050405020304" pitchFamily="18" charset="0"/>
              </a:rPr>
              <a:t>Bát ngát</a:t>
            </a:r>
          </a:p>
        </p:txBody>
      </p:sp>
      <p:sp>
        <p:nvSpPr>
          <p:cNvPr id="54283" name="Text Box 11">
            <a:extLst>
              <a:ext uri="{FF2B5EF4-FFF2-40B4-BE49-F238E27FC236}">
                <a16:creationId xmlns:a16="http://schemas.microsoft.com/office/drawing/2014/main" id="{13D3B579-FF4A-41A7-AC7D-B4551F112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8006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cs typeface="Times New Roman" panose="02020603050405020304" pitchFamily="18" charset="0"/>
              </a:rPr>
              <a:t>sừng sững</a:t>
            </a:r>
          </a:p>
        </p:txBody>
      </p:sp>
      <p:sp>
        <p:nvSpPr>
          <p:cNvPr id="54284" name="Text Box 12">
            <a:extLst>
              <a:ext uri="{FF2B5EF4-FFF2-40B4-BE49-F238E27FC236}">
                <a16:creationId xmlns:a16="http://schemas.microsoft.com/office/drawing/2014/main" id="{360F266C-A89C-4C50-84DF-FC1FE93B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667000"/>
            <a:ext cx="3657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00FF"/>
                </a:solidFill>
                <a:cs typeface="Times New Roman" panose="02020603050405020304" pitchFamily="18" charset="0"/>
              </a:rPr>
              <a:t>Luyện viết: </a:t>
            </a:r>
          </a:p>
        </p:txBody>
      </p:sp>
      <p:sp>
        <p:nvSpPr>
          <p:cNvPr id="54285" name="Text Box 13">
            <a:extLst>
              <a:ext uri="{FF2B5EF4-FFF2-40B4-BE49-F238E27FC236}">
                <a16:creationId xmlns:a16="http://schemas.microsoft.com/office/drawing/2014/main" id="{428704A8-1E03-45B5-8793-6BCB7EB4D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791200"/>
            <a:ext cx="2819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cs typeface="Times New Roman" panose="02020603050405020304" pitchFamily="18" charset="0"/>
              </a:rPr>
              <a:t>nghìn trùng</a:t>
            </a:r>
          </a:p>
        </p:txBody>
      </p:sp>
      <p:sp>
        <p:nvSpPr>
          <p:cNvPr id="9225" name="Rectangle 19">
            <a:extLst>
              <a:ext uri="{FF2B5EF4-FFF2-40B4-BE49-F238E27FC236}">
                <a16:creationId xmlns:a16="http://schemas.microsoft.com/office/drawing/2014/main" id="{AD23B916-21F4-4987-9738-90F8BD16A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33401"/>
            <a:ext cx="9144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u="sng">
                <a:solidFill>
                  <a:srgbClr val="0000FF"/>
                </a:solidFill>
                <a:cs typeface="Times New Roman" panose="02020603050405020304" pitchFamily="18" charset="0"/>
              </a:rPr>
              <a:t>Chính tả</a:t>
            </a:r>
            <a:r>
              <a:rPr lang="en-US" altLang="en-US" sz="3000" b="1">
                <a:solidFill>
                  <a:srgbClr val="0000FF"/>
                </a:solidFill>
                <a:cs typeface="Times New Roman" panose="02020603050405020304" pitchFamily="18" charset="0"/>
              </a:rPr>
              <a:t>: (Nghe - viết)</a:t>
            </a:r>
          </a:p>
        </p:txBody>
      </p:sp>
      <p:sp>
        <p:nvSpPr>
          <p:cNvPr id="9226" name="Rectangle 20">
            <a:extLst>
              <a:ext uri="{FF2B5EF4-FFF2-40B4-BE49-F238E27FC236}">
                <a16:creationId xmlns:a16="http://schemas.microsoft.com/office/drawing/2014/main" id="{E113E6C0-E56C-46E4-9AA4-3BB711518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66801"/>
            <a:ext cx="9144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CC0000"/>
                </a:solidFill>
                <a:cs typeface="Times New Roman" panose="02020603050405020304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/>
      <p:bldP spid="54281" grpId="0"/>
      <p:bldP spid="54282" grpId="0"/>
      <p:bldP spid="54283" grpId="0"/>
      <p:bldP spid="54284" grpId="0"/>
      <p:bldP spid="542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773640E6-5449-4B5E-ADBD-BE5FB825A1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1"/>
            <a:ext cx="9144000" cy="4068763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000066"/>
                </a:solidFill>
              </a:rPr>
              <a:t>     </a:t>
            </a:r>
            <a:endParaRPr lang="en-US" altLang="en-US"/>
          </a:p>
        </p:txBody>
      </p:sp>
      <p:sp>
        <p:nvSpPr>
          <p:cNvPr id="10243" name="Rectangle 5">
            <a:extLst>
              <a:ext uri="{FF2B5EF4-FFF2-40B4-BE49-F238E27FC236}">
                <a16:creationId xmlns:a16="http://schemas.microsoft.com/office/drawing/2014/main" id="{C749DC3B-6936-4881-99C5-120485418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410200"/>
            <a:ext cx="739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="1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0244" name="Rectangle 6">
            <a:extLst>
              <a:ext uri="{FF2B5EF4-FFF2-40B4-BE49-F238E27FC236}">
                <a16:creationId xmlns:a16="http://schemas.microsoft.com/office/drawing/2014/main" id="{0CC100D9-0997-4A66-A9AA-AC34DD720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267200"/>
            <a:ext cx="891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66"/>
                </a:solidFill>
                <a:latin typeface="Arial" panose="020B0604020202020204" pitchFamily="34" charset="0"/>
              </a:rPr>
              <a:t>      </a:t>
            </a:r>
          </a:p>
        </p:txBody>
      </p:sp>
      <p:sp>
        <p:nvSpPr>
          <p:cNvPr id="10245" name="AutoShape 3">
            <a:extLst>
              <a:ext uri="{FF2B5EF4-FFF2-40B4-BE49-F238E27FC236}">
                <a16:creationId xmlns:a16="http://schemas.microsoft.com/office/drawing/2014/main" id="{0A33E2FF-E6DB-4673-8015-1E68F99BE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362201"/>
            <a:ext cx="5486400" cy="890171"/>
          </a:xfrm>
          <a:prstGeom prst="cloudCallout">
            <a:avLst>
              <a:gd name="adj1" fmla="val -51593"/>
              <a:gd name="adj2" fmla="val -54218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" rIns="9144">
            <a:spAutoFit/>
          </a:bodyPr>
          <a:lstStyle>
            <a:lvl1pPr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3300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altLang="en-US" sz="3200" b="1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>
                <a:solidFill>
                  <a:srgbClr val="0000FF"/>
                </a:solidFill>
                <a:cs typeface="Times New Roman" panose="02020603050405020304" pitchFamily="18" charset="0"/>
              </a:rPr>
              <a:t>VIẾT CHÍNH TẢ</a:t>
            </a:r>
          </a:p>
        </p:txBody>
      </p:sp>
      <p:grpSp>
        <p:nvGrpSpPr>
          <p:cNvPr id="10246" name="Group 8">
            <a:extLst>
              <a:ext uri="{FF2B5EF4-FFF2-40B4-BE49-F238E27FC236}">
                <a16:creationId xmlns:a16="http://schemas.microsoft.com/office/drawing/2014/main" id="{61A093BF-834F-45F3-AC80-F6BD27C8ADE0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4114800"/>
            <a:ext cx="9912350" cy="2743200"/>
            <a:chOff x="0" y="1048"/>
            <a:chExt cx="5760" cy="3272"/>
          </a:xfrm>
        </p:grpSpPr>
        <p:pic>
          <p:nvPicPr>
            <p:cNvPr id="10247" name="Picture 9" descr="8184-003-02-1027">
              <a:extLst>
                <a:ext uri="{FF2B5EF4-FFF2-40B4-BE49-F238E27FC236}">
                  <a16:creationId xmlns:a16="http://schemas.microsoft.com/office/drawing/2014/main" id="{7EC2F388-C5C9-405C-9745-B21557D04FC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8" name="Picture 10" descr="k00-9">
              <a:extLst>
                <a:ext uri="{FF2B5EF4-FFF2-40B4-BE49-F238E27FC236}">
                  <a16:creationId xmlns:a16="http://schemas.microsoft.com/office/drawing/2014/main" id="{61CFFB5B-9176-4E1D-9FE2-3C4A895823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9" name="Picture 11" descr="k00-9">
              <a:extLst>
                <a:ext uri="{FF2B5EF4-FFF2-40B4-BE49-F238E27FC236}">
                  <a16:creationId xmlns:a16="http://schemas.microsoft.com/office/drawing/2014/main" id="{A61BB52F-BB9D-410F-BA09-EDA4872365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0" name="Picture 12" descr="k00-9">
              <a:extLst>
                <a:ext uri="{FF2B5EF4-FFF2-40B4-BE49-F238E27FC236}">
                  <a16:creationId xmlns:a16="http://schemas.microsoft.com/office/drawing/2014/main" id="{3700C007-36E4-4C8D-96E0-E09DF5B3C6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1" name="Picture 13" descr="k00-9">
              <a:extLst>
                <a:ext uri="{FF2B5EF4-FFF2-40B4-BE49-F238E27FC236}">
                  <a16:creationId xmlns:a16="http://schemas.microsoft.com/office/drawing/2014/main" id="{69BF6D1C-E646-4F9F-B4A0-A099C82B18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CC33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CC33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497</Words>
  <Application>Microsoft Office PowerPoint</Application>
  <PresentationFormat>Widescreen</PresentationFormat>
  <Paragraphs>78</Paragraphs>
  <Slides>12</Slides>
  <Notes>0</Notes>
  <HiddenSlides>1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Impact</vt:lpstr>
      <vt:lpstr>Times New Roman</vt:lpstr>
      <vt:lpstr>VNI-Times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2020-11-26T01:23:18Z</dcterms:created>
  <dcterms:modified xsi:type="dcterms:W3CDTF">2020-11-26T01:23:41Z</dcterms:modified>
</cp:coreProperties>
</file>