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5" r:id="rId8"/>
    <p:sldId id="267" r:id="rId9"/>
    <p:sldId id="270" r:id="rId10"/>
    <p:sldId id="269" r:id="rId11"/>
  </p:sldIdLst>
  <p:sldSz cx="9144000" cy="6858000" type="screen4x3"/>
  <p:notesSz cx="6858000" cy="9144000"/>
  <p:custDataLst>
    <p:tags r:id="rId12"/>
  </p:custDataLst>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99"/>
    <a:srgbClr val="FF3300"/>
    <a:srgbClr val="3333CC"/>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387"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81EF15-9D71-466C-B554-B5B0B90D1460}" type="slidenum">
              <a:rPr lang="en-US"/>
              <a:pPr/>
              <a:t>‹#›</a:t>
            </a:fld>
            <a:endParaRPr lang="en-US"/>
          </a:p>
        </p:txBody>
      </p:sp>
    </p:spTree>
    <p:extLst>
      <p:ext uri="{BB962C8B-B14F-4D97-AF65-F5344CB8AC3E}">
        <p14:creationId xmlns:p14="http://schemas.microsoft.com/office/powerpoint/2010/main" val="3196512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96141D6-8146-48D5-9A20-46DF4308D89C}" type="slidenum">
              <a:rPr lang="en-US"/>
              <a:pPr/>
              <a:t>‹#›</a:t>
            </a:fld>
            <a:endParaRPr lang="en-US"/>
          </a:p>
        </p:txBody>
      </p:sp>
    </p:spTree>
    <p:extLst>
      <p:ext uri="{BB962C8B-B14F-4D97-AF65-F5344CB8AC3E}">
        <p14:creationId xmlns:p14="http://schemas.microsoft.com/office/powerpoint/2010/main" val="1135197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25052ED-AD08-4EFB-9592-EE93A924E3BE}" type="slidenum">
              <a:rPr lang="en-US"/>
              <a:pPr/>
              <a:t>‹#›</a:t>
            </a:fld>
            <a:endParaRPr lang="en-US"/>
          </a:p>
        </p:txBody>
      </p:sp>
    </p:spTree>
    <p:extLst>
      <p:ext uri="{BB962C8B-B14F-4D97-AF65-F5344CB8AC3E}">
        <p14:creationId xmlns:p14="http://schemas.microsoft.com/office/powerpoint/2010/main" val="3093673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C125B21-5338-4712-B730-512E758AEF99}" type="slidenum">
              <a:rPr lang="en-US"/>
              <a:pPr/>
              <a:t>‹#›</a:t>
            </a:fld>
            <a:endParaRPr lang="en-US"/>
          </a:p>
        </p:txBody>
      </p:sp>
    </p:spTree>
    <p:extLst>
      <p:ext uri="{BB962C8B-B14F-4D97-AF65-F5344CB8AC3E}">
        <p14:creationId xmlns:p14="http://schemas.microsoft.com/office/powerpoint/2010/main" val="189978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E6266F-706A-4773-BEAE-7F4F03ADCF8D}" type="slidenum">
              <a:rPr lang="en-US"/>
              <a:pPr/>
              <a:t>‹#›</a:t>
            </a:fld>
            <a:endParaRPr lang="en-US"/>
          </a:p>
        </p:txBody>
      </p:sp>
    </p:spTree>
    <p:extLst>
      <p:ext uri="{BB962C8B-B14F-4D97-AF65-F5344CB8AC3E}">
        <p14:creationId xmlns:p14="http://schemas.microsoft.com/office/powerpoint/2010/main" val="222345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213A3A2-8D7A-4111-BE58-8B9E52E9A4D9}" type="slidenum">
              <a:rPr lang="en-US"/>
              <a:pPr/>
              <a:t>‹#›</a:t>
            </a:fld>
            <a:endParaRPr lang="en-US"/>
          </a:p>
        </p:txBody>
      </p:sp>
    </p:spTree>
    <p:extLst>
      <p:ext uri="{BB962C8B-B14F-4D97-AF65-F5344CB8AC3E}">
        <p14:creationId xmlns:p14="http://schemas.microsoft.com/office/powerpoint/2010/main" val="227615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67E792F-40C6-4203-AB59-6D6B52329A3C}" type="slidenum">
              <a:rPr lang="en-US"/>
              <a:pPr/>
              <a:t>‹#›</a:t>
            </a:fld>
            <a:endParaRPr lang="en-US"/>
          </a:p>
        </p:txBody>
      </p:sp>
    </p:spTree>
    <p:extLst>
      <p:ext uri="{BB962C8B-B14F-4D97-AF65-F5344CB8AC3E}">
        <p14:creationId xmlns:p14="http://schemas.microsoft.com/office/powerpoint/2010/main" val="194427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3044E92-2324-41EF-90AF-315FFF0E7ECF}" type="slidenum">
              <a:rPr lang="en-US"/>
              <a:pPr/>
              <a:t>‹#›</a:t>
            </a:fld>
            <a:endParaRPr lang="en-US"/>
          </a:p>
        </p:txBody>
      </p:sp>
    </p:spTree>
    <p:extLst>
      <p:ext uri="{BB962C8B-B14F-4D97-AF65-F5344CB8AC3E}">
        <p14:creationId xmlns:p14="http://schemas.microsoft.com/office/powerpoint/2010/main" val="3463314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ABE5726-1B25-4FE5-9286-C628166384E0}" type="slidenum">
              <a:rPr lang="en-US"/>
              <a:pPr/>
              <a:t>‹#›</a:t>
            </a:fld>
            <a:endParaRPr lang="en-US"/>
          </a:p>
        </p:txBody>
      </p:sp>
    </p:spTree>
    <p:extLst>
      <p:ext uri="{BB962C8B-B14F-4D97-AF65-F5344CB8AC3E}">
        <p14:creationId xmlns:p14="http://schemas.microsoft.com/office/powerpoint/2010/main" val="2995780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E9CD41B-7A24-42A3-8B2C-979CFD9892AD}" type="slidenum">
              <a:rPr lang="en-US"/>
              <a:pPr/>
              <a:t>‹#›</a:t>
            </a:fld>
            <a:endParaRPr lang="en-US"/>
          </a:p>
        </p:txBody>
      </p:sp>
    </p:spTree>
    <p:extLst>
      <p:ext uri="{BB962C8B-B14F-4D97-AF65-F5344CB8AC3E}">
        <p14:creationId xmlns:p14="http://schemas.microsoft.com/office/powerpoint/2010/main" val="1188392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3D513BF-CF6F-4FE8-8856-99F3235CB098}" type="slidenum">
              <a:rPr lang="en-US"/>
              <a:pPr/>
              <a:t>‹#›</a:t>
            </a:fld>
            <a:endParaRPr lang="en-US"/>
          </a:p>
        </p:txBody>
      </p:sp>
    </p:spTree>
    <p:extLst>
      <p:ext uri="{BB962C8B-B14F-4D97-AF65-F5344CB8AC3E}">
        <p14:creationId xmlns:p14="http://schemas.microsoft.com/office/powerpoint/2010/main" val="2263890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A5F9F796-86DD-43C4-B7A8-B88B093B4F5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9" name="Picture 7" descr="tiere13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286000"/>
            <a:ext cx="5486400" cy="3276600"/>
          </a:xfrm>
          <a:prstGeom prst="rect">
            <a:avLst/>
          </a:prstGeom>
          <a:noFill/>
          <a:extLst>
            <a:ext uri="{909E8E84-426E-40DD-AFC4-6F175D3DCCD1}">
              <a14:hiddenFill xmlns:a14="http://schemas.microsoft.com/office/drawing/2010/main">
                <a:solidFill>
                  <a:srgbClr val="FFFFFF"/>
                </a:solidFill>
              </a14:hiddenFill>
            </a:ext>
          </a:extLst>
        </p:spPr>
      </p:pic>
      <p:sp>
        <p:nvSpPr>
          <p:cNvPr id="3080" name="WordArt 8"/>
          <p:cNvSpPr>
            <a:spLocks noChangeArrowheads="1" noChangeShapeType="1" noTextEdit="1"/>
          </p:cNvSpPr>
          <p:nvPr/>
        </p:nvSpPr>
        <p:spPr bwMode="auto">
          <a:xfrm>
            <a:off x="2895600" y="990600"/>
            <a:ext cx="3333750" cy="12192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solidFill>
                  <a:srgbClr val="00FF00"/>
                </a:solidFill>
                <a:latin typeface="Arial"/>
                <a:cs typeface="Arial"/>
              </a:rPr>
              <a:t>MÔN CHÍNH TẢ</a:t>
            </a:r>
          </a:p>
          <a:p>
            <a:pPr algn="ctr"/>
            <a:r>
              <a:rPr lang="en-US" sz="3600" kern="10">
                <a:ln w="9525">
                  <a:round/>
                  <a:headEnd/>
                  <a:tailEnd/>
                </a:ln>
                <a:solidFill>
                  <a:srgbClr val="00FF00"/>
                </a:solidFill>
                <a:latin typeface="Arial"/>
                <a:cs typeface="Arial"/>
              </a:rPr>
              <a:t> LỚP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0" y="36576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5377" name="WordArt 17"/>
          <p:cNvSpPr>
            <a:spLocks noChangeArrowheads="1" noChangeShapeType="1" noTextEdit="1"/>
          </p:cNvSpPr>
          <p:nvPr/>
        </p:nvSpPr>
        <p:spPr bwMode="auto">
          <a:xfrm>
            <a:off x="1676400" y="523875"/>
            <a:ext cx="5791200" cy="1228725"/>
          </a:xfrm>
          <a:prstGeom prst="rect">
            <a:avLst/>
          </a:prstGeom>
        </p:spPr>
        <p:txBody>
          <a:bodyPr wrap="none" fromWordArt="1">
            <a:prstTxWarp prst="textPlain">
              <a:avLst>
                <a:gd name="adj" fmla="val 50000"/>
              </a:avLst>
            </a:prstTxWarp>
          </a:bodyPr>
          <a:lstStyle/>
          <a:p>
            <a:pPr algn="ctr"/>
            <a:r>
              <a:rPr lang="en-US" sz="3600" b="1" kern="10" spc="-360">
                <a:ln w="12700">
                  <a:solidFill>
                    <a:srgbClr val="CC99FF"/>
                  </a:solidFill>
                  <a:round/>
                  <a:headEnd/>
                  <a:tailEnd/>
                </a:ln>
                <a:solidFill>
                  <a:srgbClr val="0000FF"/>
                </a:solidFill>
                <a:effectLst>
                  <a:outerShdw dist="125724" dir="18900000" algn="ctr" rotWithShape="0">
                    <a:srgbClr val="000099"/>
                  </a:outerShdw>
                </a:effectLst>
                <a:latin typeface="Tahoma"/>
                <a:ea typeface="Tahoma"/>
                <a:cs typeface="Tahoma"/>
              </a:rPr>
              <a:t>CỦNG CỐ ,DẶN DÒ  :</a:t>
            </a:r>
          </a:p>
        </p:txBody>
      </p:sp>
      <p:sp>
        <p:nvSpPr>
          <p:cNvPr id="15379" name="WordArt 19"/>
          <p:cNvSpPr>
            <a:spLocks noChangeArrowheads="1" noChangeShapeType="1" noTextEdit="1"/>
          </p:cNvSpPr>
          <p:nvPr/>
        </p:nvSpPr>
        <p:spPr bwMode="auto">
          <a:xfrm>
            <a:off x="1524000" y="2362200"/>
            <a:ext cx="6572250" cy="1657350"/>
          </a:xfrm>
          <a:prstGeom prst="rect">
            <a:avLst/>
          </a:prstGeom>
        </p:spPr>
        <p:txBody>
          <a:bodyPr wrap="none" fromWordArt="1">
            <a:prstTxWarp prst="textPlain">
              <a:avLst>
                <a:gd name="adj" fmla="val 50000"/>
              </a:avLst>
            </a:prstTxWarp>
          </a:bodyPr>
          <a:lstStyle/>
          <a:p>
            <a:pPr algn="ctr"/>
            <a:r>
              <a:rPr lang="en-US" sz="3600" b="1" i="1" kern="10">
                <a:ln w="19050">
                  <a:solidFill>
                    <a:srgbClr val="3333CC"/>
                  </a:solidFill>
                  <a:round/>
                  <a:headEnd/>
                  <a:tailEnd/>
                </a:ln>
                <a:solidFill>
                  <a:srgbClr val="3333CC"/>
                </a:solidFill>
                <a:effectLst>
                  <a:outerShdw dist="35921" dir="2700000" algn="ctr" rotWithShape="0">
                    <a:srgbClr val="990000"/>
                  </a:outerShdw>
                </a:effectLst>
                <a:latin typeface="Tahoma"/>
                <a:ea typeface="Tahoma"/>
                <a:cs typeface="Tahoma"/>
              </a:rPr>
              <a:t>TIẾT HỌC KẾT THÚC </a:t>
            </a:r>
          </a:p>
          <a:p>
            <a:pPr algn="ctr"/>
            <a:r>
              <a:rPr lang="en-US" sz="3600" b="1" i="1" kern="10">
                <a:ln w="19050">
                  <a:solidFill>
                    <a:srgbClr val="3333CC"/>
                  </a:solidFill>
                  <a:round/>
                  <a:headEnd/>
                  <a:tailEnd/>
                </a:ln>
                <a:solidFill>
                  <a:srgbClr val="3333CC"/>
                </a:solidFill>
                <a:effectLst>
                  <a:outerShdw dist="35921" dir="2700000" algn="ctr" rotWithShape="0">
                    <a:srgbClr val="990000"/>
                  </a:outerShdw>
                </a:effectLst>
                <a:latin typeface="Tahoma"/>
                <a:ea typeface="Tahoma"/>
                <a:cs typeface="Tahoma"/>
              </a:rPr>
              <a:t>CHÚC SỨC KHỎE CÁC THẦY CÔ </a:t>
            </a:r>
          </a:p>
          <a:p>
            <a:pPr algn="ctr"/>
            <a:r>
              <a:rPr lang="en-US" sz="3600" b="1" i="1" kern="10">
                <a:ln w="19050">
                  <a:solidFill>
                    <a:srgbClr val="3333CC"/>
                  </a:solidFill>
                  <a:round/>
                  <a:headEnd/>
                  <a:tailEnd/>
                </a:ln>
                <a:solidFill>
                  <a:srgbClr val="3333CC"/>
                </a:solidFill>
                <a:effectLst>
                  <a:outerShdw dist="35921" dir="2700000" algn="ctr" rotWithShape="0">
                    <a:srgbClr val="990000"/>
                  </a:outerShdw>
                </a:effectLst>
                <a:latin typeface="Tahoma"/>
                <a:ea typeface="Tahoma"/>
                <a:cs typeface="Tahoma"/>
              </a:rPr>
              <a:t>CHÚC CÁC EM CHĂM NGOAN </a:t>
            </a:r>
          </a:p>
        </p:txBody>
      </p:sp>
      <p:sp>
        <p:nvSpPr>
          <p:cNvPr id="15380" name="WordArt 20"/>
          <p:cNvSpPr>
            <a:spLocks noChangeArrowheads="1" noChangeShapeType="1" noTextEdit="1"/>
          </p:cNvSpPr>
          <p:nvPr/>
        </p:nvSpPr>
        <p:spPr bwMode="auto">
          <a:xfrm>
            <a:off x="2133600" y="4724400"/>
            <a:ext cx="4572000" cy="1447800"/>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800000"/>
                </a:solidFill>
                <a:effectLst>
                  <a:outerShdw dist="125724" dir="18900000" algn="ctr" rotWithShape="0">
                    <a:srgbClr val="000099"/>
                  </a:outerShdw>
                </a:effectLst>
                <a:latin typeface="Tahoma"/>
                <a:ea typeface="Tahoma"/>
                <a:cs typeface="Tahoma"/>
              </a:rPr>
              <a:t>CHÀO TẠM BIỆT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77"/>
                                        </p:tgtEl>
                                        <p:attrNameLst>
                                          <p:attrName>style.visibility</p:attrName>
                                        </p:attrNameLst>
                                      </p:cBhvr>
                                      <p:to>
                                        <p:strVal val="visible"/>
                                      </p:to>
                                    </p:set>
                                    <p:animEffect transition="in" filter="blinds(horizontal)">
                                      <p:cBhvr>
                                        <p:cTn id="7" dur="500"/>
                                        <p:tgtEl>
                                          <p:spTgt spid="153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5377"/>
                                        </p:tgtEl>
                                      </p:cBhvr>
                                    </p:animEffect>
                                    <p:set>
                                      <p:cBhvr>
                                        <p:cTn id="12" dur="1" fill="hold">
                                          <p:stCondLst>
                                            <p:cond delay="499"/>
                                          </p:stCondLst>
                                        </p:cTn>
                                        <p:tgtEl>
                                          <p:spTgt spid="15377"/>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15379"/>
                                        </p:tgtEl>
                                        <p:attrNameLst>
                                          <p:attrName>style.visibility</p:attrName>
                                        </p:attrNameLst>
                                      </p:cBhvr>
                                      <p:to>
                                        <p:strVal val="visible"/>
                                      </p:to>
                                    </p:set>
                                    <p:animEffect transition="in" filter="wedge">
                                      <p:cBhvr>
                                        <p:cTn id="17" dur="2000"/>
                                        <p:tgtEl>
                                          <p:spTgt spid="15379"/>
                                        </p:tgtEl>
                                      </p:cBhvr>
                                    </p:animEffect>
                                  </p:childTnLst>
                                </p:cTn>
                              </p:par>
                            </p:childTnLst>
                          </p:cTn>
                        </p:par>
                        <p:par>
                          <p:cTn id="18" fill="hold" nodeType="afterGroup">
                            <p:stCondLst>
                              <p:cond delay="2000"/>
                            </p:stCondLst>
                            <p:childTnLst>
                              <p:par>
                                <p:cTn id="19" presetID="20" presetClass="entr" presetSubtype="0" fill="hold" grpId="0" nodeType="afterEffect">
                                  <p:stCondLst>
                                    <p:cond delay="0"/>
                                  </p:stCondLst>
                                  <p:childTnLst>
                                    <p:set>
                                      <p:cBhvr>
                                        <p:cTn id="20" dur="1" fill="hold">
                                          <p:stCondLst>
                                            <p:cond delay="0"/>
                                          </p:stCondLst>
                                        </p:cTn>
                                        <p:tgtEl>
                                          <p:spTgt spid="15380"/>
                                        </p:tgtEl>
                                        <p:attrNameLst>
                                          <p:attrName>style.visibility</p:attrName>
                                        </p:attrNameLst>
                                      </p:cBhvr>
                                      <p:to>
                                        <p:strVal val="visible"/>
                                      </p:to>
                                    </p:set>
                                    <p:animEffect transition="in" filter="wedge">
                                      <p:cBhvr>
                                        <p:cTn id="21" dur="2000"/>
                                        <p:tgtEl>
                                          <p:spTgt spid="15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7" grpId="0" animBg="1"/>
      <p:bldP spid="15377" grpId="1" animBg="1"/>
      <p:bldP spid="15379" grpId="0" animBg="1"/>
      <p:bldP spid="1538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descr="Brown marble"/>
          <p:cNvSpPr>
            <a:spLocks noChangeArrowheads="1"/>
          </p:cNvSpPr>
          <p:nvPr/>
        </p:nvSpPr>
        <p:spPr bwMode="auto">
          <a:xfrm>
            <a:off x="0" y="-228600"/>
            <a:ext cx="9144000" cy="990600"/>
          </a:xfrm>
          <a:prstGeom prst="rect">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0" name="Text Box 10"/>
          <p:cNvSpPr txBox="1">
            <a:spLocks noChangeArrowheads="1"/>
          </p:cNvSpPr>
          <p:nvPr/>
        </p:nvSpPr>
        <p:spPr bwMode="auto">
          <a:xfrm>
            <a:off x="838200" y="1524000"/>
            <a:ext cx="3352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3333CC"/>
                </a:solidFill>
                <a:latin typeface="Arial" charset="0"/>
              </a:rPr>
              <a:t>KIỂM TRA BÀI CŨ </a:t>
            </a:r>
          </a:p>
        </p:txBody>
      </p:sp>
      <p:sp>
        <p:nvSpPr>
          <p:cNvPr id="5138" name="Text Box 18"/>
          <p:cNvSpPr txBox="1">
            <a:spLocks noChangeArrowheads="1"/>
          </p:cNvSpPr>
          <p:nvPr/>
        </p:nvSpPr>
        <p:spPr bwMode="auto">
          <a:xfrm>
            <a:off x="762000" y="1905000"/>
            <a:ext cx="495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t>Tìm các tiếng chứa vần  ut/uc.</a:t>
            </a:r>
          </a:p>
        </p:txBody>
      </p:sp>
      <p:grpSp>
        <p:nvGrpSpPr>
          <p:cNvPr id="5147" name="Group 27"/>
          <p:cNvGrpSpPr>
            <a:grpSpLocks/>
          </p:cNvGrpSpPr>
          <p:nvPr/>
        </p:nvGrpSpPr>
        <p:grpSpPr bwMode="auto">
          <a:xfrm>
            <a:off x="1809750" y="838200"/>
            <a:ext cx="1314450" cy="457200"/>
            <a:chOff x="804" y="480"/>
            <a:chExt cx="828" cy="288"/>
          </a:xfrm>
        </p:grpSpPr>
        <p:sp>
          <p:nvSpPr>
            <p:cNvPr id="5148" name="WordArt 28"/>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5149" name="Line 29"/>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51" name="Text Box 31"/>
          <p:cNvSpPr txBox="1">
            <a:spLocks noChangeArrowheads="1"/>
          </p:cNvSpPr>
          <p:nvPr/>
        </p:nvSpPr>
        <p:spPr bwMode="auto">
          <a:xfrm>
            <a:off x="990600" y="2590800"/>
            <a:ext cx="18288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Nước l</a:t>
            </a:r>
            <a:r>
              <a:rPr lang="en-US" sz="2400" b="1" i="1" u="sng">
                <a:solidFill>
                  <a:srgbClr val="990099"/>
                </a:solidFill>
              </a:rPr>
              <a:t>ụt</a:t>
            </a:r>
          </a:p>
          <a:p>
            <a:pPr>
              <a:spcBef>
                <a:spcPct val="50000"/>
              </a:spcBef>
            </a:pPr>
            <a:r>
              <a:rPr lang="en-US" sz="2400" b="1" i="1">
                <a:solidFill>
                  <a:srgbClr val="990099"/>
                </a:solidFill>
              </a:rPr>
              <a:t>Ông b</a:t>
            </a:r>
            <a:r>
              <a:rPr lang="en-US" sz="2400" b="1" i="1" u="sng">
                <a:solidFill>
                  <a:srgbClr val="990099"/>
                </a:solidFill>
              </a:rPr>
              <a:t>ụt</a:t>
            </a:r>
            <a:r>
              <a:rPr lang="en-US" sz="2400" b="1" i="1">
                <a:solidFill>
                  <a:srgbClr val="990099"/>
                </a:solidFill>
              </a:rPr>
              <a:t> </a:t>
            </a:r>
          </a:p>
          <a:p>
            <a:pPr>
              <a:spcBef>
                <a:spcPct val="50000"/>
              </a:spcBef>
            </a:pPr>
            <a:r>
              <a:rPr lang="en-US" sz="2400" b="1" i="1">
                <a:solidFill>
                  <a:srgbClr val="990099"/>
                </a:solidFill>
              </a:rPr>
              <a:t>S</a:t>
            </a:r>
            <a:r>
              <a:rPr lang="en-US" sz="2400" b="1" i="1" u="sng">
                <a:solidFill>
                  <a:srgbClr val="990099"/>
                </a:solidFill>
              </a:rPr>
              <a:t>út</a:t>
            </a:r>
            <a:r>
              <a:rPr lang="en-US" sz="2400" b="1" i="1">
                <a:solidFill>
                  <a:srgbClr val="990099"/>
                </a:solidFill>
              </a:rPr>
              <a:t> bóng</a:t>
            </a:r>
          </a:p>
          <a:p>
            <a:pPr>
              <a:spcBef>
                <a:spcPct val="50000"/>
              </a:spcBef>
            </a:pPr>
            <a:r>
              <a:rPr lang="en-US" sz="2400" b="1" i="1">
                <a:solidFill>
                  <a:srgbClr val="990099"/>
                </a:solidFill>
              </a:rPr>
              <a:t>Cao v</a:t>
            </a:r>
            <a:r>
              <a:rPr lang="en-US" sz="2400" b="1" i="1" u="sng">
                <a:solidFill>
                  <a:srgbClr val="990099"/>
                </a:solidFill>
              </a:rPr>
              <a:t>út</a:t>
            </a:r>
          </a:p>
        </p:txBody>
      </p:sp>
      <p:sp>
        <p:nvSpPr>
          <p:cNvPr id="5152" name="Text Box 32"/>
          <p:cNvSpPr txBox="1">
            <a:spLocks noChangeArrowheads="1"/>
          </p:cNvSpPr>
          <p:nvPr/>
        </p:nvSpPr>
        <p:spPr bwMode="auto">
          <a:xfrm>
            <a:off x="4648200" y="2590800"/>
            <a:ext cx="1752600" cy="319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S</a:t>
            </a:r>
            <a:r>
              <a:rPr lang="en-US" sz="2400" b="1" i="1" u="sng">
                <a:solidFill>
                  <a:srgbClr val="990099"/>
                </a:solidFill>
              </a:rPr>
              <a:t>úc</a:t>
            </a:r>
            <a:r>
              <a:rPr lang="en-US" sz="2400" b="1" i="1">
                <a:solidFill>
                  <a:srgbClr val="990099"/>
                </a:solidFill>
              </a:rPr>
              <a:t> miệng</a:t>
            </a:r>
          </a:p>
          <a:p>
            <a:pPr>
              <a:spcBef>
                <a:spcPct val="50000"/>
              </a:spcBef>
            </a:pPr>
            <a:r>
              <a:rPr lang="en-US" sz="2400" b="1" i="1">
                <a:solidFill>
                  <a:srgbClr val="990099"/>
                </a:solidFill>
              </a:rPr>
              <a:t>Rắn l</a:t>
            </a:r>
            <a:r>
              <a:rPr lang="en-US" sz="2400" b="1" i="1" u="sng">
                <a:solidFill>
                  <a:srgbClr val="990099"/>
                </a:solidFill>
              </a:rPr>
              <a:t>ục</a:t>
            </a:r>
          </a:p>
          <a:p>
            <a:pPr>
              <a:spcBef>
                <a:spcPct val="50000"/>
              </a:spcBef>
            </a:pPr>
            <a:r>
              <a:rPr lang="en-US" sz="2400" b="1" i="1">
                <a:solidFill>
                  <a:srgbClr val="990099"/>
                </a:solidFill>
              </a:rPr>
              <a:t>M</a:t>
            </a:r>
            <a:r>
              <a:rPr lang="en-US" sz="2400" b="1" i="1" u="sng">
                <a:solidFill>
                  <a:srgbClr val="990099"/>
                </a:solidFill>
              </a:rPr>
              <a:t>ục</a:t>
            </a:r>
            <a:r>
              <a:rPr lang="en-US" sz="2400" b="1" i="1">
                <a:solidFill>
                  <a:srgbClr val="990099"/>
                </a:solidFill>
              </a:rPr>
              <a:t> l</a:t>
            </a:r>
            <a:r>
              <a:rPr lang="en-US" sz="2400" b="1" i="1" u="sng">
                <a:solidFill>
                  <a:srgbClr val="990099"/>
                </a:solidFill>
              </a:rPr>
              <a:t>ục</a:t>
            </a:r>
          </a:p>
          <a:p>
            <a:pPr>
              <a:spcBef>
                <a:spcPct val="50000"/>
              </a:spcBef>
            </a:pPr>
            <a:r>
              <a:rPr lang="en-US" sz="2400" b="1" i="1">
                <a:solidFill>
                  <a:srgbClr val="990099"/>
                </a:solidFill>
              </a:rPr>
              <a:t>Kh</a:t>
            </a:r>
            <a:r>
              <a:rPr lang="en-US" sz="2400" b="1" i="1" u="sng">
                <a:solidFill>
                  <a:srgbClr val="990099"/>
                </a:solidFill>
              </a:rPr>
              <a:t>úc</a:t>
            </a:r>
            <a:r>
              <a:rPr lang="en-US" sz="2400" b="1" i="1">
                <a:solidFill>
                  <a:srgbClr val="990099"/>
                </a:solidFill>
              </a:rPr>
              <a:t> hát</a:t>
            </a:r>
          </a:p>
          <a:p>
            <a:pPr>
              <a:spcBef>
                <a:spcPct val="50000"/>
              </a:spcBef>
            </a:pPr>
            <a:r>
              <a:rPr lang="en-US" sz="2400" b="1" i="1">
                <a:solidFill>
                  <a:srgbClr val="990099"/>
                </a:solidFill>
              </a:rPr>
              <a:t> </a:t>
            </a:r>
          </a:p>
          <a:p>
            <a:pPr>
              <a:spcBef>
                <a:spcPct val="50000"/>
              </a:spcBef>
            </a:pPr>
            <a:r>
              <a:rPr lang="en-US" sz="2400" b="1" i="1">
                <a:solidFill>
                  <a:srgbClr val="990099"/>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151"/>
                                        </p:tgtEl>
                                        <p:attrNameLst>
                                          <p:attrName>style.visibility</p:attrName>
                                        </p:attrNameLst>
                                      </p:cBhvr>
                                      <p:to>
                                        <p:strVal val="visible"/>
                                      </p:to>
                                    </p:set>
                                    <p:animEffect transition="in" filter="wedge">
                                      <p:cBhvr>
                                        <p:cTn id="7" dur="2000"/>
                                        <p:tgtEl>
                                          <p:spTgt spid="51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152"/>
                                        </p:tgtEl>
                                        <p:attrNameLst>
                                          <p:attrName>style.visibility</p:attrName>
                                        </p:attrNameLst>
                                      </p:cBhvr>
                                      <p:to>
                                        <p:strVal val="visible"/>
                                      </p:to>
                                    </p:set>
                                    <p:animEffect transition="in" filter="wedge">
                                      <p:cBhvr>
                                        <p:cTn id="12" dur="2000"/>
                                        <p:tgtEl>
                                          <p:spTgt spid="5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51" grpId="0"/>
      <p:bldP spid="515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descr="Brown marble"/>
          <p:cNvSpPr>
            <a:spLocks noChangeArrowheads="1"/>
          </p:cNvSpPr>
          <p:nvPr/>
        </p:nvSpPr>
        <p:spPr bwMode="auto">
          <a:xfrm>
            <a:off x="0" y="0"/>
            <a:ext cx="9144000" cy="685800"/>
          </a:xfrm>
          <a:prstGeom prst="rect">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WordArt 10"/>
          <p:cNvSpPr>
            <a:spLocks noChangeArrowheads="1" noChangeShapeType="1" noTextEdit="1"/>
          </p:cNvSpPr>
          <p:nvPr/>
        </p:nvSpPr>
        <p:spPr bwMode="auto">
          <a:xfrm>
            <a:off x="2962275" y="704850"/>
            <a:ext cx="4733925" cy="4381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6157" name="Group 13"/>
          <p:cNvGrpSpPr>
            <a:grpSpLocks/>
          </p:cNvGrpSpPr>
          <p:nvPr/>
        </p:nvGrpSpPr>
        <p:grpSpPr bwMode="auto">
          <a:xfrm>
            <a:off x="1276350" y="685800"/>
            <a:ext cx="1314450" cy="457200"/>
            <a:chOff x="804" y="480"/>
            <a:chExt cx="828" cy="288"/>
          </a:xfrm>
        </p:grpSpPr>
        <p:sp>
          <p:nvSpPr>
            <p:cNvPr id="6155" name="WordArt 11"/>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6156" name="Line 12"/>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6158" name="Picture 14" descr="IMG_1427"/>
          <p:cNvPicPr>
            <a:picLocks noChangeAspect="1" noChangeArrowheads="1"/>
          </p:cNvPicPr>
          <p:nvPr/>
        </p:nvPicPr>
        <p:blipFill>
          <a:blip r:embed="rId3">
            <a:extLst>
              <a:ext uri="{28A0092B-C50C-407E-A947-70E740481C1C}">
                <a14:useLocalDpi xmlns:a14="http://schemas.microsoft.com/office/drawing/2010/main" val="0"/>
              </a:ext>
            </a:extLst>
          </a:blip>
          <a:srcRect l="4248" r="6863" b="5882"/>
          <a:stretch>
            <a:fillRect/>
          </a:stretch>
        </p:blipFill>
        <p:spPr bwMode="auto">
          <a:xfrm>
            <a:off x="1981200" y="1676400"/>
            <a:ext cx="5715000" cy="4343400"/>
          </a:xfrm>
          <a:prstGeom prst="rect">
            <a:avLst/>
          </a:prstGeom>
          <a:noFill/>
          <a:ln w="57150" cmpd="thinThick">
            <a:solidFill>
              <a:schemeClr val="hlink"/>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157"/>
                                        </p:tgtEl>
                                        <p:attrNameLst>
                                          <p:attrName>style.visibility</p:attrName>
                                        </p:attrNameLst>
                                      </p:cBhvr>
                                      <p:to>
                                        <p:strVal val="visible"/>
                                      </p:to>
                                    </p:set>
                                    <p:animEffect transition="in" filter="blinds(horizontal)">
                                      <p:cBhvr>
                                        <p:cTn id="7" dur="500"/>
                                        <p:tgtEl>
                                          <p:spTgt spid="61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158"/>
                                        </p:tgtEl>
                                        <p:attrNameLst>
                                          <p:attrName>style.visibility</p:attrName>
                                        </p:attrNameLst>
                                      </p:cBhvr>
                                      <p:to>
                                        <p:strVal val="visible"/>
                                      </p:to>
                                    </p:set>
                                    <p:animEffect transition="in" filter="checkerboard(across)">
                                      <p:cBhvr>
                                        <p:cTn id="12" dur="5000"/>
                                        <p:tgtEl>
                                          <p:spTgt spid="61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54"/>
                                        </p:tgtEl>
                                        <p:attrNameLst>
                                          <p:attrName>style.visibility</p:attrName>
                                        </p:attrNameLst>
                                      </p:cBhvr>
                                      <p:to>
                                        <p:strVal val="visible"/>
                                      </p:to>
                                    </p:set>
                                    <p:animEffect transition="in" filter="box(in)">
                                      <p:cBhvr>
                                        <p:cTn id="17" dur="500"/>
                                        <p:tgtEl>
                                          <p:spTgt spid="6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Text Box 7"/>
          <p:cNvSpPr txBox="1">
            <a:spLocks noChangeArrowheads="1"/>
          </p:cNvSpPr>
          <p:nvPr/>
        </p:nvSpPr>
        <p:spPr bwMode="auto">
          <a:xfrm>
            <a:off x="0" y="36576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7176" name="Text Box 8"/>
          <p:cNvSpPr txBox="1">
            <a:spLocks noChangeArrowheads="1"/>
          </p:cNvSpPr>
          <p:nvPr/>
        </p:nvSpPr>
        <p:spPr bwMode="auto">
          <a:xfrm>
            <a:off x="152400" y="2214563"/>
            <a:ext cx="8915400" cy="319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chemeClr val="accent2"/>
                </a:solidFill>
              </a:rPr>
              <a:t>    Thấy nói là học trò, vua ra lệnh cho cậu phải đối được một vế thì mới tha. Nhìn thấy trên mặt hồ lúc đó có đàn cá đang đuổi nhau, vua tức cảnh đọc vế đối như sau :</a:t>
            </a:r>
          </a:p>
          <a:p>
            <a:pPr algn="just">
              <a:spcBef>
                <a:spcPct val="50000"/>
              </a:spcBef>
            </a:pPr>
            <a:r>
              <a:rPr lang="en-US" sz="2400" b="1">
                <a:solidFill>
                  <a:schemeClr val="accent2"/>
                </a:solidFill>
              </a:rPr>
              <a:t>                   </a:t>
            </a:r>
            <a:r>
              <a:rPr lang="en-US" sz="2400" b="1" i="1">
                <a:solidFill>
                  <a:srgbClr val="990099"/>
                </a:solidFill>
              </a:rPr>
              <a:t>Nước trong leo lẻo cá đớp cá</a:t>
            </a:r>
            <a:r>
              <a:rPr lang="en-US" sz="2400" b="1">
                <a:solidFill>
                  <a:srgbClr val="990099"/>
                </a:solidFill>
              </a:rPr>
              <a:t>.</a:t>
            </a:r>
            <a:r>
              <a:rPr lang="en-US" sz="2400" b="1">
                <a:solidFill>
                  <a:schemeClr val="accent2"/>
                </a:solidFill>
              </a:rPr>
              <a:t> </a:t>
            </a:r>
          </a:p>
          <a:p>
            <a:pPr algn="just">
              <a:spcBef>
                <a:spcPct val="50000"/>
              </a:spcBef>
            </a:pPr>
            <a:r>
              <a:rPr lang="en-US" sz="2400" b="1">
                <a:solidFill>
                  <a:schemeClr val="accent2"/>
                </a:solidFill>
              </a:rPr>
              <a:t>     Chẳng cần nghĩ ngợi lâu la gì, Cao Bá Quát  lấy cảnh mình đang bị trói, đối lại luôn:</a:t>
            </a:r>
          </a:p>
          <a:p>
            <a:pPr algn="just">
              <a:spcBef>
                <a:spcPct val="50000"/>
              </a:spcBef>
            </a:pPr>
            <a:r>
              <a:rPr lang="en-US" sz="2400" b="1">
                <a:solidFill>
                  <a:schemeClr val="accent2"/>
                </a:solidFill>
              </a:rPr>
              <a:t>                   </a:t>
            </a:r>
            <a:r>
              <a:rPr lang="en-US" sz="2400" b="1" i="1">
                <a:solidFill>
                  <a:srgbClr val="990099"/>
                </a:solidFill>
              </a:rPr>
              <a:t>Trời nắng chang người trói người.</a:t>
            </a:r>
            <a:endParaRPr lang="en-US" i="1">
              <a:solidFill>
                <a:srgbClr val="990099"/>
              </a:solidFill>
            </a:endParaRPr>
          </a:p>
        </p:txBody>
      </p:sp>
      <p:sp>
        <p:nvSpPr>
          <p:cNvPr id="7180" name="WordArt 12"/>
          <p:cNvSpPr>
            <a:spLocks noChangeArrowheads="1" noChangeShapeType="1" noTextEdit="1"/>
          </p:cNvSpPr>
          <p:nvPr/>
        </p:nvSpPr>
        <p:spPr bwMode="auto">
          <a:xfrm>
            <a:off x="3495675" y="857250"/>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spc="-36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spc="-36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7181" name="Group 13"/>
          <p:cNvGrpSpPr>
            <a:grpSpLocks/>
          </p:cNvGrpSpPr>
          <p:nvPr/>
        </p:nvGrpSpPr>
        <p:grpSpPr bwMode="auto">
          <a:xfrm>
            <a:off x="1809750" y="838200"/>
            <a:ext cx="1314450" cy="457200"/>
            <a:chOff x="804" y="480"/>
            <a:chExt cx="828" cy="288"/>
          </a:xfrm>
        </p:grpSpPr>
        <p:sp>
          <p:nvSpPr>
            <p:cNvPr id="7182" name="WordArt 14"/>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7183" name="Line 15"/>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184" name="WordArt 16"/>
          <p:cNvSpPr>
            <a:spLocks noChangeArrowheads="1" noChangeShapeType="1" noTextEdit="1"/>
          </p:cNvSpPr>
          <p:nvPr/>
        </p:nvSpPr>
        <p:spPr bwMode="auto">
          <a:xfrm>
            <a:off x="857250" y="1447800"/>
            <a:ext cx="3028950" cy="7080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b="1" kern="10">
                <a:gradFill rotWithShape="0">
                  <a:gsLst>
                    <a:gs pos="0">
                      <a:srgbClr val="9999FF"/>
                    </a:gs>
                    <a:gs pos="100000">
                      <a:srgbClr val="009999"/>
                    </a:gs>
                  </a:gsLst>
                  <a:lin ang="5400000" scaled="1"/>
                </a:gradFill>
                <a:effectLst>
                  <a:outerShdw dist="53882" dir="2700000" algn="ctr" rotWithShape="0">
                    <a:srgbClr val="C0C0C0">
                      <a:alpha val="80000"/>
                    </a:srgbClr>
                  </a:outerShdw>
                </a:effectLst>
                <a:latin typeface="Times New Roman"/>
                <a:cs typeface="Times New Roman"/>
              </a:rPr>
              <a:t>Đọc đoạn viết</a:t>
            </a:r>
            <a:endParaRPr lang="en-US" sz="3600" b="1" kern="10">
              <a:gradFill rotWithShape="0">
                <a:gsLst>
                  <a:gs pos="0">
                    <a:srgbClr val="9999FF"/>
                  </a:gs>
                  <a:gs pos="100000">
                    <a:srgbClr val="009999"/>
                  </a:gs>
                </a:gsLst>
                <a:lin ang="5400000" scaled="1"/>
              </a:gradFill>
              <a:effectLst>
                <a:outerShdw dist="53882" dir="2700000" algn="ctr" rotWithShape="0">
                  <a:srgbClr val="C0C0C0">
                    <a:alpha val="8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84"/>
                                        </p:tgtEl>
                                        <p:attrNameLst>
                                          <p:attrName>style.visibility</p:attrName>
                                        </p:attrNameLst>
                                      </p:cBhvr>
                                      <p:to>
                                        <p:strVal val="visible"/>
                                      </p:to>
                                    </p:set>
                                    <p:animEffect transition="in" filter="box(in)">
                                      <p:cBhvr>
                                        <p:cTn id="7" dur="500"/>
                                        <p:tgtEl>
                                          <p:spTgt spid="71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76"/>
                                        </p:tgtEl>
                                        <p:attrNameLst>
                                          <p:attrName>style.visibility</p:attrName>
                                        </p:attrNameLst>
                                      </p:cBhvr>
                                      <p:to>
                                        <p:strVal val="visible"/>
                                      </p:to>
                                    </p:set>
                                    <p:animEffect transition="in" filter="blinds(horizontal)">
                                      <p:cBhvr>
                                        <p:cTn id="12"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p:bldP spid="718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0" y="0"/>
            <a:ext cx="914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8200" name="Text Box 8"/>
          <p:cNvSpPr txBox="1">
            <a:spLocks noChangeArrowheads="1"/>
          </p:cNvSpPr>
          <p:nvPr/>
        </p:nvSpPr>
        <p:spPr bwMode="auto">
          <a:xfrm>
            <a:off x="762000" y="18288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3333CC"/>
                </a:solidFill>
              </a:rPr>
              <a:t>Hai vế đối trong bài chính tả viết như thế nào?</a:t>
            </a:r>
          </a:p>
        </p:txBody>
      </p:sp>
      <p:sp>
        <p:nvSpPr>
          <p:cNvPr id="8201" name="Text Box 9"/>
          <p:cNvSpPr txBox="1">
            <a:spLocks noChangeArrowheads="1"/>
          </p:cNvSpPr>
          <p:nvPr/>
        </p:nvSpPr>
        <p:spPr bwMode="auto">
          <a:xfrm>
            <a:off x="762000" y="2514600"/>
            <a:ext cx="792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Viết giữa trang vở, cách lề vở 2 ô li.</a:t>
            </a:r>
          </a:p>
        </p:txBody>
      </p:sp>
      <p:sp>
        <p:nvSpPr>
          <p:cNvPr id="8204" name="WordArt 12"/>
          <p:cNvSpPr>
            <a:spLocks noChangeArrowheads="1" noChangeShapeType="1" noTextEdit="1"/>
          </p:cNvSpPr>
          <p:nvPr/>
        </p:nvSpPr>
        <p:spPr bwMode="auto">
          <a:xfrm>
            <a:off x="2524125" y="847725"/>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dirty="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dirty="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8205" name="Group 13"/>
          <p:cNvGrpSpPr>
            <a:grpSpLocks/>
          </p:cNvGrpSpPr>
          <p:nvPr/>
        </p:nvGrpSpPr>
        <p:grpSpPr bwMode="auto">
          <a:xfrm>
            <a:off x="838200" y="828675"/>
            <a:ext cx="1314450" cy="457200"/>
            <a:chOff x="804" y="480"/>
            <a:chExt cx="828" cy="288"/>
          </a:xfrm>
        </p:grpSpPr>
        <p:sp>
          <p:nvSpPr>
            <p:cNvPr id="8206" name="WordArt 14"/>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8207" name="Line 15"/>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blinds(horizontal)">
                                      <p:cBhvr>
                                        <p:cTn id="7" dur="500"/>
                                        <p:tgtEl>
                                          <p:spTgt spid="82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201"/>
                                        </p:tgtEl>
                                        <p:attrNameLst>
                                          <p:attrName>style.visibility</p:attrName>
                                        </p:attrNameLst>
                                      </p:cBhvr>
                                      <p:to>
                                        <p:strVal val="visible"/>
                                      </p:to>
                                    </p:set>
                                    <p:anim calcmode="lin" valueType="num">
                                      <p:cBhvr additive="base">
                                        <p:cTn id="12" dur="500" fill="hold"/>
                                        <p:tgtEl>
                                          <p:spTgt spid="8201"/>
                                        </p:tgtEl>
                                        <p:attrNameLst>
                                          <p:attrName>ppt_x</p:attrName>
                                        </p:attrNameLst>
                                      </p:cBhvr>
                                      <p:tavLst>
                                        <p:tav tm="0">
                                          <p:val>
                                            <p:strVal val="#ppt_x"/>
                                          </p:val>
                                        </p:tav>
                                        <p:tav tm="100000">
                                          <p:val>
                                            <p:strVal val="#ppt_x"/>
                                          </p:val>
                                        </p:tav>
                                      </p:tavLst>
                                    </p:anim>
                                    <p:anim calcmode="lin" valueType="num">
                                      <p:cBhvr additive="base">
                                        <p:cTn id="13" dur="500" fill="hold"/>
                                        <p:tgtEl>
                                          <p:spTgt spid="82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P spid="820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7" name="WordArt 11" descr="White marble"/>
          <p:cNvSpPr>
            <a:spLocks noChangeArrowheads="1" noChangeShapeType="1" noTextEdit="1"/>
          </p:cNvSpPr>
          <p:nvPr/>
        </p:nvSpPr>
        <p:spPr bwMode="auto">
          <a:xfrm>
            <a:off x="914400" y="1905000"/>
            <a:ext cx="4648200" cy="685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LUYỆN VIẾT TỪ KHÓ </a:t>
            </a:r>
          </a:p>
        </p:txBody>
      </p:sp>
      <p:sp>
        <p:nvSpPr>
          <p:cNvPr id="9228" name="Text Box 12"/>
          <p:cNvSpPr txBox="1">
            <a:spLocks noChangeArrowheads="1"/>
          </p:cNvSpPr>
          <p:nvPr/>
        </p:nvSpPr>
        <p:spPr bwMode="auto">
          <a:xfrm>
            <a:off x="2357438" y="3476625"/>
            <a:ext cx="1752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lẻo </a:t>
            </a:r>
          </a:p>
        </p:txBody>
      </p:sp>
      <p:sp>
        <p:nvSpPr>
          <p:cNvPr id="9230" name="Text Box 14"/>
          <p:cNvSpPr txBox="1">
            <a:spLocks noChangeArrowheads="1"/>
          </p:cNvSpPr>
          <p:nvPr/>
        </p:nvSpPr>
        <p:spPr bwMode="auto">
          <a:xfrm>
            <a:off x="2362200" y="41910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l</a:t>
            </a:r>
            <a:endParaRPr lang="en-US" sz="2400"/>
          </a:p>
        </p:txBody>
      </p:sp>
      <p:sp>
        <p:nvSpPr>
          <p:cNvPr id="9231" name="Text Box 15"/>
          <p:cNvSpPr txBox="1">
            <a:spLocks noChangeArrowheads="1"/>
          </p:cNvSpPr>
          <p:nvPr/>
        </p:nvSpPr>
        <p:spPr bwMode="auto">
          <a:xfrm>
            <a:off x="6096000" y="3581400"/>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l       la</a:t>
            </a:r>
            <a:r>
              <a:rPr lang="en-US" sz="2400">
                <a:solidFill>
                  <a:srgbClr val="FF3300"/>
                </a:solidFill>
              </a:rPr>
              <a:t> </a:t>
            </a:r>
          </a:p>
        </p:txBody>
      </p:sp>
      <p:sp>
        <p:nvSpPr>
          <p:cNvPr id="9232" name="Text Box 16"/>
          <p:cNvSpPr txBox="1">
            <a:spLocks noChangeArrowheads="1"/>
          </p:cNvSpPr>
          <p:nvPr/>
        </p:nvSpPr>
        <p:spPr bwMode="auto">
          <a:xfrm>
            <a:off x="6019800" y="42672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chang chang</a:t>
            </a:r>
          </a:p>
        </p:txBody>
      </p:sp>
      <p:sp>
        <p:nvSpPr>
          <p:cNvPr id="9234" name="WordArt 18"/>
          <p:cNvSpPr>
            <a:spLocks noChangeArrowheads="1" noChangeShapeType="1" noTextEdit="1"/>
          </p:cNvSpPr>
          <p:nvPr/>
        </p:nvSpPr>
        <p:spPr bwMode="auto">
          <a:xfrm>
            <a:off x="2752725" y="762000"/>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rgbClr val="0000FF"/>
                </a:solidFill>
                <a:effectLst>
                  <a:outerShdw dist="45791" dir="2021404" algn="ctr" rotWithShape="0">
                    <a:srgbClr val="B2B2B2">
                      <a:alpha val="80000"/>
                    </a:srgbClr>
                  </a:outerShdw>
                </a:effectLst>
                <a:latin typeface="Times New Roman"/>
                <a:cs typeface="Times New Roman"/>
              </a:rPr>
              <a:t>Ở lại với chiến khu</a:t>
            </a:r>
          </a:p>
        </p:txBody>
      </p:sp>
      <p:grpSp>
        <p:nvGrpSpPr>
          <p:cNvPr id="9235" name="Group 19"/>
          <p:cNvGrpSpPr>
            <a:grpSpLocks/>
          </p:cNvGrpSpPr>
          <p:nvPr/>
        </p:nvGrpSpPr>
        <p:grpSpPr bwMode="auto">
          <a:xfrm>
            <a:off x="1066800" y="838200"/>
            <a:ext cx="1314450" cy="457200"/>
            <a:chOff x="804" y="480"/>
            <a:chExt cx="828" cy="288"/>
          </a:xfrm>
        </p:grpSpPr>
        <p:sp>
          <p:nvSpPr>
            <p:cNvPr id="9236" name="WordArt 20"/>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9237" name="Line 21"/>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239" name="Rectangle 23"/>
          <p:cNvSpPr>
            <a:spLocks noChangeArrowheads="1"/>
          </p:cNvSpPr>
          <p:nvPr/>
        </p:nvSpPr>
        <p:spPr bwMode="auto">
          <a:xfrm>
            <a:off x="1843088" y="3471863"/>
            <a:ext cx="344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l </a:t>
            </a:r>
          </a:p>
        </p:txBody>
      </p:sp>
      <p:sp>
        <p:nvSpPr>
          <p:cNvPr id="9240" name="Rectangle 24"/>
          <p:cNvSpPr>
            <a:spLocks noChangeArrowheads="1"/>
          </p:cNvSpPr>
          <p:nvPr/>
        </p:nvSpPr>
        <p:spPr bwMode="auto">
          <a:xfrm>
            <a:off x="1828800" y="4191000"/>
            <a:ext cx="444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a:solidFill>
                  <a:srgbClr val="FF3300"/>
                </a:solidFill>
              </a:rPr>
              <a:t>r </a:t>
            </a:r>
          </a:p>
        </p:txBody>
      </p:sp>
      <p:sp>
        <p:nvSpPr>
          <p:cNvPr id="9244" name="Rectangle 28"/>
          <p:cNvSpPr>
            <a:spLocks noChangeArrowheads="1"/>
          </p:cNvSpPr>
          <p:nvPr/>
        </p:nvSpPr>
        <p:spPr bwMode="auto">
          <a:xfrm>
            <a:off x="6199188" y="3581400"/>
            <a:ext cx="5064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âu</a:t>
            </a:r>
          </a:p>
        </p:txBody>
      </p:sp>
      <p:sp>
        <p:nvSpPr>
          <p:cNvPr id="9246" name="Rectangle 30"/>
          <p:cNvSpPr>
            <a:spLocks noChangeArrowheads="1"/>
          </p:cNvSpPr>
          <p:nvPr/>
        </p:nvSpPr>
        <p:spPr bwMode="auto">
          <a:xfrm>
            <a:off x="1938338" y="3467100"/>
            <a:ext cx="471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eo</a:t>
            </a:r>
          </a:p>
        </p:txBody>
      </p:sp>
      <p:sp>
        <p:nvSpPr>
          <p:cNvPr id="9247" name="Rectangle 31"/>
          <p:cNvSpPr>
            <a:spLocks noChangeArrowheads="1"/>
          </p:cNvSpPr>
          <p:nvPr/>
        </p:nvSpPr>
        <p:spPr bwMode="auto">
          <a:xfrm>
            <a:off x="1962150" y="4191000"/>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a</a:t>
            </a:r>
          </a:p>
        </p:txBody>
      </p:sp>
      <p:sp>
        <p:nvSpPr>
          <p:cNvPr id="9248" name="Rectangle 32"/>
          <p:cNvSpPr>
            <a:spLocks noChangeArrowheads="1"/>
          </p:cNvSpPr>
          <p:nvPr/>
        </p:nvSpPr>
        <p:spPr bwMode="auto">
          <a:xfrm>
            <a:off x="2438400" y="4191000"/>
            <a:ext cx="735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3300"/>
                </a:solidFill>
              </a:rPr>
              <a:t>ệnh</a:t>
            </a:r>
            <a:r>
              <a:rPr lang="en-US" sz="24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28"/>
                                        </p:tgtEl>
                                        <p:attrNameLst>
                                          <p:attrName>style.visibility</p:attrName>
                                        </p:attrNameLst>
                                      </p:cBhvr>
                                      <p:to>
                                        <p:strVal val="visible"/>
                                      </p:to>
                                    </p:set>
                                    <p:animEffect transition="in" filter="blinds(horizontal)">
                                      <p:cBhvr>
                                        <p:cTn id="7" dur="500"/>
                                        <p:tgtEl>
                                          <p:spTgt spid="922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230"/>
                                        </p:tgtEl>
                                        <p:attrNameLst>
                                          <p:attrName>style.visibility</p:attrName>
                                        </p:attrNameLst>
                                      </p:cBhvr>
                                      <p:to>
                                        <p:strVal val="visible"/>
                                      </p:to>
                                    </p:set>
                                    <p:animEffect transition="in" filter="blinds(horizontal)">
                                      <p:cBhvr>
                                        <p:cTn id="10" dur="500"/>
                                        <p:tgtEl>
                                          <p:spTgt spid="923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9231"/>
                                        </p:tgtEl>
                                        <p:attrNameLst>
                                          <p:attrName>style.visibility</p:attrName>
                                        </p:attrNameLst>
                                      </p:cBhvr>
                                      <p:to>
                                        <p:strVal val="visible"/>
                                      </p:to>
                                    </p:set>
                                    <p:animEffect transition="in" filter="blinds(horizontal)">
                                      <p:cBhvr>
                                        <p:cTn id="13" dur="500"/>
                                        <p:tgtEl>
                                          <p:spTgt spid="923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9232"/>
                                        </p:tgtEl>
                                        <p:attrNameLst>
                                          <p:attrName>style.visibility</p:attrName>
                                        </p:attrNameLst>
                                      </p:cBhvr>
                                      <p:to>
                                        <p:strVal val="visible"/>
                                      </p:to>
                                    </p:set>
                                    <p:animEffect transition="in" filter="blinds(horizontal)">
                                      <p:cBhvr>
                                        <p:cTn id="16" dur="500"/>
                                        <p:tgtEl>
                                          <p:spTgt spid="9232"/>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9239"/>
                                        </p:tgtEl>
                                        <p:attrNameLst>
                                          <p:attrName>style.visibility</p:attrName>
                                        </p:attrNameLst>
                                      </p:cBhvr>
                                      <p:to>
                                        <p:strVal val="visible"/>
                                      </p:to>
                                    </p:set>
                                    <p:animEffect transition="in" filter="blinds(horizontal)">
                                      <p:cBhvr>
                                        <p:cTn id="19" dur="500"/>
                                        <p:tgtEl>
                                          <p:spTgt spid="9239"/>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9240"/>
                                        </p:tgtEl>
                                        <p:attrNameLst>
                                          <p:attrName>style.visibility</p:attrName>
                                        </p:attrNameLst>
                                      </p:cBhvr>
                                      <p:to>
                                        <p:strVal val="visible"/>
                                      </p:to>
                                    </p:set>
                                    <p:animEffect transition="in" filter="blinds(horizontal)">
                                      <p:cBhvr>
                                        <p:cTn id="22" dur="500"/>
                                        <p:tgtEl>
                                          <p:spTgt spid="9240"/>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9244"/>
                                        </p:tgtEl>
                                        <p:attrNameLst>
                                          <p:attrName>style.visibility</p:attrName>
                                        </p:attrNameLst>
                                      </p:cBhvr>
                                      <p:to>
                                        <p:strVal val="visible"/>
                                      </p:to>
                                    </p:set>
                                    <p:animEffect transition="in" filter="blinds(horizontal)">
                                      <p:cBhvr>
                                        <p:cTn id="25" dur="500"/>
                                        <p:tgtEl>
                                          <p:spTgt spid="924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9246"/>
                                        </p:tgtEl>
                                        <p:attrNameLst>
                                          <p:attrName>style.visibility</p:attrName>
                                        </p:attrNameLst>
                                      </p:cBhvr>
                                      <p:to>
                                        <p:strVal val="visible"/>
                                      </p:to>
                                    </p:set>
                                    <p:animEffect transition="in" filter="blinds(horizontal)">
                                      <p:cBhvr>
                                        <p:cTn id="28" dur="500"/>
                                        <p:tgtEl>
                                          <p:spTgt spid="9246"/>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9247"/>
                                        </p:tgtEl>
                                        <p:attrNameLst>
                                          <p:attrName>style.visibility</p:attrName>
                                        </p:attrNameLst>
                                      </p:cBhvr>
                                      <p:to>
                                        <p:strVal val="visible"/>
                                      </p:to>
                                    </p:set>
                                    <p:animEffect transition="in" filter="blinds(horizontal)">
                                      <p:cBhvr>
                                        <p:cTn id="31" dur="500"/>
                                        <p:tgtEl>
                                          <p:spTgt spid="9247"/>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9248"/>
                                        </p:tgtEl>
                                        <p:attrNameLst>
                                          <p:attrName>style.visibility</p:attrName>
                                        </p:attrNameLst>
                                      </p:cBhvr>
                                      <p:to>
                                        <p:strVal val="visible"/>
                                      </p:to>
                                    </p:set>
                                    <p:animEffect transition="in" filter="blinds(horizontal)">
                                      <p:cBhvr>
                                        <p:cTn id="34" dur="500"/>
                                        <p:tgtEl>
                                          <p:spTgt spid="924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mph" presetSubtype="2" fill="hold" grpId="1" nodeType="clickEffect">
                                  <p:stCondLst>
                                    <p:cond delay="0"/>
                                  </p:stCondLst>
                                  <p:childTnLst>
                                    <p:animClr clrSpc="rgb" dir="cw">
                                      <p:cBhvr override="childStyle">
                                        <p:cTn id="38" dur="2000" fill="hold"/>
                                        <p:tgtEl>
                                          <p:spTgt spid="9246"/>
                                        </p:tgtEl>
                                        <p:attrNameLst>
                                          <p:attrName>style.color</p:attrName>
                                        </p:attrNameLst>
                                      </p:cBhvr>
                                      <p:to>
                                        <a:srgbClr val="3333CC"/>
                                      </p:to>
                                    </p:animClr>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mph" presetSubtype="2" fill="hold" grpId="1" nodeType="clickEffect">
                                  <p:stCondLst>
                                    <p:cond delay="0"/>
                                  </p:stCondLst>
                                  <p:childTnLst>
                                    <p:animClr clrSpc="rgb" dir="cw">
                                      <p:cBhvr override="childStyle">
                                        <p:cTn id="42" dur="1000" fill="hold"/>
                                        <p:tgtEl>
                                          <p:spTgt spid="9247"/>
                                        </p:tgtEl>
                                        <p:attrNameLst>
                                          <p:attrName>style.color</p:attrName>
                                        </p:attrNameLst>
                                      </p:cBhvr>
                                      <p:to>
                                        <a:srgbClr val="990099"/>
                                      </p:to>
                                    </p:animClr>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mph" presetSubtype="2" fill="hold" grpId="1" nodeType="clickEffect">
                                  <p:stCondLst>
                                    <p:cond delay="0"/>
                                  </p:stCondLst>
                                  <p:childTnLst>
                                    <p:animClr clrSpc="rgb" dir="cw">
                                      <p:cBhvr override="childStyle">
                                        <p:cTn id="46" dur="500" fill="hold"/>
                                        <p:tgtEl>
                                          <p:spTgt spid="9248"/>
                                        </p:tgtEl>
                                        <p:attrNameLst>
                                          <p:attrName>style.color</p:attrName>
                                        </p:attrNameLst>
                                      </p:cBhvr>
                                      <p:to>
                                        <a:srgbClr val="990099"/>
                                      </p:to>
                                    </p:animClr>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mph" presetSubtype="2" fill="hold" grpId="1" nodeType="clickEffect">
                                  <p:stCondLst>
                                    <p:cond delay="0"/>
                                  </p:stCondLst>
                                  <p:childTnLst>
                                    <p:animClr clrSpc="rgb" dir="cw">
                                      <p:cBhvr override="childStyle">
                                        <p:cTn id="50" dur="1000" fill="hold"/>
                                        <p:tgtEl>
                                          <p:spTgt spid="9244"/>
                                        </p:tgtEl>
                                        <p:attrNameLst>
                                          <p:attrName>style.color</p:attrName>
                                        </p:attrNameLst>
                                      </p:cBhvr>
                                      <p:to>
                                        <a:srgbClr val="3333CC"/>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8" grpId="0"/>
      <p:bldP spid="9230" grpId="0"/>
      <p:bldP spid="9231" grpId="0"/>
      <p:bldP spid="9232" grpId="0"/>
      <p:bldP spid="9239" grpId="0"/>
      <p:bldP spid="9240" grpId="0"/>
      <p:bldP spid="9244" grpId="0"/>
      <p:bldP spid="9244" grpId="1"/>
      <p:bldP spid="9246" grpId="0"/>
      <p:bldP spid="9246" grpId="1"/>
      <p:bldP spid="9247" grpId="0"/>
      <p:bldP spid="9247" grpId="1"/>
      <p:bldP spid="9248" grpId="0"/>
      <p:bldP spid="9248"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0" y="36576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1277" name="WordArt 13"/>
          <p:cNvSpPr>
            <a:spLocks noChangeArrowheads="1" noChangeShapeType="1" noTextEdit="1"/>
          </p:cNvSpPr>
          <p:nvPr/>
        </p:nvSpPr>
        <p:spPr bwMode="auto">
          <a:xfrm>
            <a:off x="2524125" y="847725"/>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grpSp>
        <p:nvGrpSpPr>
          <p:cNvPr id="11278" name="Group 14"/>
          <p:cNvGrpSpPr>
            <a:grpSpLocks/>
          </p:cNvGrpSpPr>
          <p:nvPr/>
        </p:nvGrpSpPr>
        <p:grpSpPr bwMode="auto">
          <a:xfrm>
            <a:off x="838200" y="828675"/>
            <a:ext cx="1314450" cy="457200"/>
            <a:chOff x="804" y="480"/>
            <a:chExt cx="828" cy="288"/>
          </a:xfrm>
        </p:grpSpPr>
        <p:sp>
          <p:nvSpPr>
            <p:cNvPr id="11279" name="WordArt 15"/>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11280" name="Line 16"/>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1281" name="WordArt 17"/>
          <p:cNvSpPr>
            <a:spLocks noChangeArrowheads="1" noChangeShapeType="1" noTextEdit="1"/>
          </p:cNvSpPr>
          <p:nvPr/>
        </p:nvSpPr>
        <p:spPr bwMode="auto">
          <a:xfrm>
            <a:off x="857250" y="1600200"/>
            <a:ext cx="302895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000082"/>
                    </a:gs>
                    <a:gs pos="30000">
                      <a:srgbClr val="66008F"/>
                    </a:gs>
                    <a:gs pos="64999">
                      <a:srgbClr val="BA0066"/>
                    </a:gs>
                    <a:gs pos="89999">
                      <a:srgbClr val="FF0000"/>
                    </a:gs>
                    <a:gs pos="100000">
                      <a:srgbClr val="FF8200"/>
                    </a:gs>
                  </a:gsLst>
                  <a:lin ang="5400000" scaled="1"/>
                </a:gradFill>
                <a:effectLst>
                  <a:outerShdw dist="45791" dir="2021404" algn="ctr" rotWithShape="0">
                    <a:srgbClr val="B2B2B2">
                      <a:alpha val="80000"/>
                    </a:srgbClr>
                  </a:outerShdw>
                </a:effectLst>
                <a:latin typeface="Times New Roman"/>
                <a:cs typeface="Times New Roman"/>
              </a:rPr>
              <a:t>học sinh viết bài </a:t>
            </a:r>
          </a:p>
        </p:txBody>
      </p:sp>
      <p:sp>
        <p:nvSpPr>
          <p:cNvPr id="11282" name="WordArt 18"/>
          <p:cNvSpPr>
            <a:spLocks noChangeArrowheads="1" noChangeShapeType="1" noTextEdit="1"/>
          </p:cNvSpPr>
          <p:nvPr/>
        </p:nvSpPr>
        <p:spPr bwMode="auto">
          <a:xfrm>
            <a:off x="4514850" y="1752600"/>
            <a:ext cx="302895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000082"/>
                    </a:gs>
                    <a:gs pos="30000">
                      <a:srgbClr val="66008F"/>
                    </a:gs>
                    <a:gs pos="64999">
                      <a:srgbClr val="BA0066"/>
                    </a:gs>
                    <a:gs pos="89999">
                      <a:srgbClr val="FF0000"/>
                    </a:gs>
                    <a:gs pos="100000">
                      <a:srgbClr val="FF8200"/>
                    </a:gs>
                  </a:gsLst>
                  <a:lin ang="5400000" scaled="1"/>
                </a:gradFill>
                <a:effectLst>
                  <a:outerShdw dist="45791" dir="2021404" algn="ctr" rotWithShape="0">
                    <a:srgbClr val="B2B2B2">
                      <a:alpha val="80000"/>
                    </a:srgbClr>
                  </a:outerShdw>
                </a:effectLst>
                <a:latin typeface="Times New Roman"/>
                <a:cs typeface="Times New Roman"/>
              </a:rPr>
              <a:t>chấm bài</a:t>
            </a:r>
          </a:p>
        </p:txBody>
      </p:sp>
      <p:sp>
        <p:nvSpPr>
          <p:cNvPr id="11283" name="Text Box 19"/>
          <p:cNvSpPr txBox="1">
            <a:spLocks noChangeArrowheads="1"/>
          </p:cNvSpPr>
          <p:nvPr/>
        </p:nvSpPr>
        <p:spPr bwMode="auto">
          <a:xfrm>
            <a:off x="76200" y="2590800"/>
            <a:ext cx="8915400" cy="319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chemeClr val="accent2"/>
                </a:solidFill>
              </a:rPr>
              <a:t>    Thấy nói là học trò, vua ra lệnh cho cậu phải đối được một vế thì mới tha. Nhìn thấy trên mặt hồ lúc đó có đàn cá đang đuổi nhau, vua tức cảnh đọc vế đối như sau :</a:t>
            </a:r>
          </a:p>
          <a:p>
            <a:pPr algn="just">
              <a:spcBef>
                <a:spcPct val="50000"/>
              </a:spcBef>
            </a:pPr>
            <a:r>
              <a:rPr lang="en-US" sz="2400" b="1">
                <a:solidFill>
                  <a:schemeClr val="accent2"/>
                </a:solidFill>
              </a:rPr>
              <a:t>                   Nước trong leo lẻo cá đớp cá. </a:t>
            </a:r>
          </a:p>
          <a:p>
            <a:pPr algn="just">
              <a:spcBef>
                <a:spcPct val="50000"/>
              </a:spcBef>
            </a:pPr>
            <a:r>
              <a:rPr lang="en-US" sz="2400" b="1">
                <a:solidFill>
                  <a:schemeClr val="accent2"/>
                </a:solidFill>
              </a:rPr>
              <a:t>     Chẳng cần nghĩ ngợi lâu la gì, Cao Bá Quát  lấy cảnh mình đang bị trói, đối lại luôn:</a:t>
            </a:r>
          </a:p>
          <a:p>
            <a:pPr algn="just">
              <a:spcBef>
                <a:spcPct val="50000"/>
              </a:spcBef>
            </a:pPr>
            <a:r>
              <a:rPr lang="en-US" sz="2400" b="1">
                <a:solidFill>
                  <a:schemeClr val="accent2"/>
                </a:solidFill>
              </a:rPr>
              <a:t>                   Trời nắng chang người trói người.</a:t>
            </a:r>
            <a:endParaRPr lang="en-US">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81"/>
                                        </p:tgtEl>
                                        <p:attrNameLst>
                                          <p:attrName>style.visibility</p:attrName>
                                        </p:attrNameLst>
                                      </p:cBhvr>
                                      <p:to>
                                        <p:strVal val="visible"/>
                                      </p:to>
                                    </p:set>
                                    <p:animEffect transition="in" filter="checkerboard(across)">
                                      <p:cBhvr>
                                        <p:cTn id="7" dur="500"/>
                                        <p:tgtEl>
                                          <p:spTgt spid="112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1281"/>
                                        </p:tgtEl>
                                      </p:cBhvr>
                                    </p:animEffect>
                                    <p:set>
                                      <p:cBhvr>
                                        <p:cTn id="12" dur="1" fill="hold">
                                          <p:stCondLst>
                                            <p:cond delay="499"/>
                                          </p:stCondLst>
                                        </p:cTn>
                                        <p:tgtEl>
                                          <p:spTgt spid="11281"/>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282"/>
                                        </p:tgtEl>
                                        <p:attrNameLst>
                                          <p:attrName>style.visibility</p:attrName>
                                        </p:attrNameLst>
                                      </p:cBhvr>
                                      <p:to>
                                        <p:strVal val="visible"/>
                                      </p:to>
                                    </p:set>
                                    <p:animEffect transition="in" filter="checkerboard(across)">
                                      <p:cBhvr>
                                        <p:cTn id="17" dur="500"/>
                                        <p:tgtEl>
                                          <p:spTgt spid="11282"/>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1283"/>
                                        </p:tgtEl>
                                        <p:attrNameLst>
                                          <p:attrName>style.visibility</p:attrName>
                                        </p:attrNameLst>
                                      </p:cBhvr>
                                      <p:to>
                                        <p:strVal val="visible"/>
                                      </p:to>
                                    </p:set>
                                    <p:animEffect transition="in" filter="blinds(horizontal)">
                                      <p:cBhvr>
                                        <p:cTn id="20" dur="500"/>
                                        <p:tgtEl>
                                          <p:spTgt spid="1128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xit" presetSubtype="16" fill="hold" grpId="1" nodeType="clickEffect">
                                  <p:stCondLst>
                                    <p:cond delay="0"/>
                                  </p:stCondLst>
                                  <p:childTnLst>
                                    <p:animEffect transition="out" filter="box(in)">
                                      <p:cBhvr>
                                        <p:cTn id="24" dur="500"/>
                                        <p:tgtEl>
                                          <p:spTgt spid="11282"/>
                                        </p:tgtEl>
                                      </p:cBhvr>
                                    </p:animEffect>
                                    <p:set>
                                      <p:cBhvr>
                                        <p:cTn id="25" dur="1" fill="hold">
                                          <p:stCondLst>
                                            <p:cond delay="499"/>
                                          </p:stCondLst>
                                        </p:cTn>
                                        <p:tgtEl>
                                          <p:spTgt spid="112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1" grpId="0" animBg="1"/>
      <p:bldP spid="11281" grpId="1" animBg="1"/>
      <p:bldP spid="11282" grpId="0" animBg="1"/>
      <p:bldP spid="11282" grpId="1" animBg="1"/>
      <p:bldP spid="1128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0" y="24257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3325" name="WordArt 13" descr="White marble"/>
          <p:cNvSpPr>
            <a:spLocks noChangeArrowheads="1" noChangeShapeType="1" noTextEdit="1"/>
          </p:cNvSpPr>
          <p:nvPr/>
        </p:nvSpPr>
        <p:spPr bwMode="auto">
          <a:xfrm>
            <a:off x="2971800" y="1587500"/>
            <a:ext cx="2762250"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1" kern="10">
                <a:ln w="9525">
                  <a:round/>
                  <a:headEnd/>
                  <a:tailEnd/>
                </a:ln>
                <a:blipFill dpi="0" rotWithShape="0">
                  <a:blip r:embed="rId2"/>
                  <a:srcRect/>
                  <a:tile tx="0" ty="0" sx="100000" sy="100000" flip="none" algn="tl"/>
                </a:blipFill>
                <a:latin typeface="Arial"/>
                <a:cs typeface="Arial"/>
              </a:rPr>
              <a:t>BÀI TẬP  </a:t>
            </a:r>
          </a:p>
        </p:txBody>
      </p:sp>
      <p:sp>
        <p:nvSpPr>
          <p:cNvPr id="13326" name="Text Box 14"/>
          <p:cNvSpPr txBox="1">
            <a:spLocks noChangeArrowheads="1"/>
          </p:cNvSpPr>
          <p:nvPr/>
        </p:nvSpPr>
        <p:spPr bwMode="auto">
          <a:xfrm>
            <a:off x="457200" y="21971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u="sng">
                <a:solidFill>
                  <a:schemeClr val="accent2"/>
                </a:solidFill>
                <a:latin typeface="Arial" charset="0"/>
              </a:rPr>
              <a:t>Bài tập 2a :</a:t>
            </a:r>
          </a:p>
        </p:txBody>
      </p:sp>
      <p:grpSp>
        <p:nvGrpSpPr>
          <p:cNvPr id="13344" name="Group 32"/>
          <p:cNvGrpSpPr>
            <a:grpSpLocks/>
          </p:cNvGrpSpPr>
          <p:nvPr/>
        </p:nvGrpSpPr>
        <p:grpSpPr bwMode="auto">
          <a:xfrm>
            <a:off x="1809750" y="838200"/>
            <a:ext cx="1314450" cy="457200"/>
            <a:chOff x="804" y="480"/>
            <a:chExt cx="828" cy="288"/>
          </a:xfrm>
        </p:grpSpPr>
        <p:sp>
          <p:nvSpPr>
            <p:cNvPr id="13345" name="WordArt 33"/>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13346" name="Line 34"/>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350" name="WordArt 38"/>
          <p:cNvSpPr>
            <a:spLocks noChangeArrowheads="1" noChangeShapeType="1" noTextEdit="1"/>
          </p:cNvSpPr>
          <p:nvPr/>
        </p:nvSpPr>
        <p:spPr bwMode="auto">
          <a:xfrm>
            <a:off x="3267075" y="804863"/>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sp>
        <p:nvSpPr>
          <p:cNvPr id="13351" name="Text Box 39"/>
          <p:cNvSpPr txBox="1">
            <a:spLocks noChangeArrowheads="1"/>
          </p:cNvSpPr>
          <p:nvPr/>
        </p:nvSpPr>
        <p:spPr bwMode="auto">
          <a:xfrm>
            <a:off x="685800" y="27432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Tìm các từ :</a:t>
            </a:r>
          </a:p>
        </p:txBody>
      </p:sp>
      <p:sp>
        <p:nvSpPr>
          <p:cNvPr id="13352" name="Text Box 40"/>
          <p:cNvSpPr txBox="1">
            <a:spLocks noChangeArrowheads="1"/>
          </p:cNvSpPr>
          <p:nvPr/>
        </p:nvSpPr>
        <p:spPr bwMode="auto">
          <a:xfrm>
            <a:off x="228600" y="3371850"/>
            <a:ext cx="8458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rgbClr val="3333CC"/>
                </a:solidFill>
              </a:rPr>
              <a:t>Chứa các tiếng bắt đầu bằng </a:t>
            </a:r>
            <a:r>
              <a:rPr lang="en-US" sz="2400" b="1">
                <a:solidFill>
                  <a:srgbClr val="FF3300"/>
                </a:solidFill>
              </a:rPr>
              <a:t>s</a:t>
            </a:r>
            <a:r>
              <a:rPr lang="en-US" sz="2400" b="1">
                <a:solidFill>
                  <a:srgbClr val="3333CC"/>
                </a:solidFill>
              </a:rPr>
              <a:t> hoặc </a:t>
            </a:r>
            <a:r>
              <a:rPr lang="en-US" sz="2400" b="1">
                <a:solidFill>
                  <a:srgbClr val="FF3300"/>
                </a:solidFill>
              </a:rPr>
              <a:t>x</a:t>
            </a:r>
            <a:r>
              <a:rPr lang="en-US" sz="2400" b="1">
                <a:solidFill>
                  <a:srgbClr val="3333CC"/>
                </a:solidFill>
              </a:rPr>
              <a:t>, có nghĩa như sau :</a:t>
            </a:r>
          </a:p>
          <a:p>
            <a:pPr algn="just">
              <a:spcBef>
                <a:spcPct val="50000"/>
              </a:spcBef>
              <a:buFontTx/>
              <a:buChar char="-"/>
            </a:pPr>
            <a:r>
              <a:rPr lang="en-US" sz="2400" b="1">
                <a:solidFill>
                  <a:srgbClr val="3333CC"/>
                </a:solidFill>
              </a:rPr>
              <a:t> Nhạc cụ hình ống, có nhiều lỗ nhỏ, thổi bằng hơi : </a:t>
            </a:r>
          </a:p>
          <a:p>
            <a:pPr algn="just">
              <a:spcBef>
                <a:spcPct val="50000"/>
              </a:spcBef>
              <a:buFontTx/>
              <a:buChar char="-"/>
            </a:pPr>
            <a:r>
              <a:rPr lang="en-US" sz="2400" b="1">
                <a:solidFill>
                  <a:srgbClr val="3333CC"/>
                </a:solidFill>
              </a:rPr>
              <a:t> Môn nghệ thuật sân khấu trình diễn những động tác leo, nhảy, nhào lộn,…khéo léo của người và thú:</a:t>
            </a:r>
          </a:p>
        </p:txBody>
      </p:sp>
      <p:sp>
        <p:nvSpPr>
          <p:cNvPr id="13353" name="Text Box 41"/>
          <p:cNvSpPr txBox="1">
            <a:spLocks noChangeArrowheads="1"/>
          </p:cNvSpPr>
          <p:nvPr/>
        </p:nvSpPr>
        <p:spPr bwMode="auto">
          <a:xfrm>
            <a:off x="6891338" y="3919538"/>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FF3300"/>
                </a:solidFill>
              </a:rPr>
              <a:t>sáo</a:t>
            </a:r>
          </a:p>
        </p:txBody>
      </p:sp>
      <p:sp>
        <p:nvSpPr>
          <p:cNvPr id="13354" name="Text Box 42"/>
          <p:cNvSpPr txBox="1">
            <a:spLocks noChangeArrowheads="1"/>
          </p:cNvSpPr>
          <p:nvPr/>
        </p:nvSpPr>
        <p:spPr bwMode="auto">
          <a:xfrm>
            <a:off x="6134100" y="4843463"/>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FF3300"/>
                </a:solidFill>
              </a:rPr>
              <a:t>xiếc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53"/>
                                        </p:tgtEl>
                                        <p:attrNameLst>
                                          <p:attrName>style.visibility</p:attrName>
                                        </p:attrNameLst>
                                      </p:cBhvr>
                                      <p:to>
                                        <p:strVal val="visible"/>
                                      </p:to>
                                    </p:set>
                                    <p:animEffect transition="in" filter="blinds(horizontal)">
                                      <p:cBhvr>
                                        <p:cTn id="7" dur="500"/>
                                        <p:tgtEl>
                                          <p:spTgt spid="133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354"/>
                                        </p:tgtEl>
                                        <p:attrNameLst>
                                          <p:attrName>style.visibility</p:attrName>
                                        </p:attrNameLst>
                                      </p:cBhvr>
                                      <p:to>
                                        <p:strVal val="visible"/>
                                      </p:to>
                                    </p:set>
                                    <p:animEffect transition="in" filter="blinds(horizontal)">
                                      <p:cBhvr>
                                        <p:cTn id="12" dur="500"/>
                                        <p:tgtEl>
                                          <p:spTgt spid="13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3" grpId="0"/>
      <p:bldP spid="1335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3"/>
          <p:cNvSpPr txBox="1">
            <a:spLocks noChangeArrowheads="1"/>
          </p:cNvSpPr>
          <p:nvPr/>
        </p:nvSpPr>
        <p:spPr bwMode="auto">
          <a:xfrm>
            <a:off x="0" y="24257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18436" name="WordArt 4" descr="White marble"/>
          <p:cNvSpPr>
            <a:spLocks noChangeArrowheads="1" noChangeShapeType="1" noTextEdit="1"/>
          </p:cNvSpPr>
          <p:nvPr/>
        </p:nvSpPr>
        <p:spPr bwMode="auto">
          <a:xfrm>
            <a:off x="2971800" y="1587500"/>
            <a:ext cx="2762250"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1" kern="10">
                <a:ln w="9525">
                  <a:round/>
                  <a:headEnd/>
                  <a:tailEnd/>
                </a:ln>
                <a:blipFill dpi="0" rotWithShape="0">
                  <a:blip r:embed="rId2"/>
                  <a:srcRect/>
                  <a:tile tx="0" ty="0" sx="100000" sy="100000" flip="none" algn="tl"/>
                </a:blipFill>
                <a:latin typeface="Arial"/>
                <a:cs typeface="Arial"/>
              </a:rPr>
              <a:t>BÀI TẬP  </a:t>
            </a:r>
          </a:p>
        </p:txBody>
      </p:sp>
      <p:sp>
        <p:nvSpPr>
          <p:cNvPr id="18437" name="Text Box 5"/>
          <p:cNvSpPr txBox="1">
            <a:spLocks noChangeArrowheads="1"/>
          </p:cNvSpPr>
          <p:nvPr/>
        </p:nvSpPr>
        <p:spPr bwMode="auto">
          <a:xfrm>
            <a:off x="457200" y="21971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u="sng">
                <a:solidFill>
                  <a:schemeClr val="accent2"/>
                </a:solidFill>
                <a:latin typeface="Arial" charset="0"/>
              </a:rPr>
              <a:t>Bài tập 3a :</a:t>
            </a:r>
          </a:p>
        </p:txBody>
      </p:sp>
      <p:grpSp>
        <p:nvGrpSpPr>
          <p:cNvPr id="18438" name="Group 6"/>
          <p:cNvGrpSpPr>
            <a:grpSpLocks/>
          </p:cNvGrpSpPr>
          <p:nvPr/>
        </p:nvGrpSpPr>
        <p:grpSpPr bwMode="auto">
          <a:xfrm>
            <a:off x="1809750" y="838200"/>
            <a:ext cx="1314450" cy="457200"/>
            <a:chOff x="804" y="480"/>
            <a:chExt cx="828" cy="288"/>
          </a:xfrm>
        </p:grpSpPr>
        <p:sp>
          <p:nvSpPr>
            <p:cNvPr id="18439" name="WordArt 7"/>
            <p:cNvSpPr>
              <a:spLocks noChangeArrowheads="1" noChangeShapeType="1" noTextEdit="1"/>
            </p:cNvSpPr>
            <p:nvPr/>
          </p:nvSpPr>
          <p:spPr bwMode="auto">
            <a:xfrm>
              <a:off x="804" y="480"/>
              <a:ext cx="828" cy="25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rgbClr val="000000"/>
                  </a:solidFill>
                  <a:latin typeface="Times New Roman"/>
                  <a:cs typeface="Times New Roman"/>
                </a:rPr>
                <a:t>Chính tả :</a:t>
              </a:r>
            </a:p>
          </p:txBody>
        </p:sp>
        <p:sp>
          <p:nvSpPr>
            <p:cNvPr id="18440" name="Line 8"/>
            <p:cNvSpPr>
              <a:spLocks noChangeShapeType="1"/>
            </p:cNvSpPr>
            <p:nvPr/>
          </p:nvSpPr>
          <p:spPr bwMode="auto">
            <a:xfrm>
              <a:off x="837" y="768"/>
              <a:ext cx="67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8441" name="WordArt 9"/>
          <p:cNvSpPr>
            <a:spLocks noChangeArrowheads="1" noChangeShapeType="1" noTextEdit="1"/>
          </p:cNvSpPr>
          <p:nvPr/>
        </p:nvSpPr>
        <p:spPr bwMode="auto">
          <a:xfrm>
            <a:off x="3267075" y="804863"/>
            <a:ext cx="4733925"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3600" kern="10">
                <a:solidFill>
                  <a:srgbClr val="0000FF"/>
                </a:solidFill>
                <a:effectLst>
                  <a:outerShdw dist="45791" dir="2021404" algn="ctr" rotWithShape="0">
                    <a:srgbClr val="B2B2B2">
                      <a:alpha val="80000"/>
                    </a:srgbClr>
                  </a:outerShdw>
                </a:effectLst>
                <a:latin typeface="Times New Roman"/>
                <a:cs typeface="Times New Roman"/>
              </a:rPr>
              <a:t>Đối đáp với vua</a:t>
            </a:r>
            <a:endParaRPr lang="en-US" sz="3600" kern="10">
              <a:solidFill>
                <a:srgbClr val="0000FF"/>
              </a:solidFill>
              <a:effectLst>
                <a:outerShdw dist="45791" dir="2021404" algn="ctr" rotWithShape="0">
                  <a:srgbClr val="B2B2B2">
                    <a:alpha val="80000"/>
                  </a:srgbClr>
                </a:outerShdw>
              </a:effectLst>
              <a:latin typeface="Times New Roman"/>
              <a:cs typeface="Times New Roman"/>
            </a:endParaRPr>
          </a:p>
        </p:txBody>
      </p:sp>
      <p:sp>
        <p:nvSpPr>
          <p:cNvPr id="18442" name="Text Box 10"/>
          <p:cNvSpPr txBox="1">
            <a:spLocks noChangeArrowheads="1"/>
          </p:cNvSpPr>
          <p:nvPr/>
        </p:nvSpPr>
        <p:spPr bwMode="auto">
          <a:xfrm>
            <a:off x="685800" y="27432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3300"/>
                </a:solidFill>
              </a:rPr>
              <a:t>Tìm các từ ngữ chỉ hoạt động :</a:t>
            </a:r>
          </a:p>
        </p:txBody>
      </p:sp>
      <p:sp>
        <p:nvSpPr>
          <p:cNvPr id="18443" name="Text Box 11"/>
          <p:cNvSpPr txBox="1">
            <a:spLocks noChangeArrowheads="1"/>
          </p:cNvSpPr>
          <p:nvPr/>
        </p:nvSpPr>
        <p:spPr bwMode="auto">
          <a:xfrm>
            <a:off x="228600" y="3371850"/>
            <a:ext cx="84582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400" b="1">
                <a:solidFill>
                  <a:srgbClr val="3333CC"/>
                </a:solidFill>
              </a:rPr>
              <a:t>Chứa các tiếng bắt đầu bằng </a:t>
            </a:r>
            <a:r>
              <a:rPr lang="en-US" sz="2400" b="1">
                <a:solidFill>
                  <a:srgbClr val="FF3300"/>
                </a:solidFill>
              </a:rPr>
              <a:t>s</a:t>
            </a:r>
            <a:r>
              <a:rPr lang="en-US" sz="2400" b="1">
                <a:solidFill>
                  <a:srgbClr val="3333CC"/>
                </a:solidFill>
              </a:rPr>
              <a:t> :</a:t>
            </a:r>
          </a:p>
          <a:p>
            <a:pPr algn="just">
              <a:spcBef>
                <a:spcPct val="50000"/>
              </a:spcBef>
            </a:pPr>
            <a:endParaRPr lang="en-US" sz="2400" b="1">
              <a:solidFill>
                <a:srgbClr val="3333CC"/>
              </a:solidFill>
            </a:endParaRPr>
          </a:p>
          <a:p>
            <a:pPr algn="just">
              <a:spcBef>
                <a:spcPct val="50000"/>
              </a:spcBef>
            </a:pPr>
            <a:r>
              <a:rPr lang="en-US" sz="2400" b="1">
                <a:solidFill>
                  <a:srgbClr val="3333CC"/>
                </a:solidFill>
              </a:rPr>
              <a:t>Chứa các tiếng bắt đầu bằng </a:t>
            </a:r>
            <a:r>
              <a:rPr lang="en-US" sz="2400" b="1">
                <a:solidFill>
                  <a:srgbClr val="FF3300"/>
                </a:solidFill>
              </a:rPr>
              <a:t>x </a:t>
            </a:r>
            <a:r>
              <a:rPr lang="en-US" sz="2400" b="1">
                <a:solidFill>
                  <a:srgbClr val="3333CC"/>
                </a:solidFill>
              </a:rPr>
              <a:t>:</a:t>
            </a:r>
          </a:p>
          <a:p>
            <a:pPr algn="just">
              <a:spcBef>
                <a:spcPct val="50000"/>
              </a:spcBef>
            </a:pPr>
            <a:endParaRPr lang="en-US" sz="2400" b="1">
              <a:solidFill>
                <a:srgbClr val="3333CC"/>
              </a:solidFill>
            </a:endParaRPr>
          </a:p>
        </p:txBody>
      </p:sp>
      <p:sp>
        <p:nvSpPr>
          <p:cNvPr id="18446" name="Text Box 14"/>
          <p:cNvSpPr txBox="1">
            <a:spLocks noChangeArrowheads="1"/>
          </p:cNvSpPr>
          <p:nvPr/>
        </p:nvSpPr>
        <p:spPr bwMode="auto">
          <a:xfrm>
            <a:off x="304800" y="3886200"/>
            <a:ext cx="739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sơn bàn ghế,so sánh, sút bóng, sai bảo, sục sạo…</a:t>
            </a:r>
          </a:p>
        </p:txBody>
      </p:sp>
      <p:sp>
        <p:nvSpPr>
          <p:cNvPr id="18447" name="Text Box 15"/>
          <p:cNvSpPr txBox="1">
            <a:spLocks noChangeArrowheads="1"/>
          </p:cNvSpPr>
          <p:nvPr/>
        </p:nvSpPr>
        <p:spPr bwMode="auto">
          <a:xfrm>
            <a:off x="304800" y="5105400"/>
            <a:ext cx="739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i="1">
                <a:solidFill>
                  <a:srgbClr val="990099"/>
                </a:solidFill>
              </a:rPr>
              <a:t>xé giấy, xâu kim, xem ti vi, xây nhà, xẻ thịt, xắn tay áo, xầm xì, xét nghiệm, xem mạch,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46"/>
                                        </p:tgtEl>
                                        <p:attrNameLst>
                                          <p:attrName>style.visibility</p:attrName>
                                        </p:attrNameLst>
                                      </p:cBhvr>
                                      <p:to>
                                        <p:strVal val="visible"/>
                                      </p:to>
                                    </p:set>
                                    <p:animEffect transition="in" filter="box(in)">
                                      <p:cBhvr>
                                        <p:cTn id="7" dur="500"/>
                                        <p:tgtEl>
                                          <p:spTgt spid="184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447"/>
                                        </p:tgtEl>
                                        <p:attrNameLst>
                                          <p:attrName>style.visibility</p:attrName>
                                        </p:attrNameLst>
                                      </p:cBhvr>
                                      <p:to>
                                        <p:strVal val="visible"/>
                                      </p:to>
                                    </p:set>
                                    <p:animEffect transition="in" filter="box(in)">
                                      <p:cBhvr>
                                        <p:cTn id="12" dur="500"/>
                                        <p:tgtEl>
                                          <p:spTgt spid="18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6" grpId="0"/>
      <p:bldP spid="18447"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259"/>
  <p:tag name="VIOLETTITLE" val="Chính tả 24 : Đối đáp với vua"/>
  <p:tag name="VIOLETLESSON" val="45"/>
  <p:tag name="VIOLETCATID" val="8048908"/>
  <p:tag name="VIOLETSUBJECT" val="Chính tả 3"/>
  <p:tag name="VIOLETAUTHORID" val="3067425"/>
  <p:tag name="VIOLETAUTHORNAME" val="Phan Thị Xuân Thảo"/>
  <p:tag name="VIOLETAUTHORAVATAR" val="3/67/425/avatar.jpg"/>
  <p:tag name="VIOLETAUTHORADDRESS" val="Tiểu học Hứa Tạo - Quảng Nam"/>
  <p:tag name="VIOLETAUTHORHOMEPAGE" val="http://violet.vn/xuanthao208"/>
  <p:tag name="VIOLETDATE" val="2012-02-17 20:38:00"/>
  <p:tag name="VIOLETHIT" val="352"/>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312</TotalTime>
  <Words>473</Words>
  <Application>Microsoft Office PowerPoint</Application>
  <PresentationFormat>On-screen Show (4:3)</PresentationFormat>
  <Paragraphs>74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Tahoma</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Smart</dc:creator>
  <cp:lastModifiedBy>OanhTu</cp:lastModifiedBy>
  <cp:revision>33</cp:revision>
  <dcterms:created xsi:type="dcterms:W3CDTF">2011-01-09T15:37:54Z</dcterms:created>
  <dcterms:modified xsi:type="dcterms:W3CDTF">2021-02-23T18:00:33Z</dcterms:modified>
</cp:coreProperties>
</file>