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7" r:id="rId3"/>
    <p:sldId id="259" r:id="rId4"/>
    <p:sldId id="268" r:id="rId5"/>
    <p:sldId id="261" r:id="rId6"/>
    <p:sldId id="270" r:id="rId7"/>
    <p:sldId id="272"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022CD9-AF62-43FF-8775-9CD6FF153BCC}" type="slidenum">
              <a:rPr lang="en-US"/>
              <a:pPr>
                <a:defRPr/>
              </a:pPr>
              <a:t>‹#›</a:t>
            </a:fld>
            <a:endParaRPr lang="en-US"/>
          </a:p>
        </p:txBody>
      </p:sp>
    </p:spTree>
    <p:extLst>
      <p:ext uri="{BB962C8B-B14F-4D97-AF65-F5344CB8AC3E}">
        <p14:creationId xmlns:p14="http://schemas.microsoft.com/office/powerpoint/2010/main" val="3636580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6E9970-A795-4850-9C69-1469E0F4BFB9}" type="slidenum">
              <a:rPr lang="en-US"/>
              <a:pPr>
                <a:defRPr/>
              </a:pPr>
              <a:t>‹#›</a:t>
            </a:fld>
            <a:endParaRPr lang="en-US"/>
          </a:p>
        </p:txBody>
      </p:sp>
    </p:spTree>
    <p:extLst>
      <p:ext uri="{BB962C8B-B14F-4D97-AF65-F5344CB8AC3E}">
        <p14:creationId xmlns:p14="http://schemas.microsoft.com/office/powerpoint/2010/main" val="1971024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66733D-94F6-4F61-B34E-F4C480B98C1D}" type="slidenum">
              <a:rPr lang="en-US"/>
              <a:pPr>
                <a:defRPr/>
              </a:pPr>
              <a:t>‹#›</a:t>
            </a:fld>
            <a:endParaRPr lang="en-US"/>
          </a:p>
        </p:txBody>
      </p:sp>
    </p:spTree>
    <p:extLst>
      <p:ext uri="{BB962C8B-B14F-4D97-AF65-F5344CB8AC3E}">
        <p14:creationId xmlns:p14="http://schemas.microsoft.com/office/powerpoint/2010/main" val="4051165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294853-607F-4597-84F4-FFB7ABC68191}" type="slidenum">
              <a:rPr lang="en-US"/>
              <a:pPr>
                <a:defRPr/>
              </a:pPr>
              <a:t>‹#›</a:t>
            </a:fld>
            <a:endParaRPr lang="en-US"/>
          </a:p>
        </p:txBody>
      </p:sp>
    </p:spTree>
    <p:extLst>
      <p:ext uri="{BB962C8B-B14F-4D97-AF65-F5344CB8AC3E}">
        <p14:creationId xmlns:p14="http://schemas.microsoft.com/office/powerpoint/2010/main" val="164111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9CBD28-9020-4BDC-BE17-DC1385D813F6}" type="slidenum">
              <a:rPr lang="en-US"/>
              <a:pPr>
                <a:defRPr/>
              </a:pPr>
              <a:t>‹#›</a:t>
            </a:fld>
            <a:endParaRPr lang="en-US"/>
          </a:p>
        </p:txBody>
      </p:sp>
    </p:spTree>
    <p:extLst>
      <p:ext uri="{BB962C8B-B14F-4D97-AF65-F5344CB8AC3E}">
        <p14:creationId xmlns:p14="http://schemas.microsoft.com/office/powerpoint/2010/main" val="3078590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D780EEB-E0F5-4F82-9BEC-85C107D965F8}" type="slidenum">
              <a:rPr lang="en-US"/>
              <a:pPr>
                <a:defRPr/>
              </a:pPr>
              <a:t>‹#›</a:t>
            </a:fld>
            <a:endParaRPr lang="en-US"/>
          </a:p>
        </p:txBody>
      </p:sp>
    </p:spTree>
    <p:extLst>
      <p:ext uri="{BB962C8B-B14F-4D97-AF65-F5344CB8AC3E}">
        <p14:creationId xmlns:p14="http://schemas.microsoft.com/office/powerpoint/2010/main" val="944026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062C6B1-7C67-4ED3-B79B-D957EE8B3DE8}" type="slidenum">
              <a:rPr lang="en-US"/>
              <a:pPr>
                <a:defRPr/>
              </a:pPr>
              <a:t>‹#›</a:t>
            </a:fld>
            <a:endParaRPr lang="en-US"/>
          </a:p>
        </p:txBody>
      </p:sp>
    </p:spTree>
    <p:extLst>
      <p:ext uri="{BB962C8B-B14F-4D97-AF65-F5344CB8AC3E}">
        <p14:creationId xmlns:p14="http://schemas.microsoft.com/office/powerpoint/2010/main" val="1938185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CB1327C-3159-4F29-9166-E382F6FA9F41}" type="slidenum">
              <a:rPr lang="en-US"/>
              <a:pPr>
                <a:defRPr/>
              </a:pPr>
              <a:t>‹#›</a:t>
            </a:fld>
            <a:endParaRPr lang="en-US"/>
          </a:p>
        </p:txBody>
      </p:sp>
    </p:spTree>
    <p:extLst>
      <p:ext uri="{BB962C8B-B14F-4D97-AF65-F5344CB8AC3E}">
        <p14:creationId xmlns:p14="http://schemas.microsoft.com/office/powerpoint/2010/main" val="235821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5D57778-22FE-4550-A218-DBF45312769F}" type="slidenum">
              <a:rPr lang="en-US"/>
              <a:pPr>
                <a:defRPr/>
              </a:pPr>
              <a:t>‹#›</a:t>
            </a:fld>
            <a:endParaRPr lang="en-US"/>
          </a:p>
        </p:txBody>
      </p:sp>
    </p:spTree>
    <p:extLst>
      <p:ext uri="{BB962C8B-B14F-4D97-AF65-F5344CB8AC3E}">
        <p14:creationId xmlns:p14="http://schemas.microsoft.com/office/powerpoint/2010/main" val="841397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3A5799-AE5D-456E-AD47-F9236D9D5BA1}" type="slidenum">
              <a:rPr lang="en-US"/>
              <a:pPr>
                <a:defRPr/>
              </a:pPr>
              <a:t>‹#›</a:t>
            </a:fld>
            <a:endParaRPr lang="en-US"/>
          </a:p>
        </p:txBody>
      </p:sp>
    </p:spTree>
    <p:extLst>
      <p:ext uri="{BB962C8B-B14F-4D97-AF65-F5344CB8AC3E}">
        <p14:creationId xmlns:p14="http://schemas.microsoft.com/office/powerpoint/2010/main" val="2327060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11656E7-69D9-4A3B-AE12-34E15BD1185A}" type="slidenum">
              <a:rPr lang="en-US"/>
              <a:pPr>
                <a:defRPr/>
              </a:pPr>
              <a:t>‹#›</a:t>
            </a:fld>
            <a:endParaRPr lang="en-US"/>
          </a:p>
        </p:txBody>
      </p:sp>
    </p:spTree>
    <p:extLst>
      <p:ext uri="{BB962C8B-B14F-4D97-AF65-F5344CB8AC3E}">
        <p14:creationId xmlns:p14="http://schemas.microsoft.com/office/powerpoint/2010/main" val="1339493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54F064F-BC39-4A40-B334-F97A8656A6AC}" type="slidenum">
              <a:rPr lang="en-US"/>
              <a:pPr>
                <a:defRPr/>
              </a:pPr>
              <a:t>‹#›</a:t>
            </a:fld>
            <a:endParaRPr lang="en-US"/>
          </a:p>
        </p:txBody>
      </p:sp>
    </p:spTree>
    <p:extLst>
      <p:ext uri="{BB962C8B-B14F-4D97-AF65-F5344CB8AC3E}">
        <p14:creationId xmlns:p14="http://schemas.microsoft.com/office/powerpoint/2010/main" val="29049902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bin"/><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oleObject" Target="../embeddings/oleObject2.bin"/><Relationship Id="rId1" Type="http://schemas.openxmlformats.org/officeDocument/2006/relationships/slideLayout" Target="../slideLayouts/slideLayout7.xml"/><Relationship Id="rId6" Type="http://schemas.openxmlformats.org/officeDocument/2006/relationships/oleObject" Target="../embeddings/oleObject4.bin"/><Relationship Id="rId5" Type="http://schemas.openxmlformats.org/officeDocument/2006/relationships/image" Target="../media/image3.png"/><Relationship Id="rId4" Type="http://schemas.openxmlformats.org/officeDocument/2006/relationships/oleObject" Target="../embeddings/oleObject3.bin"/><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2057400" y="1054100"/>
            <a:ext cx="7772400" cy="609600"/>
          </a:xfrm>
          <a:prstGeom prst="rect">
            <a:avLst/>
          </a:prstGeom>
          <a:noFill/>
          <a:ln w="9525">
            <a:noFill/>
            <a:miter lim="800000"/>
            <a:headEnd/>
            <a:tailEnd/>
          </a:ln>
        </p:spPr>
        <p:txBody>
          <a:bodyPr anchor="ctr"/>
          <a:lstStyle/>
          <a:p>
            <a:pPr fontAlgn="base">
              <a:spcBef>
                <a:spcPct val="0"/>
              </a:spcBef>
              <a:spcAft>
                <a:spcPct val="0"/>
              </a:spcAft>
            </a:pPr>
            <a:endParaRPr lang="en-US" sz="2800">
              <a:solidFill>
                <a:srgbClr val="000000"/>
              </a:solidFill>
              <a:latin typeface="Arial" charset="0"/>
            </a:endParaRPr>
          </a:p>
        </p:txBody>
      </p:sp>
      <p:sp>
        <p:nvSpPr>
          <p:cNvPr id="2053" name="Rectangle 5"/>
          <p:cNvSpPr>
            <a:spLocks noChangeArrowheads="1"/>
          </p:cNvSpPr>
          <p:nvPr/>
        </p:nvSpPr>
        <p:spPr bwMode="auto">
          <a:xfrm>
            <a:off x="3200400" y="609600"/>
            <a:ext cx="4876800" cy="609600"/>
          </a:xfrm>
          <a:prstGeom prst="rect">
            <a:avLst/>
          </a:prstGeom>
          <a:noFill/>
          <a:ln w="9525">
            <a:noFill/>
            <a:miter lim="800000"/>
            <a:headEnd/>
            <a:tailEnd/>
          </a:ln>
        </p:spPr>
        <p:txBody>
          <a:bodyPr anchor="ctr"/>
          <a:lstStyle/>
          <a:p>
            <a:pPr fontAlgn="base">
              <a:spcBef>
                <a:spcPct val="0"/>
              </a:spcBef>
              <a:spcAft>
                <a:spcPct val="0"/>
              </a:spcAft>
            </a:pPr>
            <a:r>
              <a:rPr lang="en-US" sz="2800">
                <a:solidFill>
                  <a:srgbClr val="000000"/>
                </a:solidFill>
                <a:latin typeface="Arial" charset="0"/>
              </a:rPr>
              <a:t>	</a:t>
            </a:r>
            <a:r>
              <a:rPr lang="en-US" sz="2400">
                <a:solidFill>
                  <a:srgbClr val="000000"/>
                </a:solidFill>
                <a:latin typeface="Arial" charset="0"/>
              </a:rPr>
              <a:t>Môn: Tập làm văn</a:t>
            </a:r>
          </a:p>
        </p:txBody>
      </p:sp>
      <p:sp>
        <p:nvSpPr>
          <p:cNvPr id="2054" name="Rectangle 6"/>
          <p:cNvSpPr>
            <a:spLocks noChangeArrowheads="1"/>
          </p:cNvSpPr>
          <p:nvPr/>
        </p:nvSpPr>
        <p:spPr bwMode="auto">
          <a:xfrm>
            <a:off x="3124200" y="1219200"/>
            <a:ext cx="6248400" cy="304800"/>
          </a:xfrm>
          <a:prstGeom prst="rect">
            <a:avLst/>
          </a:prstGeom>
          <a:noFill/>
          <a:ln w="9525">
            <a:noFill/>
            <a:miter lim="800000"/>
            <a:headEnd/>
            <a:tailEnd/>
          </a:ln>
        </p:spPr>
        <p:txBody>
          <a:bodyPr anchor="ctr"/>
          <a:lstStyle/>
          <a:p>
            <a:pPr fontAlgn="base">
              <a:spcBef>
                <a:spcPct val="0"/>
              </a:spcBef>
              <a:spcAft>
                <a:spcPct val="0"/>
              </a:spcAft>
            </a:pPr>
            <a:r>
              <a:rPr lang="en-US" sz="2400">
                <a:solidFill>
                  <a:srgbClr val="000000"/>
                </a:solidFill>
                <a:latin typeface="Arial" charset="0"/>
              </a:rPr>
              <a:t>Nghe-kể: Chàng trai làng Phù Ủng</a:t>
            </a:r>
          </a:p>
        </p:txBody>
      </p:sp>
      <p:sp>
        <p:nvSpPr>
          <p:cNvPr id="2056" name="Rectangle 8"/>
          <p:cNvSpPr>
            <a:spLocks noChangeArrowheads="1"/>
          </p:cNvSpPr>
          <p:nvPr/>
        </p:nvSpPr>
        <p:spPr bwMode="auto">
          <a:xfrm>
            <a:off x="1981200" y="1727200"/>
            <a:ext cx="8686800" cy="304800"/>
          </a:xfrm>
          <a:prstGeom prst="rect">
            <a:avLst/>
          </a:prstGeom>
          <a:noFill/>
          <a:ln w="9525">
            <a:noFill/>
            <a:miter lim="800000"/>
            <a:headEnd/>
            <a:tailEnd/>
          </a:ln>
        </p:spPr>
        <p:txBody>
          <a:bodyPr anchor="ctr"/>
          <a:lstStyle/>
          <a:p>
            <a:pPr fontAlgn="base">
              <a:spcBef>
                <a:spcPct val="0"/>
              </a:spcBef>
              <a:spcAft>
                <a:spcPct val="0"/>
              </a:spcAft>
            </a:pPr>
            <a:r>
              <a:rPr lang="en-US" sz="2400" b="1" u="sng">
                <a:solidFill>
                  <a:srgbClr val="000000"/>
                </a:solidFill>
                <a:latin typeface="Arial" charset="0"/>
              </a:rPr>
              <a:t>Bài1</a:t>
            </a:r>
            <a:r>
              <a:rPr lang="en-US" sz="2400">
                <a:solidFill>
                  <a:srgbClr val="000000"/>
                </a:solidFill>
                <a:latin typeface="Arial" charset="0"/>
              </a:rPr>
              <a:t>:Nghe và kể lại câu chuyện Chàng trai làng Phù Ủng</a:t>
            </a:r>
          </a:p>
        </p:txBody>
      </p:sp>
      <p:sp>
        <p:nvSpPr>
          <p:cNvPr id="4102" name="Title 8"/>
          <p:cNvSpPr>
            <a:spLocks noGrp="1"/>
          </p:cNvSpPr>
          <p:nvPr>
            <p:ph type="ctrTitle"/>
          </p:nvPr>
        </p:nvSpPr>
        <p:spPr/>
        <p:txBody>
          <a:bodyPr/>
          <a:lstStyle/>
          <a:p>
            <a:pPr eaLnBrk="1" hangingPunct="1"/>
            <a:endParaRPr lang="en-US" sz="4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box(in)">
                                      <p:cBhvr>
                                        <p:cTn id="7" dur="500"/>
                                        <p:tgtEl>
                                          <p:spTgt spid="20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box(in)">
                                      <p:cBhvr>
                                        <p:cTn id="12" dur="500"/>
                                        <p:tgtEl>
                                          <p:spTgt spid="205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056"/>
                                        </p:tgtEl>
                                        <p:attrNameLst>
                                          <p:attrName>style.visibility</p:attrName>
                                        </p:attrNameLst>
                                      </p:cBhvr>
                                      <p:to>
                                        <p:strVal val="visible"/>
                                      </p:to>
                                    </p:set>
                                    <p:animEffect transition="in" filter="box(in)">
                                      <p:cBhvr>
                                        <p:cTn id="17"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p:bldP spid="2054" grpId="0"/>
      <p:bldP spid="205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1524000" y="-152400"/>
          <a:ext cx="9144000" cy="6858000"/>
        </p:xfrm>
        <a:graphic>
          <a:graphicData uri="http://schemas.openxmlformats.org/presentationml/2006/ole">
            <mc:AlternateContent xmlns:mc="http://schemas.openxmlformats.org/markup-compatibility/2006">
              <mc:Choice xmlns:v="urn:schemas-microsoft-com:vml" Requires="v">
                <p:oleObj name="Bitmap Image" r:id="rId2" imgW="4580952" imgH="3467584" progId="Paint.Picture">
                  <p:embed/>
                </p:oleObj>
              </mc:Choice>
              <mc:Fallback>
                <p:oleObj name="Bitmap Image" r:id="rId2" imgW="4580952" imgH="3467584" progId="Paint.Picture">
                  <p:embed/>
                  <p:pic>
                    <p:nvPicPr>
                      <p:cNvPr id="1026"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5240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1" name="Rectangle 3"/>
          <p:cNvSpPr>
            <a:spLocks noChangeArrowheads="1"/>
          </p:cNvSpPr>
          <p:nvPr/>
        </p:nvSpPr>
        <p:spPr bwMode="auto">
          <a:xfrm>
            <a:off x="1676400" y="1905000"/>
            <a:ext cx="2971800" cy="685800"/>
          </a:xfrm>
          <a:prstGeom prst="rect">
            <a:avLst/>
          </a:prstGeom>
          <a:noFill/>
          <a:ln w="9525">
            <a:noFill/>
            <a:miter lim="800000"/>
            <a:headEnd/>
            <a:tailEnd/>
          </a:ln>
        </p:spPr>
        <p:txBody>
          <a:bodyPr anchor="ctr"/>
          <a:lstStyle/>
          <a:p>
            <a:pPr fontAlgn="base">
              <a:spcBef>
                <a:spcPct val="0"/>
              </a:spcBef>
              <a:spcAft>
                <a:spcPct val="0"/>
              </a:spcAft>
            </a:pPr>
            <a:r>
              <a:rPr lang="en-US" sz="2400" b="1" i="1">
                <a:solidFill>
                  <a:srgbClr val="800000"/>
                </a:solidFill>
                <a:latin typeface="Arial" charset="0"/>
              </a:rPr>
              <a:t>- Trần H</a:t>
            </a:r>
            <a:r>
              <a:rPr lang="vi-VN" sz="2400" b="1" i="1">
                <a:solidFill>
                  <a:srgbClr val="800000"/>
                </a:solidFill>
                <a:latin typeface="Arial" charset="0"/>
              </a:rPr>
              <a:t>ư</a:t>
            </a:r>
            <a:r>
              <a:rPr lang="en-US" sz="2400" b="1" i="1">
                <a:solidFill>
                  <a:srgbClr val="800000"/>
                </a:solidFill>
                <a:latin typeface="Arial" charset="0"/>
              </a:rPr>
              <a:t>ng Đạo.</a:t>
            </a:r>
          </a:p>
        </p:txBody>
      </p:sp>
      <p:sp>
        <p:nvSpPr>
          <p:cNvPr id="22532" name="Rectangle 4"/>
          <p:cNvSpPr>
            <a:spLocks noChangeArrowheads="1"/>
          </p:cNvSpPr>
          <p:nvPr/>
        </p:nvSpPr>
        <p:spPr bwMode="auto">
          <a:xfrm>
            <a:off x="1524000" y="2895600"/>
            <a:ext cx="3048000" cy="533400"/>
          </a:xfrm>
          <a:prstGeom prst="rect">
            <a:avLst/>
          </a:prstGeom>
          <a:noFill/>
          <a:ln w="9525">
            <a:noFill/>
            <a:miter lim="800000"/>
            <a:headEnd/>
            <a:tailEnd/>
          </a:ln>
        </p:spPr>
        <p:txBody>
          <a:bodyPr anchor="ctr"/>
          <a:lstStyle/>
          <a:p>
            <a:pPr fontAlgn="base">
              <a:spcBef>
                <a:spcPct val="0"/>
              </a:spcBef>
              <a:spcAft>
                <a:spcPct val="0"/>
              </a:spcAft>
            </a:pPr>
            <a:r>
              <a:rPr lang="en-US" sz="2400">
                <a:solidFill>
                  <a:srgbClr val="000000"/>
                </a:solidFill>
                <a:latin typeface="Arial" charset="0"/>
              </a:rPr>
              <a:t> </a:t>
            </a:r>
            <a:r>
              <a:rPr lang="en-US" sz="2400" b="1" i="1">
                <a:solidFill>
                  <a:srgbClr val="800000"/>
                </a:solidFill>
                <a:latin typeface="Arial" charset="0"/>
              </a:rPr>
              <a:t>- Những ng</a:t>
            </a:r>
            <a:r>
              <a:rPr lang="vi-VN" sz="2400" b="1" i="1">
                <a:solidFill>
                  <a:srgbClr val="800000"/>
                </a:solidFill>
                <a:latin typeface="Arial" charset="0"/>
              </a:rPr>
              <a:t>ư</a:t>
            </a:r>
            <a:r>
              <a:rPr lang="en-US" sz="2400" b="1" i="1">
                <a:solidFill>
                  <a:srgbClr val="800000"/>
                </a:solidFill>
                <a:latin typeface="Arial" charset="0"/>
              </a:rPr>
              <a:t>ời lính.</a:t>
            </a:r>
          </a:p>
        </p:txBody>
      </p:sp>
      <p:sp>
        <p:nvSpPr>
          <p:cNvPr id="22533" name="Rectangle 5"/>
          <p:cNvSpPr>
            <a:spLocks noChangeArrowheads="1"/>
          </p:cNvSpPr>
          <p:nvPr/>
        </p:nvSpPr>
        <p:spPr bwMode="auto">
          <a:xfrm>
            <a:off x="1524000" y="2362200"/>
            <a:ext cx="2819400" cy="609600"/>
          </a:xfrm>
          <a:prstGeom prst="rect">
            <a:avLst/>
          </a:prstGeom>
          <a:noFill/>
          <a:ln w="9525">
            <a:noFill/>
            <a:miter lim="800000"/>
            <a:headEnd/>
            <a:tailEnd/>
          </a:ln>
        </p:spPr>
        <p:txBody>
          <a:bodyPr anchor="ctr"/>
          <a:lstStyle/>
          <a:p>
            <a:pPr fontAlgn="base">
              <a:spcBef>
                <a:spcPct val="0"/>
              </a:spcBef>
              <a:spcAft>
                <a:spcPct val="0"/>
              </a:spcAft>
            </a:pPr>
            <a:r>
              <a:rPr lang="en-US" sz="2400">
                <a:solidFill>
                  <a:srgbClr val="000000"/>
                </a:solidFill>
                <a:latin typeface="Arial" charset="0"/>
              </a:rPr>
              <a:t> </a:t>
            </a:r>
            <a:r>
              <a:rPr lang="en-US" sz="2400" b="1" i="1">
                <a:solidFill>
                  <a:srgbClr val="800000"/>
                </a:solidFill>
                <a:latin typeface="Arial" charset="0"/>
              </a:rPr>
              <a:t>- Chàng trai.</a:t>
            </a:r>
          </a:p>
        </p:txBody>
      </p:sp>
      <p:sp>
        <p:nvSpPr>
          <p:cNvPr id="22535" name="Rectangle 7"/>
          <p:cNvSpPr>
            <a:spLocks noChangeArrowheads="1"/>
          </p:cNvSpPr>
          <p:nvPr/>
        </p:nvSpPr>
        <p:spPr bwMode="auto">
          <a:xfrm>
            <a:off x="2286000" y="152400"/>
            <a:ext cx="6858000" cy="457200"/>
          </a:xfrm>
          <a:prstGeom prst="rect">
            <a:avLst/>
          </a:prstGeom>
          <a:noFill/>
          <a:ln w="9525">
            <a:noFill/>
            <a:miter lim="800000"/>
            <a:headEnd/>
            <a:tailEnd/>
          </a:ln>
        </p:spPr>
        <p:txBody>
          <a:bodyPr anchor="ctr"/>
          <a:lstStyle/>
          <a:p>
            <a:pPr fontAlgn="base">
              <a:spcBef>
                <a:spcPct val="0"/>
              </a:spcBef>
              <a:spcAft>
                <a:spcPct val="0"/>
              </a:spcAft>
            </a:pPr>
            <a:r>
              <a:rPr lang="en-US" sz="2800" b="1">
                <a:solidFill>
                  <a:srgbClr val="0000FF"/>
                </a:solidFill>
                <a:latin typeface="Arial" charset="0"/>
              </a:rPr>
              <a:t>+ Trong tranh  có những nhân vật nào?</a:t>
            </a:r>
          </a:p>
        </p:txBody>
      </p:sp>
      <p:pic>
        <p:nvPicPr>
          <p:cNvPr id="22536" name="Picture 8" descr="5"/>
          <p:cNvPicPr>
            <a:picLocks noChangeAspect="1" noChangeArrowheads="1"/>
          </p:cNvPicPr>
          <p:nvPr/>
        </p:nvPicPr>
        <p:blipFill>
          <a:blip r:embed="rId4"/>
          <a:srcRect/>
          <a:stretch>
            <a:fillRect/>
          </a:stretch>
        </p:blipFill>
        <p:spPr bwMode="auto">
          <a:xfrm>
            <a:off x="4191000" y="838200"/>
            <a:ext cx="6477000" cy="5562600"/>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2535"/>
                                        </p:tgtEl>
                                        <p:attrNameLst>
                                          <p:attrName>style.visibility</p:attrName>
                                        </p:attrNameLst>
                                      </p:cBhvr>
                                      <p:to>
                                        <p:strVal val="visible"/>
                                      </p:to>
                                    </p:set>
                                    <p:anim calcmode="lin" valueType="num">
                                      <p:cBhvr>
                                        <p:cTn id="7" dur="1000" fill="hold"/>
                                        <p:tgtEl>
                                          <p:spTgt spid="22535"/>
                                        </p:tgtEl>
                                        <p:attrNameLst>
                                          <p:attrName>ppt_x</p:attrName>
                                        </p:attrNameLst>
                                      </p:cBhvr>
                                      <p:tavLst>
                                        <p:tav tm="0">
                                          <p:val>
                                            <p:strVal val="#ppt_x-.2"/>
                                          </p:val>
                                        </p:tav>
                                        <p:tav tm="100000">
                                          <p:val>
                                            <p:strVal val="#ppt_x"/>
                                          </p:val>
                                        </p:tav>
                                      </p:tavLst>
                                    </p:anim>
                                    <p:anim calcmode="lin" valueType="num">
                                      <p:cBhvr>
                                        <p:cTn id="8" dur="1000" fill="hold"/>
                                        <p:tgtEl>
                                          <p:spTgt spid="22535"/>
                                        </p:tgtEl>
                                        <p:attrNameLst>
                                          <p:attrName>ppt_y</p:attrName>
                                        </p:attrNameLst>
                                      </p:cBhvr>
                                      <p:tavLst>
                                        <p:tav tm="0">
                                          <p:val>
                                            <p:strVal val="#ppt_y"/>
                                          </p:val>
                                        </p:tav>
                                        <p:tav tm="100000">
                                          <p:val>
                                            <p:strVal val="#ppt_y"/>
                                          </p:val>
                                        </p:tav>
                                      </p:tavLst>
                                    </p:anim>
                                    <p:animEffect transition="in" filter="wipe(right)" prLst="gradientSize: 0.1">
                                      <p:cBhvr>
                                        <p:cTn id="9" dur="1000"/>
                                        <p:tgtEl>
                                          <p:spTgt spid="22535"/>
                                        </p:tgtEl>
                                      </p:cBhvr>
                                    </p:animEffect>
                                  </p:childTnLst>
                                </p:cTn>
                              </p:par>
                              <p:par>
                                <p:cTn id="10" presetID="29" presetClass="entr" presetSubtype="0" fill="hold" nodeType="withEffect">
                                  <p:stCondLst>
                                    <p:cond delay="0"/>
                                  </p:stCondLst>
                                  <p:childTnLst>
                                    <p:set>
                                      <p:cBhvr>
                                        <p:cTn id="11" dur="1" fill="hold">
                                          <p:stCondLst>
                                            <p:cond delay="0"/>
                                          </p:stCondLst>
                                        </p:cTn>
                                        <p:tgtEl>
                                          <p:spTgt spid="22536"/>
                                        </p:tgtEl>
                                        <p:attrNameLst>
                                          <p:attrName>style.visibility</p:attrName>
                                        </p:attrNameLst>
                                      </p:cBhvr>
                                      <p:to>
                                        <p:strVal val="visible"/>
                                      </p:to>
                                    </p:set>
                                    <p:anim calcmode="lin" valueType="num">
                                      <p:cBhvr>
                                        <p:cTn id="12" dur="1000" fill="hold"/>
                                        <p:tgtEl>
                                          <p:spTgt spid="22536"/>
                                        </p:tgtEl>
                                        <p:attrNameLst>
                                          <p:attrName>ppt_x</p:attrName>
                                        </p:attrNameLst>
                                      </p:cBhvr>
                                      <p:tavLst>
                                        <p:tav tm="0">
                                          <p:val>
                                            <p:strVal val="#ppt_x-.2"/>
                                          </p:val>
                                        </p:tav>
                                        <p:tav tm="100000">
                                          <p:val>
                                            <p:strVal val="#ppt_x"/>
                                          </p:val>
                                        </p:tav>
                                      </p:tavLst>
                                    </p:anim>
                                    <p:anim calcmode="lin" valueType="num">
                                      <p:cBhvr>
                                        <p:cTn id="13" dur="1000" fill="hold"/>
                                        <p:tgtEl>
                                          <p:spTgt spid="2253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253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22531"/>
                                        </p:tgtEl>
                                        <p:attrNameLst>
                                          <p:attrName>style.visibility</p:attrName>
                                        </p:attrNameLst>
                                      </p:cBhvr>
                                      <p:to>
                                        <p:strVal val="visible"/>
                                      </p:to>
                                    </p:set>
                                    <p:anim calcmode="lin" valueType="num">
                                      <p:cBhvr>
                                        <p:cTn id="19" dur="1000" fill="hold"/>
                                        <p:tgtEl>
                                          <p:spTgt spid="22531"/>
                                        </p:tgtEl>
                                        <p:attrNameLst>
                                          <p:attrName>ppt_x</p:attrName>
                                        </p:attrNameLst>
                                      </p:cBhvr>
                                      <p:tavLst>
                                        <p:tav tm="0">
                                          <p:val>
                                            <p:strVal val="#ppt_x-.2"/>
                                          </p:val>
                                        </p:tav>
                                        <p:tav tm="100000">
                                          <p:val>
                                            <p:strVal val="#ppt_x"/>
                                          </p:val>
                                        </p:tav>
                                      </p:tavLst>
                                    </p:anim>
                                    <p:anim calcmode="lin" valueType="num">
                                      <p:cBhvr>
                                        <p:cTn id="20" dur="1000" fill="hold"/>
                                        <p:tgtEl>
                                          <p:spTgt spid="22531"/>
                                        </p:tgtEl>
                                        <p:attrNameLst>
                                          <p:attrName>ppt_y</p:attrName>
                                        </p:attrNameLst>
                                      </p:cBhvr>
                                      <p:tavLst>
                                        <p:tav tm="0">
                                          <p:val>
                                            <p:strVal val="#ppt_y"/>
                                          </p:val>
                                        </p:tav>
                                        <p:tav tm="100000">
                                          <p:val>
                                            <p:strVal val="#ppt_y"/>
                                          </p:val>
                                        </p:tav>
                                      </p:tavLst>
                                    </p:anim>
                                    <p:animEffect transition="in" filter="wipe(right)" prLst="gradientSize: 0.1">
                                      <p:cBhvr>
                                        <p:cTn id="21" dur="1000"/>
                                        <p:tgtEl>
                                          <p:spTgt spid="2253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7" presetClass="entr" presetSubtype="10" fill="hold" nodeType="clickEffect">
                                  <p:stCondLst>
                                    <p:cond delay="0"/>
                                  </p:stCondLst>
                                  <p:childTnLst>
                                    <p:set>
                                      <p:cBhvr>
                                        <p:cTn id="25" dur="1" fill="hold">
                                          <p:stCondLst>
                                            <p:cond delay="0"/>
                                          </p:stCondLst>
                                        </p:cTn>
                                        <p:tgtEl>
                                          <p:spTgt spid="22533">
                                            <p:txEl>
                                              <p:pRg st="0" end="0"/>
                                            </p:txEl>
                                          </p:spTgt>
                                        </p:tgtEl>
                                        <p:attrNameLst>
                                          <p:attrName>style.visibility</p:attrName>
                                        </p:attrNameLst>
                                      </p:cBhvr>
                                      <p:to>
                                        <p:strVal val="visible"/>
                                      </p:to>
                                    </p:set>
                                    <p:anim calcmode="lin" valueType="num">
                                      <p:cBhvr>
                                        <p:cTn id="26" dur="500" fill="hold"/>
                                        <p:tgtEl>
                                          <p:spTgt spid="22533">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2253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55" presetClass="entr" presetSubtype="0" fill="hold" grpId="0" nodeType="clickEffect">
                                  <p:stCondLst>
                                    <p:cond delay="0"/>
                                  </p:stCondLst>
                                  <p:childTnLst>
                                    <p:set>
                                      <p:cBhvr>
                                        <p:cTn id="31" dur="1" fill="hold">
                                          <p:stCondLst>
                                            <p:cond delay="0"/>
                                          </p:stCondLst>
                                        </p:cTn>
                                        <p:tgtEl>
                                          <p:spTgt spid="22532"/>
                                        </p:tgtEl>
                                        <p:attrNameLst>
                                          <p:attrName>style.visibility</p:attrName>
                                        </p:attrNameLst>
                                      </p:cBhvr>
                                      <p:to>
                                        <p:strVal val="visible"/>
                                      </p:to>
                                    </p:set>
                                    <p:anim calcmode="lin" valueType="num">
                                      <p:cBhvr>
                                        <p:cTn id="32" dur="1000" fill="hold"/>
                                        <p:tgtEl>
                                          <p:spTgt spid="22532"/>
                                        </p:tgtEl>
                                        <p:attrNameLst>
                                          <p:attrName>ppt_w</p:attrName>
                                        </p:attrNameLst>
                                      </p:cBhvr>
                                      <p:tavLst>
                                        <p:tav tm="0">
                                          <p:val>
                                            <p:strVal val="#ppt_w*0.70"/>
                                          </p:val>
                                        </p:tav>
                                        <p:tav tm="100000">
                                          <p:val>
                                            <p:strVal val="#ppt_w"/>
                                          </p:val>
                                        </p:tav>
                                      </p:tavLst>
                                    </p:anim>
                                    <p:anim calcmode="lin" valueType="num">
                                      <p:cBhvr>
                                        <p:cTn id="33" dur="1000" fill="hold"/>
                                        <p:tgtEl>
                                          <p:spTgt spid="22532"/>
                                        </p:tgtEl>
                                        <p:attrNameLst>
                                          <p:attrName>ppt_h</p:attrName>
                                        </p:attrNameLst>
                                      </p:cBhvr>
                                      <p:tavLst>
                                        <p:tav tm="0">
                                          <p:val>
                                            <p:strVal val="#ppt_h"/>
                                          </p:val>
                                        </p:tav>
                                        <p:tav tm="100000">
                                          <p:val>
                                            <p:strVal val="#ppt_h"/>
                                          </p:val>
                                        </p:tav>
                                      </p:tavLst>
                                    </p:anim>
                                    <p:animEffect transition="in" filter="fade">
                                      <p:cBhvr>
                                        <p:cTn id="34" dur="10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P spid="22532" grpId="0"/>
      <p:bldP spid="225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057400" y="1371600"/>
            <a:ext cx="8610600" cy="476250"/>
          </a:xfrm>
        </p:spPr>
        <p:txBody>
          <a:bodyPr/>
          <a:lstStyle/>
          <a:p>
            <a:pPr marL="838200" indent="-838200" algn="l" eaLnBrk="1" hangingPunct="1"/>
            <a:r>
              <a:rPr lang="en-US" sz="3200" b="1"/>
              <a:t>a</a:t>
            </a:r>
            <a:r>
              <a:rPr lang="en-US" sz="2800" b="1"/>
              <a:t>)</a:t>
            </a:r>
            <a:r>
              <a:rPr lang="en-US" sz="2800"/>
              <a:t> </a:t>
            </a:r>
            <a:r>
              <a:rPr lang="en-US" sz="2400"/>
              <a:t>Chàng trai ngồi bên vệ đường làm gì?</a:t>
            </a:r>
            <a:br>
              <a:rPr lang="en-US" sz="2400"/>
            </a:br>
            <a:endParaRPr lang="en-US" sz="2400"/>
          </a:p>
        </p:txBody>
      </p:sp>
      <p:sp>
        <p:nvSpPr>
          <p:cNvPr id="6147" name="AutoShape 3"/>
          <p:cNvSpPr>
            <a:spLocks noChangeArrowheads="1"/>
          </p:cNvSpPr>
          <p:nvPr/>
        </p:nvSpPr>
        <p:spPr bwMode="auto">
          <a:xfrm>
            <a:off x="2286000" y="381000"/>
            <a:ext cx="6629400" cy="838200"/>
          </a:xfrm>
          <a:prstGeom prst="wedgeRoundRectCallout">
            <a:avLst>
              <a:gd name="adj1" fmla="val -20449"/>
              <a:gd name="adj2" fmla="val 12880"/>
              <a:gd name="adj3" fmla="val 16667"/>
            </a:avLst>
          </a:prstGeom>
          <a:solidFill>
            <a:schemeClr val="accent1"/>
          </a:solidFill>
          <a:ln w="9525">
            <a:solidFill>
              <a:schemeClr val="tx1"/>
            </a:solidFill>
            <a:miter lim="800000"/>
            <a:headEnd/>
            <a:tailEnd/>
          </a:ln>
        </p:spPr>
        <p:txBody>
          <a:bodyPr/>
          <a:lstStyle/>
          <a:p>
            <a:pPr algn="ctr" fontAlgn="base">
              <a:spcBef>
                <a:spcPct val="0"/>
              </a:spcBef>
              <a:spcAft>
                <a:spcPct val="0"/>
              </a:spcAft>
            </a:pPr>
            <a:r>
              <a:rPr lang="en-US" sz="3200" b="1">
                <a:solidFill>
                  <a:srgbClr val="000000"/>
                </a:solidFill>
                <a:latin typeface="Arial" charset="0"/>
              </a:rPr>
              <a:t>Tìm hiểu nội dung câu chuyện</a:t>
            </a:r>
          </a:p>
        </p:txBody>
      </p:sp>
      <p:sp>
        <p:nvSpPr>
          <p:cNvPr id="6148" name="Rectangle 4"/>
          <p:cNvSpPr>
            <a:spLocks noChangeArrowheads="1"/>
          </p:cNvSpPr>
          <p:nvPr/>
        </p:nvSpPr>
        <p:spPr bwMode="auto">
          <a:xfrm>
            <a:off x="1981200" y="2057401"/>
            <a:ext cx="8382000" cy="830263"/>
          </a:xfrm>
          <a:prstGeom prst="rect">
            <a:avLst/>
          </a:prstGeom>
          <a:noFill/>
          <a:ln w="9525">
            <a:noFill/>
            <a:miter lim="800000"/>
            <a:headEnd/>
            <a:tailEnd/>
          </a:ln>
        </p:spPr>
        <p:txBody>
          <a:bodyPr>
            <a:spAutoFit/>
          </a:bodyPr>
          <a:lstStyle/>
          <a:p>
            <a:pPr fontAlgn="base">
              <a:spcBef>
                <a:spcPct val="0"/>
              </a:spcBef>
              <a:spcAft>
                <a:spcPct val="0"/>
              </a:spcAft>
            </a:pPr>
            <a:r>
              <a:rPr lang="en-US" sz="2400" b="1">
                <a:solidFill>
                  <a:srgbClr val="000000"/>
                </a:solidFill>
                <a:latin typeface="Arial" charset="0"/>
              </a:rPr>
              <a:t>b)</a:t>
            </a:r>
            <a:r>
              <a:rPr lang="en-US" sz="2400">
                <a:solidFill>
                  <a:srgbClr val="000000"/>
                </a:solidFill>
                <a:latin typeface="Arial" charset="0"/>
              </a:rPr>
              <a:t> Vì sao quân lính đâm vào đùi chàng trai?</a:t>
            </a:r>
            <a:br>
              <a:rPr lang="en-US" sz="2400">
                <a:solidFill>
                  <a:srgbClr val="000000"/>
                </a:solidFill>
                <a:latin typeface="Arial" charset="0"/>
              </a:rPr>
            </a:br>
            <a:endParaRPr lang="en-US" sz="2400">
              <a:solidFill>
                <a:srgbClr val="000000"/>
              </a:solidFill>
              <a:latin typeface="Arial" charset="0"/>
            </a:endParaRPr>
          </a:p>
        </p:txBody>
      </p:sp>
      <p:sp>
        <p:nvSpPr>
          <p:cNvPr id="6149" name="Rectangle 5"/>
          <p:cNvSpPr>
            <a:spLocks noChangeArrowheads="1"/>
          </p:cNvSpPr>
          <p:nvPr/>
        </p:nvSpPr>
        <p:spPr bwMode="auto">
          <a:xfrm>
            <a:off x="1905000" y="4267201"/>
            <a:ext cx="8001000" cy="461963"/>
          </a:xfrm>
          <a:prstGeom prst="rect">
            <a:avLst/>
          </a:prstGeom>
          <a:noFill/>
          <a:ln w="9525">
            <a:noFill/>
            <a:miter lim="800000"/>
            <a:headEnd/>
            <a:tailEnd/>
          </a:ln>
        </p:spPr>
        <p:txBody>
          <a:bodyPr>
            <a:spAutoFit/>
          </a:bodyPr>
          <a:lstStyle/>
          <a:p>
            <a:pPr fontAlgn="base">
              <a:spcBef>
                <a:spcPct val="0"/>
              </a:spcBef>
              <a:spcAft>
                <a:spcPct val="0"/>
              </a:spcAft>
            </a:pPr>
            <a:r>
              <a:rPr lang="en-US" sz="2400" b="1">
                <a:solidFill>
                  <a:srgbClr val="000000"/>
                </a:solidFill>
                <a:latin typeface="Arial" charset="0"/>
              </a:rPr>
              <a:t>c)</a:t>
            </a:r>
            <a:r>
              <a:rPr lang="en-US" sz="2400">
                <a:solidFill>
                  <a:srgbClr val="000000"/>
                </a:solidFill>
                <a:latin typeface="Arial" charset="0"/>
              </a:rPr>
              <a:t> Vì sao Trần Hưng Đạo đưa chàng trai về kinh đô?</a:t>
            </a:r>
          </a:p>
        </p:txBody>
      </p:sp>
      <p:sp>
        <p:nvSpPr>
          <p:cNvPr id="6150" name="Rectangle 6"/>
          <p:cNvSpPr>
            <a:spLocks noChangeArrowheads="1"/>
          </p:cNvSpPr>
          <p:nvPr/>
        </p:nvSpPr>
        <p:spPr bwMode="auto">
          <a:xfrm>
            <a:off x="2057400" y="1752600"/>
            <a:ext cx="8610600" cy="304800"/>
          </a:xfrm>
          <a:prstGeom prst="rect">
            <a:avLst/>
          </a:prstGeom>
          <a:noFill/>
          <a:ln w="9525">
            <a:noFill/>
            <a:miter lim="800000"/>
            <a:headEnd/>
            <a:tailEnd/>
          </a:ln>
        </p:spPr>
        <p:txBody>
          <a:bodyPr anchor="ctr"/>
          <a:lstStyle/>
          <a:p>
            <a:pPr marL="838200" indent="-838200" fontAlgn="base">
              <a:spcBef>
                <a:spcPct val="0"/>
              </a:spcBef>
              <a:spcAft>
                <a:spcPct val="0"/>
              </a:spcAft>
            </a:pPr>
            <a:r>
              <a:rPr lang="en-US" sz="2400" b="1" u="sng">
                <a:solidFill>
                  <a:srgbClr val="000000"/>
                </a:solidFill>
                <a:latin typeface="Arial" charset="0"/>
              </a:rPr>
              <a:t>Trả lời</a:t>
            </a:r>
            <a:r>
              <a:rPr lang="en-US" sz="2400">
                <a:solidFill>
                  <a:srgbClr val="000000"/>
                </a:solidFill>
                <a:latin typeface="Arial" charset="0"/>
              </a:rPr>
              <a:t>:  Ngồi đan sọt.</a:t>
            </a:r>
          </a:p>
        </p:txBody>
      </p:sp>
      <p:sp>
        <p:nvSpPr>
          <p:cNvPr id="6151" name="Rectangle 7"/>
          <p:cNvSpPr>
            <a:spLocks noChangeArrowheads="1"/>
          </p:cNvSpPr>
          <p:nvPr/>
        </p:nvSpPr>
        <p:spPr bwMode="auto">
          <a:xfrm>
            <a:off x="2057400" y="2438400"/>
            <a:ext cx="7467600" cy="1938338"/>
          </a:xfrm>
          <a:prstGeom prst="rect">
            <a:avLst/>
          </a:prstGeom>
          <a:noFill/>
          <a:ln w="9525">
            <a:noFill/>
            <a:miter lim="800000"/>
            <a:headEnd/>
            <a:tailEnd/>
          </a:ln>
        </p:spPr>
        <p:txBody>
          <a:bodyPr>
            <a:spAutoFit/>
          </a:bodyPr>
          <a:lstStyle/>
          <a:p>
            <a:pPr fontAlgn="base">
              <a:spcBef>
                <a:spcPct val="0"/>
              </a:spcBef>
              <a:spcAft>
                <a:spcPct val="0"/>
              </a:spcAft>
            </a:pPr>
            <a:r>
              <a:rPr lang="en-US" sz="2400" b="1" u="sng">
                <a:solidFill>
                  <a:srgbClr val="000000"/>
                </a:solidFill>
                <a:latin typeface="Arial" charset="0"/>
              </a:rPr>
              <a:t>Trả lời</a:t>
            </a:r>
            <a:r>
              <a:rPr lang="en-US" sz="2400">
                <a:solidFill>
                  <a:srgbClr val="000000"/>
                </a:solidFill>
                <a:latin typeface="Arial" charset="0"/>
              </a:rPr>
              <a:t>: Vì chàng trai đang mải mê đan sọt không nhận thấy kiệu Trần Hưng Đạo đến. Quân mở đường giận dữ lấy giáo đâm vào đùi chàng trai để chàng trai tỉnh ra, dời khỏi chỗ ngồi.</a:t>
            </a:r>
            <a:br>
              <a:rPr lang="en-US" sz="2400">
                <a:solidFill>
                  <a:srgbClr val="000000"/>
                </a:solidFill>
                <a:latin typeface="Arial" charset="0"/>
              </a:rPr>
            </a:br>
            <a:endParaRPr lang="en-US" sz="2400">
              <a:solidFill>
                <a:srgbClr val="000000"/>
              </a:solidFill>
              <a:latin typeface="Arial" charset="0"/>
            </a:endParaRPr>
          </a:p>
        </p:txBody>
      </p:sp>
      <p:sp>
        <p:nvSpPr>
          <p:cNvPr id="6152" name="Rectangle 8"/>
          <p:cNvSpPr>
            <a:spLocks noChangeArrowheads="1"/>
          </p:cNvSpPr>
          <p:nvPr/>
        </p:nvSpPr>
        <p:spPr bwMode="auto">
          <a:xfrm>
            <a:off x="1905000" y="4800600"/>
            <a:ext cx="8001000" cy="1570038"/>
          </a:xfrm>
          <a:prstGeom prst="rect">
            <a:avLst/>
          </a:prstGeom>
          <a:noFill/>
          <a:ln w="9525">
            <a:noFill/>
            <a:miter lim="800000"/>
            <a:headEnd/>
            <a:tailEnd/>
          </a:ln>
        </p:spPr>
        <p:txBody>
          <a:bodyPr>
            <a:spAutoFit/>
          </a:bodyPr>
          <a:lstStyle/>
          <a:p>
            <a:pPr algn="just" fontAlgn="base">
              <a:spcBef>
                <a:spcPct val="0"/>
              </a:spcBef>
              <a:spcAft>
                <a:spcPct val="0"/>
              </a:spcAft>
            </a:pPr>
            <a:r>
              <a:rPr lang="en-US" sz="2400" b="1" u="sng">
                <a:solidFill>
                  <a:srgbClr val="000000"/>
                </a:solidFill>
                <a:latin typeface="Arial" charset="0"/>
              </a:rPr>
              <a:t>Trả lời</a:t>
            </a:r>
            <a:r>
              <a:rPr lang="en-US" sz="2400">
                <a:solidFill>
                  <a:srgbClr val="000000"/>
                </a:solidFill>
                <a:latin typeface="Arial" charset="0"/>
              </a:rPr>
              <a:t>: Vì Trần Hưng Đạo mến trọng chàng trai giàu lòng yêu nước và có tài: Mải nghĩ việc nước đến nỗi giáo đâm vào đùi, chảy máu mà chàng trai vẫn chẳng biết đau còn nói trôi chảy về phép dùng binh.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500" fill="hold"/>
                                        <p:tgtEl>
                                          <p:spTgt spid="6147"/>
                                        </p:tgtEl>
                                        <p:attrNameLst>
                                          <p:attrName>ppt_x</p:attrName>
                                        </p:attrNameLst>
                                      </p:cBhvr>
                                      <p:tavLst>
                                        <p:tav tm="0">
                                          <p:val>
                                            <p:strVal val="#ppt_x"/>
                                          </p:val>
                                        </p:tav>
                                        <p:tav tm="100000">
                                          <p:val>
                                            <p:strVal val="#ppt_x"/>
                                          </p:val>
                                        </p:tav>
                                      </p:tavLst>
                                    </p:anim>
                                    <p:anim calcmode="lin" valueType="num">
                                      <p:cBhvr additive="base">
                                        <p:cTn id="8"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6"/>
                                        </p:tgtEl>
                                        <p:attrNameLst>
                                          <p:attrName>style.visibility</p:attrName>
                                        </p:attrNameLst>
                                      </p:cBhvr>
                                      <p:to>
                                        <p:strVal val="visible"/>
                                      </p:to>
                                    </p:set>
                                    <p:anim calcmode="lin" valueType="num">
                                      <p:cBhvr additive="base">
                                        <p:cTn id="13" dur="500" fill="hold"/>
                                        <p:tgtEl>
                                          <p:spTgt spid="6146"/>
                                        </p:tgtEl>
                                        <p:attrNameLst>
                                          <p:attrName>ppt_x</p:attrName>
                                        </p:attrNameLst>
                                      </p:cBhvr>
                                      <p:tavLst>
                                        <p:tav tm="0">
                                          <p:val>
                                            <p:strVal val="#ppt_x"/>
                                          </p:val>
                                        </p:tav>
                                        <p:tav tm="100000">
                                          <p:val>
                                            <p:strVal val="#ppt_x"/>
                                          </p:val>
                                        </p:tav>
                                      </p:tavLst>
                                    </p:anim>
                                    <p:anim calcmode="lin" valueType="num">
                                      <p:cBhvr additive="base">
                                        <p:cTn id="14"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50"/>
                                        </p:tgtEl>
                                        <p:attrNameLst>
                                          <p:attrName>style.visibility</p:attrName>
                                        </p:attrNameLst>
                                      </p:cBhvr>
                                      <p:to>
                                        <p:strVal val="visible"/>
                                      </p:to>
                                    </p:set>
                                    <p:anim calcmode="lin" valueType="num">
                                      <p:cBhvr additive="base">
                                        <p:cTn id="19" dur="500" fill="hold"/>
                                        <p:tgtEl>
                                          <p:spTgt spid="6150"/>
                                        </p:tgtEl>
                                        <p:attrNameLst>
                                          <p:attrName>ppt_x</p:attrName>
                                        </p:attrNameLst>
                                      </p:cBhvr>
                                      <p:tavLst>
                                        <p:tav tm="0">
                                          <p:val>
                                            <p:strVal val="#ppt_x"/>
                                          </p:val>
                                        </p:tav>
                                        <p:tav tm="100000">
                                          <p:val>
                                            <p:strVal val="#ppt_x"/>
                                          </p:val>
                                        </p:tav>
                                      </p:tavLst>
                                    </p:anim>
                                    <p:anim calcmode="lin" valueType="num">
                                      <p:cBhvr additive="base">
                                        <p:cTn id="20" dur="500" fill="hold"/>
                                        <p:tgtEl>
                                          <p:spTgt spid="615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148"/>
                                        </p:tgtEl>
                                        <p:attrNameLst>
                                          <p:attrName>style.visibility</p:attrName>
                                        </p:attrNameLst>
                                      </p:cBhvr>
                                      <p:to>
                                        <p:strVal val="visible"/>
                                      </p:to>
                                    </p:set>
                                    <p:anim calcmode="lin" valueType="num">
                                      <p:cBhvr additive="base">
                                        <p:cTn id="25" dur="500" fill="hold"/>
                                        <p:tgtEl>
                                          <p:spTgt spid="6148"/>
                                        </p:tgtEl>
                                        <p:attrNameLst>
                                          <p:attrName>ppt_x</p:attrName>
                                        </p:attrNameLst>
                                      </p:cBhvr>
                                      <p:tavLst>
                                        <p:tav tm="0">
                                          <p:val>
                                            <p:strVal val="#ppt_x"/>
                                          </p:val>
                                        </p:tav>
                                        <p:tav tm="100000">
                                          <p:val>
                                            <p:strVal val="#ppt_x"/>
                                          </p:val>
                                        </p:tav>
                                      </p:tavLst>
                                    </p:anim>
                                    <p:anim calcmode="lin" valueType="num">
                                      <p:cBhvr additive="base">
                                        <p:cTn id="26"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151"/>
                                        </p:tgtEl>
                                        <p:attrNameLst>
                                          <p:attrName>style.visibility</p:attrName>
                                        </p:attrNameLst>
                                      </p:cBhvr>
                                      <p:to>
                                        <p:strVal val="visible"/>
                                      </p:to>
                                    </p:set>
                                    <p:anim calcmode="lin" valueType="num">
                                      <p:cBhvr additive="base">
                                        <p:cTn id="31" dur="500" fill="hold"/>
                                        <p:tgtEl>
                                          <p:spTgt spid="6151"/>
                                        </p:tgtEl>
                                        <p:attrNameLst>
                                          <p:attrName>ppt_x</p:attrName>
                                        </p:attrNameLst>
                                      </p:cBhvr>
                                      <p:tavLst>
                                        <p:tav tm="0">
                                          <p:val>
                                            <p:strVal val="#ppt_x"/>
                                          </p:val>
                                        </p:tav>
                                        <p:tav tm="100000">
                                          <p:val>
                                            <p:strVal val="#ppt_x"/>
                                          </p:val>
                                        </p:tav>
                                      </p:tavLst>
                                    </p:anim>
                                    <p:anim calcmode="lin" valueType="num">
                                      <p:cBhvr additive="base">
                                        <p:cTn id="32" dur="500" fill="hold"/>
                                        <p:tgtEl>
                                          <p:spTgt spid="6151"/>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149"/>
                                        </p:tgtEl>
                                        <p:attrNameLst>
                                          <p:attrName>style.visibility</p:attrName>
                                        </p:attrNameLst>
                                      </p:cBhvr>
                                      <p:to>
                                        <p:strVal val="visible"/>
                                      </p:to>
                                    </p:set>
                                    <p:anim calcmode="lin" valueType="num">
                                      <p:cBhvr additive="base">
                                        <p:cTn id="37" dur="500" fill="hold"/>
                                        <p:tgtEl>
                                          <p:spTgt spid="6149"/>
                                        </p:tgtEl>
                                        <p:attrNameLst>
                                          <p:attrName>ppt_x</p:attrName>
                                        </p:attrNameLst>
                                      </p:cBhvr>
                                      <p:tavLst>
                                        <p:tav tm="0">
                                          <p:val>
                                            <p:strVal val="#ppt_x"/>
                                          </p:val>
                                        </p:tav>
                                        <p:tav tm="100000">
                                          <p:val>
                                            <p:strVal val="#ppt_x"/>
                                          </p:val>
                                        </p:tav>
                                      </p:tavLst>
                                    </p:anim>
                                    <p:anim calcmode="lin" valueType="num">
                                      <p:cBhvr additive="base">
                                        <p:cTn id="38" dur="500" fill="hold"/>
                                        <p:tgtEl>
                                          <p:spTgt spid="6149"/>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152"/>
                                        </p:tgtEl>
                                        <p:attrNameLst>
                                          <p:attrName>style.visibility</p:attrName>
                                        </p:attrNameLst>
                                      </p:cBhvr>
                                      <p:to>
                                        <p:strVal val="visible"/>
                                      </p:to>
                                    </p:set>
                                    <p:anim calcmode="lin" valueType="num">
                                      <p:cBhvr additive="base">
                                        <p:cTn id="43" dur="500" fill="hold"/>
                                        <p:tgtEl>
                                          <p:spTgt spid="6152"/>
                                        </p:tgtEl>
                                        <p:attrNameLst>
                                          <p:attrName>ppt_x</p:attrName>
                                        </p:attrNameLst>
                                      </p:cBhvr>
                                      <p:tavLst>
                                        <p:tav tm="0">
                                          <p:val>
                                            <p:strVal val="#ppt_x"/>
                                          </p:val>
                                        </p:tav>
                                        <p:tav tm="100000">
                                          <p:val>
                                            <p:strVal val="#ppt_x"/>
                                          </p:val>
                                        </p:tav>
                                      </p:tavLst>
                                    </p:anim>
                                    <p:anim calcmode="lin" valueType="num">
                                      <p:cBhvr additive="base">
                                        <p:cTn id="44" dur="500" fill="hold"/>
                                        <p:tgtEl>
                                          <p:spTgt spid="61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animBg="1"/>
      <p:bldP spid="6148" grpId="0"/>
      <p:bldP spid="6149" grpId="0"/>
      <p:bldP spid="6150" grpId="0"/>
      <p:bldP spid="6151" grpId="0"/>
      <p:bldP spid="615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ext Box 4"/>
          <p:cNvSpPr txBox="1">
            <a:spLocks noChangeArrowheads="1"/>
          </p:cNvSpPr>
          <p:nvPr/>
        </p:nvSpPr>
        <p:spPr bwMode="auto">
          <a:xfrm>
            <a:off x="2438400" y="381001"/>
            <a:ext cx="7391400" cy="830263"/>
          </a:xfrm>
          <a:prstGeom prst="rect">
            <a:avLst/>
          </a:prstGeom>
          <a:noFill/>
          <a:ln w="9525">
            <a:noFill/>
            <a:miter lim="800000"/>
            <a:headEnd/>
            <a:tailEnd/>
          </a:ln>
        </p:spPr>
        <p:txBody>
          <a:bodyPr>
            <a:spAutoFit/>
          </a:bodyPr>
          <a:lstStyle/>
          <a:p>
            <a:pPr fontAlgn="base">
              <a:spcBef>
                <a:spcPct val="50000"/>
              </a:spcBef>
              <a:spcAft>
                <a:spcPct val="0"/>
              </a:spcAft>
            </a:pPr>
            <a:r>
              <a:rPr lang="en-US" sz="2400" b="1" u="sng">
                <a:solidFill>
                  <a:srgbClr val="000000"/>
                </a:solidFill>
                <a:latin typeface="Arial" charset="0"/>
              </a:rPr>
              <a:t>Ý nghĩa</a:t>
            </a:r>
            <a:r>
              <a:rPr lang="en-US">
                <a:solidFill>
                  <a:srgbClr val="000000"/>
                </a:solidFill>
                <a:latin typeface="Arial" charset="0"/>
              </a:rPr>
              <a:t>: </a:t>
            </a:r>
            <a:r>
              <a:rPr lang="en-US" sz="2400">
                <a:solidFill>
                  <a:srgbClr val="000000"/>
                </a:solidFill>
                <a:latin typeface="Arial" charset="0"/>
              </a:rPr>
              <a:t>Câu chuyện ca ngợi vị tướng giỏi trong thời nhà Trần giàu lòng yêu nước ông là Phạm Ngũ Lão.</a:t>
            </a:r>
          </a:p>
        </p:txBody>
      </p:sp>
      <p:sp>
        <p:nvSpPr>
          <p:cNvPr id="28677" name="Text Box 5"/>
          <p:cNvSpPr txBox="1">
            <a:spLocks noChangeArrowheads="1"/>
          </p:cNvSpPr>
          <p:nvPr/>
        </p:nvSpPr>
        <p:spPr bwMode="auto">
          <a:xfrm>
            <a:off x="4191000" y="457201"/>
            <a:ext cx="1219200" cy="461963"/>
          </a:xfrm>
          <a:prstGeom prst="rect">
            <a:avLst/>
          </a:prstGeom>
          <a:noFill/>
          <a:ln w="9525">
            <a:noFill/>
            <a:miter lim="800000"/>
            <a:headEnd/>
            <a:tailEnd/>
          </a:ln>
        </p:spPr>
        <p:txBody>
          <a:bodyPr>
            <a:spAutoFit/>
          </a:bodyPr>
          <a:lstStyle/>
          <a:p>
            <a:pPr fontAlgn="base">
              <a:spcBef>
                <a:spcPct val="50000"/>
              </a:spcBef>
              <a:spcAft>
                <a:spcPct val="0"/>
              </a:spcAft>
            </a:pPr>
            <a:r>
              <a:rPr lang="en-US" sz="2400" b="1" i="1" u="sng">
                <a:solidFill>
                  <a:srgbClr val="000000"/>
                </a:solidFill>
                <a:latin typeface="Arial" charset="0"/>
              </a:rPr>
              <a:t>Gợi ý</a:t>
            </a:r>
          </a:p>
        </p:txBody>
      </p:sp>
      <p:sp>
        <p:nvSpPr>
          <p:cNvPr id="28679" name="Text Box 7"/>
          <p:cNvSpPr txBox="1">
            <a:spLocks noChangeArrowheads="1"/>
          </p:cNvSpPr>
          <p:nvPr/>
        </p:nvSpPr>
        <p:spPr bwMode="auto">
          <a:xfrm>
            <a:off x="1828800" y="1038225"/>
            <a:ext cx="8153400" cy="1570038"/>
          </a:xfrm>
          <a:prstGeom prst="rect">
            <a:avLst/>
          </a:prstGeom>
          <a:noFill/>
          <a:ln w="9525">
            <a:noFill/>
            <a:miter lim="800000"/>
            <a:headEnd/>
            <a:tailEnd/>
          </a:ln>
        </p:spPr>
        <p:txBody>
          <a:bodyPr>
            <a:spAutoFit/>
          </a:bodyPr>
          <a:lstStyle/>
          <a:p>
            <a:pPr marL="342900" indent="-342900" fontAlgn="base">
              <a:spcBef>
                <a:spcPct val="50000"/>
              </a:spcBef>
              <a:spcAft>
                <a:spcPct val="0"/>
              </a:spcAft>
            </a:pPr>
            <a:r>
              <a:rPr lang="en-US" sz="2400">
                <a:solidFill>
                  <a:srgbClr val="000000"/>
                </a:solidFill>
                <a:latin typeface="Arial" charset="0"/>
              </a:rPr>
              <a:t>a) Vì sao quân lính đâm giáo vào đùi chàng trai? </a:t>
            </a:r>
          </a:p>
          <a:p>
            <a:pPr marL="342900" indent="-342900" fontAlgn="base">
              <a:spcBef>
                <a:spcPct val="50000"/>
              </a:spcBef>
              <a:spcAft>
                <a:spcPct val="0"/>
              </a:spcAft>
            </a:pPr>
            <a:r>
              <a:rPr lang="en-US" sz="2400">
                <a:solidFill>
                  <a:srgbClr val="000000"/>
                </a:solidFill>
                <a:latin typeface="Arial" charset="0"/>
              </a:rPr>
              <a:t>b)Chàng trai ngồi bên vệ đường  làm gì?</a:t>
            </a:r>
          </a:p>
          <a:p>
            <a:pPr marL="342900" indent="-342900" fontAlgn="base">
              <a:spcBef>
                <a:spcPct val="50000"/>
              </a:spcBef>
              <a:spcAft>
                <a:spcPct val="0"/>
              </a:spcAft>
            </a:pPr>
            <a:r>
              <a:rPr lang="en-US" sz="2400">
                <a:solidFill>
                  <a:srgbClr val="000000"/>
                </a:solidFill>
                <a:latin typeface="Arial" charset="0"/>
              </a:rPr>
              <a:t>c) Vì sao Trần Hưng Đạo đưa chàng trài về kinh đô?</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box(in)">
                                      <p:cBhvr>
                                        <p:cTn id="7" dur="500"/>
                                        <p:tgtEl>
                                          <p:spTgt spid="286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28676"/>
                                        </p:tgtEl>
                                      </p:cBhvr>
                                    </p:animEffect>
                                    <p:set>
                                      <p:cBhvr>
                                        <p:cTn id="12" dur="1" fill="hold">
                                          <p:stCondLst>
                                            <p:cond delay="499"/>
                                          </p:stCondLst>
                                        </p:cTn>
                                        <p:tgtEl>
                                          <p:spTgt spid="28676"/>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8677"/>
                                        </p:tgtEl>
                                        <p:attrNameLst>
                                          <p:attrName>style.visibility</p:attrName>
                                        </p:attrNameLst>
                                      </p:cBhvr>
                                      <p:to>
                                        <p:strVal val="visible"/>
                                      </p:to>
                                    </p:set>
                                    <p:anim calcmode="lin" valueType="num">
                                      <p:cBhvr additive="base">
                                        <p:cTn id="17" dur="500" fill="hold"/>
                                        <p:tgtEl>
                                          <p:spTgt spid="28677"/>
                                        </p:tgtEl>
                                        <p:attrNameLst>
                                          <p:attrName>ppt_x</p:attrName>
                                        </p:attrNameLst>
                                      </p:cBhvr>
                                      <p:tavLst>
                                        <p:tav tm="0">
                                          <p:val>
                                            <p:strVal val="#ppt_x"/>
                                          </p:val>
                                        </p:tav>
                                        <p:tav tm="100000">
                                          <p:val>
                                            <p:strVal val="#ppt_x"/>
                                          </p:val>
                                        </p:tav>
                                      </p:tavLst>
                                    </p:anim>
                                    <p:anim calcmode="lin" valueType="num">
                                      <p:cBhvr additive="base">
                                        <p:cTn id="18" dur="500" fill="hold"/>
                                        <p:tgtEl>
                                          <p:spTgt spid="28677"/>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8679"/>
                                        </p:tgtEl>
                                        <p:attrNameLst>
                                          <p:attrName>style.visibility</p:attrName>
                                        </p:attrNameLst>
                                      </p:cBhvr>
                                      <p:to>
                                        <p:strVal val="visible"/>
                                      </p:to>
                                    </p:set>
                                    <p:anim calcmode="lin" valueType="num">
                                      <p:cBhvr additive="base">
                                        <p:cTn id="23" dur="500" fill="hold"/>
                                        <p:tgtEl>
                                          <p:spTgt spid="28679"/>
                                        </p:tgtEl>
                                        <p:attrNameLst>
                                          <p:attrName>ppt_x</p:attrName>
                                        </p:attrNameLst>
                                      </p:cBhvr>
                                      <p:tavLst>
                                        <p:tav tm="0">
                                          <p:val>
                                            <p:strVal val="#ppt_x"/>
                                          </p:val>
                                        </p:tav>
                                        <p:tav tm="100000">
                                          <p:val>
                                            <p:strVal val="#ppt_x"/>
                                          </p:val>
                                        </p:tav>
                                      </p:tavLst>
                                    </p:anim>
                                    <p:anim calcmode="lin" valueType="num">
                                      <p:cBhvr additive="base">
                                        <p:cTn id="24" dur="500" fill="hold"/>
                                        <p:tgtEl>
                                          <p:spTgt spid="286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P spid="28676" grpId="1"/>
      <p:bldP spid="28677" grpId="0"/>
      <p:bldP spid="2867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9" name="Text Box 13"/>
          <p:cNvSpPr txBox="1">
            <a:spLocks noChangeArrowheads="1"/>
          </p:cNvSpPr>
          <p:nvPr/>
        </p:nvSpPr>
        <p:spPr bwMode="auto">
          <a:xfrm>
            <a:off x="2590800" y="142876"/>
            <a:ext cx="7391400" cy="519113"/>
          </a:xfrm>
          <a:prstGeom prst="rect">
            <a:avLst/>
          </a:prstGeom>
          <a:noFill/>
          <a:ln w="9525">
            <a:noFill/>
            <a:miter lim="800000"/>
            <a:headEnd/>
            <a:tailEnd/>
          </a:ln>
        </p:spPr>
        <p:txBody>
          <a:bodyPr>
            <a:spAutoFit/>
          </a:bodyPr>
          <a:lstStyle/>
          <a:p>
            <a:pPr fontAlgn="base">
              <a:spcBef>
                <a:spcPct val="50000"/>
              </a:spcBef>
              <a:spcAft>
                <a:spcPct val="0"/>
              </a:spcAft>
            </a:pPr>
            <a:r>
              <a:rPr lang="en-US" sz="2800">
                <a:solidFill>
                  <a:srgbClr val="000000"/>
                </a:solidFill>
                <a:latin typeface="Arial" charset="0"/>
              </a:rPr>
              <a:t>* Tập kể cá nhân( 5 phút)</a:t>
            </a:r>
          </a:p>
        </p:txBody>
      </p:sp>
      <p:pic>
        <p:nvPicPr>
          <p:cNvPr id="9231" name="Picture 15" descr="5"/>
          <p:cNvPicPr>
            <a:picLocks noChangeAspect="1" noChangeArrowheads="1"/>
          </p:cNvPicPr>
          <p:nvPr/>
        </p:nvPicPr>
        <p:blipFill>
          <a:blip r:embed="rId2"/>
          <a:srcRect/>
          <a:stretch>
            <a:fillRect/>
          </a:stretch>
        </p:blipFill>
        <p:spPr bwMode="auto">
          <a:xfrm>
            <a:off x="1676400" y="838200"/>
            <a:ext cx="5562600" cy="5715000"/>
          </a:xfrm>
          <a:prstGeom prst="rect">
            <a:avLst/>
          </a:prstGeom>
          <a:noFill/>
          <a:ln w="9525">
            <a:noFill/>
            <a:miter lim="800000"/>
            <a:headEnd/>
            <a:tailEnd/>
          </a:ln>
        </p:spPr>
      </p:pic>
      <p:sp>
        <p:nvSpPr>
          <p:cNvPr id="7172" name="Text Box 18"/>
          <p:cNvSpPr txBox="1">
            <a:spLocks noChangeArrowheads="1"/>
          </p:cNvSpPr>
          <p:nvPr/>
        </p:nvSpPr>
        <p:spPr bwMode="auto">
          <a:xfrm>
            <a:off x="7315200" y="1828801"/>
            <a:ext cx="2971800" cy="366713"/>
          </a:xfrm>
          <a:prstGeom prst="rect">
            <a:avLst/>
          </a:prstGeom>
          <a:noFill/>
          <a:ln w="9525">
            <a:noFill/>
            <a:miter lim="800000"/>
            <a:headEnd/>
            <a:tailEnd/>
          </a:ln>
        </p:spPr>
        <p:txBody>
          <a:bodyPr>
            <a:spAutoFit/>
          </a:bodyPr>
          <a:lstStyle/>
          <a:p>
            <a:pPr fontAlgn="base">
              <a:spcBef>
                <a:spcPct val="50000"/>
              </a:spcBef>
              <a:spcAft>
                <a:spcPct val="0"/>
              </a:spcAft>
            </a:pPr>
            <a:endParaRPr lang="en-US">
              <a:solidFill>
                <a:srgbClr val="000000"/>
              </a:solidFill>
              <a:latin typeface="Arial" charset="0"/>
            </a:endParaRPr>
          </a:p>
        </p:txBody>
      </p:sp>
      <p:sp>
        <p:nvSpPr>
          <p:cNvPr id="7173" name="Text Box 19"/>
          <p:cNvSpPr txBox="1">
            <a:spLocks noChangeArrowheads="1"/>
          </p:cNvSpPr>
          <p:nvPr/>
        </p:nvSpPr>
        <p:spPr bwMode="auto">
          <a:xfrm>
            <a:off x="7315200" y="2819401"/>
            <a:ext cx="2971800" cy="366713"/>
          </a:xfrm>
          <a:prstGeom prst="rect">
            <a:avLst/>
          </a:prstGeom>
          <a:noFill/>
          <a:ln w="9525">
            <a:noFill/>
            <a:miter lim="800000"/>
            <a:headEnd/>
            <a:tailEnd/>
          </a:ln>
        </p:spPr>
        <p:txBody>
          <a:bodyPr>
            <a:spAutoFit/>
          </a:bodyPr>
          <a:lstStyle/>
          <a:p>
            <a:pPr fontAlgn="base">
              <a:spcBef>
                <a:spcPct val="50000"/>
              </a:spcBef>
              <a:spcAft>
                <a:spcPct val="0"/>
              </a:spcAft>
            </a:pPr>
            <a:endParaRPr lang="en-US">
              <a:solidFill>
                <a:srgbClr val="000000"/>
              </a:solidFill>
              <a:latin typeface="Arial" charset="0"/>
            </a:endParaRPr>
          </a:p>
        </p:txBody>
      </p:sp>
      <p:sp>
        <p:nvSpPr>
          <p:cNvPr id="7174" name="Text Box 20"/>
          <p:cNvSpPr txBox="1">
            <a:spLocks noChangeArrowheads="1"/>
          </p:cNvSpPr>
          <p:nvPr/>
        </p:nvSpPr>
        <p:spPr bwMode="auto">
          <a:xfrm>
            <a:off x="7315200" y="1828801"/>
            <a:ext cx="3352800" cy="366713"/>
          </a:xfrm>
          <a:prstGeom prst="rect">
            <a:avLst/>
          </a:prstGeom>
          <a:noFill/>
          <a:ln w="9525">
            <a:noFill/>
            <a:miter lim="800000"/>
            <a:headEnd/>
            <a:tailEnd/>
          </a:ln>
        </p:spPr>
        <p:txBody>
          <a:bodyPr>
            <a:spAutoFit/>
          </a:bodyPr>
          <a:lstStyle/>
          <a:p>
            <a:pPr fontAlgn="base">
              <a:spcBef>
                <a:spcPct val="50000"/>
              </a:spcBef>
              <a:spcAft>
                <a:spcPct val="0"/>
              </a:spcAft>
            </a:pPr>
            <a:endParaRPr lang="en-US">
              <a:solidFill>
                <a:srgbClr val="000000"/>
              </a:solidFill>
              <a:latin typeface="Arial" charset="0"/>
            </a:endParaRPr>
          </a:p>
        </p:txBody>
      </p:sp>
      <p:sp>
        <p:nvSpPr>
          <p:cNvPr id="7175" name="Text Box 21"/>
          <p:cNvSpPr txBox="1">
            <a:spLocks noChangeArrowheads="1"/>
          </p:cNvSpPr>
          <p:nvPr/>
        </p:nvSpPr>
        <p:spPr bwMode="auto">
          <a:xfrm>
            <a:off x="7391400" y="2819401"/>
            <a:ext cx="2971800" cy="366713"/>
          </a:xfrm>
          <a:prstGeom prst="rect">
            <a:avLst/>
          </a:prstGeom>
          <a:noFill/>
          <a:ln w="9525">
            <a:noFill/>
            <a:miter lim="800000"/>
            <a:headEnd/>
            <a:tailEnd/>
          </a:ln>
        </p:spPr>
        <p:txBody>
          <a:bodyPr>
            <a:spAutoFit/>
          </a:bodyPr>
          <a:lstStyle/>
          <a:p>
            <a:pPr fontAlgn="base">
              <a:spcBef>
                <a:spcPct val="50000"/>
              </a:spcBef>
              <a:spcAft>
                <a:spcPct val="0"/>
              </a:spcAft>
            </a:pPr>
            <a:endParaRPr lang="en-US">
              <a:solidFill>
                <a:srgbClr val="000000"/>
              </a:solidFill>
              <a:latin typeface="Arial" charset="0"/>
            </a:endParaRPr>
          </a:p>
        </p:txBody>
      </p:sp>
      <p:sp>
        <p:nvSpPr>
          <p:cNvPr id="9238" name="Text Box 22"/>
          <p:cNvSpPr txBox="1">
            <a:spLocks noChangeArrowheads="1"/>
          </p:cNvSpPr>
          <p:nvPr/>
        </p:nvSpPr>
        <p:spPr bwMode="auto">
          <a:xfrm>
            <a:off x="7315200" y="1066801"/>
            <a:ext cx="3124200" cy="4894263"/>
          </a:xfrm>
          <a:prstGeom prst="rect">
            <a:avLst/>
          </a:prstGeom>
          <a:noFill/>
          <a:ln w="9525">
            <a:noFill/>
            <a:miter lim="800000"/>
            <a:headEnd/>
            <a:tailEnd/>
          </a:ln>
        </p:spPr>
        <p:txBody>
          <a:bodyPr>
            <a:spAutoFit/>
          </a:bodyPr>
          <a:lstStyle/>
          <a:p>
            <a:pPr marL="342900" indent="-342900" fontAlgn="base">
              <a:spcBef>
                <a:spcPct val="50000"/>
              </a:spcBef>
              <a:spcAft>
                <a:spcPct val="0"/>
              </a:spcAft>
              <a:buFontTx/>
              <a:buAutoNum type="alphaLcParenR"/>
            </a:pPr>
            <a:endParaRPr lang="en-US" sz="2400">
              <a:solidFill>
                <a:srgbClr val="000000"/>
              </a:solidFill>
              <a:latin typeface="Arial" charset="0"/>
            </a:endParaRPr>
          </a:p>
          <a:p>
            <a:pPr marL="342900" indent="-342900" fontAlgn="base">
              <a:spcBef>
                <a:spcPct val="50000"/>
              </a:spcBef>
              <a:spcAft>
                <a:spcPct val="0"/>
              </a:spcAft>
            </a:pPr>
            <a:r>
              <a:rPr lang="en-US" sz="2400" b="1">
                <a:solidFill>
                  <a:srgbClr val="000000"/>
                </a:solidFill>
                <a:latin typeface="Arial" charset="0"/>
              </a:rPr>
              <a:t>      </a:t>
            </a:r>
            <a:r>
              <a:rPr lang="en-US" sz="2400" b="1" u="sng">
                <a:solidFill>
                  <a:srgbClr val="000000"/>
                </a:solidFill>
                <a:latin typeface="Arial" charset="0"/>
              </a:rPr>
              <a:t>Gợi ý:</a:t>
            </a:r>
          </a:p>
          <a:p>
            <a:pPr marL="342900" indent="-342900" algn="just" fontAlgn="base">
              <a:spcBef>
                <a:spcPct val="50000"/>
              </a:spcBef>
              <a:spcAft>
                <a:spcPct val="0"/>
              </a:spcAft>
              <a:buFontTx/>
              <a:buAutoNum type="alphaLcParenR"/>
            </a:pPr>
            <a:r>
              <a:rPr lang="en-US" sz="2400">
                <a:solidFill>
                  <a:srgbClr val="000000"/>
                </a:solidFill>
                <a:latin typeface="Arial" charset="0"/>
              </a:rPr>
              <a:t>Chàng trai ngồi bên vệ đường để làm gì?</a:t>
            </a:r>
          </a:p>
          <a:p>
            <a:pPr marL="342900" indent="-342900" algn="just" fontAlgn="base">
              <a:spcBef>
                <a:spcPct val="50000"/>
              </a:spcBef>
              <a:spcAft>
                <a:spcPct val="0"/>
              </a:spcAft>
            </a:pPr>
            <a:r>
              <a:rPr lang="en-US" sz="2400">
                <a:solidFill>
                  <a:srgbClr val="000000"/>
                </a:solidFill>
                <a:latin typeface="Arial" charset="0"/>
              </a:rPr>
              <a:t>b) Vì sao quân lính đâm vào đùi chàng trai?</a:t>
            </a:r>
          </a:p>
          <a:p>
            <a:pPr marL="342900" indent="-342900" algn="just" fontAlgn="base">
              <a:spcBef>
                <a:spcPct val="50000"/>
              </a:spcBef>
              <a:spcAft>
                <a:spcPct val="0"/>
              </a:spcAft>
            </a:pPr>
            <a:r>
              <a:rPr lang="en-US" sz="2400">
                <a:solidFill>
                  <a:srgbClr val="000000"/>
                </a:solidFill>
                <a:latin typeface="Arial" charset="0"/>
              </a:rPr>
              <a:t>c) Vì sao Trần Hưng Đạo đưa chàng trai về kinh đô?</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229"/>
                                        </p:tgtEl>
                                        <p:attrNameLst>
                                          <p:attrName>style.visibility</p:attrName>
                                        </p:attrNameLst>
                                      </p:cBhvr>
                                      <p:to>
                                        <p:strVal val="visible"/>
                                      </p:to>
                                    </p:set>
                                    <p:animEffect transition="in" filter="box(in)">
                                      <p:cBhvr>
                                        <p:cTn id="7" dur="500"/>
                                        <p:tgtEl>
                                          <p:spTgt spid="92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nodeType="clickEffect">
                                  <p:stCondLst>
                                    <p:cond delay="0"/>
                                  </p:stCondLst>
                                  <p:childTnLst>
                                    <p:set>
                                      <p:cBhvr>
                                        <p:cTn id="11" dur="1" fill="hold">
                                          <p:stCondLst>
                                            <p:cond delay="0"/>
                                          </p:stCondLst>
                                        </p:cTn>
                                        <p:tgtEl>
                                          <p:spTgt spid="9231"/>
                                        </p:tgtEl>
                                        <p:attrNameLst>
                                          <p:attrName>style.visibility</p:attrName>
                                        </p:attrNameLst>
                                      </p:cBhvr>
                                      <p:to>
                                        <p:strVal val="visible"/>
                                      </p:to>
                                    </p:set>
                                    <p:anim calcmode="lin" valueType="num">
                                      <p:cBhvr>
                                        <p:cTn id="12" dur="500" fill="hold"/>
                                        <p:tgtEl>
                                          <p:spTgt spid="9231"/>
                                        </p:tgtEl>
                                        <p:attrNameLst>
                                          <p:attrName>ppt_w</p:attrName>
                                        </p:attrNameLst>
                                      </p:cBhvr>
                                      <p:tavLst>
                                        <p:tav tm="0">
                                          <p:val>
                                            <p:fltVal val="0"/>
                                          </p:val>
                                        </p:tav>
                                        <p:tav tm="100000">
                                          <p:val>
                                            <p:strVal val="#ppt_w"/>
                                          </p:val>
                                        </p:tav>
                                      </p:tavLst>
                                    </p:anim>
                                    <p:anim calcmode="lin" valueType="num">
                                      <p:cBhvr>
                                        <p:cTn id="13" dur="500" fill="hold"/>
                                        <p:tgtEl>
                                          <p:spTgt spid="9231"/>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9238"/>
                                        </p:tgtEl>
                                        <p:attrNameLst>
                                          <p:attrName>style.visibility</p:attrName>
                                        </p:attrNameLst>
                                      </p:cBhvr>
                                      <p:to>
                                        <p:strVal val="visible"/>
                                      </p:to>
                                    </p:set>
                                    <p:animEffect transition="in" filter="box(in)">
                                      <p:cBhvr>
                                        <p:cTn id="18" dur="500"/>
                                        <p:tgtEl>
                                          <p:spTgt spid="9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9" grpId="0"/>
      <p:bldP spid="92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2362200" y="142876"/>
            <a:ext cx="7620000" cy="461963"/>
          </a:xfrm>
          <a:prstGeom prst="rect">
            <a:avLst/>
          </a:prstGeom>
          <a:noFill/>
          <a:ln w="9525">
            <a:noFill/>
            <a:miter lim="800000"/>
            <a:headEnd/>
            <a:tailEnd/>
          </a:ln>
        </p:spPr>
        <p:txBody>
          <a:bodyPr>
            <a:spAutoFit/>
          </a:bodyPr>
          <a:lstStyle/>
          <a:p>
            <a:pPr fontAlgn="base">
              <a:spcBef>
                <a:spcPct val="50000"/>
              </a:spcBef>
              <a:spcAft>
                <a:spcPct val="0"/>
              </a:spcAft>
            </a:pPr>
            <a:r>
              <a:rPr lang="en-US" sz="2400">
                <a:solidFill>
                  <a:srgbClr val="000000"/>
                </a:solidFill>
                <a:latin typeface="Arial" charset="0"/>
              </a:rPr>
              <a:t>* Tập kể phân vai  theo nhóm 3( 5 phút)</a:t>
            </a:r>
          </a:p>
        </p:txBody>
      </p:sp>
      <p:pic>
        <p:nvPicPr>
          <p:cNvPr id="31747" name="Picture 3" descr="5"/>
          <p:cNvPicPr>
            <a:picLocks noChangeAspect="1" noChangeArrowheads="1"/>
          </p:cNvPicPr>
          <p:nvPr/>
        </p:nvPicPr>
        <p:blipFill>
          <a:blip r:embed="rId2"/>
          <a:srcRect/>
          <a:stretch>
            <a:fillRect/>
          </a:stretch>
        </p:blipFill>
        <p:spPr bwMode="auto">
          <a:xfrm>
            <a:off x="1676400" y="1219200"/>
            <a:ext cx="6172200" cy="5486400"/>
          </a:xfrm>
          <a:prstGeom prst="rect">
            <a:avLst/>
          </a:prstGeom>
          <a:noFill/>
          <a:ln w="9525">
            <a:noFill/>
            <a:miter lim="800000"/>
            <a:headEnd/>
            <a:tailEnd/>
          </a:ln>
        </p:spPr>
      </p:pic>
      <p:sp>
        <p:nvSpPr>
          <p:cNvPr id="8196" name="Text Box 4"/>
          <p:cNvSpPr txBox="1">
            <a:spLocks noChangeArrowheads="1"/>
          </p:cNvSpPr>
          <p:nvPr/>
        </p:nvSpPr>
        <p:spPr bwMode="auto">
          <a:xfrm>
            <a:off x="7315200" y="1828800"/>
            <a:ext cx="2971800" cy="338138"/>
          </a:xfrm>
          <a:prstGeom prst="rect">
            <a:avLst/>
          </a:prstGeom>
          <a:noFill/>
          <a:ln w="9525">
            <a:noFill/>
            <a:miter lim="800000"/>
            <a:headEnd/>
            <a:tailEnd/>
          </a:ln>
        </p:spPr>
        <p:txBody>
          <a:bodyPr>
            <a:spAutoFit/>
          </a:bodyPr>
          <a:lstStyle/>
          <a:p>
            <a:pPr fontAlgn="base">
              <a:spcBef>
                <a:spcPct val="50000"/>
              </a:spcBef>
              <a:spcAft>
                <a:spcPct val="0"/>
              </a:spcAft>
            </a:pPr>
            <a:endParaRPr lang="en-US" sz="1600">
              <a:solidFill>
                <a:srgbClr val="000000"/>
              </a:solidFill>
              <a:latin typeface="Arial" charset="0"/>
            </a:endParaRPr>
          </a:p>
        </p:txBody>
      </p:sp>
      <p:sp>
        <p:nvSpPr>
          <p:cNvPr id="8197" name="Text Box 5"/>
          <p:cNvSpPr txBox="1">
            <a:spLocks noChangeArrowheads="1"/>
          </p:cNvSpPr>
          <p:nvPr/>
        </p:nvSpPr>
        <p:spPr bwMode="auto">
          <a:xfrm>
            <a:off x="7315200" y="2819400"/>
            <a:ext cx="2971800" cy="338138"/>
          </a:xfrm>
          <a:prstGeom prst="rect">
            <a:avLst/>
          </a:prstGeom>
          <a:noFill/>
          <a:ln w="9525">
            <a:noFill/>
            <a:miter lim="800000"/>
            <a:headEnd/>
            <a:tailEnd/>
          </a:ln>
        </p:spPr>
        <p:txBody>
          <a:bodyPr>
            <a:spAutoFit/>
          </a:bodyPr>
          <a:lstStyle/>
          <a:p>
            <a:pPr fontAlgn="base">
              <a:spcBef>
                <a:spcPct val="50000"/>
              </a:spcBef>
              <a:spcAft>
                <a:spcPct val="0"/>
              </a:spcAft>
            </a:pPr>
            <a:endParaRPr lang="en-US" sz="1600">
              <a:solidFill>
                <a:srgbClr val="000000"/>
              </a:solidFill>
              <a:latin typeface="Arial" charset="0"/>
            </a:endParaRPr>
          </a:p>
        </p:txBody>
      </p:sp>
      <p:sp>
        <p:nvSpPr>
          <p:cNvPr id="8198" name="Text Box 6"/>
          <p:cNvSpPr txBox="1">
            <a:spLocks noChangeArrowheads="1"/>
          </p:cNvSpPr>
          <p:nvPr/>
        </p:nvSpPr>
        <p:spPr bwMode="auto">
          <a:xfrm>
            <a:off x="7315200" y="1828800"/>
            <a:ext cx="3352800" cy="338138"/>
          </a:xfrm>
          <a:prstGeom prst="rect">
            <a:avLst/>
          </a:prstGeom>
          <a:noFill/>
          <a:ln w="9525">
            <a:noFill/>
            <a:miter lim="800000"/>
            <a:headEnd/>
            <a:tailEnd/>
          </a:ln>
        </p:spPr>
        <p:txBody>
          <a:bodyPr>
            <a:spAutoFit/>
          </a:bodyPr>
          <a:lstStyle/>
          <a:p>
            <a:pPr fontAlgn="base">
              <a:spcBef>
                <a:spcPct val="50000"/>
              </a:spcBef>
              <a:spcAft>
                <a:spcPct val="0"/>
              </a:spcAft>
            </a:pPr>
            <a:endParaRPr lang="en-US" sz="1600">
              <a:solidFill>
                <a:srgbClr val="000000"/>
              </a:solidFill>
              <a:latin typeface="Arial" charset="0"/>
            </a:endParaRPr>
          </a:p>
        </p:txBody>
      </p:sp>
      <p:sp>
        <p:nvSpPr>
          <p:cNvPr id="8199" name="Text Box 7"/>
          <p:cNvSpPr txBox="1">
            <a:spLocks noChangeArrowheads="1"/>
          </p:cNvSpPr>
          <p:nvPr/>
        </p:nvSpPr>
        <p:spPr bwMode="auto">
          <a:xfrm>
            <a:off x="7391400" y="2819400"/>
            <a:ext cx="2971800" cy="338138"/>
          </a:xfrm>
          <a:prstGeom prst="rect">
            <a:avLst/>
          </a:prstGeom>
          <a:noFill/>
          <a:ln w="9525">
            <a:noFill/>
            <a:miter lim="800000"/>
            <a:headEnd/>
            <a:tailEnd/>
          </a:ln>
        </p:spPr>
        <p:txBody>
          <a:bodyPr>
            <a:spAutoFit/>
          </a:bodyPr>
          <a:lstStyle/>
          <a:p>
            <a:pPr fontAlgn="base">
              <a:spcBef>
                <a:spcPct val="50000"/>
              </a:spcBef>
              <a:spcAft>
                <a:spcPct val="0"/>
              </a:spcAft>
            </a:pPr>
            <a:endParaRPr lang="en-US" sz="1600">
              <a:solidFill>
                <a:srgbClr val="000000"/>
              </a:solidFill>
              <a:latin typeface="Arial" charset="0"/>
            </a:endParaRPr>
          </a:p>
        </p:txBody>
      </p:sp>
      <p:sp>
        <p:nvSpPr>
          <p:cNvPr id="31752" name="Text Box 8"/>
          <p:cNvSpPr txBox="1">
            <a:spLocks noChangeArrowheads="1"/>
          </p:cNvSpPr>
          <p:nvPr/>
        </p:nvSpPr>
        <p:spPr bwMode="auto">
          <a:xfrm>
            <a:off x="7772400" y="1676400"/>
            <a:ext cx="2895600" cy="1784350"/>
          </a:xfrm>
          <a:prstGeom prst="rect">
            <a:avLst/>
          </a:prstGeom>
          <a:noFill/>
          <a:ln w="9525">
            <a:noFill/>
            <a:miter lim="800000"/>
            <a:headEnd/>
            <a:tailEnd/>
          </a:ln>
        </p:spPr>
        <p:txBody>
          <a:bodyPr>
            <a:spAutoFit/>
          </a:bodyPr>
          <a:lstStyle/>
          <a:p>
            <a:pPr marL="342900" indent="-342900" fontAlgn="base">
              <a:spcBef>
                <a:spcPct val="50000"/>
              </a:spcBef>
              <a:spcAft>
                <a:spcPct val="0"/>
              </a:spcAft>
              <a:buFontTx/>
              <a:buAutoNum type="alphaLcParenR"/>
            </a:pPr>
            <a:endParaRPr lang="en-US" sz="2000">
              <a:solidFill>
                <a:srgbClr val="000000"/>
              </a:solidFill>
              <a:latin typeface="Arial" charset="0"/>
            </a:endParaRPr>
          </a:p>
          <a:p>
            <a:pPr marL="342900" indent="-342900" fontAlgn="base">
              <a:spcBef>
                <a:spcPct val="50000"/>
              </a:spcBef>
              <a:spcAft>
                <a:spcPct val="0"/>
              </a:spcAft>
              <a:buFontTx/>
              <a:buChar char="-"/>
            </a:pPr>
            <a:r>
              <a:rPr lang="en-US" sz="2000" b="1">
                <a:solidFill>
                  <a:srgbClr val="000000"/>
                </a:solidFill>
                <a:latin typeface="Arial" charset="0"/>
              </a:rPr>
              <a:t>Trần Hưng Đạo</a:t>
            </a:r>
          </a:p>
          <a:p>
            <a:pPr marL="342900" indent="-342900" fontAlgn="base">
              <a:spcBef>
                <a:spcPct val="50000"/>
              </a:spcBef>
              <a:spcAft>
                <a:spcPct val="0"/>
              </a:spcAft>
              <a:buFontTx/>
              <a:buChar char="-"/>
            </a:pPr>
            <a:r>
              <a:rPr lang="en-US" sz="2000" b="1">
                <a:solidFill>
                  <a:srgbClr val="000000"/>
                </a:solidFill>
                <a:latin typeface="Arial" charset="0"/>
              </a:rPr>
              <a:t>Chàng trai</a:t>
            </a:r>
          </a:p>
          <a:p>
            <a:pPr marL="342900" indent="-342900" fontAlgn="base">
              <a:spcBef>
                <a:spcPct val="50000"/>
              </a:spcBef>
              <a:spcAft>
                <a:spcPct val="0"/>
              </a:spcAft>
            </a:pPr>
            <a:r>
              <a:rPr lang="en-US" sz="2000" b="1">
                <a:solidFill>
                  <a:srgbClr val="000000"/>
                </a:solidFill>
                <a:latin typeface="Arial" charset="0"/>
              </a:rPr>
              <a:t>- Người dẫn chuyện.</a:t>
            </a:r>
          </a:p>
        </p:txBody>
      </p:sp>
      <p:sp>
        <p:nvSpPr>
          <p:cNvPr id="31753" name="Text Box 9"/>
          <p:cNvSpPr txBox="1">
            <a:spLocks noChangeArrowheads="1"/>
          </p:cNvSpPr>
          <p:nvPr/>
        </p:nvSpPr>
        <p:spPr bwMode="auto">
          <a:xfrm>
            <a:off x="2286000" y="609600"/>
            <a:ext cx="7315200" cy="400050"/>
          </a:xfrm>
          <a:prstGeom prst="rect">
            <a:avLst/>
          </a:prstGeom>
          <a:noFill/>
          <a:ln w="9525">
            <a:noFill/>
            <a:miter lim="800000"/>
            <a:headEnd/>
            <a:tailEnd/>
          </a:ln>
        </p:spPr>
        <p:txBody>
          <a:bodyPr>
            <a:spAutoFit/>
          </a:bodyPr>
          <a:lstStyle/>
          <a:p>
            <a:pPr fontAlgn="base">
              <a:spcBef>
                <a:spcPct val="50000"/>
              </a:spcBef>
              <a:spcAft>
                <a:spcPct val="0"/>
              </a:spcAft>
            </a:pPr>
            <a:r>
              <a:rPr lang="en-US" sz="2000" b="1">
                <a:solidFill>
                  <a:srgbClr val="000000"/>
                </a:solidFill>
                <a:latin typeface="Arial" charset="0"/>
              </a:rPr>
              <a:t>? </a:t>
            </a:r>
            <a:r>
              <a:rPr lang="en-US" sz="2000">
                <a:solidFill>
                  <a:srgbClr val="000000"/>
                </a:solidFill>
                <a:latin typeface="Arial" charset="0"/>
              </a:rPr>
              <a:t>Câu chuyện có lời của những nhân vật nào?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box(in)">
                                      <p:cBhvr>
                                        <p:cTn id="7" dur="500"/>
                                        <p:tgtEl>
                                          <p:spTgt spid="317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1753"/>
                                        </p:tgtEl>
                                        <p:attrNameLst>
                                          <p:attrName>style.visibility</p:attrName>
                                        </p:attrNameLst>
                                      </p:cBhvr>
                                      <p:to>
                                        <p:strVal val="visible"/>
                                      </p:to>
                                    </p:set>
                                    <p:animEffect transition="in" filter="box(in)">
                                      <p:cBhvr>
                                        <p:cTn id="12" dur="500"/>
                                        <p:tgtEl>
                                          <p:spTgt spid="317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10" fill="hold" nodeType="clickEffect">
                                  <p:stCondLst>
                                    <p:cond delay="0"/>
                                  </p:stCondLst>
                                  <p:childTnLst>
                                    <p:set>
                                      <p:cBhvr>
                                        <p:cTn id="16" dur="1" fill="hold">
                                          <p:stCondLst>
                                            <p:cond delay="0"/>
                                          </p:stCondLst>
                                        </p:cTn>
                                        <p:tgtEl>
                                          <p:spTgt spid="31747"/>
                                        </p:tgtEl>
                                        <p:attrNameLst>
                                          <p:attrName>style.visibility</p:attrName>
                                        </p:attrNameLst>
                                      </p:cBhvr>
                                      <p:to>
                                        <p:strVal val="visible"/>
                                      </p:to>
                                    </p:set>
                                    <p:anim calcmode="lin" valueType="num">
                                      <p:cBhvr>
                                        <p:cTn id="17" dur="500" fill="hold"/>
                                        <p:tgtEl>
                                          <p:spTgt spid="31747"/>
                                        </p:tgtEl>
                                        <p:attrNameLst>
                                          <p:attrName>ppt_w</p:attrName>
                                        </p:attrNameLst>
                                      </p:cBhvr>
                                      <p:tavLst>
                                        <p:tav tm="0">
                                          <p:val>
                                            <p:fltVal val="0"/>
                                          </p:val>
                                        </p:tav>
                                        <p:tav tm="100000">
                                          <p:val>
                                            <p:strVal val="#ppt_w"/>
                                          </p:val>
                                        </p:tav>
                                      </p:tavLst>
                                    </p:anim>
                                    <p:anim calcmode="lin" valueType="num">
                                      <p:cBhvr>
                                        <p:cTn id="18" dur="500" fill="hold"/>
                                        <p:tgtEl>
                                          <p:spTgt spid="31747"/>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31752"/>
                                        </p:tgtEl>
                                        <p:attrNameLst>
                                          <p:attrName>style.visibility</p:attrName>
                                        </p:attrNameLst>
                                      </p:cBhvr>
                                      <p:to>
                                        <p:strVal val="visible"/>
                                      </p:to>
                                    </p:set>
                                    <p:animEffect transition="in" filter="box(in)">
                                      <p:cBhvr>
                                        <p:cTn id="23" dur="500"/>
                                        <p:tgtEl>
                                          <p:spTgt spid="317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52" grpId="0"/>
      <p:bldP spid="3175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1524000" y="0"/>
          <a:ext cx="9144000" cy="6858000"/>
        </p:xfrm>
        <a:graphic>
          <a:graphicData uri="http://schemas.openxmlformats.org/presentationml/2006/ole">
            <mc:AlternateContent xmlns:mc="http://schemas.openxmlformats.org/markup-compatibility/2006">
              <mc:Choice xmlns:v="urn:schemas-microsoft-com:vml" Requires="v">
                <p:oleObj name="Bitmap Image" r:id="rId2" imgW="4580952" imgH="3467584" progId="Paint.Picture">
                  <p:embed/>
                </p:oleObj>
              </mc:Choice>
              <mc:Fallback>
                <p:oleObj name="Bitmap Image" r:id="rId2" imgW="4580952" imgH="3467584" progId="Paint.Picture">
                  <p:embed/>
                  <p:pic>
                    <p:nvPicPr>
                      <p:cNvPr id="205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3"/>
          <p:cNvGraphicFramePr>
            <a:graphicFrameLocks noChangeAspect="1"/>
          </p:cNvGraphicFramePr>
          <p:nvPr/>
        </p:nvGraphicFramePr>
        <p:xfrm>
          <a:off x="1524000" y="0"/>
          <a:ext cx="4876800" cy="5791200"/>
        </p:xfrm>
        <a:graphic>
          <a:graphicData uri="http://schemas.openxmlformats.org/presentationml/2006/ole">
            <mc:AlternateContent xmlns:mc="http://schemas.openxmlformats.org/markup-compatibility/2006">
              <mc:Choice xmlns:v="urn:schemas-microsoft-com:vml" Requires="v">
                <p:oleObj name="Bitmap Image" r:id="rId4" imgW="1590897" imgH="971686" progId="Paint.Picture">
                  <p:embed/>
                </p:oleObj>
              </mc:Choice>
              <mc:Fallback>
                <p:oleObj name="Bitmap Image" r:id="rId4" imgW="1590897" imgH="971686" progId="Paint.Picture">
                  <p:embed/>
                  <p:pic>
                    <p:nvPicPr>
                      <p:cNvPr id="2051"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0"/>
                        <a:ext cx="48768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4"/>
          <p:cNvGraphicFramePr>
            <a:graphicFrameLocks noChangeAspect="1"/>
          </p:cNvGraphicFramePr>
          <p:nvPr/>
        </p:nvGraphicFramePr>
        <p:xfrm>
          <a:off x="6400800" y="0"/>
          <a:ext cx="4267200" cy="2819400"/>
        </p:xfrm>
        <a:graphic>
          <a:graphicData uri="http://schemas.openxmlformats.org/presentationml/2006/ole">
            <mc:AlternateContent xmlns:mc="http://schemas.openxmlformats.org/markup-compatibility/2006">
              <mc:Choice xmlns:v="urn:schemas-microsoft-com:vml" Requires="v">
                <p:oleObj name="Bitmap Image" r:id="rId6" imgW="1666667" imgH="1085714" progId="Paint.Picture">
                  <p:embed/>
                </p:oleObj>
              </mc:Choice>
              <mc:Fallback>
                <p:oleObj name="Bitmap Image" r:id="rId6" imgW="1666667" imgH="1085714" progId="Paint.Picture">
                  <p:embed/>
                  <p:pic>
                    <p:nvPicPr>
                      <p:cNvPr id="2052"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0"/>
                        <a:ext cx="42672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5"/>
          <p:cNvGraphicFramePr>
            <a:graphicFrameLocks noChangeAspect="1"/>
          </p:cNvGraphicFramePr>
          <p:nvPr/>
        </p:nvGraphicFramePr>
        <p:xfrm>
          <a:off x="6400800" y="2819400"/>
          <a:ext cx="4267200" cy="2971800"/>
        </p:xfrm>
        <a:graphic>
          <a:graphicData uri="http://schemas.openxmlformats.org/presentationml/2006/ole">
            <mc:AlternateContent xmlns:mc="http://schemas.openxmlformats.org/markup-compatibility/2006">
              <mc:Choice xmlns:v="urn:schemas-microsoft-com:vml" Requires="v">
                <p:oleObj name="Bitmap Image" r:id="rId8" imgW="1047619" imgH="971686" progId="Paint.Picture">
                  <p:embed/>
                </p:oleObj>
              </mc:Choice>
              <mc:Fallback>
                <p:oleObj name="Bitmap Image" r:id="rId8" imgW="1047619" imgH="971686" progId="Paint.Picture">
                  <p:embed/>
                  <p:pic>
                    <p:nvPicPr>
                      <p:cNvPr id="2053"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00800" y="2819400"/>
                        <a:ext cx="42672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894" name="Rectangle 6"/>
          <p:cNvSpPr>
            <a:spLocks noChangeArrowheads="1"/>
          </p:cNvSpPr>
          <p:nvPr/>
        </p:nvSpPr>
        <p:spPr bwMode="auto">
          <a:xfrm>
            <a:off x="1676400" y="5867400"/>
            <a:ext cx="4572000" cy="609600"/>
          </a:xfrm>
          <a:prstGeom prst="rect">
            <a:avLst/>
          </a:prstGeom>
          <a:noFill/>
          <a:ln w="9525">
            <a:noFill/>
            <a:miter lim="800000"/>
            <a:headEnd/>
            <a:tailEnd/>
          </a:ln>
        </p:spPr>
        <p:txBody>
          <a:bodyPr anchor="ctr"/>
          <a:lstStyle/>
          <a:p>
            <a:pPr algn="ctr" fontAlgn="base">
              <a:spcBef>
                <a:spcPct val="0"/>
              </a:spcBef>
              <a:spcAft>
                <a:spcPct val="0"/>
              </a:spcAft>
            </a:pPr>
            <a:r>
              <a:rPr lang="en-US" sz="2400" b="1" i="1">
                <a:solidFill>
                  <a:srgbClr val="800000"/>
                </a:solidFill>
                <a:latin typeface="Arial" charset="0"/>
              </a:rPr>
              <a:t>Đền thờ t</a:t>
            </a:r>
            <a:r>
              <a:rPr lang="vi-VN" sz="2400" b="1" i="1">
                <a:solidFill>
                  <a:srgbClr val="800000"/>
                </a:solidFill>
                <a:latin typeface="Arial" charset="0"/>
              </a:rPr>
              <a:t>ư</a:t>
            </a:r>
            <a:r>
              <a:rPr lang="en-US" sz="2400" b="1" i="1">
                <a:solidFill>
                  <a:srgbClr val="800000"/>
                </a:solidFill>
                <a:latin typeface="Arial" charset="0"/>
              </a:rPr>
              <a:t>ớng quân Phạm Ngũ Lão tại xã Phù Ủng</a:t>
            </a:r>
          </a:p>
        </p:txBody>
      </p:sp>
      <p:sp>
        <p:nvSpPr>
          <p:cNvPr id="37895" name="Rectangle 7"/>
          <p:cNvSpPr>
            <a:spLocks noChangeArrowheads="1"/>
          </p:cNvSpPr>
          <p:nvPr/>
        </p:nvSpPr>
        <p:spPr bwMode="auto">
          <a:xfrm>
            <a:off x="6705600" y="5943600"/>
            <a:ext cx="2819400" cy="609600"/>
          </a:xfrm>
          <a:prstGeom prst="rect">
            <a:avLst/>
          </a:prstGeom>
          <a:noFill/>
          <a:ln w="9525">
            <a:noFill/>
            <a:miter lim="800000"/>
            <a:headEnd/>
            <a:tailEnd/>
          </a:ln>
        </p:spPr>
        <p:txBody>
          <a:bodyPr anchor="ctr"/>
          <a:lstStyle/>
          <a:p>
            <a:pPr fontAlgn="base">
              <a:spcBef>
                <a:spcPct val="0"/>
              </a:spcBef>
              <a:spcAft>
                <a:spcPct val="0"/>
              </a:spcAft>
            </a:pPr>
            <a:r>
              <a:rPr lang="en-US" sz="2400">
                <a:solidFill>
                  <a:srgbClr val="000000"/>
                </a:solidFill>
                <a:latin typeface="Arial" charset="0"/>
              </a:rPr>
              <a:t> </a:t>
            </a:r>
            <a:r>
              <a:rPr lang="en-US" sz="2400" b="1" i="1">
                <a:solidFill>
                  <a:srgbClr val="800000"/>
                </a:solidFill>
                <a:latin typeface="Arial" charset="0"/>
              </a:rPr>
              <a:t>Lễ hội Đền Ủng</a:t>
            </a: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37894">
                                            <p:txEl>
                                              <p:pRg st="0" end="0"/>
                                            </p:txEl>
                                          </p:spTgt>
                                        </p:tgtEl>
                                        <p:attrNameLst>
                                          <p:attrName>style.visibility</p:attrName>
                                        </p:attrNameLst>
                                      </p:cBhvr>
                                      <p:to>
                                        <p:strVal val="visible"/>
                                      </p:to>
                                    </p:set>
                                    <p:anim calcmode="lin" valueType="num">
                                      <p:cBhvr>
                                        <p:cTn id="7" dur="500" fill="hold"/>
                                        <p:tgtEl>
                                          <p:spTgt spid="3789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789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37895">
                                            <p:txEl>
                                              <p:pRg st="0" end="0"/>
                                            </p:txEl>
                                          </p:spTgt>
                                        </p:tgtEl>
                                        <p:attrNameLst>
                                          <p:attrName>style.visibility</p:attrName>
                                        </p:attrNameLst>
                                      </p:cBhvr>
                                      <p:to>
                                        <p:strVal val="visible"/>
                                      </p:to>
                                    </p:set>
                                    <p:anim calcmode="lin" valueType="num">
                                      <p:cBhvr>
                                        <p:cTn id="13" dur="500" fill="hold"/>
                                        <p:tgtEl>
                                          <p:spTgt spid="3789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789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l" eaLnBrk="1" hangingPunct="1"/>
            <a:r>
              <a:rPr lang="en-US" sz="2400" b="1" u="sng"/>
              <a:t>Bài tập2</a:t>
            </a:r>
            <a:r>
              <a:rPr lang="en-US" sz="2400"/>
              <a:t>: Viết lại câu trả lời cho câu hỏi b hoặc c.</a:t>
            </a:r>
          </a:p>
        </p:txBody>
      </p:sp>
      <p:sp>
        <p:nvSpPr>
          <p:cNvPr id="10247" name="Text Box 7"/>
          <p:cNvSpPr txBox="1">
            <a:spLocks noChangeArrowheads="1"/>
          </p:cNvSpPr>
          <p:nvPr/>
        </p:nvSpPr>
        <p:spPr bwMode="auto">
          <a:xfrm>
            <a:off x="2057400" y="2667000"/>
            <a:ext cx="7620000" cy="1016000"/>
          </a:xfrm>
          <a:prstGeom prst="rect">
            <a:avLst/>
          </a:prstGeom>
          <a:noFill/>
          <a:ln w="9525">
            <a:noFill/>
            <a:miter lim="800000"/>
            <a:headEnd/>
            <a:tailEnd/>
          </a:ln>
        </p:spPr>
        <p:txBody>
          <a:bodyPr>
            <a:spAutoFit/>
          </a:bodyPr>
          <a:lstStyle/>
          <a:p>
            <a:pPr fontAlgn="base">
              <a:spcBef>
                <a:spcPct val="50000"/>
              </a:spcBef>
              <a:spcAft>
                <a:spcPct val="0"/>
              </a:spcAft>
            </a:pPr>
            <a:r>
              <a:rPr lang="en-US" sz="2000" b="1" u="sng">
                <a:solidFill>
                  <a:srgbClr val="000000"/>
                </a:solidFill>
                <a:latin typeface="Arial" charset="0"/>
              </a:rPr>
              <a:t>Trả lời câu b</a:t>
            </a:r>
            <a:r>
              <a:rPr lang="en-US" sz="2000">
                <a:solidFill>
                  <a:srgbClr val="000000"/>
                </a:solidFill>
                <a:latin typeface="Arial" charset="0"/>
              </a:rPr>
              <a:t>: Vì chàng trai mải mê đan sọt không nhận thấy kiệu của Trần Hưng Đạo đến, quân mở đường lấy giáo đâm vào đùi  để chàng trai tỉnh ra dời khỏi chỗ ngồi.</a:t>
            </a:r>
          </a:p>
        </p:txBody>
      </p:sp>
      <p:sp>
        <p:nvSpPr>
          <p:cNvPr id="10248" name="Text Box 8"/>
          <p:cNvSpPr txBox="1">
            <a:spLocks noChangeArrowheads="1"/>
          </p:cNvSpPr>
          <p:nvPr/>
        </p:nvSpPr>
        <p:spPr bwMode="auto">
          <a:xfrm>
            <a:off x="2057400" y="4038600"/>
            <a:ext cx="7848600" cy="1016000"/>
          </a:xfrm>
          <a:prstGeom prst="rect">
            <a:avLst/>
          </a:prstGeom>
          <a:noFill/>
          <a:ln w="9525">
            <a:noFill/>
            <a:miter lim="800000"/>
            <a:headEnd/>
            <a:tailEnd/>
          </a:ln>
        </p:spPr>
        <p:txBody>
          <a:bodyPr>
            <a:spAutoFit/>
          </a:bodyPr>
          <a:lstStyle/>
          <a:p>
            <a:pPr fontAlgn="base">
              <a:spcBef>
                <a:spcPct val="50000"/>
              </a:spcBef>
              <a:spcAft>
                <a:spcPct val="0"/>
              </a:spcAft>
            </a:pPr>
            <a:r>
              <a:rPr lang="en-US" sz="2000" b="1" u="sng">
                <a:solidFill>
                  <a:srgbClr val="000000"/>
                </a:solidFill>
                <a:latin typeface="Arial" charset="0"/>
              </a:rPr>
              <a:t>Trả lời câu c</a:t>
            </a:r>
            <a:r>
              <a:rPr lang="en-US" sz="2000">
                <a:solidFill>
                  <a:srgbClr val="000000"/>
                </a:solidFill>
                <a:latin typeface="Arial" charset="0"/>
              </a:rPr>
              <a:t>: Vì Trần Hưng Đạo mến trọng chàng trai giàu lòng yêu nước và có tài: Mải nghĩ việc nước đến nỗi giáo đâm vào đùi, máu chảy chẳng biết đau còn nói rất trôi chảy về phép dùng binh.</a:t>
            </a:r>
          </a:p>
        </p:txBody>
      </p:sp>
      <p:sp>
        <p:nvSpPr>
          <p:cNvPr id="10249" name="Text Box 9"/>
          <p:cNvSpPr txBox="1">
            <a:spLocks noChangeArrowheads="1"/>
          </p:cNvSpPr>
          <p:nvPr/>
        </p:nvSpPr>
        <p:spPr bwMode="auto">
          <a:xfrm>
            <a:off x="2209800" y="1371600"/>
            <a:ext cx="8153400" cy="400050"/>
          </a:xfrm>
          <a:prstGeom prst="rect">
            <a:avLst/>
          </a:prstGeom>
          <a:noFill/>
          <a:ln w="9525">
            <a:noFill/>
            <a:miter lim="800000"/>
            <a:headEnd/>
            <a:tailEnd/>
          </a:ln>
        </p:spPr>
        <p:txBody>
          <a:bodyPr>
            <a:spAutoFit/>
          </a:bodyPr>
          <a:lstStyle/>
          <a:p>
            <a:pPr fontAlgn="base">
              <a:spcBef>
                <a:spcPct val="50000"/>
              </a:spcBef>
              <a:spcAft>
                <a:spcPct val="0"/>
              </a:spcAft>
            </a:pPr>
            <a:r>
              <a:rPr lang="en-US" sz="2000">
                <a:solidFill>
                  <a:srgbClr val="000000"/>
                </a:solidFill>
                <a:latin typeface="Arial" charset="0"/>
              </a:rPr>
              <a:t>b) Vì sao quân lính đâm giáo vào đùi chàng trai?</a:t>
            </a:r>
          </a:p>
        </p:txBody>
      </p:sp>
      <p:sp>
        <p:nvSpPr>
          <p:cNvPr id="10250" name="Text Box 10"/>
          <p:cNvSpPr txBox="1">
            <a:spLocks noChangeArrowheads="1"/>
          </p:cNvSpPr>
          <p:nvPr/>
        </p:nvSpPr>
        <p:spPr bwMode="auto">
          <a:xfrm>
            <a:off x="2209800" y="1905000"/>
            <a:ext cx="8077200" cy="400050"/>
          </a:xfrm>
          <a:prstGeom prst="rect">
            <a:avLst/>
          </a:prstGeom>
          <a:noFill/>
          <a:ln w="9525">
            <a:noFill/>
            <a:miter lim="800000"/>
            <a:headEnd/>
            <a:tailEnd/>
          </a:ln>
        </p:spPr>
        <p:txBody>
          <a:bodyPr>
            <a:spAutoFit/>
          </a:bodyPr>
          <a:lstStyle/>
          <a:p>
            <a:pPr fontAlgn="base">
              <a:spcBef>
                <a:spcPct val="50000"/>
              </a:spcBef>
              <a:spcAft>
                <a:spcPct val="0"/>
              </a:spcAft>
            </a:pPr>
            <a:r>
              <a:rPr lang="en-US" sz="2000">
                <a:solidFill>
                  <a:srgbClr val="000000"/>
                </a:solidFill>
                <a:latin typeface="Arial" charset="0"/>
              </a:rPr>
              <a:t>c) Vì sao Trần Hưng Đạo đưa chàng trai về kinh đô?</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box(in)">
                                      <p:cBhvr>
                                        <p:cTn id="7" dur="500"/>
                                        <p:tgtEl>
                                          <p:spTgt spid="102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249"/>
                                        </p:tgtEl>
                                        <p:attrNameLst>
                                          <p:attrName>style.visibility</p:attrName>
                                        </p:attrNameLst>
                                      </p:cBhvr>
                                      <p:to>
                                        <p:strVal val="visible"/>
                                      </p:to>
                                    </p:set>
                                    <p:animEffect transition="in" filter="box(in)">
                                      <p:cBhvr>
                                        <p:cTn id="12" dur="500"/>
                                        <p:tgtEl>
                                          <p:spTgt spid="1024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250"/>
                                        </p:tgtEl>
                                        <p:attrNameLst>
                                          <p:attrName>style.visibility</p:attrName>
                                        </p:attrNameLst>
                                      </p:cBhvr>
                                      <p:to>
                                        <p:strVal val="visible"/>
                                      </p:to>
                                    </p:set>
                                    <p:anim calcmode="lin" valueType="num">
                                      <p:cBhvr additive="base">
                                        <p:cTn id="17" dur="500" fill="hold"/>
                                        <p:tgtEl>
                                          <p:spTgt spid="10250"/>
                                        </p:tgtEl>
                                        <p:attrNameLst>
                                          <p:attrName>ppt_x</p:attrName>
                                        </p:attrNameLst>
                                      </p:cBhvr>
                                      <p:tavLst>
                                        <p:tav tm="0">
                                          <p:val>
                                            <p:strVal val="#ppt_x"/>
                                          </p:val>
                                        </p:tav>
                                        <p:tav tm="100000">
                                          <p:val>
                                            <p:strVal val="#ppt_x"/>
                                          </p:val>
                                        </p:tav>
                                      </p:tavLst>
                                    </p:anim>
                                    <p:anim calcmode="lin" valueType="num">
                                      <p:cBhvr additive="base">
                                        <p:cTn id="18" dur="500" fill="hold"/>
                                        <p:tgtEl>
                                          <p:spTgt spid="10250"/>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247"/>
                                        </p:tgtEl>
                                        <p:attrNameLst>
                                          <p:attrName>style.visibility</p:attrName>
                                        </p:attrNameLst>
                                      </p:cBhvr>
                                      <p:to>
                                        <p:strVal val="visible"/>
                                      </p:to>
                                    </p:set>
                                    <p:anim calcmode="lin" valueType="num">
                                      <p:cBhvr additive="base">
                                        <p:cTn id="23" dur="500" fill="hold"/>
                                        <p:tgtEl>
                                          <p:spTgt spid="10247"/>
                                        </p:tgtEl>
                                        <p:attrNameLst>
                                          <p:attrName>ppt_x</p:attrName>
                                        </p:attrNameLst>
                                      </p:cBhvr>
                                      <p:tavLst>
                                        <p:tav tm="0">
                                          <p:val>
                                            <p:strVal val="#ppt_x"/>
                                          </p:val>
                                        </p:tav>
                                        <p:tav tm="100000">
                                          <p:val>
                                            <p:strVal val="#ppt_x"/>
                                          </p:val>
                                        </p:tav>
                                      </p:tavLst>
                                    </p:anim>
                                    <p:anim calcmode="lin" valueType="num">
                                      <p:cBhvr additive="base">
                                        <p:cTn id="24" dur="500" fill="hold"/>
                                        <p:tgtEl>
                                          <p:spTgt spid="10247"/>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248"/>
                                        </p:tgtEl>
                                        <p:attrNameLst>
                                          <p:attrName>style.visibility</p:attrName>
                                        </p:attrNameLst>
                                      </p:cBhvr>
                                      <p:to>
                                        <p:strVal val="visible"/>
                                      </p:to>
                                    </p:set>
                                    <p:anim calcmode="lin" valueType="num">
                                      <p:cBhvr additive="base">
                                        <p:cTn id="29" dur="500" fill="hold"/>
                                        <p:tgtEl>
                                          <p:spTgt spid="10248"/>
                                        </p:tgtEl>
                                        <p:attrNameLst>
                                          <p:attrName>ppt_x</p:attrName>
                                        </p:attrNameLst>
                                      </p:cBhvr>
                                      <p:tavLst>
                                        <p:tav tm="0">
                                          <p:val>
                                            <p:strVal val="#ppt_x"/>
                                          </p:val>
                                        </p:tav>
                                        <p:tav tm="100000">
                                          <p:val>
                                            <p:strVal val="#ppt_x"/>
                                          </p:val>
                                        </p:tav>
                                      </p:tavLst>
                                    </p:anim>
                                    <p:anim calcmode="lin" valueType="num">
                                      <p:cBhvr additive="base">
                                        <p:cTn id="30" dur="500" fill="hold"/>
                                        <p:tgtEl>
                                          <p:spTgt spid="102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7" grpId="0"/>
      <p:bldP spid="10248" grpId="0"/>
      <p:bldP spid="10249" grpId="0"/>
      <p:bldP spid="10250"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492</Words>
  <Application>Microsoft Office PowerPoint</Application>
  <PresentationFormat>Widescreen</PresentationFormat>
  <Paragraphs>38</Paragraphs>
  <Slides>8</Slides>
  <Notes>0</Notes>
  <HiddenSlides>0</HiddenSlides>
  <MMClips>0</MMClips>
  <ScaleCrop>false</ScaleCrop>
  <HeadingPairs>
    <vt:vector size="8" baseType="variant">
      <vt:variant>
        <vt:lpstr>Fonts Used</vt:lpstr>
      </vt:variant>
      <vt:variant>
        <vt:i4>1</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1" baseType="lpstr">
      <vt:lpstr>Arial</vt:lpstr>
      <vt:lpstr>Default Design</vt:lpstr>
      <vt:lpstr>Bitmap Image</vt:lpstr>
      <vt:lpstr>PowerPoint Presentation</vt:lpstr>
      <vt:lpstr>PowerPoint Presentation</vt:lpstr>
      <vt:lpstr>a) Chàng trai ngồi bên vệ đường làm gì? </vt:lpstr>
      <vt:lpstr>PowerPoint Presentation</vt:lpstr>
      <vt:lpstr>PowerPoint Presentation</vt:lpstr>
      <vt:lpstr>PowerPoint Presentation</vt:lpstr>
      <vt:lpstr>PowerPoint Presentation</vt:lpstr>
      <vt:lpstr>Bài tập2: Viết lại câu trả lời cho câu hỏi b hoặc 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OanhTu</dc:creator>
  <cp:lastModifiedBy>OanhTu</cp:lastModifiedBy>
  <cp:revision>1</cp:revision>
  <dcterms:created xsi:type="dcterms:W3CDTF">2021-01-24T12:23:29Z</dcterms:created>
  <dcterms:modified xsi:type="dcterms:W3CDTF">2021-01-24T12:23:47Z</dcterms:modified>
</cp:coreProperties>
</file>