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7"/>
  </p:notesMasterIdLst>
  <p:sldIdLst>
    <p:sldId id="348" r:id="rId2"/>
    <p:sldId id="347" r:id="rId3"/>
    <p:sldId id="315" r:id="rId4"/>
    <p:sldId id="316" r:id="rId5"/>
    <p:sldId id="317" r:id="rId6"/>
    <p:sldId id="318" r:id="rId7"/>
    <p:sldId id="319" r:id="rId8"/>
    <p:sldId id="320" r:id="rId9"/>
    <p:sldId id="321" r:id="rId10"/>
    <p:sldId id="322" r:id="rId11"/>
    <p:sldId id="323" r:id="rId12"/>
    <p:sldId id="324" r:id="rId13"/>
    <p:sldId id="325" r:id="rId14"/>
    <p:sldId id="327" r:id="rId15"/>
    <p:sldId id="326" r:id="rId16"/>
    <p:sldId id="328" r:id="rId17"/>
    <p:sldId id="329" r:id="rId18"/>
    <p:sldId id="330" r:id="rId19"/>
    <p:sldId id="331" r:id="rId20"/>
    <p:sldId id="332" r:id="rId21"/>
    <p:sldId id="333" r:id="rId22"/>
    <p:sldId id="345" r:id="rId23"/>
    <p:sldId id="334" r:id="rId24"/>
    <p:sldId id="335" r:id="rId25"/>
    <p:sldId id="336"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3333FF"/>
    <a:srgbClr val="FF0000"/>
    <a:srgbClr val="BEA8F6"/>
    <a:srgbClr val="DCE846"/>
    <a:srgbClr val="3D3DEB"/>
    <a:srgbClr val="29DB64"/>
    <a:srgbClr val="E7637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94494" autoAdjust="0"/>
  </p:normalViewPr>
  <p:slideViewPr>
    <p:cSldViewPr>
      <p:cViewPr varScale="1">
        <p:scale>
          <a:sx n="64" d="100"/>
          <a:sy n="64" d="100"/>
        </p:scale>
        <p:origin x="16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2ECB0A-5B3A-48C9-98F4-86BEE92D55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31B51DD8-5A21-4568-8676-61CEAAD2DC0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709B290-4A3E-426D-9245-1FAE500F2E47}" type="datetimeFigureOut">
              <a:rPr lang="en-US"/>
              <a:pPr>
                <a:defRPr/>
              </a:pPr>
              <a:t>3/17/2022</a:t>
            </a:fld>
            <a:endParaRPr lang="en-US"/>
          </a:p>
        </p:txBody>
      </p:sp>
      <p:sp>
        <p:nvSpPr>
          <p:cNvPr id="4" name="Slide Image Placeholder 3">
            <a:extLst>
              <a:ext uri="{FF2B5EF4-FFF2-40B4-BE49-F238E27FC236}">
                <a16:creationId xmlns:a16="http://schemas.microsoft.com/office/drawing/2014/main" id="{AABED2F7-5A5A-445D-A567-275AA7E85EC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139DA9F-8C24-4E9B-B54A-04EC7BF5A92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1A355E4-C60C-48A5-A0F7-BB7C89EAB83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C01972F-4CE7-4093-9CE6-329EDDA7814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F005B13-29CD-4748-A248-CB639B4B0BBC}" type="slidenum">
              <a:rPr lang="en-US" altLang="en-US"/>
              <a:pPr/>
              <a:t>‹#›</a:t>
            </a:fld>
            <a:endParaRPr lang="en-US" altLang="en-US"/>
          </a:p>
        </p:txBody>
      </p:sp>
    </p:spTree>
    <p:extLst>
      <p:ext uri="{BB962C8B-B14F-4D97-AF65-F5344CB8AC3E}">
        <p14:creationId xmlns:p14="http://schemas.microsoft.com/office/powerpoint/2010/main" val="3555337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CC94E159-42D6-4383-92B3-EA9955F73502}" type="slidenum">
              <a:rPr lang="en-US" altLang="en-US" smtClean="0"/>
              <a:pPr/>
              <a:t>‹#›</a:t>
            </a:fld>
            <a:endParaRPr lang="en-US" altLang="en-US"/>
          </a:p>
        </p:txBody>
      </p:sp>
    </p:spTree>
    <p:extLst>
      <p:ext uri="{BB962C8B-B14F-4D97-AF65-F5344CB8AC3E}">
        <p14:creationId xmlns:p14="http://schemas.microsoft.com/office/powerpoint/2010/main" val="13966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847C4640-6A7C-4438-BEFC-CD778C296469}" type="slidenum">
              <a:rPr lang="en-US" altLang="en-US" smtClean="0"/>
              <a:pPr/>
              <a:t>‹#›</a:t>
            </a:fld>
            <a:endParaRPr lang="en-US" altLang="en-US"/>
          </a:p>
        </p:txBody>
      </p:sp>
    </p:spTree>
    <p:extLst>
      <p:ext uri="{BB962C8B-B14F-4D97-AF65-F5344CB8AC3E}">
        <p14:creationId xmlns:p14="http://schemas.microsoft.com/office/powerpoint/2010/main" val="2749119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973B3E72-2B2C-4B66-A8F0-9A56EF8E71DA}" type="slidenum">
              <a:rPr lang="en-US" altLang="en-US" smtClean="0"/>
              <a:pPr/>
              <a:t>‹#›</a:t>
            </a:fld>
            <a:endParaRPr lang="en-US" altLang="en-US"/>
          </a:p>
        </p:txBody>
      </p:sp>
    </p:spTree>
    <p:extLst>
      <p:ext uri="{BB962C8B-B14F-4D97-AF65-F5344CB8AC3E}">
        <p14:creationId xmlns:p14="http://schemas.microsoft.com/office/powerpoint/2010/main" val="1303521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B2994555-027D-42DB-B073-A4AA7E5FDBA0}" type="slidenum">
              <a:rPr lang="en-US" altLang="en-US" smtClean="0"/>
              <a:pPr/>
              <a:t>‹#›</a:t>
            </a:fld>
            <a:endParaRPr lang="en-US" altLang="en-US"/>
          </a:p>
        </p:txBody>
      </p:sp>
    </p:spTree>
    <p:extLst>
      <p:ext uri="{BB962C8B-B14F-4D97-AF65-F5344CB8AC3E}">
        <p14:creationId xmlns:p14="http://schemas.microsoft.com/office/powerpoint/2010/main" val="282521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7C4F1CF-DC26-4360-8E99-9382D3483C72}" type="slidenum">
              <a:rPr lang="en-US" altLang="en-US" smtClean="0"/>
              <a:pPr/>
              <a:t>‹#›</a:t>
            </a:fld>
            <a:endParaRPr lang="en-US" altLang="en-US"/>
          </a:p>
        </p:txBody>
      </p:sp>
    </p:spTree>
    <p:extLst>
      <p:ext uri="{BB962C8B-B14F-4D97-AF65-F5344CB8AC3E}">
        <p14:creationId xmlns:p14="http://schemas.microsoft.com/office/powerpoint/2010/main" val="1899370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ABD623D-783E-4ACE-82A1-F73910801096}" type="slidenum">
              <a:rPr lang="en-US" altLang="en-US" smtClean="0"/>
              <a:pPr/>
              <a:t>‹#›</a:t>
            </a:fld>
            <a:endParaRPr lang="en-US" altLang="en-US"/>
          </a:p>
        </p:txBody>
      </p:sp>
    </p:spTree>
    <p:extLst>
      <p:ext uri="{BB962C8B-B14F-4D97-AF65-F5344CB8AC3E}">
        <p14:creationId xmlns:p14="http://schemas.microsoft.com/office/powerpoint/2010/main" val="415377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DD0E55F-B93A-404D-9EA2-1BD0A0310F82}" type="slidenum">
              <a:rPr lang="en-US" altLang="en-US" smtClean="0"/>
              <a:pPr/>
              <a:t>‹#›</a:t>
            </a:fld>
            <a:endParaRPr lang="en-US" altLang="en-US"/>
          </a:p>
        </p:txBody>
      </p:sp>
    </p:spTree>
    <p:extLst>
      <p:ext uri="{BB962C8B-B14F-4D97-AF65-F5344CB8AC3E}">
        <p14:creationId xmlns:p14="http://schemas.microsoft.com/office/powerpoint/2010/main" val="167417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DD0E55F-B93A-404D-9EA2-1BD0A0310F82}" type="slidenum">
              <a:rPr lang="en-US" altLang="en-US" smtClean="0"/>
              <a:pPr/>
              <a:t>‹#›</a:t>
            </a:fld>
            <a:endParaRPr lang="en-US" altLang="en-US"/>
          </a:p>
        </p:txBody>
      </p:sp>
    </p:spTree>
    <p:extLst>
      <p:ext uri="{BB962C8B-B14F-4D97-AF65-F5344CB8AC3E}">
        <p14:creationId xmlns:p14="http://schemas.microsoft.com/office/powerpoint/2010/main" val="1008756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DD0E55F-B93A-404D-9EA2-1BD0A0310F82}" type="slidenum">
              <a:rPr lang="en-US" altLang="en-US" smtClean="0"/>
              <a:pPr/>
              <a:t>‹#›</a:t>
            </a:fld>
            <a:endParaRPr lang="en-US" altLang="en-US"/>
          </a:p>
        </p:txBody>
      </p:sp>
    </p:spTree>
    <p:extLst>
      <p:ext uri="{BB962C8B-B14F-4D97-AF65-F5344CB8AC3E}">
        <p14:creationId xmlns:p14="http://schemas.microsoft.com/office/powerpoint/2010/main" val="335166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DD0E55F-B93A-404D-9EA2-1BD0A0310F82}" type="slidenum">
              <a:rPr lang="en-US" altLang="en-US" smtClean="0"/>
              <a:pPr/>
              <a:t>‹#›</a:t>
            </a:fld>
            <a:endParaRPr lang="en-US" altLang="en-US"/>
          </a:p>
        </p:txBody>
      </p:sp>
    </p:spTree>
    <p:extLst>
      <p:ext uri="{BB962C8B-B14F-4D97-AF65-F5344CB8AC3E}">
        <p14:creationId xmlns:p14="http://schemas.microsoft.com/office/powerpoint/2010/main" val="429382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1C68222-4185-4B5A-9144-0C35251FA9F4}" type="slidenum">
              <a:rPr lang="en-US" altLang="en-US" smtClean="0"/>
              <a:pPr/>
              <a:t>‹#›</a:t>
            </a:fld>
            <a:endParaRPr lang="en-US" altLang="en-US"/>
          </a:p>
        </p:txBody>
      </p:sp>
    </p:spTree>
    <p:extLst>
      <p:ext uri="{BB962C8B-B14F-4D97-AF65-F5344CB8AC3E}">
        <p14:creationId xmlns:p14="http://schemas.microsoft.com/office/powerpoint/2010/main" val="4250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C52DEF90-5488-4097-896C-239CC7306EB8}" type="slidenum">
              <a:rPr lang="en-US" altLang="en-US" smtClean="0"/>
              <a:pPr/>
              <a:t>‹#›</a:t>
            </a:fld>
            <a:endParaRPr lang="en-US" altLang="en-US"/>
          </a:p>
        </p:txBody>
      </p:sp>
    </p:spTree>
    <p:extLst>
      <p:ext uri="{BB962C8B-B14F-4D97-AF65-F5344CB8AC3E}">
        <p14:creationId xmlns:p14="http://schemas.microsoft.com/office/powerpoint/2010/main" val="82200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994C002D-F6B2-4EE8-938A-FF4036E29C2F}" type="slidenum">
              <a:rPr lang="en-US" altLang="en-US" smtClean="0"/>
              <a:pPr/>
              <a:t>‹#›</a:t>
            </a:fld>
            <a:endParaRPr lang="en-US" altLang="en-US"/>
          </a:p>
        </p:txBody>
      </p:sp>
    </p:spTree>
    <p:extLst>
      <p:ext uri="{BB962C8B-B14F-4D97-AF65-F5344CB8AC3E}">
        <p14:creationId xmlns:p14="http://schemas.microsoft.com/office/powerpoint/2010/main" val="205883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39728ED0-FC15-4000-B109-7B79D6C88F06}" type="slidenum">
              <a:rPr lang="en-US" altLang="en-US" smtClean="0"/>
              <a:pPr/>
              <a:t>‹#›</a:t>
            </a:fld>
            <a:endParaRPr lang="en-US" altLang="en-US"/>
          </a:p>
        </p:txBody>
      </p:sp>
    </p:spTree>
    <p:extLst>
      <p:ext uri="{BB962C8B-B14F-4D97-AF65-F5344CB8AC3E}">
        <p14:creationId xmlns:p14="http://schemas.microsoft.com/office/powerpoint/2010/main" val="143133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15E06-267B-46B7-90C3-2FF4218ACBE7}" type="slidenum">
              <a:rPr lang="en-US" altLang="en-US" smtClean="0"/>
              <a:pPr/>
              <a:t>‹#›</a:t>
            </a:fld>
            <a:endParaRPr lang="en-US" altLang="en-US"/>
          </a:p>
        </p:txBody>
      </p:sp>
    </p:spTree>
    <p:extLst>
      <p:ext uri="{BB962C8B-B14F-4D97-AF65-F5344CB8AC3E}">
        <p14:creationId xmlns:p14="http://schemas.microsoft.com/office/powerpoint/2010/main" val="37061475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4010" r:id="rId3"/>
    <p:sldLayoutId id="2147484009" r:id="rId4"/>
    <p:sldLayoutId id="214748400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3581400"/>
            <a:ext cx="6705600"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MÔN: LUYỆN TỪ VÀ CÂU </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ndParaRPr>
          </a:p>
        </p:txBody>
      </p:sp>
      <p:sp>
        <p:nvSpPr>
          <p:cNvPr id="5" name="TextBox 4"/>
          <p:cNvSpPr txBox="1"/>
          <p:nvPr/>
        </p:nvSpPr>
        <p:spPr>
          <a:xfrm>
            <a:off x="1524000" y="1828800"/>
            <a:ext cx="6248400" cy="2895600"/>
          </a:xfrm>
          <a:prstGeom prst="rect">
            <a:avLst/>
          </a:prstGeom>
          <a:noFill/>
        </p:spPr>
        <p:txBody>
          <a:bodyPr wrap="square" rtlCol="0">
            <a:prstTxWarp prst="textArchUp">
              <a:avLst/>
            </a:prstTxWarp>
            <a:spAutoFit/>
          </a:bodyPr>
          <a:lstStyle/>
          <a:p>
            <a:r>
              <a:rPr lang="vi-V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CHÀO MỪNG CÁC EM HỌC SINH</a:t>
            </a: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 LỚP</a:t>
            </a:r>
            <a:r>
              <a:rPr lang="vi-V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 3</a:t>
            </a: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B</a:t>
            </a:r>
          </a:p>
        </p:txBody>
      </p:sp>
    </p:spTree>
    <p:extLst>
      <p:ext uri="{BB962C8B-B14F-4D97-AF65-F5344CB8AC3E}">
        <p14:creationId xmlns:p14="http://schemas.microsoft.com/office/powerpoint/2010/main" val="122875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535CEF74-9692-419E-9A61-715F68EEE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8DED731A-D6FD-4450-839A-BBC66D0C9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286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7A34AE1-7C6D-46D9-A15D-A5A8653C084D}"/>
              </a:ext>
            </a:extLst>
          </p:cNvPr>
          <p:cNvSpPr txBox="1">
            <a:spLocks noChangeArrowheads="1"/>
          </p:cNvSpPr>
          <p:nvPr/>
        </p:nvSpPr>
        <p:spPr bwMode="auto">
          <a:xfrm>
            <a:off x="3165475" y="5845175"/>
            <a:ext cx="24812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Lễ hội Núi Bà</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32584F19-A50F-47DA-A045-8B40521DA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3A4AF543-1D00-4D10-8127-60393D304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949F71B-6AB7-4787-AD93-B09648863F46}"/>
              </a:ext>
            </a:extLst>
          </p:cNvPr>
          <p:cNvSpPr txBox="1">
            <a:spLocks noChangeArrowheads="1"/>
          </p:cNvSpPr>
          <p:nvPr/>
        </p:nvSpPr>
        <p:spPr bwMode="auto">
          <a:xfrm>
            <a:off x="2794000" y="5903913"/>
            <a:ext cx="3556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Hội Lim – Bắc Ninh </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EE78FF04-C17F-4006-B0C5-6410E381B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B2A469BE-EC6D-4DD9-BEF5-3229E831E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0050"/>
            <a:ext cx="8534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77C0932-E490-41ED-BD00-9008B6DCFB09}"/>
              </a:ext>
            </a:extLst>
          </p:cNvPr>
          <p:cNvSpPr txBox="1">
            <a:spLocks noChangeArrowheads="1"/>
          </p:cNvSpPr>
          <p:nvPr/>
        </p:nvSpPr>
        <p:spPr bwMode="auto">
          <a:xfrm>
            <a:off x="2209800" y="5791200"/>
            <a:ext cx="3679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Hội đua thuyền rồng</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D88F2333-2DBC-4A28-8E4D-9332C925B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04800"/>
            <a:ext cx="8534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A9B8A53E-6699-419D-8902-FBE912639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81000"/>
            <a:ext cx="8534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C57A911-6886-49E3-AB49-AF9C7B9703B5}"/>
              </a:ext>
            </a:extLst>
          </p:cNvPr>
          <p:cNvSpPr txBox="1">
            <a:spLocks noChangeArrowheads="1"/>
          </p:cNvSpPr>
          <p:nvPr/>
        </p:nvSpPr>
        <p:spPr bwMode="auto">
          <a:xfrm>
            <a:off x="2362200" y="5903913"/>
            <a:ext cx="4171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Hội chọi trâu – Đồ Sơn </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C5E0DFD9-91F2-4C0D-B690-F9B9EC36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815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02FB04DE-7227-4A6B-91A0-6D4CA4798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61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28ACA02-5B0C-4D13-AE13-CD663000E4E8}"/>
              </a:ext>
            </a:extLst>
          </p:cNvPr>
          <p:cNvSpPr txBox="1">
            <a:spLocks noChangeArrowheads="1"/>
          </p:cNvSpPr>
          <p:nvPr/>
        </p:nvSpPr>
        <p:spPr bwMode="auto">
          <a:xfrm>
            <a:off x="2425700" y="5773738"/>
            <a:ext cx="31781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Hội miếu Ông Địa</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52823C90-61A2-4F91-999B-E98635A6E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195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19D9762A-23E3-410A-BEA1-A4A8593F3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1">
            <a:extLst>
              <a:ext uri="{FF2B5EF4-FFF2-40B4-BE49-F238E27FC236}">
                <a16:creationId xmlns:a16="http://schemas.microsoft.com/office/drawing/2014/main" id="{8FD0968F-C9E6-4554-B6C5-1578FA477524}"/>
              </a:ext>
            </a:extLst>
          </p:cNvPr>
          <p:cNvSpPr txBox="1">
            <a:spLocks noChangeArrowheads="1"/>
          </p:cNvSpPr>
          <p:nvPr/>
        </p:nvSpPr>
        <p:spPr bwMode="auto">
          <a:xfrm>
            <a:off x="3276600" y="5903913"/>
            <a:ext cx="19510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Cờ người </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4"/>
                                        </p:tgtEl>
                                        <p:attrNameLst>
                                          <p:attrName>style.visibility</p:attrName>
                                        </p:attrNameLst>
                                      </p:cBhvr>
                                      <p:to>
                                        <p:strVal val="visible"/>
                                      </p:to>
                                    </p:set>
                                    <p:animEffect transition="in" filter="fade">
                                      <p:cBhvr>
                                        <p:cTn id="14" dur="1000"/>
                                        <p:tgtEl>
                                          <p:spTgt spid="20484"/>
                                        </p:tgtEl>
                                      </p:cBhvr>
                                    </p:animEffect>
                                    <p:anim calcmode="lin" valueType="num">
                                      <p:cBhvr>
                                        <p:cTn id="15" dur="1000" fill="hold"/>
                                        <p:tgtEl>
                                          <p:spTgt spid="20484"/>
                                        </p:tgtEl>
                                        <p:attrNameLst>
                                          <p:attrName>ppt_x</p:attrName>
                                        </p:attrNameLst>
                                      </p:cBhvr>
                                      <p:tavLst>
                                        <p:tav tm="0">
                                          <p:val>
                                            <p:strVal val="#ppt_x"/>
                                          </p:val>
                                        </p:tav>
                                        <p:tav tm="100000">
                                          <p:val>
                                            <p:strVal val="#ppt_x"/>
                                          </p:val>
                                        </p:tav>
                                      </p:tavLst>
                                    </p:anim>
                                    <p:anim calcmode="lin" valueType="num">
                                      <p:cBhvr>
                                        <p:cTn id="16"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id="{ACACB305-F21A-437D-A561-78F696229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9302A701-DDF8-4C03-87AD-DA5F8B2F2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CE35FA5-BAEE-4F01-A750-07D4A1EE03BA}"/>
              </a:ext>
            </a:extLst>
          </p:cNvPr>
          <p:cNvSpPr txBox="1">
            <a:spLocks noChangeArrowheads="1"/>
          </p:cNvSpPr>
          <p:nvPr/>
        </p:nvSpPr>
        <p:spPr bwMode="auto">
          <a:xfrm>
            <a:off x="990600" y="5503863"/>
            <a:ext cx="67802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rPr>
              <a:t>Bịt mắt bắt vịt , bắt chạch trong chum </a:t>
            </a:r>
            <a:endParaRPr lang="en-US" altLang="en-US" sz="2800"/>
          </a:p>
          <a:p>
            <a:pP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FB30986A-E104-464C-864D-20F5BBC5F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401680F-780D-4DC4-8D16-F9A236AA2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47650"/>
            <a:ext cx="84582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9F41CDE-0E4A-4AF7-93EE-F4441A4910C1}"/>
              </a:ext>
            </a:extLst>
          </p:cNvPr>
          <p:cNvSpPr txBox="1">
            <a:spLocks noChangeArrowheads="1"/>
          </p:cNvSpPr>
          <p:nvPr/>
        </p:nvSpPr>
        <p:spPr bwMode="auto">
          <a:xfrm>
            <a:off x="2057400" y="5884863"/>
            <a:ext cx="36369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Thi gói bánh chưng </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25CB4DFD-6D7F-4890-9005-BF8058020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4F0D845C-3516-49C7-9819-FA4C31DCB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88A5768-9827-42D7-8799-33CA139CCEA4}"/>
              </a:ext>
            </a:extLst>
          </p:cNvPr>
          <p:cNvSpPr txBox="1">
            <a:spLocks noChangeArrowheads="1"/>
          </p:cNvSpPr>
          <p:nvPr/>
        </p:nvSpPr>
        <p:spPr bwMode="auto">
          <a:xfrm>
            <a:off x="3276600" y="5903913"/>
            <a:ext cx="18018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Ném còn </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C499A953-F1A2-486F-9725-5947C16F4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BB44FE03-D7BA-433A-B0A8-E035ECE23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69B5559-300C-4DF4-8C3E-BF492D562C5E}"/>
              </a:ext>
            </a:extLst>
          </p:cNvPr>
          <p:cNvSpPr txBox="1">
            <a:spLocks noChangeArrowheads="1"/>
          </p:cNvSpPr>
          <p:nvPr/>
        </p:nvSpPr>
        <p:spPr bwMode="auto">
          <a:xfrm>
            <a:off x="3505200" y="5903913"/>
            <a:ext cx="14843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Đấu vật</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E26724-C6BD-4FBA-A8F1-B7C959024FFB}"/>
              </a:ext>
            </a:extLst>
          </p:cNvPr>
          <p:cNvSpPr>
            <a:spLocks noChangeArrowheads="1"/>
          </p:cNvSpPr>
          <p:nvPr/>
        </p:nvSpPr>
        <p:spPr bwMode="auto">
          <a:xfrm>
            <a:off x="152400" y="-381000"/>
            <a:ext cx="9067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200000"/>
              </a:lnSpc>
            </a:pPr>
            <a:r>
              <a:rPr lang="en-US" altLang="en-US" sz="5400" b="1" dirty="0" err="1">
                <a:solidFill>
                  <a:srgbClr val="990099"/>
                </a:solidFill>
                <a:latin typeface="Times New Roman" pitchFamily="18" charset="0"/>
                <a:cs typeface="Times New Roman" pitchFamily="18" charset="0"/>
              </a:rPr>
              <a:t>Tuần</a:t>
            </a:r>
            <a:r>
              <a:rPr lang="en-US" altLang="en-US" sz="5400" b="1" dirty="0">
                <a:solidFill>
                  <a:srgbClr val="990099"/>
                </a:solidFill>
                <a:latin typeface="Times New Roman" pitchFamily="18" charset="0"/>
                <a:cs typeface="Times New Roman" pitchFamily="18" charset="0"/>
              </a:rPr>
              <a:t> 26</a:t>
            </a:r>
            <a:endParaRPr lang="vi-VN" altLang="en-US" sz="5400" b="1" dirty="0">
              <a:solidFill>
                <a:srgbClr val="990099"/>
              </a:solidFill>
              <a:latin typeface="Times New Roman" pitchFamily="18" charset="0"/>
              <a:cs typeface="Times New Roman" pitchFamily="18" charset="0"/>
            </a:endParaRPr>
          </a:p>
          <a:p>
            <a:pPr algn="ctr" eaLnBrk="1" hangingPunct="1">
              <a:lnSpc>
                <a:spcPct val="200000"/>
              </a:lnSpc>
            </a:pPr>
            <a:r>
              <a:rPr lang="vi-VN" altLang="en-US" sz="4800" b="1" u="sng" dirty="0">
                <a:latin typeface="Times New Roman" pitchFamily="18" charset="0"/>
                <a:cs typeface="Times New Roman" pitchFamily="18" charset="0"/>
              </a:rPr>
              <a:t>Bài:</a:t>
            </a:r>
            <a:r>
              <a:rPr lang="vi-VN" altLang="en-US" sz="54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Mở</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rộng</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vốn</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từ</a:t>
            </a:r>
            <a:r>
              <a:rPr lang="en-US" altLang="en-US" sz="4800" dirty="0">
                <a:latin typeface="Times New Roman" pitchFamily="18" charset="0"/>
                <a:cs typeface="Times New Roman" pitchFamily="18" charset="0"/>
              </a:rPr>
              <a:t>:</a:t>
            </a:r>
            <a:r>
              <a:rPr lang="vi-VN" altLang="en-US" sz="4800" dirty="0">
                <a:latin typeface="Times New Roman" pitchFamily="18" charset="0"/>
                <a:cs typeface="Times New Roman" pitchFamily="18" charset="0"/>
              </a:rPr>
              <a:t> </a:t>
            </a:r>
            <a:r>
              <a:rPr lang="en-US" altLang="en-US" sz="4800" b="1" dirty="0" err="1">
                <a:solidFill>
                  <a:srgbClr val="C00000"/>
                </a:solidFill>
                <a:latin typeface="Times New Roman" pitchFamily="18" charset="0"/>
                <a:cs typeface="Times New Roman" pitchFamily="18" charset="0"/>
              </a:rPr>
              <a:t>Lễ</a:t>
            </a:r>
            <a:r>
              <a:rPr lang="en-US" altLang="en-US" sz="4800" b="1" dirty="0">
                <a:solidFill>
                  <a:srgbClr val="C00000"/>
                </a:solidFill>
                <a:latin typeface="Times New Roman" pitchFamily="18" charset="0"/>
                <a:cs typeface="Times New Roman" pitchFamily="18" charset="0"/>
              </a:rPr>
              <a:t> </a:t>
            </a:r>
            <a:r>
              <a:rPr lang="en-US" altLang="en-US" sz="4800" b="1" dirty="0" err="1">
                <a:solidFill>
                  <a:srgbClr val="C00000"/>
                </a:solidFill>
                <a:latin typeface="Times New Roman" pitchFamily="18" charset="0"/>
                <a:cs typeface="Times New Roman" pitchFamily="18" charset="0"/>
              </a:rPr>
              <a:t>hội</a:t>
            </a:r>
            <a:endParaRPr lang="en-US" altLang="en-US" sz="4800" b="1" dirty="0">
              <a:solidFill>
                <a:srgbClr val="C00000"/>
              </a:solidFill>
              <a:latin typeface="Times New Roman" pitchFamily="18" charset="0"/>
              <a:cs typeface="Times New Roman" pitchFamily="18" charset="0"/>
            </a:endParaRPr>
          </a:p>
          <a:p>
            <a:pPr algn="ctr" eaLnBrk="1" hangingPunct="1">
              <a:lnSpc>
                <a:spcPct val="200000"/>
              </a:lnSpc>
            </a:pPr>
            <a:r>
              <a:rPr lang="vi-VN" altLang="en-US" sz="4800" b="1" dirty="0">
                <a:latin typeface="Times New Roman" pitchFamily="18" charset="0"/>
                <a:cs typeface="Times New Roman" pitchFamily="18" charset="0"/>
              </a:rPr>
              <a:t> </a:t>
            </a:r>
            <a:r>
              <a:rPr lang="en-US" altLang="en-US" sz="4800" b="1" dirty="0" err="1">
                <a:solidFill>
                  <a:srgbClr val="C00000"/>
                </a:solidFill>
                <a:latin typeface="Times New Roman" pitchFamily="18" charset="0"/>
                <a:cs typeface="Times New Roman" pitchFamily="18" charset="0"/>
              </a:rPr>
              <a:t>Dấu</a:t>
            </a:r>
            <a:r>
              <a:rPr lang="en-US" altLang="en-US" sz="4800" b="1" dirty="0">
                <a:solidFill>
                  <a:srgbClr val="C00000"/>
                </a:solidFill>
                <a:latin typeface="Times New Roman" pitchFamily="18" charset="0"/>
                <a:cs typeface="Times New Roman" pitchFamily="18" charset="0"/>
              </a:rPr>
              <a:t> </a:t>
            </a:r>
            <a:r>
              <a:rPr lang="en-US" altLang="en-US" sz="4800" b="1" dirty="0" err="1">
                <a:solidFill>
                  <a:srgbClr val="C00000"/>
                </a:solidFill>
                <a:latin typeface="Times New Roman" pitchFamily="18" charset="0"/>
                <a:cs typeface="Times New Roman" pitchFamily="18" charset="0"/>
              </a:rPr>
              <a:t>phẩy</a:t>
            </a:r>
            <a:endParaRPr lang="en-US" altLang="en-US" sz="4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33495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E5E9AF68-3461-485B-8EC8-DED9E8750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AF5359C-BB7B-4A32-8D88-AB02CFB3658A}"/>
              </a:ext>
            </a:extLst>
          </p:cNvPr>
          <p:cNvSpPr txBox="1">
            <a:spLocks noChangeArrowheads="1"/>
          </p:cNvSpPr>
          <p:nvPr/>
        </p:nvSpPr>
        <p:spPr bwMode="auto">
          <a:xfrm>
            <a:off x="1066800" y="1066800"/>
            <a:ext cx="7133684" cy="1754326"/>
          </a:xfrm>
          <a:prstGeom prst="rect">
            <a:avLst/>
          </a:prstGeom>
          <a:solidFill>
            <a:schemeClr val="bg1">
              <a:lumMod val="95000"/>
            </a:schemeClr>
          </a:solid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u="sng" dirty="0" err="1">
                <a:latin typeface="Times New Roman" pitchFamily="18" charset="0"/>
                <a:cs typeface="Times New Roman" pitchFamily="18" charset="0"/>
              </a:rPr>
              <a:t>Bài</a:t>
            </a:r>
            <a:r>
              <a:rPr lang="en-US" altLang="en-US" sz="3600" b="1" u="sng" dirty="0">
                <a:latin typeface="Times New Roman" pitchFamily="18" charset="0"/>
                <a:cs typeface="Times New Roman" pitchFamily="18" charset="0"/>
              </a:rPr>
              <a:t>  2 </a:t>
            </a:r>
            <a:r>
              <a:rPr lang="en-US" altLang="en-US" sz="3600" b="1" u="sng" dirty="0" err="1">
                <a:latin typeface="Times New Roman" pitchFamily="18" charset="0"/>
                <a:cs typeface="Times New Roman" pitchFamily="18" charset="0"/>
              </a:rPr>
              <a:t>trang</a:t>
            </a:r>
            <a:r>
              <a:rPr lang="en-US" altLang="en-US" sz="3600" b="1" u="sng" dirty="0">
                <a:latin typeface="Times New Roman" pitchFamily="18" charset="0"/>
                <a:cs typeface="Times New Roman" pitchFamily="18" charset="0"/>
              </a:rPr>
              <a:t> 70</a:t>
            </a:r>
            <a:r>
              <a:rPr lang="vi-VN" altLang="en-US" sz="3600" dirty="0">
                <a:latin typeface="Times New Roman" pitchFamily="18" charset="0"/>
                <a:cs typeface="Times New Roman" pitchFamily="18" charset="0"/>
              </a:rPr>
              <a:t>.</a:t>
            </a:r>
            <a:r>
              <a:rPr lang="en-US" altLang="en-US" sz="3600" dirty="0">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Tìm</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và</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ghi</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vào</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vở</a:t>
            </a:r>
            <a:r>
              <a:rPr lang="en-US" altLang="en-US" sz="3600" b="1" dirty="0">
                <a:solidFill>
                  <a:srgbClr val="FF0000"/>
                </a:solidFill>
                <a:latin typeface="Times New Roman" pitchFamily="18" charset="0"/>
                <a:cs typeface="Times New Roman" pitchFamily="18" charset="0"/>
              </a:rPr>
              <a:t> :</a:t>
            </a:r>
            <a:endParaRPr lang="en-US" altLang="en-US" sz="3600" u="sng" dirty="0">
              <a:solidFill>
                <a:srgbClr val="FF0000"/>
              </a:solidFill>
              <a:latin typeface="Times New Roman" pitchFamily="18" charset="0"/>
              <a:cs typeface="Times New Roman" pitchFamily="18" charset="0"/>
            </a:endParaRPr>
          </a:p>
          <a:p>
            <a:pPr eaLnBrk="1" hangingPunct="1"/>
            <a:endParaRPr lang="en-US" altLang="en-US" sz="3600" dirty="0">
              <a:latin typeface="Times New Roman" pitchFamily="18" charset="0"/>
              <a:cs typeface="Times New Roman" pitchFamily="18" charset="0"/>
            </a:endParaRPr>
          </a:p>
          <a:p>
            <a:pPr eaLnBrk="1" hangingPunct="1"/>
            <a:endParaRPr lang="en-US" altLang="en-US" sz="36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919A8254-1E48-4D95-9652-26EC29999D16}"/>
              </a:ext>
            </a:extLst>
          </p:cNvPr>
          <p:cNvSpPr txBox="1"/>
          <p:nvPr/>
        </p:nvSpPr>
        <p:spPr>
          <a:xfrm>
            <a:off x="331176" y="1786564"/>
            <a:ext cx="8355623" cy="1754326"/>
          </a:xfrm>
          <a:prstGeom prst="rect">
            <a:avLst/>
          </a:prstGeom>
          <a:noFill/>
        </p:spPr>
        <p:txBody>
          <a:bodyPr wrap="square">
            <a:spAutoFit/>
          </a:bodyPr>
          <a:lstStyle/>
          <a:p>
            <a:pPr marL="342900" indent="-342900" algn="just">
              <a:buFontTx/>
              <a:buAutoNum type="alphaLcParenR"/>
              <a:defRPr/>
            </a:pPr>
            <a:r>
              <a:rPr lang="en-US" sz="3600" dirty="0" err="1">
                <a:latin typeface="Times New Roman" pitchFamily="18" charset="0"/>
                <a:cs typeface="Times New Roman" pitchFamily="18" charset="0"/>
              </a:rPr>
              <a:t>Tên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lễ</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hội</a:t>
            </a:r>
            <a:r>
              <a:rPr lang="en-US" sz="3600" dirty="0">
                <a:latin typeface="Times New Roman" pitchFamily="18" charset="0"/>
                <a:cs typeface="Times New Roman" pitchFamily="18" charset="0"/>
              </a:rPr>
              <a:t> : </a:t>
            </a:r>
            <a:r>
              <a:rPr lang="vi-VN" sz="3600" dirty="0">
                <a:solidFill>
                  <a:schemeClr val="tx2"/>
                </a:solidFill>
                <a:latin typeface="Times New Roman" pitchFamily="18" charset="0"/>
                <a:cs typeface="Times New Roman" pitchFamily="18" charset="0"/>
              </a:rPr>
              <a:t>L</a:t>
            </a:r>
            <a:r>
              <a:rPr lang="en-US" sz="3600" dirty="0">
                <a:solidFill>
                  <a:schemeClr val="tx2"/>
                </a:solidFill>
                <a:latin typeface="Times New Roman" pitchFamily="18" charset="0"/>
                <a:cs typeface="Times New Roman" pitchFamily="18" charset="0"/>
              </a:rPr>
              <a:t>ễ </a:t>
            </a:r>
            <a:r>
              <a:rPr lang="en-US" sz="3600" dirty="0" err="1">
                <a:solidFill>
                  <a:schemeClr val="tx2"/>
                </a:solidFill>
                <a:latin typeface="Times New Roman" pitchFamily="18" charset="0"/>
                <a:cs typeface="Times New Roman" pitchFamily="18" charset="0"/>
              </a:rPr>
              <a:t>hội</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đền</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Hùng</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lễ</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hội</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chùa</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Hương</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lễ</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hội</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Kiếp</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Bạc</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lễ</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hội</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Phủ</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Giầy</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lễ</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hội</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Cổ</a:t>
            </a:r>
            <a:r>
              <a:rPr lang="en-US" sz="3600" dirty="0">
                <a:solidFill>
                  <a:schemeClr val="tx2"/>
                </a:solidFill>
                <a:latin typeface="Times New Roman" pitchFamily="18" charset="0"/>
                <a:cs typeface="Times New Roman" pitchFamily="18" charset="0"/>
              </a:rPr>
              <a:t> Loa…</a:t>
            </a:r>
          </a:p>
        </p:txBody>
      </p:sp>
      <p:sp>
        <p:nvSpPr>
          <p:cNvPr id="6" name="TextBox 5">
            <a:extLst>
              <a:ext uri="{FF2B5EF4-FFF2-40B4-BE49-F238E27FC236}">
                <a16:creationId xmlns:a16="http://schemas.microsoft.com/office/drawing/2014/main" id="{1D3791A3-2B78-4A18-83EF-E2C6D9CC5C5B}"/>
              </a:ext>
            </a:extLst>
          </p:cNvPr>
          <p:cNvSpPr txBox="1">
            <a:spLocks noChangeArrowheads="1"/>
          </p:cNvSpPr>
          <p:nvPr/>
        </p:nvSpPr>
        <p:spPr bwMode="auto">
          <a:xfrm>
            <a:off x="322385" y="3657600"/>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b="1" dirty="0">
                <a:latin typeface="Times New Roman" pitchFamily="18" charset="0"/>
                <a:cs typeface="Times New Roman" pitchFamily="18" charset="0"/>
              </a:rPr>
              <a:t>b)</a:t>
            </a:r>
            <a:r>
              <a:rPr lang="en-US" altLang="en-US" sz="3600" b="1" dirty="0" err="1">
                <a:latin typeface="Times New Roman" pitchFamily="18" charset="0"/>
                <a:cs typeface="Times New Roman" pitchFamily="18" charset="0"/>
              </a:rPr>
              <a:t>Tên</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một</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số</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hội</a:t>
            </a:r>
            <a:r>
              <a:rPr lang="en-US" altLang="en-US" sz="3600" b="1" dirty="0">
                <a:latin typeface="Times New Roman" pitchFamily="18" charset="0"/>
                <a:cs typeface="Times New Roman" pitchFamily="18" charset="0"/>
              </a:rPr>
              <a:t> :</a:t>
            </a:r>
            <a:r>
              <a:rPr lang="vi-VN" altLang="en-US" sz="3600" b="1" dirty="0">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hội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bơi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trải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hội</a:t>
            </a:r>
            <a:r>
              <a:rPr lang="en-US" altLang="en-US" sz="3600" dirty="0">
                <a:solidFill>
                  <a:schemeClr val="tx2"/>
                </a:solidFill>
                <a:latin typeface="Times New Roman" pitchFamily="18" charset="0"/>
                <a:cs typeface="Times New Roman" pitchFamily="18" charset="0"/>
              </a:rPr>
              <a:t> Lim, </a:t>
            </a:r>
            <a:r>
              <a:rPr lang="en-US" altLang="en-US" sz="3600" dirty="0" err="1">
                <a:solidFill>
                  <a:schemeClr val="tx2"/>
                </a:solidFill>
                <a:latin typeface="Times New Roman" pitchFamily="18" charset="0"/>
                <a:cs typeface="Times New Roman" pitchFamily="18" charset="0"/>
              </a:rPr>
              <a:t>hội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đua</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voi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hội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vật</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hội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khỏe</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Phù</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Đổng</a:t>
            </a:r>
            <a:r>
              <a:rPr lang="en-US" altLang="en-US" sz="3600" dirty="0">
                <a:solidFill>
                  <a:schemeClr val="tx2"/>
                </a:solidFill>
                <a:latin typeface="Times New Roman" pitchFamily="18" charset="0"/>
                <a:cs typeface="Times New Roman" pitchFamily="18" charset="0"/>
              </a:rPr>
              <a:t>, …</a:t>
            </a:r>
          </a:p>
        </p:txBody>
      </p:sp>
      <p:sp>
        <p:nvSpPr>
          <p:cNvPr id="7" name="TextBox 6">
            <a:extLst>
              <a:ext uri="{FF2B5EF4-FFF2-40B4-BE49-F238E27FC236}">
                <a16:creationId xmlns:a16="http://schemas.microsoft.com/office/drawing/2014/main" id="{DA48E57D-D78C-475F-B9AE-C1CCCE4350BF}"/>
              </a:ext>
            </a:extLst>
          </p:cNvPr>
          <p:cNvSpPr txBox="1">
            <a:spLocks noChangeArrowheads="1"/>
          </p:cNvSpPr>
          <p:nvPr/>
        </p:nvSpPr>
        <p:spPr bwMode="auto">
          <a:xfrm>
            <a:off x="331176" y="4857929"/>
            <a:ext cx="84581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latin typeface="Times New Roman" pitchFamily="18" charset="0"/>
                <a:cs typeface="Times New Roman" pitchFamily="18" charset="0"/>
              </a:rPr>
              <a:t>c)</a:t>
            </a:r>
            <a:r>
              <a:rPr lang="en-US" altLang="en-US" sz="3600" b="1" dirty="0" err="1">
                <a:latin typeface="Times New Roman" pitchFamily="18" charset="0"/>
                <a:cs typeface="Times New Roman" pitchFamily="18" charset="0"/>
              </a:rPr>
              <a:t>Tên</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một</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số</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hoạt</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động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trong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lễ</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hội</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và</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hội</a:t>
            </a:r>
            <a:r>
              <a:rPr lang="en-US" altLang="en-US" sz="3600" b="1" dirty="0">
                <a:latin typeface="Times New Roman" pitchFamily="18" charset="0"/>
                <a:cs typeface="Times New Roman" pitchFamily="18" charset="0"/>
              </a:rPr>
              <a:t> : </a:t>
            </a:r>
            <a:r>
              <a:rPr lang="en-US" altLang="en-US" sz="3600" dirty="0" err="1">
                <a:solidFill>
                  <a:schemeClr val="tx2"/>
                </a:solidFill>
                <a:latin typeface="Times New Roman" pitchFamily="18" charset="0"/>
                <a:cs typeface="Times New Roman" pitchFamily="18" charset="0"/>
              </a:rPr>
              <a:t>đua</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thuyền</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lễ</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Phật</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tưởng</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niệm</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thả</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diều</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gói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bánh</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chưng</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đánh</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cờ</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người</a:t>
            </a:r>
            <a:r>
              <a:rPr lang="en-US" altLang="en-US" sz="3600" dirty="0">
                <a:solidFill>
                  <a:schemeClr val="tx2"/>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id="{B3E16A0C-B0E5-4DE2-9850-D02F1F819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441325"/>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B09E8E0-F745-443D-A346-311F7E4AC984}"/>
              </a:ext>
            </a:extLst>
          </p:cNvPr>
          <p:cNvSpPr txBox="1">
            <a:spLocks noChangeArrowheads="1"/>
          </p:cNvSpPr>
          <p:nvPr/>
        </p:nvSpPr>
        <p:spPr bwMode="auto">
          <a:xfrm>
            <a:off x="508000" y="723900"/>
            <a:ext cx="8331200" cy="1569660"/>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u="sng" dirty="0" err="1">
                <a:latin typeface="Times New Roman" pitchFamily="18" charset="0"/>
                <a:cs typeface="Times New Roman" pitchFamily="18" charset="0"/>
              </a:rPr>
              <a:t>Bài</a:t>
            </a:r>
            <a:r>
              <a:rPr lang="en-US" altLang="en-US" sz="3200" b="1" u="sng" dirty="0">
                <a:latin typeface="Times New Roman" pitchFamily="18" charset="0"/>
                <a:cs typeface="Times New Roman" pitchFamily="18" charset="0"/>
              </a:rPr>
              <a:t>  3 </a:t>
            </a:r>
            <a:r>
              <a:rPr lang="en-US" altLang="en-US" sz="3200" b="1" u="sng" dirty="0" err="1">
                <a:latin typeface="Times New Roman" pitchFamily="18" charset="0"/>
                <a:cs typeface="Times New Roman" pitchFamily="18" charset="0"/>
              </a:rPr>
              <a:t>trang</a:t>
            </a:r>
            <a:r>
              <a:rPr lang="en-US" altLang="en-US" sz="3200" b="1" u="sng" dirty="0">
                <a:latin typeface="Times New Roman" pitchFamily="18" charset="0"/>
                <a:cs typeface="Times New Roman" pitchFamily="18" charset="0"/>
              </a:rPr>
              <a:t> 70:</a:t>
            </a:r>
            <a:r>
              <a:rPr lang="en-US" altLang="en-US" sz="3200" b="1" u="sng"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Em</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đặt</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dấu</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phẩy</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vào</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những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chỗ</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nào</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trong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mỗi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dưới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đây</a:t>
            </a:r>
            <a:r>
              <a:rPr lang="en-US" altLang="en-US" sz="3200" b="1" dirty="0">
                <a:solidFill>
                  <a:srgbClr val="FF0000"/>
                </a:solidFill>
                <a:latin typeface="Times New Roman" pitchFamily="18" charset="0"/>
                <a:cs typeface="Times New Roman" pitchFamily="18" charset="0"/>
              </a:rPr>
              <a:t>?</a:t>
            </a:r>
          </a:p>
          <a:p>
            <a:pPr eaLnBrk="1" hangingPunct="1"/>
            <a:endParaRPr lang="en-US" altLang="en-US" sz="3200"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B59C4051-4EAE-4D44-8B14-BD22677E0A11}"/>
              </a:ext>
            </a:extLst>
          </p:cNvPr>
          <p:cNvSpPr txBox="1">
            <a:spLocks noChangeArrowheads="1"/>
          </p:cNvSpPr>
          <p:nvPr/>
        </p:nvSpPr>
        <p:spPr bwMode="auto">
          <a:xfrm>
            <a:off x="406400" y="1928813"/>
            <a:ext cx="8432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dirty="0">
                <a:latin typeface="Times New Roman" pitchFamily="18" charset="0"/>
                <a:cs typeface="Times New Roman" pitchFamily="18" charset="0"/>
              </a:rPr>
              <a:t>a) </a:t>
            </a:r>
            <a:r>
              <a:rPr lang="en-US" altLang="en-US" sz="2800" dirty="0" err="1">
                <a:latin typeface="Times New Roman" pitchFamily="18" charset="0"/>
                <a:cs typeface="Times New Roman" pitchFamily="18" charset="0"/>
              </a:rPr>
              <a:t>Vì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chúa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khắp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dạy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trồng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lúa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nuôi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tằm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dệt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vải</a:t>
            </a:r>
            <a:r>
              <a:rPr lang="en-US" altLang="en-US" sz="2800" dirty="0">
                <a:latin typeface="Times New Roman" pitchFamily="18" charset="0"/>
                <a:cs typeface="Times New Roman" pitchFamily="18" charset="0"/>
              </a:rPr>
              <a:t>.</a:t>
            </a:r>
          </a:p>
          <a:p>
            <a:pPr eaLnBrk="1" hangingPunct="1"/>
            <a:endParaRPr lang="en-US" altLang="en-US" sz="28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58F71273-0388-4DC6-AF3B-E4EE7382B0B5}"/>
              </a:ext>
            </a:extLst>
          </p:cNvPr>
          <p:cNvSpPr txBox="1">
            <a:spLocks noChangeArrowheads="1"/>
          </p:cNvSpPr>
          <p:nvPr/>
        </p:nvSpPr>
        <p:spPr bwMode="auto">
          <a:xfrm>
            <a:off x="381000" y="2919413"/>
            <a:ext cx="853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dirty="0">
                <a:latin typeface="Times New Roman" pitchFamily="18" charset="0"/>
                <a:cs typeface="Times New Roman" pitchFamily="18" charset="0"/>
              </a:rPr>
              <a:t>b) </a:t>
            </a:r>
            <a:r>
              <a:rPr lang="en-US" altLang="en-US" sz="2800" dirty="0" err="1">
                <a:latin typeface="Times New Roman" pitchFamily="18" charset="0"/>
                <a:cs typeface="Times New Roman" pitchFamily="18" charset="0"/>
              </a:rPr>
              <a:t>Vì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nhớ</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mẹ</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dặn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em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Xô</a:t>
            </a:r>
            <a:r>
              <a:rPr lang="en-US" altLang="en-US" sz="2800" dirty="0">
                <a:latin typeface="Times New Roman" pitchFamily="18" charset="0"/>
                <a:cs typeface="Times New Roman" pitchFamily="18" charset="0"/>
              </a:rPr>
              <a:t>-phi </a:t>
            </a:r>
            <a:r>
              <a:rPr lang="en-US" altLang="en-US" sz="2800" dirty="0" err="1">
                <a:latin typeface="Times New Roman" pitchFamily="18" charset="0"/>
                <a:cs typeface="Times New Roman" pitchFamily="18" charset="0"/>
              </a:rPr>
              <a:t>đã</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ngay</a:t>
            </a:r>
            <a:r>
              <a:rPr lang="en-US" altLang="en-US" sz="2800" dirty="0">
                <a:latin typeface="Times New Roman" pitchFamily="18" charset="0"/>
                <a:cs typeface="Times New Roman" pitchFamily="18" charset="0"/>
              </a:rPr>
              <a:t>.</a:t>
            </a:r>
          </a:p>
          <a:p>
            <a:pPr eaLnBrk="1" hangingPunct="1"/>
            <a:endParaRPr lang="en-US" altLang="en-US" sz="28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F761DC11-8F8B-438A-8086-DDE97A7E907E}"/>
              </a:ext>
            </a:extLst>
          </p:cNvPr>
          <p:cNvSpPr txBox="1">
            <a:spLocks noChangeArrowheads="1"/>
          </p:cNvSpPr>
          <p:nvPr/>
        </p:nvSpPr>
        <p:spPr bwMode="auto">
          <a:xfrm>
            <a:off x="349250" y="4038600"/>
            <a:ext cx="830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dirty="0">
                <a:latin typeface="Times New Roman" pitchFamily="18" charset="0"/>
                <a:cs typeface="Times New Roman" pitchFamily="18" charset="0"/>
              </a:rPr>
              <a:t>c) </a:t>
            </a:r>
            <a:r>
              <a:rPr lang="en-US" altLang="en-US" sz="2800" dirty="0" err="1">
                <a:latin typeface="Times New Roman" pitchFamily="18" charset="0"/>
                <a:cs typeface="Times New Roman" pitchFamily="18" charset="0"/>
              </a:rPr>
              <a:t>Tại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thiếu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kinh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nghiệm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nôn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nóng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coi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thường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đối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thủ</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Quắm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Đen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đã</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thua</a:t>
            </a:r>
            <a:r>
              <a:rPr lang="en-US" altLang="en-US" sz="2800" dirty="0">
                <a:latin typeface="Times New Roman" pitchFamily="18" charset="0"/>
                <a:cs typeface="Times New Roman" pitchFamily="18" charset="0"/>
              </a:rPr>
              <a:t>.</a:t>
            </a:r>
          </a:p>
          <a:p>
            <a:pPr eaLnBrk="1" hangingPunct="1"/>
            <a:endParaRPr lang="en-US" altLang="en-US" sz="28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076662D1-F658-4FF8-8180-8571366D9B55}"/>
              </a:ext>
            </a:extLst>
          </p:cNvPr>
          <p:cNvSpPr txBox="1">
            <a:spLocks noChangeArrowheads="1"/>
          </p:cNvSpPr>
          <p:nvPr/>
        </p:nvSpPr>
        <p:spPr bwMode="auto">
          <a:xfrm>
            <a:off x="381000" y="5010150"/>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a:latin typeface="Times New Roman" pitchFamily="18" charset="0"/>
                <a:cs typeface="Times New Roman" pitchFamily="18" charset="0"/>
              </a:rPr>
              <a:t>d) Nhờ ham học ham hiểu biết và muốn đem hiểu biết của mình ra giúp đời Lê Quý Đôn đã trở thành nhà bác học lớn nhất của nước ta thời xưa.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id="{22CA53AF-A4DB-4C91-AF9C-867715972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2D768C7-9360-42AE-AA98-2AE766CB1D2F}"/>
              </a:ext>
            </a:extLst>
          </p:cNvPr>
          <p:cNvSpPr txBox="1">
            <a:spLocks noChangeArrowheads="1"/>
          </p:cNvSpPr>
          <p:nvPr/>
        </p:nvSpPr>
        <p:spPr bwMode="auto">
          <a:xfrm>
            <a:off x="406400" y="1928813"/>
            <a:ext cx="84328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4800" dirty="0"/>
              <a:t>a) </a:t>
            </a:r>
            <a:r>
              <a:rPr lang="en-US" altLang="en-US" sz="4800" dirty="0" err="1"/>
              <a:t>Vì</a:t>
            </a:r>
            <a:r>
              <a:rPr lang="en-US" altLang="en-US" sz="4800" dirty="0"/>
              <a:t> </a:t>
            </a:r>
            <a:r>
              <a:rPr lang="en-US" altLang="en-US" sz="4800" dirty="0" err="1"/>
              <a:t>thương</a:t>
            </a:r>
            <a:r>
              <a:rPr lang="en-US" altLang="en-US" sz="4800" dirty="0"/>
              <a:t> </a:t>
            </a:r>
            <a:r>
              <a:rPr lang="en-US" altLang="en-US" sz="4800" dirty="0" err="1"/>
              <a:t>dân</a:t>
            </a:r>
            <a:r>
              <a:rPr lang="en-US" altLang="en-US" sz="4800" dirty="0"/>
              <a:t> </a:t>
            </a:r>
            <a:r>
              <a:rPr lang="en-US" altLang="en-US" sz="4800" dirty="0" err="1"/>
              <a:t>Chử</a:t>
            </a:r>
            <a:r>
              <a:rPr lang="en-US" altLang="en-US" sz="4800" dirty="0"/>
              <a:t> </a:t>
            </a:r>
            <a:r>
              <a:rPr lang="en-US" altLang="en-US" sz="4800" dirty="0" err="1"/>
              <a:t>Đồng</a:t>
            </a:r>
            <a:r>
              <a:rPr lang="en-US" altLang="en-US" sz="4800" dirty="0"/>
              <a:t> </a:t>
            </a:r>
            <a:r>
              <a:rPr lang="en-US" altLang="en-US" sz="4800" dirty="0" err="1"/>
              <a:t>Tử</a:t>
            </a:r>
            <a:r>
              <a:rPr lang="en-US" altLang="en-US" sz="4800" dirty="0"/>
              <a:t> </a:t>
            </a:r>
            <a:r>
              <a:rPr lang="en-US" altLang="en-US" sz="4800" dirty="0" err="1"/>
              <a:t>và</a:t>
            </a:r>
            <a:r>
              <a:rPr lang="en-US" altLang="en-US" sz="4800" dirty="0"/>
              <a:t> </a:t>
            </a:r>
            <a:r>
              <a:rPr lang="en-US" altLang="en-US" sz="4800" dirty="0" err="1"/>
              <a:t>công</a:t>
            </a:r>
            <a:r>
              <a:rPr lang="en-US" altLang="en-US" sz="4800" dirty="0"/>
              <a:t> </a:t>
            </a:r>
            <a:r>
              <a:rPr lang="en-US" altLang="en-US" sz="4800" dirty="0" err="1"/>
              <a:t>chúa</a:t>
            </a:r>
            <a:r>
              <a:rPr lang="en-US" altLang="en-US" sz="4800" dirty="0"/>
              <a:t> </a:t>
            </a:r>
            <a:r>
              <a:rPr lang="en-US" altLang="en-US" sz="4800" dirty="0" err="1"/>
              <a:t>đi</a:t>
            </a:r>
            <a:r>
              <a:rPr lang="en-US" altLang="en-US" sz="4800" dirty="0"/>
              <a:t> </a:t>
            </a:r>
            <a:r>
              <a:rPr lang="en-US" altLang="en-US" sz="4800" dirty="0" err="1"/>
              <a:t>khắp</a:t>
            </a:r>
            <a:r>
              <a:rPr lang="en-US" altLang="en-US" sz="4800" dirty="0"/>
              <a:t> </a:t>
            </a:r>
            <a:r>
              <a:rPr lang="en-US" altLang="en-US" sz="4800" dirty="0" err="1"/>
              <a:t>nơi</a:t>
            </a:r>
            <a:r>
              <a:rPr lang="en-US" altLang="en-US" sz="4800" dirty="0"/>
              <a:t> </a:t>
            </a:r>
            <a:r>
              <a:rPr lang="en-US" altLang="en-US" sz="4800" dirty="0" err="1"/>
              <a:t>dạy</a:t>
            </a:r>
            <a:r>
              <a:rPr lang="en-US" altLang="en-US" sz="4800" dirty="0"/>
              <a:t> </a:t>
            </a:r>
            <a:r>
              <a:rPr lang="en-US" altLang="en-US" sz="4800" dirty="0" err="1"/>
              <a:t>dân</a:t>
            </a:r>
            <a:r>
              <a:rPr lang="en-US" altLang="en-US" sz="4800" dirty="0"/>
              <a:t> </a:t>
            </a:r>
            <a:r>
              <a:rPr lang="en-US" altLang="en-US" sz="4800" dirty="0" err="1"/>
              <a:t>cách</a:t>
            </a:r>
            <a:r>
              <a:rPr lang="en-US" altLang="en-US" sz="4800" dirty="0"/>
              <a:t> </a:t>
            </a:r>
            <a:r>
              <a:rPr lang="en-US" altLang="en-US" sz="4800" dirty="0" err="1"/>
              <a:t>trồng</a:t>
            </a:r>
            <a:r>
              <a:rPr lang="en-US" altLang="en-US" sz="4800" dirty="0"/>
              <a:t> </a:t>
            </a:r>
            <a:r>
              <a:rPr lang="en-US" altLang="en-US" sz="4800" dirty="0" err="1"/>
              <a:t>lúa</a:t>
            </a:r>
            <a:r>
              <a:rPr lang="en-US" altLang="en-US" sz="4800" dirty="0"/>
              <a:t> </a:t>
            </a:r>
            <a:r>
              <a:rPr lang="en-US" altLang="en-US" sz="4800" dirty="0" err="1"/>
              <a:t>nuôi</a:t>
            </a:r>
            <a:r>
              <a:rPr lang="en-US" altLang="en-US" sz="4800" dirty="0"/>
              <a:t> </a:t>
            </a:r>
            <a:r>
              <a:rPr lang="en-US" altLang="en-US" sz="4800" dirty="0" err="1"/>
              <a:t>tằm</a:t>
            </a:r>
            <a:r>
              <a:rPr lang="en-US" altLang="en-US" sz="4800" dirty="0"/>
              <a:t> </a:t>
            </a:r>
            <a:r>
              <a:rPr lang="vi-VN" altLang="en-US" sz="4800" dirty="0"/>
              <a:t> </a:t>
            </a:r>
            <a:r>
              <a:rPr lang="en-US" altLang="en-US" sz="4800" dirty="0" err="1"/>
              <a:t>dệt</a:t>
            </a:r>
            <a:r>
              <a:rPr lang="en-US" altLang="en-US" sz="4800" dirty="0"/>
              <a:t> </a:t>
            </a:r>
            <a:r>
              <a:rPr lang="en-US" altLang="en-US" sz="4800" dirty="0" err="1"/>
              <a:t>vải</a:t>
            </a:r>
            <a:r>
              <a:rPr lang="en-US" altLang="en-US" sz="4800" dirty="0"/>
              <a:t>.</a:t>
            </a:r>
          </a:p>
          <a:p>
            <a:pPr eaLnBrk="1" hangingPunct="1"/>
            <a:endParaRPr lang="en-US" altLang="en-US" sz="4800" dirty="0"/>
          </a:p>
        </p:txBody>
      </p:sp>
      <p:sp>
        <p:nvSpPr>
          <p:cNvPr id="7" name="TextBox 6">
            <a:extLst>
              <a:ext uri="{FF2B5EF4-FFF2-40B4-BE49-F238E27FC236}">
                <a16:creationId xmlns:a16="http://schemas.microsoft.com/office/drawing/2014/main" id="{2362CE9E-5A7F-4F3F-A722-9048285B992B}"/>
              </a:ext>
            </a:extLst>
          </p:cNvPr>
          <p:cNvSpPr txBox="1">
            <a:spLocks noChangeArrowheads="1"/>
          </p:cNvSpPr>
          <p:nvPr/>
        </p:nvSpPr>
        <p:spPr bwMode="auto">
          <a:xfrm>
            <a:off x="7173118" y="3200400"/>
            <a:ext cx="3984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dirty="0">
                <a:solidFill>
                  <a:srgbClr val="FF0000"/>
                </a:solidFill>
              </a:rPr>
              <a:t>,</a:t>
            </a:r>
          </a:p>
        </p:txBody>
      </p:sp>
      <p:sp>
        <p:nvSpPr>
          <p:cNvPr id="8" name="TextBox 7">
            <a:extLst>
              <a:ext uri="{FF2B5EF4-FFF2-40B4-BE49-F238E27FC236}">
                <a16:creationId xmlns:a16="http://schemas.microsoft.com/office/drawing/2014/main" id="{24D8FB67-B95D-4D9F-9DA0-6E95B4E572BF}"/>
              </a:ext>
            </a:extLst>
          </p:cNvPr>
          <p:cNvSpPr txBox="1">
            <a:spLocks noChangeArrowheads="1"/>
          </p:cNvSpPr>
          <p:nvPr/>
        </p:nvSpPr>
        <p:spPr bwMode="auto">
          <a:xfrm>
            <a:off x="5334000" y="1751013"/>
            <a:ext cx="457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dirty="0">
                <a:solidFill>
                  <a:srgbClr val="FF0000"/>
                </a:solidFill>
              </a:rPr>
              <a:t>,</a:t>
            </a:r>
          </a:p>
          <a:p>
            <a:pPr eaLnBrk="1" hangingPunct="1"/>
            <a:endParaRPr lang="en-US" altLang="en-US" sz="4800" dirty="0"/>
          </a:p>
        </p:txBody>
      </p:sp>
      <p:sp>
        <p:nvSpPr>
          <p:cNvPr id="9" name="TextBox 8">
            <a:extLst>
              <a:ext uri="{FF2B5EF4-FFF2-40B4-BE49-F238E27FC236}">
                <a16:creationId xmlns:a16="http://schemas.microsoft.com/office/drawing/2014/main" id="{3653F59F-C8C0-4B81-A148-51DCD44C9C74}"/>
              </a:ext>
            </a:extLst>
          </p:cNvPr>
          <p:cNvSpPr txBox="1">
            <a:spLocks noChangeArrowheads="1"/>
          </p:cNvSpPr>
          <p:nvPr/>
        </p:nvSpPr>
        <p:spPr bwMode="auto">
          <a:xfrm>
            <a:off x="1371600" y="3962400"/>
            <a:ext cx="3984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dirty="0">
                <a:solidFill>
                  <a:srgbClr val="FF0000"/>
                </a:solidFill>
              </a:rPr>
              <a:t>,</a:t>
            </a:r>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493BEDAD-5B74-4407-9232-E136C323A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4B467BE-1C70-4B28-AF1C-101DA552537B}"/>
              </a:ext>
            </a:extLst>
          </p:cNvPr>
          <p:cNvSpPr txBox="1">
            <a:spLocks noChangeArrowheads="1"/>
          </p:cNvSpPr>
          <p:nvPr/>
        </p:nvSpPr>
        <p:spPr bwMode="auto">
          <a:xfrm>
            <a:off x="762000" y="2514600"/>
            <a:ext cx="7772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4800"/>
              <a:t>b)Vì nhớ lời mẹ dặn không được làm phiền người khác chị em Xô-phi đã về ngay.</a:t>
            </a:r>
          </a:p>
          <a:p>
            <a:pPr eaLnBrk="1" hangingPunct="1"/>
            <a:endParaRPr lang="en-US" altLang="en-US"/>
          </a:p>
        </p:txBody>
      </p:sp>
      <p:sp>
        <p:nvSpPr>
          <p:cNvPr id="3" name="TextBox 2">
            <a:extLst>
              <a:ext uri="{FF2B5EF4-FFF2-40B4-BE49-F238E27FC236}">
                <a16:creationId xmlns:a16="http://schemas.microsoft.com/office/drawing/2014/main" id="{A9F43011-B4D4-4A03-9C0E-182EA8E76ED0}"/>
              </a:ext>
            </a:extLst>
          </p:cNvPr>
          <p:cNvSpPr txBox="1">
            <a:spLocks noChangeArrowheads="1"/>
          </p:cNvSpPr>
          <p:nvPr/>
        </p:nvSpPr>
        <p:spPr bwMode="auto">
          <a:xfrm>
            <a:off x="8305800" y="3048000"/>
            <a:ext cx="396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6900821E-A725-4F65-8086-340935154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74638"/>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1E4506E-8F81-4258-A908-4EF26EDB8EC6}"/>
              </a:ext>
            </a:extLst>
          </p:cNvPr>
          <p:cNvSpPr txBox="1">
            <a:spLocks noChangeArrowheads="1"/>
          </p:cNvSpPr>
          <p:nvPr/>
        </p:nvSpPr>
        <p:spPr bwMode="auto">
          <a:xfrm>
            <a:off x="342900" y="2209800"/>
            <a:ext cx="85153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dirty="0"/>
              <a:t>c) </a:t>
            </a:r>
            <a:r>
              <a:rPr lang="en-US" altLang="en-US" sz="4800" dirty="0" err="1"/>
              <a:t>Tại</a:t>
            </a:r>
            <a:r>
              <a:rPr lang="en-US" altLang="en-US" sz="4800" dirty="0"/>
              <a:t> </a:t>
            </a:r>
            <a:r>
              <a:rPr lang="en-US" altLang="en-US" sz="4800" dirty="0" err="1"/>
              <a:t>thiếu</a:t>
            </a:r>
            <a:r>
              <a:rPr lang="en-US" altLang="en-US" sz="4800" dirty="0"/>
              <a:t> </a:t>
            </a:r>
            <a:r>
              <a:rPr lang="en-US" altLang="en-US" sz="4800" dirty="0" err="1"/>
              <a:t>kinh</a:t>
            </a:r>
            <a:r>
              <a:rPr lang="en-US" altLang="en-US" sz="4800" dirty="0"/>
              <a:t> </a:t>
            </a:r>
            <a:r>
              <a:rPr lang="en-US" altLang="en-US" sz="4800" dirty="0" err="1"/>
              <a:t>nghiệm</a:t>
            </a:r>
            <a:r>
              <a:rPr lang="en-US" altLang="en-US" sz="4800" dirty="0"/>
              <a:t>  </a:t>
            </a:r>
            <a:r>
              <a:rPr lang="en-US" altLang="en-US" sz="4800" dirty="0" err="1"/>
              <a:t>nôn</a:t>
            </a:r>
            <a:r>
              <a:rPr lang="en-US" altLang="en-US" sz="4800" dirty="0"/>
              <a:t> </a:t>
            </a:r>
            <a:r>
              <a:rPr lang="en-US" altLang="en-US" sz="4800" dirty="0" err="1"/>
              <a:t>nóng</a:t>
            </a:r>
            <a:r>
              <a:rPr lang="en-US" altLang="en-US" sz="4800" dirty="0"/>
              <a:t> </a:t>
            </a:r>
            <a:r>
              <a:rPr lang="en-US" altLang="en-US" sz="4800" dirty="0" err="1"/>
              <a:t>và</a:t>
            </a:r>
            <a:r>
              <a:rPr lang="en-US" altLang="en-US" sz="4800" dirty="0"/>
              <a:t> </a:t>
            </a:r>
            <a:r>
              <a:rPr lang="en-US" altLang="en-US" sz="4800" dirty="0" err="1"/>
              <a:t>coi</a:t>
            </a:r>
            <a:r>
              <a:rPr lang="en-US" altLang="en-US" sz="4800" dirty="0"/>
              <a:t> </a:t>
            </a:r>
            <a:r>
              <a:rPr lang="en-US" altLang="en-US" sz="4800" dirty="0" err="1"/>
              <a:t>thường</a:t>
            </a:r>
            <a:r>
              <a:rPr lang="en-US" altLang="en-US" sz="4800" dirty="0"/>
              <a:t> </a:t>
            </a:r>
            <a:r>
              <a:rPr lang="en-US" altLang="en-US" sz="4800" dirty="0" err="1"/>
              <a:t>đối</a:t>
            </a:r>
            <a:r>
              <a:rPr lang="en-US" altLang="en-US" sz="4800" dirty="0"/>
              <a:t> </a:t>
            </a:r>
            <a:r>
              <a:rPr lang="en-US" altLang="en-US" sz="4800" dirty="0" err="1"/>
              <a:t>thủ</a:t>
            </a:r>
            <a:r>
              <a:rPr lang="en-US" altLang="en-US" sz="4800" dirty="0"/>
              <a:t> </a:t>
            </a:r>
            <a:r>
              <a:rPr lang="en-US" altLang="en-US" sz="4800" dirty="0" err="1">
                <a:latin typeface=".VnArial" pitchFamily="34" charset="0"/>
              </a:rPr>
              <a:t>Quắm</a:t>
            </a:r>
            <a:r>
              <a:rPr lang="en-US" altLang="en-US" sz="4800" dirty="0">
                <a:latin typeface=".VnArial" pitchFamily="34" charset="0"/>
              </a:rPr>
              <a:t> </a:t>
            </a:r>
            <a:r>
              <a:rPr lang="en-US" altLang="en-US" sz="4800" dirty="0" err="1">
                <a:cs typeface="Arial" panose="020B0604020202020204" pitchFamily="34" charset="0"/>
              </a:rPr>
              <a:t>Đen</a:t>
            </a:r>
            <a:r>
              <a:rPr lang="en-US" altLang="en-US" sz="4800" dirty="0">
                <a:cs typeface="Arial" panose="020B0604020202020204" pitchFamily="34" charset="0"/>
              </a:rPr>
              <a:t> </a:t>
            </a:r>
            <a:r>
              <a:rPr lang="en-US" altLang="en-US" sz="4800" dirty="0" err="1">
                <a:cs typeface="Arial" panose="020B0604020202020204" pitchFamily="34" charset="0"/>
              </a:rPr>
              <a:t>đã</a:t>
            </a:r>
            <a:r>
              <a:rPr lang="en-US" altLang="en-US" sz="4800" dirty="0">
                <a:cs typeface="Arial" panose="020B0604020202020204" pitchFamily="34" charset="0"/>
              </a:rPr>
              <a:t> </a:t>
            </a:r>
            <a:r>
              <a:rPr lang="en-US" altLang="en-US" sz="4800" dirty="0" err="1">
                <a:cs typeface="Arial" panose="020B0604020202020204" pitchFamily="34" charset="0"/>
              </a:rPr>
              <a:t>bị</a:t>
            </a:r>
            <a:r>
              <a:rPr lang="en-US" altLang="en-US" sz="4800" dirty="0">
                <a:cs typeface="Arial" panose="020B0604020202020204" pitchFamily="34" charset="0"/>
              </a:rPr>
              <a:t> </a:t>
            </a:r>
            <a:r>
              <a:rPr lang="en-US" altLang="en-US" sz="4800" dirty="0" err="1">
                <a:cs typeface="Arial" panose="020B0604020202020204" pitchFamily="34" charset="0"/>
              </a:rPr>
              <a:t>thua</a:t>
            </a:r>
            <a:r>
              <a:rPr lang="en-US" altLang="en-US" sz="4800" dirty="0">
                <a:cs typeface="Arial" panose="020B0604020202020204" pitchFamily="34" charset="0"/>
              </a:rPr>
              <a:t>.</a:t>
            </a:r>
          </a:p>
          <a:p>
            <a:pPr eaLnBrk="1" hangingPunct="1"/>
            <a:endParaRPr lang="en-US" altLang="en-US" sz="4800" dirty="0"/>
          </a:p>
        </p:txBody>
      </p:sp>
      <p:sp>
        <p:nvSpPr>
          <p:cNvPr id="3" name="TextBox 2">
            <a:extLst>
              <a:ext uri="{FF2B5EF4-FFF2-40B4-BE49-F238E27FC236}">
                <a16:creationId xmlns:a16="http://schemas.microsoft.com/office/drawing/2014/main" id="{09788593-83A1-4F2D-BFB8-D4232E1C67E3}"/>
              </a:ext>
            </a:extLst>
          </p:cNvPr>
          <p:cNvSpPr txBox="1">
            <a:spLocks noChangeArrowheads="1"/>
          </p:cNvSpPr>
          <p:nvPr/>
        </p:nvSpPr>
        <p:spPr bwMode="auto">
          <a:xfrm>
            <a:off x="7620000" y="2813050"/>
            <a:ext cx="4841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rgbClr val="FF0000"/>
                </a:solidFill>
              </a:rPr>
              <a:t>,</a:t>
            </a:r>
          </a:p>
        </p:txBody>
      </p:sp>
      <p:sp>
        <p:nvSpPr>
          <p:cNvPr id="5" name="TextBox 4">
            <a:extLst>
              <a:ext uri="{FF2B5EF4-FFF2-40B4-BE49-F238E27FC236}">
                <a16:creationId xmlns:a16="http://schemas.microsoft.com/office/drawing/2014/main" id="{230C1371-A988-4732-BFA8-F0CF29713D20}"/>
              </a:ext>
            </a:extLst>
          </p:cNvPr>
          <p:cNvSpPr txBox="1">
            <a:spLocks noChangeArrowheads="1"/>
          </p:cNvSpPr>
          <p:nvPr/>
        </p:nvSpPr>
        <p:spPr bwMode="auto">
          <a:xfrm>
            <a:off x="6699250" y="2114550"/>
            <a:ext cx="3968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rgbClr val="FF0000"/>
                </a:solidFill>
              </a:rPr>
              <a:t>,</a:t>
            </a:r>
          </a:p>
          <a:p>
            <a:pPr eaLnBrk="1" hangingPunct="1"/>
            <a:endParaRPr lang="en-US" altLang="en-US" sz="6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a:extLst>
              <a:ext uri="{FF2B5EF4-FFF2-40B4-BE49-F238E27FC236}">
                <a16:creationId xmlns:a16="http://schemas.microsoft.com/office/drawing/2014/main" id="{E3405536-3A5D-45FB-885D-0FFB612D6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
            <a:ext cx="85344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D323132-E655-4E6E-BC60-A8316ACBFCD3}"/>
              </a:ext>
            </a:extLst>
          </p:cNvPr>
          <p:cNvSpPr>
            <a:spLocks noChangeArrowheads="1"/>
          </p:cNvSpPr>
          <p:nvPr/>
        </p:nvSpPr>
        <p:spPr bwMode="auto">
          <a:xfrm>
            <a:off x="457200" y="2028825"/>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4800"/>
              <a:t>d) Nhờ ham học ham hiểu biết và muốn đem hiểu biết của mình ra giúp đời  Lê Quý Đôn đã trở thành nhà bác học lớn nhất của nước ta thời xưa.</a:t>
            </a:r>
          </a:p>
        </p:txBody>
      </p:sp>
      <p:sp>
        <p:nvSpPr>
          <p:cNvPr id="3" name="TextBox 2">
            <a:extLst>
              <a:ext uri="{FF2B5EF4-FFF2-40B4-BE49-F238E27FC236}">
                <a16:creationId xmlns:a16="http://schemas.microsoft.com/office/drawing/2014/main" id="{9A215C6E-FFE7-49ED-BF21-42F653D892A4}"/>
              </a:ext>
            </a:extLst>
          </p:cNvPr>
          <p:cNvSpPr txBox="1">
            <a:spLocks noChangeArrowheads="1"/>
          </p:cNvSpPr>
          <p:nvPr/>
        </p:nvSpPr>
        <p:spPr bwMode="auto">
          <a:xfrm>
            <a:off x="5394325" y="1828800"/>
            <a:ext cx="396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dirty="0">
                <a:solidFill>
                  <a:srgbClr val="FF0000"/>
                </a:solidFill>
              </a:rPr>
              <a:t>,</a:t>
            </a:r>
          </a:p>
        </p:txBody>
      </p:sp>
      <p:sp>
        <p:nvSpPr>
          <p:cNvPr id="4" name="TextBox 3">
            <a:extLst>
              <a:ext uri="{FF2B5EF4-FFF2-40B4-BE49-F238E27FC236}">
                <a16:creationId xmlns:a16="http://schemas.microsoft.com/office/drawing/2014/main" id="{9E22F48B-C09C-4E02-A4A4-EA3DC48C44BE}"/>
              </a:ext>
            </a:extLst>
          </p:cNvPr>
          <p:cNvSpPr txBox="1">
            <a:spLocks noChangeArrowheads="1"/>
          </p:cNvSpPr>
          <p:nvPr/>
        </p:nvSpPr>
        <p:spPr bwMode="auto">
          <a:xfrm>
            <a:off x="6094413" y="3327400"/>
            <a:ext cx="396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8C4B761-E144-49C8-ADE8-A6AA72FA28F8}"/>
              </a:ext>
            </a:extLst>
          </p:cNvPr>
          <p:cNvSpPr/>
          <p:nvPr/>
        </p:nvSpPr>
        <p:spPr>
          <a:xfrm>
            <a:off x="407964" y="130968"/>
            <a:ext cx="8313762" cy="116443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B985F0E-72E2-4E1E-95C4-83AAEF1F3889}"/>
              </a:ext>
            </a:extLst>
          </p:cNvPr>
          <p:cNvSpPr txBox="1">
            <a:spLocks noChangeArrowheads="1"/>
          </p:cNvSpPr>
          <p:nvPr/>
        </p:nvSpPr>
        <p:spPr bwMode="auto">
          <a:xfrm>
            <a:off x="422275" y="130968"/>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u="sng" dirty="0" err="1">
                <a:cs typeface="Arial" panose="020B0604020202020204" pitchFamily="34" charset="0"/>
              </a:rPr>
              <a:t>Bài</a:t>
            </a:r>
            <a:r>
              <a:rPr lang="en-US" altLang="en-US" sz="3200" b="1" u="sng" dirty="0">
                <a:cs typeface="Arial" panose="020B0604020202020204" pitchFamily="34" charset="0"/>
              </a:rPr>
              <a:t> 1 </a:t>
            </a:r>
            <a:r>
              <a:rPr lang="en-US" altLang="en-US" sz="3200" b="1" u="sng" dirty="0" err="1">
                <a:cs typeface="Arial" panose="020B0604020202020204" pitchFamily="34" charset="0"/>
              </a:rPr>
              <a:t>trang</a:t>
            </a:r>
            <a:r>
              <a:rPr lang="en-US" altLang="en-US" sz="3200" b="1" u="sng" dirty="0">
                <a:cs typeface="Arial" panose="020B0604020202020204" pitchFamily="34" charset="0"/>
              </a:rPr>
              <a:t> 70 : </a:t>
            </a:r>
            <a:r>
              <a:rPr lang="en-US" altLang="en-US" sz="3200" b="1" dirty="0" err="1">
                <a:solidFill>
                  <a:srgbClr val="FF0000"/>
                </a:solidFill>
                <a:cs typeface="Arial" panose="020B0604020202020204" pitchFamily="34" charset="0"/>
              </a:rPr>
              <a:t>Chọn</a:t>
            </a:r>
            <a:r>
              <a:rPr lang="en-US" altLang="en-US" sz="3200" b="1" dirty="0">
                <a:solidFill>
                  <a:srgbClr val="FF0000"/>
                </a:solidFill>
                <a:cs typeface="Arial" panose="020B0604020202020204" pitchFamily="34" charset="0"/>
              </a:rPr>
              <a:t> </a:t>
            </a:r>
            <a:r>
              <a:rPr lang="en-US" altLang="en-US" sz="3200" b="1" dirty="0" err="1">
                <a:solidFill>
                  <a:srgbClr val="FF0000"/>
                </a:solidFill>
                <a:cs typeface="Arial" panose="020B0604020202020204" pitchFamily="34" charset="0"/>
              </a:rPr>
              <a:t>nghĩa</a:t>
            </a:r>
            <a:r>
              <a:rPr lang="en-US" altLang="en-US" sz="3200" b="1" dirty="0">
                <a:solidFill>
                  <a:srgbClr val="FF0000"/>
                </a:solidFill>
                <a:cs typeface="Arial" panose="020B0604020202020204" pitchFamily="34" charset="0"/>
              </a:rPr>
              <a:t> </a:t>
            </a:r>
            <a:r>
              <a:rPr lang="en-US" altLang="en-US" sz="3200" b="1" dirty="0" err="1">
                <a:solidFill>
                  <a:srgbClr val="FF0000"/>
                </a:solidFill>
                <a:cs typeface="Arial" panose="020B0604020202020204" pitchFamily="34" charset="0"/>
              </a:rPr>
              <a:t>thích</a:t>
            </a:r>
            <a:r>
              <a:rPr lang="en-US" altLang="en-US" sz="3200" b="1" dirty="0">
                <a:solidFill>
                  <a:srgbClr val="FF0000"/>
                </a:solidFill>
                <a:cs typeface="Arial" panose="020B0604020202020204" pitchFamily="34" charset="0"/>
              </a:rPr>
              <a:t> </a:t>
            </a:r>
            <a:r>
              <a:rPr lang="en-US" altLang="en-US" sz="3200" b="1" dirty="0" err="1">
                <a:solidFill>
                  <a:srgbClr val="FF0000"/>
                </a:solidFill>
                <a:cs typeface="Arial" panose="020B0604020202020204" pitchFamily="34" charset="0"/>
              </a:rPr>
              <a:t>hợp</a:t>
            </a:r>
            <a:r>
              <a:rPr lang="en-US" altLang="en-US" sz="3200" b="1" dirty="0">
                <a:solidFill>
                  <a:srgbClr val="FF0000"/>
                </a:solidFill>
                <a:cs typeface="Arial" panose="020B0604020202020204" pitchFamily="34" charset="0"/>
              </a:rPr>
              <a:t> ở </a:t>
            </a:r>
            <a:r>
              <a:rPr lang="en-US" altLang="en-US" sz="3200" b="1" dirty="0" err="1">
                <a:solidFill>
                  <a:srgbClr val="FF0000"/>
                </a:solidFill>
                <a:cs typeface="Arial" panose="020B0604020202020204" pitchFamily="34" charset="0"/>
              </a:rPr>
              <a:t>cột</a:t>
            </a:r>
            <a:r>
              <a:rPr lang="en-US" altLang="en-US" sz="3200" b="1" dirty="0">
                <a:solidFill>
                  <a:srgbClr val="FF0000"/>
                </a:solidFill>
                <a:cs typeface="Arial" panose="020B0604020202020204" pitchFamily="34" charset="0"/>
              </a:rPr>
              <a:t> B </a:t>
            </a:r>
            <a:r>
              <a:rPr lang="en-US" altLang="en-US" sz="3200" b="1" dirty="0" err="1">
                <a:solidFill>
                  <a:srgbClr val="FF0000"/>
                </a:solidFill>
                <a:cs typeface="Arial" panose="020B0604020202020204" pitchFamily="34" charset="0"/>
              </a:rPr>
              <a:t>cho</a:t>
            </a:r>
            <a:r>
              <a:rPr lang="en-US" altLang="en-US" sz="3200" b="1" dirty="0">
                <a:solidFill>
                  <a:srgbClr val="FF0000"/>
                </a:solidFill>
                <a:cs typeface="Arial" panose="020B0604020202020204" pitchFamily="34" charset="0"/>
              </a:rPr>
              <a:t> </a:t>
            </a:r>
            <a:r>
              <a:rPr lang="en-US" altLang="en-US" sz="3200" b="1" dirty="0" err="1">
                <a:solidFill>
                  <a:srgbClr val="FF0000"/>
                </a:solidFill>
                <a:cs typeface="Arial" panose="020B0604020202020204" pitchFamily="34" charset="0"/>
              </a:rPr>
              <a:t>các</a:t>
            </a:r>
            <a:r>
              <a:rPr lang="en-US" altLang="en-US" sz="3200" b="1" dirty="0">
                <a:solidFill>
                  <a:srgbClr val="FF0000"/>
                </a:solidFill>
                <a:cs typeface="Arial" panose="020B0604020202020204" pitchFamily="34" charset="0"/>
              </a:rPr>
              <a:t> </a:t>
            </a:r>
            <a:r>
              <a:rPr lang="en-US" altLang="en-US" sz="3200" b="1" dirty="0" err="1">
                <a:solidFill>
                  <a:srgbClr val="FF0000"/>
                </a:solidFill>
                <a:cs typeface="Arial" panose="020B0604020202020204" pitchFamily="34" charset="0"/>
              </a:rPr>
              <a:t>từ</a:t>
            </a:r>
            <a:r>
              <a:rPr lang="en-US" altLang="en-US" sz="3200" b="1" dirty="0">
                <a:solidFill>
                  <a:srgbClr val="FF0000"/>
                </a:solidFill>
                <a:cs typeface="Arial" panose="020B0604020202020204" pitchFamily="34" charset="0"/>
              </a:rPr>
              <a:t> ở </a:t>
            </a:r>
            <a:r>
              <a:rPr lang="en-US" altLang="en-US" sz="3200" b="1" dirty="0" err="1">
                <a:solidFill>
                  <a:srgbClr val="FF0000"/>
                </a:solidFill>
                <a:cs typeface="Arial" panose="020B0604020202020204" pitchFamily="34" charset="0"/>
              </a:rPr>
              <a:t>cột</a:t>
            </a:r>
            <a:r>
              <a:rPr lang="en-US" altLang="en-US" sz="3200" b="1" dirty="0">
                <a:solidFill>
                  <a:srgbClr val="FF0000"/>
                </a:solidFill>
                <a:cs typeface="Arial" panose="020B0604020202020204" pitchFamily="34" charset="0"/>
              </a:rPr>
              <a:t> A</a:t>
            </a:r>
            <a:endParaRPr lang="en-US" altLang="en-US" sz="3200" b="1" dirty="0"/>
          </a:p>
          <a:p>
            <a:pPr eaLnBrk="1" hangingPunct="1"/>
            <a:endParaRPr lang="en-US" altLang="en-US" sz="3200" dirty="0"/>
          </a:p>
        </p:txBody>
      </p:sp>
      <p:sp>
        <p:nvSpPr>
          <p:cNvPr id="5" name="Oval 4">
            <a:extLst>
              <a:ext uri="{FF2B5EF4-FFF2-40B4-BE49-F238E27FC236}">
                <a16:creationId xmlns:a16="http://schemas.microsoft.com/office/drawing/2014/main" id="{F2DF05F6-8C7E-4BCB-81CB-6F6AE0B6D423}"/>
              </a:ext>
            </a:extLst>
          </p:cNvPr>
          <p:cNvSpPr/>
          <p:nvPr/>
        </p:nvSpPr>
        <p:spPr>
          <a:xfrm>
            <a:off x="533400" y="1458913"/>
            <a:ext cx="1676400" cy="48418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Arial" pitchFamily="34" charset="0"/>
                <a:cs typeface="Arial" pitchFamily="34" charset="0"/>
              </a:rPr>
              <a:t>A</a:t>
            </a:r>
          </a:p>
        </p:txBody>
      </p:sp>
      <p:sp>
        <p:nvSpPr>
          <p:cNvPr id="7" name="Rounded Rectangle 6">
            <a:extLst>
              <a:ext uri="{FF2B5EF4-FFF2-40B4-BE49-F238E27FC236}">
                <a16:creationId xmlns:a16="http://schemas.microsoft.com/office/drawing/2014/main" id="{22124344-345E-4052-A6A9-61C74C77E100}"/>
              </a:ext>
            </a:extLst>
          </p:cNvPr>
          <p:cNvSpPr/>
          <p:nvPr/>
        </p:nvSpPr>
        <p:spPr>
          <a:xfrm>
            <a:off x="422275" y="2244725"/>
            <a:ext cx="1828800" cy="9525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800" b="1" dirty="0" err="1">
                <a:solidFill>
                  <a:srgbClr val="000000"/>
                </a:solidFill>
                <a:latin typeface="Arial" pitchFamily="34" charset="0"/>
                <a:cs typeface="Arial" pitchFamily="34" charset="0"/>
              </a:rPr>
              <a:t>Lễ</a:t>
            </a:r>
            <a:endParaRPr lang="en-US" sz="2800" b="1" dirty="0">
              <a:solidFill>
                <a:srgbClr val="000000"/>
              </a:solidFill>
              <a:latin typeface="Arial" pitchFamily="34" charset="0"/>
              <a:cs typeface="Arial" pitchFamily="34" charset="0"/>
            </a:endParaRPr>
          </a:p>
        </p:txBody>
      </p:sp>
      <p:sp>
        <p:nvSpPr>
          <p:cNvPr id="9" name="Rounded Rectangle 8">
            <a:extLst>
              <a:ext uri="{FF2B5EF4-FFF2-40B4-BE49-F238E27FC236}">
                <a16:creationId xmlns:a16="http://schemas.microsoft.com/office/drawing/2014/main" id="{D0C45BBD-37B7-4019-9ACD-7B6DA03746A9}"/>
              </a:ext>
            </a:extLst>
          </p:cNvPr>
          <p:cNvSpPr/>
          <p:nvPr/>
        </p:nvSpPr>
        <p:spPr>
          <a:xfrm>
            <a:off x="441326" y="3738444"/>
            <a:ext cx="1828800" cy="92886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b="1" dirty="0" err="1">
                <a:solidFill>
                  <a:srgbClr val="000000"/>
                </a:solidFill>
                <a:latin typeface="Arial" pitchFamily="34" charset="0"/>
                <a:cs typeface="Arial" pitchFamily="34" charset="0"/>
              </a:rPr>
              <a:t>Hội</a:t>
            </a:r>
            <a:r>
              <a:rPr lang="en-US" sz="2800" b="1" dirty="0">
                <a:solidFill>
                  <a:srgbClr val="000000"/>
                </a:solidFill>
                <a:latin typeface="Arial" pitchFamily="34" charset="0"/>
                <a:cs typeface="Arial" pitchFamily="34" charset="0"/>
              </a:rPr>
              <a:t> </a:t>
            </a:r>
          </a:p>
        </p:txBody>
      </p:sp>
      <p:sp>
        <p:nvSpPr>
          <p:cNvPr id="11" name="Rounded Rectangle 10">
            <a:extLst>
              <a:ext uri="{FF2B5EF4-FFF2-40B4-BE49-F238E27FC236}">
                <a16:creationId xmlns:a16="http://schemas.microsoft.com/office/drawing/2014/main" id="{D23A4751-FDE3-4B96-9AA2-7CDF3FE34BEB}"/>
              </a:ext>
            </a:extLst>
          </p:cNvPr>
          <p:cNvSpPr/>
          <p:nvPr/>
        </p:nvSpPr>
        <p:spPr>
          <a:xfrm>
            <a:off x="3257550" y="1951038"/>
            <a:ext cx="5334000" cy="1246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bg1"/>
                </a:solidFill>
                <a:latin typeface="Arial" pitchFamily="34" charset="0"/>
                <a:cs typeface="Arial" pitchFamily="34" charset="0"/>
              </a:rPr>
              <a:t>Hoạt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động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tập</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thể</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có</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cả</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phần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lễ</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và</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phần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hội</a:t>
            </a:r>
            <a:r>
              <a:rPr lang="en-US" sz="2800" dirty="0">
                <a:solidFill>
                  <a:schemeClr val="bg1"/>
                </a:solidFill>
                <a:latin typeface="Arial" pitchFamily="34" charset="0"/>
                <a:cs typeface="Arial" pitchFamily="34" charset="0"/>
              </a:rPr>
              <a:t> .</a:t>
            </a:r>
          </a:p>
          <a:p>
            <a:pPr algn="ctr">
              <a:defRPr/>
            </a:pPr>
            <a:endParaRPr lang="en-US" sz="2800" dirty="0">
              <a:solidFill>
                <a:schemeClr val="bg1"/>
              </a:solidFill>
            </a:endParaRPr>
          </a:p>
        </p:txBody>
      </p:sp>
      <p:sp>
        <p:nvSpPr>
          <p:cNvPr id="13" name="Rounded Rectangle 12">
            <a:extLst>
              <a:ext uri="{FF2B5EF4-FFF2-40B4-BE49-F238E27FC236}">
                <a16:creationId xmlns:a16="http://schemas.microsoft.com/office/drawing/2014/main" id="{47571F4E-2F0C-47DF-A52C-09B82D8BBDB4}"/>
              </a:ext>
            </a:extLst>
          </p:cNvPr>
          <p:cNvSpPr/>
          <p:nvPr/>
        </p:nvSpPr>
        <p:spPr>
          <a:xfrm>
            <a:off x="3287713" y="3348038"/>
            <a:ext cx="5322887" cy="1319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bg1"/>
                </a:solidFill>
                <a:latin typeface="Arial" pitchFamily="34" charset="0"/>
                <a:cs typeface="Arial" pitchFamily="34" charset="0"/>
              </a:rPr>
              <a:t>Cuộc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vui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tổ</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chức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cho</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đông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người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dự</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theo</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phong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tục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hoặc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nhân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dịp</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đặc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biệt</a:t>
            </a:r>
            <a:r>
              <a:rPr lang="en-US" sz="2800" dirty="0">
                <a:solidFill>
                  <a:schemeClr val="bg1"/>
                </a:solidFill>
                <a:latin typeface="Arial" pitchFamily="34" charset="0"/>
                <a:cs typeface="Arial" pitchFamily="34" charset="0"/>
              </a:rPr>
              <a:t> </a:t>
            </a:r>
            <a:r>
              <a:rPr lang="en-US" sz="2800" dirty="0">
                <a:solidFill>
                  <a:srgbClr val="000000"/>
                </a:solidFill>
                <a:latin typeface="Arial" pitchFamily="34" charset="0"/>
                <a:cs typeface="Arial" pitchFamily="34" charset="0"/>
              </a:rPr>
              <a:t>.</a:t>
            </a:r>
          </a:p>
        </p:txBody>
      </p:sp>
      <p:sp>
        <p:nvSpPr>
          <p:cNvPr id="15" name="Rounded Rectangle 14">
            <a:extLst>
              <a:ext uri="{FF2B5EF4-FFF2-40B4-BE49-F238E27FC236}">
                <a16:creationId xmlns:a16="http://schemas.microsoft.com/office/drawing/2014/main" id="{A4262D1A-3543-4892-B6FE-A3F6031AEB78}"/>
              </a:ext>
            </a:extLst>
          </p:cNvPr>
          <p:cNvSpPr/>
          <p:nvPr/>
        </p:nvSpPr>
        <p:spPr>
          <a:xfrm>
            <a:off x="3257550" y="4872038"/>
            <a:ext cx="5334000" cy="1452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bg1"/>
                </a:solidFill>
                <a:latin typeface="Arial" pitchFamily="34" charset="0"/>
                <a:cs typeface="Arial" pitchFamily="34" charset="0"/>
              </a:rPr>
              <a:t>Các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nghi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thức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nhằm</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đánh</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dấu</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hoặc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kỉ</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niệm</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một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sự</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kiện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có</a:t>
            </a:r>
            <a:r>
              <a:rPr lang="en-US" sz="2800" dirty="0">
                <a:solidFill>
                  <a:schemeClr val="bg1"/>
                </a:solidFill>
                <a:latin typeface="Arial" pitchFamily="34" charset="0"/>
                <a:cs typeface="Arial" pitchFamily="34" charset="0"/>
              </a:rPr>
              <a:t> ý </a:t>
            </a:r>
            <a:r>
              <a:rPr lang="en-US" sz="2800" dirty="0" err="1">
                <a:solidFill>
                  <a:schemeClr val="bg1"/>
                </a:solidFill>
                <a:latin typeface="Arial" pitchFamily="34" charset="0"/>
                <a:cs typeface="Arial" pitchFamily="34" charset="0"/>
              </a:rPr>
              <a:t>nghĩa</a:t>
            </a:r>
            <a:r>
              <a:rPr lang="en-US" sz="2800" dirty="0">
                <a:solidFill>
                  <a:schemeClr val="bg1"/>
                </a:solidFill>
                <a:latin typeface="Arial" pitchFamily="34" charset="0"/>
                <a:cs typeface="Arial" pitchFamily="34" charset="0"/>
              </a:rPr>
              <a:t>.</a:t>
            </a:r>
          </a:p>
        </p:txBody>
      </p:sp>
      <p:sp>
        <p:nvSpPr>
          <p:cNvPr id="17" name="Rounded Rectangle 16">
            <a:extLst>
              <a:ext uri="{FF2B5EF4-FFF2-40B4-BE49-F238E27FC236}">
                <a16:creationId xmlns:a16="http://schemas.microsoft.com/office/drawing/2014/main" id="{C6262343-52BA-4290-B560-2DC029601BA6}"/>
              </a:ext>
            </a:extLst>
          </p:cNvPr>
          <p:cNvSpPr/>
          <p:nvPr/>
        </p:nvSpPr>
        <p:spPr>
          <a:xfrm>
            <a:off x="482600" y="5140325"/>
            <a:ext cx="1828800" cy="944617"/>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b="1" dirty="0" err="1">
                <a:solidFill>
                  <a:srgbClr val="000000"/>
                </a:solidFill>
                <a:latin typeface="Arial" pitchFamily="34" charset="0"/>
                <a:cs typeface="Arial" pitchFamily="34" charset="0"/>
              </a:rPr>
              <a:t>Lễ</a:t>
            </a:r>
            <a:r>
              <a:rPr lang="en-US" sz="2800" b="1" dirty="0">
                <a:solidFill>
                  <a:srgbClr val="000000"/>
                </a:solidFill>
                <a:latin typeface="Arial" pitchFamily="34" charset="0"/>
                <a:cs typeface="Arial" pitchFamily="34" charset="0"/>
              </a:rPr>
              <a:t> </a:t>
            </a:r>
            <a:r>
              <a:rPr lang="en-US" sz="2800" b="1" dirty="0" err="1">
                <a:solidFill>
                  <a:srgbClr val="000000"/>
                </a:solidFill>
                <a:latin typeface="Arial" pitchFamily="34" charset="0"/>
                <a:cs typeface="Arial" pitchFamily="34" charset="0"/>
              </a:rPr>
              <a:t>hội</a:t>
            </a:r>
            <a:r>
              <a:rPr lang="en-US" sz="2800" b="1" dirty="0">
                <a:solidFill>
                  <a:srgbClr val="000000"/>
                </a:solidFill>
                <a:latin typeface="Arial" pitchFamily="34" charset="0"/>
                <a:cs typeface="Arial" pitchFamily="34" charset="0"/>
              </a:rPr>
              <a:t> </a:t>
            </a:r>
          </a:p>
        </p:txBody>
      </p:sp>
      <p:cxnSp>
        <p:nvCxnSpPr>
          <p:cNvPr id="18" name="Straight Arrow Connector 17">
            <a:extLst>
              <a:ext uri="{FF2B5EF4-FFF2-40B4-BE49-F238E27FC236}">
                <a16:creationId xmlns:a16="http://schemas.microsoft.com/office/drawing/2014/main" id="{9B7F18E5-A75E-4034-94A3-89929185284A}"/>
              </a:ext>
            </a:extLst>
          </p:cNvPr>
          <p:cNvCxnSpPr/>
          <p:nvPr/>
        </p:nvCxnSpPr>
        <p:spPr>
          <a:xfrm>
            <a:off x="2251075" y="2895600"/>
            <a:ext cx="1036638" cy="2667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47B576FA-FA7B-4193-8A64-6CF200F5DA27}"/>
              </a:ext>
            </a:extLst>
          </p:cNvPr>
          <p:cNvCxnSpPr/>
          <p:nvPr/>
        </p:nvCxnSpPr>
        <p:spPr>
          <a:xfrm flipV="1">
            <a:off x="2311400" y="2895600"/>
            <a:ext cx="946150" cy="28067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107D38AE-2015-4839-ACA0-B2A21E7E5AAB}"/>
              </a:ext>
            </a:extLst>
          </p:cNvPr>
          <p:cNvCxnSpPr/>
          <p:nvPr/>
        </p:nvCxnSpPr>
        <p:spPr>
          <a:xfrm>
            <a:off x="2311400" y="4141788"/>
            <a:ext cx="965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210" name="TextBox 26">
            <a:extLst>
              <a:ext uri="{FF2B5EF4-FFF2-40B4-BE49-F238E27FC236}">
                <a16:creationId xmlns:a16="http://schemas.microsoft.com/office/drawing/2014/main" id="{09F46EF8-D0AD-44DC-B451-D12FB6C54699}"/>
              </a:ext>
            </a:extLst>
          </p:cNvPr>
          <p:cNvSpPr txBox="1">
            <a:spLocks noChangeArrowheads="1"/>
          </p:cNvSpPr>
          <p:nvPr/>
        </p:nvSpPr>
        <p:spPr bwMode="auto">
          <a:xfrm>
            <a:off x="2798763" y="224472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Oval 28">
            <a:extLst>
              <a:ext uri="{FF2B5EF4-FFF2-40B4-BE49-F238E27FC236}">
                <a16:creationId xmlns:a16="http://schemas.microsoft.com/office/drawing/2014/main" id="{FC57AE77-036C-4CC6-95F6-06686B183E3E}"/>
              </a:ext>
            </a:extLst>
          </p:cNvPr>
          <p:cNvSpPr/>
          <p:nvPr/>
        </p:nvSpPr>
        <p:spPr>
          <a:xfrm>
            <a:off x="5033963" y="1295400"/>
            <a:ext cx="1828800" cy="533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Arial" pitchFamily="34" charset="0"/>
                <a:cs typeface="Arial" pitchFamily="34"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circle(in)">
                                      <p:cBhvr>
                                        <p:cTn id="35" dur="2000"/>
                                        <p:tgtEl>
                                          <p:spTgt spid="2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20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6" presetClass="entr" presetSubtype="16"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circle(in)">
                                      <p:cBhvr>
                                        <p:cTn id="6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11" grpId="0" animBg="1"/>
      <p:bldP spid="13" grpId="0" animBg="1"/>
      <p:bldP spid="15"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1B17840-620A-4AB9-AE3D-69D7E0656AAB}"/>
              </a:ext>
            </a:extLst>
          </p:cNvPr>
          <p:cNvSpPr/>
          <p:nvPr/>
        </p:nvSpPr>
        <p:spPr>
          <a:xfrm>
            <a:off x="472281" y="533400"/>
            <a:ext cx="8244681" cy="8382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DA94540-ACC9-43A2-A7F1-4A51546C45FA}"/>
              </a:ext>
            </a:extLst>
          </p:cNvPr>
          <p:cNvSpPr txBox="1">
            <a:spLocks noChangeArrowheads="1"/>
          </p:cNvSpPr>
          <p:nvPr/>
        </p:nvSpPr>
        <p:spPr bwMode="auto">
          <a:xfrm>
            <a:off x="545659" y="545921"/>
            <a:ext cx="832167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u="sng" dirty="0" err="1"/>
              <a:t>Bài</a:t>
            </a:r>
            <a:r>
              <a:rPr lang="en-US" altLang="en-US" sz="3600" b="1" u="sng" dirty="0"/>
              <a:t> 2 </a:t>
            </a:r>
            <a:r>
              <a:rPr lang="en-US" altLang="en-US" sz="3600" b="1" u="sng" dirty="0" err="1"/>
              <a:t>trang</a:t>
            </a:r>
            <a:r>
              <a:rPr lang="en-US" altLang="en-US" sz="3600" b="1" u="sng" dirty="0"/>
              <a:t> 70</a:t>
            </a:r>
            <a:r>
              <a:rPr lang="en-US" altLang="en-US" sz="3600" dirty="0"/>
              <a:t>: </a:t>
            </a:r>
            <a:r>
              <a:rPr lang="en-US" altLang="en-US" sz="3600" b="1" dirty="0" err="1">
                <a:solidFill>
                  <a:srgbClr val="FF0000"/>
                </a:solidFill>
              </a:rPr>
              <a:t>Tìm</a:t>
            </a:r>
            <a:r>
              <a:rPr lang="en-US" altLang="en-US" sz="3600" b="1" dirty="0">
                <a:solidFill>
                  <a:srgbClr val="FF0000"/>
                </a:solidFill>
              </a:rPr>
              <a:t> </a:t>
            </a:r>
            <a:r>
              <a:rPr lang="en-US" altLang="en-US" sz="3600" b="1" dirty="0" err="1">
                <a:solidFill>
                  <a:srgbClr val="FF0000"/>
                </a:solidFill>
              </a:rPr>
              <a:t>và</a:t>
            </a:r>
            <a:r>
              <a:rPr lang="en-US" altLang="en-US" sz="3600" b="1" dirty="0">
                <a:solidFill>
                  <a:srgbClr val="FF0000"/>
                </a:solidFill>
              </a:rPr>
              <a:t> </a:t>
            </a:r>
            <a:r>
              <a:rPr lang="en-US" altLang="en-US" sz="3600" b="1" dirty="0" err="1">
                <a:solidFill>
                  <a:srgbClr val="FF0000"/>
                </a:solidFill>
              </a:rPr>
              <a:t>ghi</a:t>
            </a:r>
            <a:r>
              <a:rPr lang="en-US" altLang="en-US" sz="3600" b="1" dirty="0">
                <a:solidFill>
                  <a:srgbClr val="FF0000"/>
                </a:solidFill>
              </a:rPr>
              <a:t> </a:t>
            </a:r>
            <a:r>
              <a:rPr lang="en-US" altLang="en-US" sz="3600" b="1" dirty="0" err="1">
                <a:solidFill>
                  <a:srgbClr val="FF0000"/>
                </a:solidFill>
              </a:rPr>
              <a:t>vào</a:t>
            </a:r>
            <a:r>
              <a:rPr lang="en-US" altLang="en-US" sz="3600" b="1" dirty="0">
                <a:solidFill>
                  <a:srgbClr val="FF0000"/>
                </a:solidFill>
              </a:rPr>
              <a:t> </a:t>
            </a:r>
            <a:r>
              <a:rPr lang="en-US" altLang="en-US" sz="3600" b="1" dirty="0" err="1">
                <a:solidFill>
                  <a:srgbClr val="FF0000"/>
                </a:solidFill>
              </a:rPr>
              <a:t>vở</a:t>
            </a:r>
            <a:r>
              <a:rPr lang="en-US" altLang="en-US" sz="3600" b="1" dirty="0">
                <a:solidFill>
                  <a:srgbClr val="FF0000"/>
                </a:solidFill>
              </a:rPr>
              <a:t> :</a:t>
            </a:r>
            <a:endParaRPr lang="en-US" altLang="en-US" sz="3600" u="sng" dirty="0">
              <a:solidFill>
                <a:srgbClr val="FF0000"/>
              </a:solidFill>
            </a:endParaRPr>
          </a:p>
          <a:p>
            <a:pPr eaLnBrk="1" hangingPunct="1"/>
            <a:endParaRPr lang="en-US" altLang="en-US" sz="2800" dirty="0"/>
          </a:p>
          <a:p>
            <a:pPr eaLnBrk="1" hangingPunct="1"/>
            <a:endParaRPr lang="en-US" altLang="en-US" sz="2800" dirty="0"/>
          </a:p>
        </p:txBody>
      </p:sp>
      <p:sp>
        <p:nvSpPr>
          <p:cNvPr id="3" name="TextBox 2">
            <a:extLst>
              <a:ext uri="{FF2B5EF4-FFF2-40B4-BE49-F238E27FC236}">
                <a16:creationId xmlns:a16="http://schemas.microsoft.com/office/drawing/2014/main" id="{896F8414-CB3E-4853-8E9C-DC6DB246520D}"/>
              </a:ext>
            </a:extLst>
          </p:cNvPr>
          <p:cNvSpPr txBox="1"/>
          <p:nvPr/>
        </p:nvSpPr>
        <p:spPr>
          <a:xfrm>
            <a:off x="304800" y="1958975"/>
            <a:ext cx="8534400" cy="4154984"/>
          </a:xfrm>
          <a:prstGeom prst="rect">
            <a:avLst/>
          </a:prstGeom>
          <a:noFill/>
        </p:spPr>
        <p:txBody>
          <a:bodyPr>
            <a:spAutoFit/>
          </a:bodyPr>
          <a:lstStyle/>
          <a:p>
            <a:pPr marL="342900" indent="-342900" algn="just">
              <a:lnSpc>
                <a:spcPct val="150000"/>
              </a:lnSpc>
              <a:buFontTx/>
              <a:buAutoNum type="alphaLcParenR"/>
              <a:defRPr/>
            </a:pPr>
            <a:r>
              <a:rPr lang="en-US" sz="3600" dirty="0" err="1">
                <a:latin typeface="Arial" charset="0"/>
              </a:rPr>
              <a:t>Tên</a:t>
            </a:r>
            <a:r>
              <a:rPr lang="en-US" sz="3600" dirty="0">
                <a:latin typeface="Arial" charset="0"/>
              </a:rPr>
              <a:t> </a:t>
            </a:r>
            <a:r>
              <a:rPr lang="en-US" sz="3600" dirty="0" err="1">
                <a:latin typeface="Arial" charset="0"/>
              </a:rPr>
              <a:t>một</a:t>
            </a:r>
            <a:r>
              <a:rPr lang="en-US" sz="3600" dirty="0">
                <a:latin typeface="Arial" charset="0"/>
              </a:rPr>
              <a:t> </a:t>
            </a:r>
            <a:r>
              <a:rPr lang="en-US" sz="3600" dirty="0" err="1">
                <a:latin typeface="Arial" charset="0"/>
              </a:rPr>
              <a:t>số</a:t>
            </a:r>
            <a:r>
              <a:rPr lang="en-US" sz="3600" dirty="0">
                <a:latin typeface="Arial" charset="0"/>
              </a:rPr>
              <a:t> </a:t>
            </a:r>
            <a:r>
              <a:rPr lang="en-US" sz="3600" dirty="0" err="1">
                <a:latin typeface="Arial" charset="0"/>
              </a:rPr>
              <a:t>lễ</a:t>
            </a:r>
            <a:r>
              <a:rPr lang="en-US" sz="3600" dirty="0">
                <a:latin typeface="Arial" charset="0"/>
              </a:rPr>
              <a:t> </a:t>
            </a:r>
            <a:r>
              <a:rPr lang="en-US" sz="3600" dirty="0" err="1">
                <a:latin typeface="Arial" charset="0"/>
              </a:rPr>
              <a:t>hội</a:t>
            </a:r>
            <a:r>
              <a:rPr lang="en-US" sz="3600" dirty="0">
                <a:latin typeface="Arial" charset="0"/>
              </a:rPr>
              <a:t> : </a:t>
            </a:r>
            <a:r>
              <a:rPr lang="en-US" sz="3600" dirty="0" err="1">
                <a:latin typeface="Arial" charset="0"/>
              </a:rPr>
              <a:t>lễ</a:t>
            </a:r>
            <a:r>
              <a:rPr lang="en-US" sz="3600" dirty="0">
                <a:latin typeface="Arial" charset="0"/>
              </a:rPr>
              <a:t> </a:t>
            </a:r>
            <a:r>
              <a:rPr lang="en-US" sz="3600" dirty="0" err="1">
                <a:latin typeface="Arial" charset="0"/>
              </a:rPr>
              <a:t>hội</a:t>
            </a:r>
            <a:r>
              <a:rPr lang="en-US" sz="3600" dirty="0">
                <a:latin typeface="Arial" charset="0"/>
              </a:rPr>
              <a:t> </a:t>
            </a:r>
            <a:r>
              <a:rPr lang="en-US" sz="3600" dirty="0" err="1">
                <a:latin typeface="Arial" charset="0"/>
              </a:rPr>
              <a:t>Đền</a:t>
            </a:r>
            <a:r>
              <a:rPr lang="en-US" sz="3600" dirty="0">
                <a:latin typeface="Arial" charset="0"/>
              </a:rPr>
              <a:t> </a:t>
            </a:r>
            <a:r>
              <a:rPr lang="en-US" sz="3600" dirty="0" err="1">
                <a:latin typeface="Arial" charset="0"/>
              </a:rPr>
              <a:t>Hùng</a:t>
            </a:r>
            <a:r>
              <a:rPr lang="en-US" sz="3600" dirty="0">
                <a:latin typeface="Arial" charset="0"/>
              </a:rPr>
              <a:t> …</a:t>
            </a:r>
          </a:p>
          <a:p>
            <a:pPr marL="342900" indent="-342900" algn="just">
              <a:lnSpc>
                <a:spcPct val="150000"/>
              </a:lnSpc>
              <a:buFontTx/>
              <a:buAutoNum type="alphaLcParenR"/>
              <a:defRPr/>
            </a:pPr>
            <a:r>
              <a:rPr lang="en-US" sz="3600" dirty="0" err="1">
                <a:latin typeface="Arial" charset="0"/>
              </a:rPr>
              <a:t>Tên</a:t>
            </a:r>
            <a:r>
              <a:rPr lang="en-US" sz="3600" dirty="0">
                <a:latin typeface="Arial" charset="0"/>
              </a:rPr>
              <a:t> </a:t>
            </a:r>
            <a:r>
              <a:rPr lang="en-US" sz="3600" dirty="0" err="1">
                <a:latin typeface="Arial" charset="0"/>
              </a:rPr>
              <a:t>một</a:t>
            </a:r>
            <a:r>
              <a:rPr lang="en-US" sz="3600" dirty="0">
                <a:latin typeface="Arial" charset="0"/>
              </a:rPr>
              <a:t> </a:t>
            </a:r>
            <a:r>
              <a:rPr lang="en-US" sz="3600" dirty="0" err="1">
                <a:latin typeface="Arial" charset="0"/>
              </a:rPr>
              <a:t>số</a:t>
            </a:r>
            <a:r>
              <a:rPr lang="en-US" sz="3600" dirty="0">
                <a:latin typeface="Arial" charset="0"/>
              </a:rPr>
              <a:t> </a:t>
            </a:r>
            <a:r>
              <a:rPr lang="en-US" sz="3600" dirty="0" err="1">
                <a:latin typeface="Arial" charset="0"/>
              </a:rPr>
              <a:t>hội</a:t>
            </a:r>
            <a:r>
              <a:rPr lang="en-US" sz="3600" dirty="0">
                <a:latin typeface="Arial" charset="0"/>
              </a:rPr>
              <a:t> : </a:t>
            </a:r>
            <a:r>
              <a:rPr lang="en-US" sz="3600" dirty="0" err="1">
                <a:latin typeface="Arial" charset="0"/>
              </a:rPr>
              <a:t>hội</a:t>
            </a:r>
            <a:r>
              <a:rPr lang="en-US" sz="3600" dirty="0">
                <a:latin typeface="Arial" charset="0"/>
              </a:rPr>
              <a:t> </a:t>
            </a:r>
            <a:r>
              <a:rPr lang="en-US" sz="3600" dirty="0" err="1">
                <a:latin typeface="Arial" charset="0"/>
              </a:rPr>
              <a:t>bơi</a:t>
            </a:r>
            <a:r>
              <a:rPr lang="en-US" sz="3600" dirty="0">
                <a:latin typeface="Arial" charset="0"/>
              </a:rPr>
              <a:t> </a:t>
            </a:r>
            <a:r>
              <a:rPr lang="en-US" sz="3600" dirty="0" err="1">
                <a:latin typeface="Arial" charset="0"/>
              </a:rPr>
              <a:t>trải</a:t>
            </a:r>
            <a:r>
              <a:rPr lang="en-US" sz="3600" dirty="0">
                <a:latin typeface="Arial" charset="0"/>
              </a:rPr>
              <a:t> …</a:t>
            </a:r>
          </a:p>
          <a:p>
            <a:pPr marL="342900" indent="-342900" algn="just">
              <a:lnSpc>
                <a:spcPct val="150000"/>
              </a:lnSpc>
              <a:buFontTx/>
              <a:buAutoNum type="alphaLcParenR"/>
              <a:defRPr/>
            </a:pPr>
            <a:r>
              <a:rPr lang="en-US" sz="3600" dirty="0" err="1">
                <a:latin typeface="Arial" charset="0"/>
              </a:rPr>
              <a:t>Tên</a:t>
            </a:r>
            <a:r>
              <a:rPr lang="en-US" sz="3600" dirty="0">
                <a:latin typeface="Arial" charset="0"/>
              </a:rPr>
              <a:t> </a:t>
            </a:r>
            <a:r>
              <a:rPr lang="en-US" sz="3600" dirty="0" err="1">
                <a:latin typeface="Arial" charset="0"/>
              </a:rPr>
              <a:t>một</a:t>
            </a:r>
            <a:r>
              <a:rPr lang="en-US" sz="3600" dirty="0">
                <a:latin typeface="Arial" charset="0"/>
              </a:rPr>
              <a:t> </a:t>
            </a:r>
            <a:r>
              <a:rPr lang="en-US" sz="3600" dirty="0" err="1">
                <a:latin typeface="Arial" charset="0"/>
              </a:rPr>
              <a:t>số</a:t>
            </a:r>
            <a:r>
              <a:rPr lang="en-US" sz="3600" dirty="0">
                <a:latin typeface="Arial" charset="0"/>
              </a:rPr>
              <a:t> </a:t>
            </a:r>
            <a:r>
              <a:rPr lang="en-US" sz="3600" dirty="0" err="1">
                <a:latin typeface="Arial" charset="0"/>
              </a:rPr>
              <a:t>hoạt</a:t>
            </a:r>
            <a:r>
              <a:rPr lang="en-US" sz="3600" dirty="0">
                <a:latin typeface="Arial" charset="0"/>
              </a:rPr>
              <a:t> </a:t>
            </a:r>
            <a:r>
              <a:rPr lang="en-US" sz="3600" dirty="0" err="1">
                <a:latin typeface="Arial" charset="0"/>
              </a:rPr>
              <a:t>động</a:t>
            </a:r>
            <a:r>
              <a:rPr lang="en-US" sz="3600" dirty="0">
                <a:latin typeface="Arial" charset="0"/>
              </a:rPr>
              <a:t> </a:t>
            </a:r>
            <a:r>
              <a:rPr lang="en-US" sz="3600" dirty="0" err="1">
                <a:latin typeface="Arial" charset="0"/>
              </a:rPr>
              <a:t>trong</a:t>
            </a:r>
            <a:r>
              <a:rPr lang="en-US" sz="3600" dirty="0">
                <a:latin typeface="Arial" charset="0"/>
              </a:rPr>
              <a:t> </a:t>
            </a:r>
            <a:r>
              <a:rPr lang="en-US" sz="3600" dirty="0" err="1">
                <a:latin typeface="Arial" charset="0"/>
              </a:rPr>
              <a:t>lễ</a:t>
            </a:r>
            <a:r>
              <a:rPr lang="en-US" sz="3600" dirty="0">
                <a:latin typeface="Arial" charset="0"/>
              </a:rPr>
              <a:t> </a:t>
            </a:r>
            <a:r>
              <a:rPr lang="en-US" sz="3600" dirty="0" err="1">
                <a:latin typeface="Arial" charset="0"/>
              </a:rPr>
              <a:t>hội</a:t>
            </a:r>
            <a:r>
              <a:rPr lang="en-US" sz="3600" dirty="0">
                <a:latin typeface="Arial" charset="0"/>
              </a:rPr>
              <a:t> </a:t>
            </a:r>
            <a:endParaRPr lang="vi-VN" sz="3600" dirty="0">
              <a:latin typeface="Arial" charset="0"/>
            </a:endParaRPr>
          </a:p>
          <a:p>
            <a:pPr algn="just">
              <a:lnSpc>
                <a:spcPct val="150000"/>
              </a:lnSpc>
              <a:defRPr/>
            </a:pPr>
            <a:r>
              <a:rPr lang="vi-VN" sz="3600" dirty="0">
                <a:latin typeface="Arial" charset="0"/>
              </a:rPr>
              <a:t>  </a:t>
            </a:r>
            <a:r>
              <a:rPr lang="en-US" sz="3600" dirty="0" err="1">
                <a:latin typeface="Arial" charset="0"/>
              </a:rPr>
              <a:t>và</a:t>
            </a:r>
            <a:r>
              <a:rPr lang="en-US" sz="3600" dirty="0">
                <a:latin typeface="Arial" charset="0"/>
              </a:rPr>
              <a:t> </a:t>
            </a:r>
            <a:r>
              <a:rPr lang="en-US" sz="3600" dirty="0" err="1">
                <a:latin typeface="Arial" charset="0"/>
              </a:rPr>
              <a:t>hội</a:t>
            </a:r>
            <a:r>
              <a:rPr lang="en-US" sz="3600" dirty="0">
                <a:latin typeface="Arial" charset="0"/>
              </a:rPr>
              <a:t> : </a:t>
            </a:r>
            <a:r>
              <a:rPr lang="en-US" sz="3600" dirty="0" err="1">
                <a:latin typeface="Arial" charset="0"/>
              </a:rPr>
              <a:t>đua</a:t>
            </a:r>
            <a:r>
              <a:rPr lang="en-US" sz="3600" dirty="0">
                <a:latin typeface="Arial" charset="0"/>
              </a:rPr>
              <a:t> </a:t>
            </a:r>
            <a:r>
              <a:rPr lang="en-US" sz="3600" dirty="0" err="1">
                <a:latin typeface="Arial" charset="0"/>
              </a:rPr>
              <a:t>thuyền</a:t>
            </a:r>
            <a:r>
              <a:rPr lang="en-US" sz="3600" dirty="0">
                <a:latin typeface="Arial" charset="0"/>
              </a:rPr>
              <a:t> …</a:t>
            </a:r>
          </a:p>
          <a:p>
            <a:pPr>
              <a:defRPr/>
            </a:pPr>
            <a:endParaRPr lang="en-US" sz="4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0157DE0A-798A-4EAF-9706-5B5CABB64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02D7FB79-CFC5-4483-8CB9-979480044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458200"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7CC0E4E-CB9A-4DF9-923C-60532A17694F}"/>
              </a:ext>
            </a:extLst>
          </p:cNvPr>
          <p:cNvSpPr txBox="1">
            <a:spLocks noChangeArrowheads="1"/>
          </p:cNvSpPr>
          <p:nvPr/>
        </p:nvSpPr>
        <p:spPr bwMode="auto">
          <a:xfrm>
            <a:off x="2251075" y="5735638"/>
            <a:ext cx="3981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FF0000"/>
                </a:solidFill>
              </a:rPr>
              <a:t>Lễ hội Đền Hùng </a:t>
            </a:r>
          </a:p>
          <a:p>
            <a:pPr algn="ctr" eaLnBrk="1" hangingPunct="1"/>
            <a:endParaRPr lang="en-US"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507FB5FF-E4BD-4A0E-A8A1-E7B64D517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9BC4B2A-C4FD-4D91-939E-5906B6198B00}"/>
              </a:ext>
            </a:extLst>
          </p:cNvPr>
          <p:cNvSpPr txBox="1">
            <a:spLocks noChangeArrowheads="1"/>
          </p:cNvSpPr>
          <p:nvPr/>
        </p:nvSpPr>
        <p:spPr bwMode="auto">
          <a:xfrm>
            <a:off x="2335213" y="5715000"/>
            <a:ext cx="57086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FF0000"/>
                </a:solidFill>
              </a:rPr>
              <a:t>Tượng vua Hùng bằng đồng</a:t>
            </a:r>
          </a:p>
          <a:p>
            <a:pPr algn="ctr" eaLnBrk="1" hangingPunct="1"/>
            <a:endParaRPr lang="en-US" altLang="en-US"/>
          </a:p>
        </p:txBody>
      </p:sp>
      <p:pic>
        <p:nvPicPr>
          <p:cNvPr id="5" name="Picture 4" descr="A vase of flowers on a table&#10;&#10;Description automatically generated">
            <a:extLst>
              <a:ext uri="{FF2B5EF4-FFF2-40B4-BE49-F238E27FC236}">
                <a16:creationId xmlns:a16="http://schemas.microsoft.com/office/drawing/2014/main" id="{00A12439-080D-455A-8836-AB2A114C7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86928"/>
            <a:ext cx="8077200" cy="4856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52B3430C-1847-4EA1-8735-3E37A5297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996A3CB4-9398-4DCB-83DA-0E9FA2D23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EB91878-E238-4BA9-9E1A-4DFBC3FEFB7B}"/>
              </a:ext>
            </a:extLst>
          </p:cNvPr>
          <p:cNvSpPr txBox="1">
            <a:spLocks noChangeArrowheads="1"/>
          </p:cNvSpPr>
          <p:nvPr/>
        </p:nvSpPr>
        <p:spPr bwMode="auto">
          <a:xfrm>
            <a:off x="2209800" y="5780088"/>
            <a:ext cx="40274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FF0000"/>
                </a:solidFill>
              </a:rPr>
              <a:t>Lễ hội Chùa Hương</a:t>
            </a:r>
          </a:p>
          <a:p>
            <a:pPr algn="ctr" eaLnBrk="1" hangingPunct="1"/>
            <a:endParaRPr lang="en-US"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95550570-7D46-4FEA-995A-39A86D472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C8082CA-510F-4189-B21D-983F66515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9250"/>
            <a:ext cx="845820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1663723-CA0E-4CF7-9456-1DFADA175B2F}"/>
              </a:ext>
            </a:extLst>
          </p:cNvPr>
          <p:cNvSpPr txBox="1">
            <a:spLocks noChangeArrowheads="1"/>
          </p:cNvSpPr>
          <p:nvPr/>
        </p:nvSpPr>
        <p:spPr bwMode="auto">
          <a:xfrm>
            <a:off x="2574925" y="5903913"/>
            <a:ext cx="4530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Lễ hội trái cây- Suối Tiên </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id="{44180B6C-468D-4F3A-B137-70492D6E7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D1B42DB1-E667-4FA4-BA1F-A2DCB110E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AAB2E97-8A55-402A-903D-7FA0090B0BF0}"/>
              </a:ext>
            </a:extLst>
          </p:cNvPr>
          <p:cNvSpPr txBox="1">
            <a:spLocks noChangeArrowheads="1"/>
          </p:cNvSpPr>
          <p:nvPr/>
        </p:nvSpPr>
        <p:spPr bwMode="auto">
          <a:xfrm>
            <a:off x="2362200" y="5883275"/>
            <a:ext cx="3397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Lễ hội Nghinh Ông</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902999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1238</TotalTime>
  <Words>535</Words>
  <Application>Microsoft Office PowerPoint</Application>
  <PresentationFormat>On-screen Show (4:3)</PresentationFormat>
  <Paragraphs>55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.VnArial</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Lê Diệp Anh (ADAS – HS)</cp:lastModifiedBy>
  <cp:revision>113</cp:revision>
  <dcterms:created xsi:type="dcterms:W3CDTF">2009-08-30T02:13:27Z</dcterms:created>
  <dcterms:modified xsi:type="dcterms:W3CDTF">2022-03-17T02:37:53Z</dcterms:modified>
</cp:coreProperties>
</file>