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97" r:id="rId3"/>
    <p:sldId id="263" r:id="rId4"/>
    <p:sldId id="264" r:id="rId5"/>
    <p:sldId id="295" r:id="rId6"/>
    <p:sldId id="265" r:id="rId7"/>
    <p:sldId id="296" r:id="rId8"/>
    <p:sldId id="271" r:id="rId9"/>
    <p:sldId id="272" r:id="rId10"/>
    <p:sldId id="273" r:id="rId11"/>
    <p:sldId id="314" r:id="rId12"/>
    <p:sldId id="315" r:id="rId13"/>
    <p:sldId id="316" r:id="rId14"/>
    <p:sldId id="298" r:id="rId15"/>
    <p:sldId id="266" r:id="rId16"/>
    <p:sldId id="283" r:id="rId17"/>
    <p:sldId id="311" r:id="rId18"/>
    <p:sldId id="312" r:id="rId19"/>
    <p:sldId id="313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94" r:id="rId31"/>
    <p:sldId id="287" r:id="rId32"/>
    <p:sldId id="284" r:id="rId33"/>
    <p:sldId id="289" r:id="rId34"/>
    <p:sldId id="285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1" autoAdjust="0"/>
    <p:restoredTop sz="94660"/>
  </p:normalViewPr>
  <p:slideViewPr>
    <p:cSldViewPr>
      <p:cViewPr varScale="1">
        <p:scale>
          <a:sx n="64" d="100"/>
          <a:sy n="64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D63BC-072E-4DC7-87C9-230181CB9545}" type="datetimeFigureOut">
              <a:rPr lang="vi-VN" smtClean="0"/>
              <a:t>16/03/2022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DFB8D-DA84-4A7C-AF5A-FC5538FB54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70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DFB8D-DA84-4A7C-AF5A-FC5538FB54D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89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6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0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1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6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7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8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5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41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5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8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4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4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6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1B818-9B13-489A-AD9C-C4C72C412759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8EFD-3FFD-4E85-83D3-87E555E7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  <p:sldLayoutId id="2147483665" r:id="rId13"/>
    <p:sldLayoutId id="2147483662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4.jpeg"/><Relationship Id="rId7" Type="http://schemas.openxmlformats.org/officeDocument/2006/relationships/image" Target="../media/image3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8.jpeg"/><Relationship Id="rId4" Type="http://schemas.openxmlformats.org/officeDocument/2006/relationships/image" Target="../media/image55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6.jpeg"/><Relationship Id="rId4" Type="http://schemas.openxmlformats.org/officeDocument/2006/relationships/image" Target="../media/image39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667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51:</a:t>
            </a: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– XÃ HỘI</a:t>
            </a:r>
          </a:p>
        </p:txBody>
      </p:sp>
    </p:spTree>
    <p:extLst>
      <p:ext uri="{BB962C8B-B14F-4D97-AF65-F5344CB8AC3E}">
        <p14:creationId xmlns:p14="http://schemas.microsoft.com/office/powerpoint/2010/main" val="363544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7432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D:\penaeus_monodon_el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41525"/>
            <a:ext cx="27495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2000" y="3886200"/>
            <a:ext cx="7924800" cy="22427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>
            <a:glow rad="139700">
              <a:srgbClr val="C0504D">
                <a:satMod val="175000"/>
                <a:alpha val="40000"/>
              </a:srgbClr>
            </a:glow>
            <a:softEdge rad="12700"/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Tôm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cua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dạng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kích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thước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khác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nhau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nhưng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không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xương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Cơ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thể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bao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phủ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lớp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vỏ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cứng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phân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thành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002060"/>
                </a:solidFill>
                <a:cs typeface="Times New Roman" pitchFamily="18" charset="0"/>
              </a:rPr>
              <a:t>đốt</a:t>
            </a:r>
            <a:r>
              <a:rPr lang="en-US" sz="2400" b="1" i="1" kern="0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5000" y="2667000"/>
            <a:ext cx="5562600" cy="163121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</a:rPr>
              <a:t>ÍCH LỢI </a:t>
            </a:r>
            <a:r>
              <a:rPr lang="en-US" sz="4000" b="1">
                <a:solidFill>
                  <a:srgbClr val="009900"/>
                </a:solidFill>
              </a:rPr>
              <a:t>CỦA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</a:rPr>
              <a:t>TÔM, CUA</a:t>
            </a:r>
            <a:endParaRPr lang="en-US" sz="4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2617322"/>
            <a:ext cx="2753006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5960"/>
            <a:ext cx="273363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6" y="647235"/>
            <a:ext cx="2851064" cy="1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94" y="666285"/>
            <a:ext cx="2750402" cy="17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5" y="2617321"/>
            <a:ext cx="297589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51" y="4586406"/>
            <a:ext cx="2872301" cy="21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618" y="762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tôm, cua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4586406"/>
            <a:ext cx="2753006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6406"/>
            <a:ext cx="2719901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tomhum5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7462"/>
            <a:ext cx="2733638" cy="18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5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44079" y="1181686"/>
            <a:ext cx="3352800" cy="1023412"/>
          </a:xfrm>
          <a:prstGeom prst="wedgeEllipseCallout">
            <a:avLst>
              <a:gd name="adj1" fmla="val -9009"/>
              <a:gd name="adj2" fmla="val 116928"/>
            </a:avLst>
          </a:prstGeom>
          <a:solidFill>
            <a:srgbClr val="1AF22F"/>
          </a:solidFill>
          <a:ln w="25400" cap="flat" cmpd="sng" algn="ctr">
            <a:noFill/>
            <a:prstDash val="solid"/>
          </a:ln>
          <a:effectLst/>
          <a:scene3d>
            <a:camera prst="perspectiveRight"/>
            <a:lightRig rig="threePt" dir="t"/>
          </a:scene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938293" y="1143000"/>
            <a:ext cx="3691430" cy="1295400"/>
          </a:xfrm>
          <a:prstGeom prst="wedgeRoundRectCallout">
            <a:avLst>
              <a:gd name="adj1" fmla="val -13283"/>
              <a:gd name="adj2" fmla="val 9476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  <a:scene3d>
            <a:camera prst="perspectiveLeft"/>
            <a:lightRig rig="threePt" dir="t"/>
          </a:scene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72811" y="3048586"/>
            <a:ext cx="4267200" cy="1905000"/>
          </a:xfrm>
          <a:prstGeom prst="flowChartAlternateProcess">
            <a:avLst/>
          </a:prstGeom>
          <a:solidFill>
            <a:srgbClr val="1AF22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953000" y="3124200"/>
            <a:ext cx="3810000" cy="3581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55626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ÍCH LỢI CỦA TÔM</a:t>
            </a:r>
            <a:r>
              <a:rPr lang="en-US" sz="2400" b="1">
                <a:solidFill>
                  <a:srgbClr val="009900"/>
                </a:solidFill>
              </a:rPr>
              <a:t>, CUA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81400" y="160020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7200" b="1">
                <a:solidFill>
                  <a:srgbClr val="0070C0"/>
                </a:solidFill>
                <a:cs typeface="Times New Roman" pitchFamily="18" charset="0"/>
              </a:rPr>
              <a:t>Cá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3" descr="C:\Users\HP\Desktop\2015-2016\TNXH Ca lop 3\hinh anh\ca-chep-1bb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752840"/>
            <a:ext cx="4169229" cy="2546740"/>
          </a:xfrm>
          <a:prstGeom prst="rect">
            <a:avLst/>
          </a:prstGeom>
          <a:ln w="381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112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ca chep"/>
          <p:cNvPicPr>
            <a:picLocks noChangeAspect="1" noChangeArrowheads="1"/>
          </p:cNvPicPr>
          <p:nvPr/>
        </p:nvPicPr>
        <p:blipFill>
          <a:blip r:embed="rId3"/>
          <a:srcRect b="3555"/>
          <a:stretch>
            <a:fillRect/>
          </a:stretch>
        </p:blipFill>
        <p:spPr bwMode="auto">
          <a:xfrm>
            <a:off x="1295400" y="2128838"/>
            <a:ext cx="6781800" cy="396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5063" name="Line 7"/>
          <p:cNvSpPr>
            <a:spLocks noChangeShapeType="1"/>
          </p:cNvSpPr>
          <p:nvPr/>
        </p:nvSpPr>
        <p:spPr bwMode="auto">
          <a:xfrm flipH="1">
            <a:off x="2362200" y="3733800"/>
            <a:ext cx="1524000" cy="1676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64" name="Freeform 8"/>
          <p:cNvSpPr>
            <a:spLocks/>
          </p:cNvSpPr>
          <p:nvPr/>
        </p:nvSpPr>
        <p:spPr bwMode="auto">
          <a:xfrm>
            <a:off x="1447800" y="3429000"/>
            <a:ext cx="1370013" cy="1447800"/>
          </a:xfrm>
          <a:custGeom>
            <a:avLst/>
            <a:gdLst>
              <a:gd name="T0" fmla="*/ 2147483647 w 976"/>
              <a:gd name="T1" fmla="*/ 2147483647 h 1104"/>
              <a:gd name="T2" fmla="*/ 2147483647 w 976"/>
              <a:gd name="T3" fmla="*/ 2147483647 h 1104"/>
              <a:gd name="T4" fmla="*/ 2147483647 w 976"/>
              <a:gd name="T5" fmla="*/ 2147483647 h 1104"/>
              <a:gd name="T6" fmla="*/ 2147483647 w 976"/>
              <a:gd name="T7" fmla="*/ 2147483647 h 1104"/>
              <a:gd name="T8" fmla="*/ 2147483647 w 976"/>
              <a:gd name="T9" fmla="*/ 2147483647 h 1104"/>
              <a:gd name="T10" fmla="*/ 2147483647 w 976"/>
              <a:gd name="T11" fmla="*/ 2147483647 h 1104"/>
              <a:gd name="T12" fmla="*/ 2147483647 w 976"/>
              <a:gd name="T13" fmla="*/ 2147483647 h 1104"/>
              <a:gd name="T14" fmla="*/ 2147483647 w 976"/>
              <a:gd name="T15" fmla="*/ 2147483647 h 1104"/>
              <a:gd name="T16" fmla="*/ 2147483647 w 976"/>
              <a:gd name="T17" fmla="*/ 2147483647 h 1104"/>
              <a:gd name="T18" fmla="*/ 2147483647 w 976"/>
              <a:gd name="T19" fmla="*/ 2147483647 h 1104"/>
              <a:gd name="T20" fmla="*/ 2147483647 w 976"/>
              <a:gd name="T21" fmla="*/ 2147483647 h 1104"/>
              <a:gd name="T22" fmla="*/ 2147483647 w 976"/>
              <a:gd name="T23" fmla="*/ 2147483647 h 1104"/>
              <a:gd name="T24" fmla="*/ 2147483647 w 976"/>
              <a:gd name="T25" fmla="*/ 2147483647 h 1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6"/>
              <a:gd name="T40" fmla="*/ 0 h 1104"/>
              <a:gd name="T41" fmla="*/ 976 w 976"/>
              <a:gd name="T42" fmla="*/ 1104 h 11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443163" y="2743200"/>
            <a:ext cx="4414837" cy="2524125"/>
          </a:xfrm>
          <a:custGeom>
            <a:avLst/>
            <a:gdLst>
              <a:gd name="T0" fmla="*/ 0 w 3240"/>
              <a:gd name="T1" fmla="*/ 2147483647 h 1840"/>
              <a:gd name="T2" fmla="*/ 2147483647 w 3240"/>
              <a:gd name="T3" fmla="*/ 2147483647 h 1840"/>
              <a:gd name="T4" fmla="*/ 2147483647 w 3240"/>
              <a:gd name="T5" fmla="*/ 2147483647 h 1840"/>
              <a:gd name="T6" fmla="*/ 2147483647 w 3240"/>
              <a:gd name="T7" fmla="*/ 2147483647 h 1840"/>
              <a:gd name="T8" fmla="*/ 2147483647 w 3240"/>
              <a:gd name="T9" fmla="*/ 2147483647 h 1840"/>
              <a:gd name="T10" fmla="*/ 2147483647 w 3240"/>
              <a:gd name="T11" fmla="*/ 0 h 1840"/>
              <a:gd name="T12" fmla="*/ 2147483647 w 3240"/>
              <a:gd name="T13" fmla="*/ 2147483647 h 1840"/>
              <a:gd name="T14" fmla="*/ 2147483647 w 3240"/>
              <a:gd name="T15" fmla="*/ 2147483647 h 1840"/>
              <a:gd name="T16" fmla="*/ 2147483647 w 3240"/>
              <a:gd name="T17" fmla="*/ 2147483647 h 1840"/>
              <a:gd name="T18" fmla="*/ 2147483647 w 3240"/>
              <a:gd name="T19" fmla="*/ 2147483647 h 1840"/>
              <a:gd name="T20" fmla="*/ 2147483647 w 3240"/>
              <a:gd name="T21" fmla="*/ 2147483647 h 1840"/>
              <a:gd name="T22" fmla="*/ 2147483647 w 3240"/>
              <a:gd name="T23" fmla="*/ 2147483647 h 1840"/>
              <a:gd name="T24" fmla="*/ 2147483647 w 3240"/>
              <a:gd name="T25" fmla="*/ 2147483647 h 1840"/>
              <a:gd name="T26" fmla="*/ 2147483647 w 3240"/>
              <a:gd name="T27" fmla="*/ 2147483647 h 1840"/>
              <a:gd name="T28" fmla="*/ 2147483647 w 3240"/>
              <a:gd name="T29" fmla="*/ 2147483647 h 1840"/>
              <a:gd name="T30" fmla="*/ 2147483647 w 3240"/>
              <a:gd name="T31" fmla="*/ 2147483647 h 1840"/>
              <a:gd name="T32" fmla="*/ 2147483647 w 3240"/>
              <a:gd name="T33" fmla="*/ 2147483647 h 1840"/>
              <a:gd name="T34" fmla="*/ 2147483647 w 3240"/>
              <a:gd name="T35" fmla="*/ 2147483647 h 1840"/>
              <a:gd name="T36" fmla="*/ 2147483647 w 3240"/>
              <a:gd name="T37" fmla="*/ 2147483647 h 1840"/>
              <a:gd name="T38" fmla="*/ 2147483647 w 3240"/>
              <a:gd name="T39" fmla="*/ 2147483647 h 1840"/>
              <a:gd name="T40" fmla="*/ 2147483647 w 3240"/>
              <a:gd name="T41" fmla="*/ 2147483647 h 1840"/>
              <a:gd name="T42" fmla="*/ 2147483647 w 3240"/>
              <a:gd name="T43" fmla="*/ 2147483647 h 1840"/>
              <a:gd name="T44" fmla="*/ 2147483647 w 3240"/>
              <a:gd name="T45" fmla="*/ 2147483647 h 1840"/>
              <a:gd name="T46" fmla="*/ 2147483647 w 3240"/>
              <a:gd name="T47" fmla="*/ 2147483647 h 1840"/>
              <a:gd name="T48" fmla="*/ 2147483647 w 3240"/>
              <a:gd name="T49" fmla="*/ 2147483647 h 1840"/>
              <a:gd name="T50" fmla="*/ 2147483647 w 3240"/>
              <a:gd name="T51" fmla="*/ 2147483647 h 1840"/>
              <a:gd name="T52" fmla="*/ 2147483647 w 3240"/>
              <a:gd name="T53" fmla="*/ 2147483647 h 1840"/>
              <a:gd name="T54" fmla="*/ 2147483647 w 3240"/>
              <a:gd name="T55" fmla="*/ 2147483647 h 1840"/>
              <a:gd name="T56" fmla="*/ 2147483647 w 3240"/>
              <a:gd name="T57" fmla="*/ 2147483647 h 1840"/>
              <a:gd name="T58" fmla="*/ 2147483647 w 3240"/>
              <a:gd name="T59" fmla="*/ 2147483647 h 1840"/>
              <a:gd name="T60" fmla="*/ 2147483647 w 3240"/>
              <a:gd name="T61" fmla="*/ 2147483647 h 1840"/>
              <a:gd name="T62" fmla="*/ 2147483647 w 3240"/>
              <a:gd name="T63" fmla="*/ 2147483647 h 1840"/>
              <a:gd name="T64" fmla="*/ 2147483647 w 3240"/>
              <a:gd name="T65" fmla="*/ 2147483647 h 1840"/>
              <a:gd name="T66" fmla="*/ 2147483647 w 3240"/>
              <a:gd name="T67" fmla="*/ 2147483647 h 1840"/>
              <a:gd name="T68" fmla="*/ 2147483647 w 3240"/>
              <a:gd name="T69" fmla="*/ 2147483647 h 1840"/>
              <a:gd name="T70" fmla="*/ 0 w 3240"/>
              <a:gd name="T71" fmla="*/ 2147483647 h 18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40"/>
              <a:gd name="T109" fmla="*/ 0 h 1840"/>
              <a:gd name="T110" fmla="*/ 3240 w 3240"/>
              <a:gd name="T111" fmla="*/ 1840 h 18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962400" y="2286000"/>
            <a:ext cx="2520950" cy="1601788"/>
          </a:xfrm>
          <a:custGeom>
            <a:avLst/>
            <a:gdLst>
              <a:gd name="T0" fmla="*/ 0 w 1872"/>
              <a:gd name="T1" fmla="*/ 2147483647 h 1112"/>
              <a:gd name="T2" fmla="*/ 2147483647 w 1872"/>
              <a:gd name="T3" fmla="*/ 2147483647 h 1112"/>
              <a:gd name="T4" fmla="*/ 2147483647 w 1872"/>
              <a:gd name="T5" fmla="*/ 0 h 1112"/>
              <a:gd name="T6" fmla="*/ 2147483647 w 1872"/>
              <a:gd name="T7" fmla="*/ 2147483647 h 1112"/>
              <a:gd name="T8" fmla="*/ 2147483647 w 1872"/>
              <a:gd name="T9" fmla="*/ 2147483647 h 1112"/>
              <a:gd name="T10" fmla="*/ 2147483647 w 1872"/>
              <a:gd name="T11" fmla="*/ 2147483647 h 1112"/>
              <a:gd name="T12" fmla="*/ 2147483647 w 1872"/>
              <a:gd name="T13" fmla="*/ 2147483647 h 1112"/>
              <a:gd name="T14" fmla="*/ 2147483647 w 1872"/>
              <a:gd name="T15" fmla="*/ 2147483647 h 1112"/>
              <a:gd name="T16" fmla="*/ 2147483647 w 1872"/>
              <a:gd name="T17" fmla="*/ 2147483647 h 1112"/>
              <a:gd name="T18" fmla="*/ 2147483647 w 1872"/>
              <a:gd name="T19" fmla="*/ 2147483647 h 1112"/>
              <a:gd name="T20" fmla="*/ 2147483647 w 1872"/>
              <a:gd name="T21" fmla="*/ 2147483647 h 1112"/>
              <a:gd name="T22" fmla="*/ 2147483647 w 1872"/>
              <a:gd name="T23" fmla="*/ 2147483647 h 1112"/>
              <a:gd name="T24" fmla="*/ 2147483647 w 1872"/>
              <a:gd name="T25" fmla="*/ 2147483647 h 11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72"/>
              <a:gd name="T40" fmla="*/ 0 h 1112"/>
              <a:gd name="T41" fmla="*/ 1872 w 1872"/>
              <a:gd name="T42" fmla="*/ 1112 h 11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810000" y="5181600"/>
            <a:ext cx="869950" cy="909638"/>
          </a:xfrm>
          <a:custGeom>
            <a:avLst/>
            <a:gdLst>
              <a:gd name="T0" fmla="*/ 2147483647 w 640"/>
              <a:gd name="T1" fmla="*/ 0 h 640"/>
              <a:gd name="T2" fmla="*/ 2147483647 w 640"/>
              <a:gd name="T3" fmla="*/ 2147483647 h 640"/>
              <a:gd name="T4" fmla="*/ 2147483647 w 640"/>
              <a:gd name="T5" fmla="*/ 2147483647 h 640"/>
              <a:gd name="T6" fmla="*/ 2147483647 w 640"/>
              <a:gd name="T7" fmla="*/ 2147483647 h 640"/>
              <a:gd name="T8" fmla="*/ 2147483647 w 640"/>
              <a:gd name="T9" fmla="*/ 2147483647 h 640"/>
              <a:gd name="T10" fmla="*/ 2147483647 w 640"/>
              <a:gd name="T11" fmla="*/ 2147483647 h 640"/>
              <a:gd name="T12" fmla="*/ 2147483647 w 640"/>
              <a:gd name="T13" fmla="*/ 2147483647 h 640"/>
              <a:gd name="T14" fmla="*/ 2147483647 w 640"/>
              <a:gd name="T15" fmla="*/ 2147483647 h 640"/>
              <a:gd name="T16" fmla="*/ 2147483647 w 640"/>
              <a:gd name="T17" fmla="*/ 2147483647 h 640"/>
              <a:gd name="T18" fmla="*/ 2147483647 w 640"/>
              <a:gd name="T19" fmla="*/ 2147483647 h 640"/>
              <a:gd name="T20" fmla="*/ 2147483647 w 640"/>
              <a:gd name="T21" fmla="*/ 2147483647 h 640"/>
              <a:gd name="T22" fmla="*/ 2147483647 w 640"/>
              <a:gd name="T23" fmla="*/ 2147483647 h 6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40"/>
              <a:gd name="T37" fmla="*/ 0 h 640"/>
              <a:gd name="T38" fmla="*/ 640 w 640"/>
              <a:gd name="T39" fmla="*/ 640 h 6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5257800" y="5029200"/>
            <a:ext cx="1066800" cy="620713"/>
          </a:xfrm>
          <a:custGeom>
            <a:avLst/>
            <a:gdLst>
              <a:gd name="T0" fmla="*/ 0 w 672"/>
              <a:gd name="T1" fmla="*/ 2147483647 h 504"/>
              <a:gd name="T2" fmla="*/ 2147483647 w 672"/>
              <a:gd name="T3" fmla="*/ 2147483647 h 504"/>
              <a:gd name="T4" fmla="*/ 2147483647 w 672"/>
              <a:gd name="T5" fmla="*/ 2147483647 h 504"/>
              <a:gd name="T6" fmla="*/ 2147483647 w 672"/>
              <a:gd name="T7" fmla="*/ 2147483647 h 504"/>
              <a:gd name="T8" fmla="*/ 2147483647 w 672"/>
              <a:gd name="T9" fmla="*/ 2147483647 h 504"/>
              <a:gd name="T10" fmla="*/ 2147483647 w 672"/>
              <a:gd name="T11" fmla="*/ 2147483647 h 504"/>
              <a:gd name="T12" fmla="*/ 2147483647 w 672"/>
              <a:gd name="T13" fmla="*/ 2147483647 h 504"/>
              <a:gd name="T14" fmla="*/ 2147483647 w 672"/>
              <a:gd name="T15" fmla="*/ 2147483647 h 504"/>
              <a:gd name="T16" fmla="*/ 2147483647 w 672"/>
              <a:gd name="T17" fmla="*/ 2147483647 h 504"/>
              <a:gd name="T18" fmla="*/ 2147483647 w 672"/>
              <a:gd name="T19" fmla="*/ 2147483647 h 504"/>
              <a:gd name="T20" fmla="*/ 2147483647 w 672"/>
              <a:gd name="T21" fmla="*/ 2147483647 h 504"/>
              <a:gd name="T22" fmla="*/ 2147483647 w 672"/>
              <a:gd name="T23" fmla="*/ 2147483647 h 504"/>
              <a:gd name="T24" fmla="*/ 2147483647 w 672"/>
              <a:gd name="T25" fmla="*/ 2147483647 h 504"/>
              <a:gd name="T26" fmla="*/ 2147483647 w 672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2"/>
              <a:gd name="T43" fmla="*/ 0 h 504"/>
              <a:gd name="T44" fmla="*/ 672 w 672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6629400" y="3276600"/>
            <a:ext cx="1295400" cy="2362200"/>
          </a:xfrm>
          <a:custGeom>
            <a:avLst/>
            <a:gdLst>
              <a:gd name="T0" fmla="*/ 2147483647 w 944"/>
              <a:gd name="T1" fmla="*/ 2147483647 h 1736"/>
              <a:gd name="T2" fmla="*/ 2147483647 w 944"/>
              <a:gd name="T3" fmla="*/ 2147483647 h 1736"/>
              <a:gd name="T4" fmla="*/ 2147483647 w 944"/>
              <a:gd name="T5" fmla="*/ 2147483647 h 1736"/>
              <a:gd name="T6" fmla="*/ 2147483647 w 944"/>
              <a:gd name="T7" fmla="*/ 2147483647 h 1736"/>
              <a:gd name="T8" fmla="*/ 2147483647 w 944"/>
              <a:gd name="T9" fmla="*/ 2147483647 h 1736"/>
              <a:gd name="T10" fmla="*/ 2147483647 w 944"/>
              <a:gd name="T11" fmla="*/ 2147483647 h 1736"/>
              <a:gd name="T12" fmla="*/ 2147483647 w 944"/>
              <a:gd name="T13" fmla="*/ 2147483647 h 1736"/>
              <a:gd name="T14" fmla="*/ 2147483647 w 944"/>
              <a:gd name="T15" fmla="*/ 2147483647 h 1736"/>
              <a:gd name="T16" fmla="*/ 2147483647 w 944"/>
              <a:gd name="T17" fmla="*/ 2147483647 h 1736"/>
              <a:gd name="T18" fmla="*/ 2147483647 w 944"/>
              <a:gd name="T19" fmla="*/ 2147483647 h 1736"/>
              <a:gd name="T20" fmla="*/ 2147483647 w 944"/>
              <a:gd name="T21" fmla="*/ 2147483647 h 1736"/>
              <a:gd name="T22" fmla="*/ 2147483647 w 944"/>
              <a:gd name="T23" fmla="*/ 2147483647 h 1736"/>
              <a:gd name="T24" fmla="*/ 2147483647 w 944"/>
              <a:gd name="T25" fmla="*/ 2147483647 h 1736"/>
              <a:gd name="T26" fmla="*/ 2147483647 w 944"/>
              <a:gd name="T27" fmla="*/ 2147483647 h 1736"/>
              <a:gd name="T28" fmla="*/ 2147483647 w 944"/>
              <a:gd name="T29" fmla="*/ 2147483647 h 1736"/>
              <a:gd name="T30" fmla="*/ 2147483647 w 944"/>
              <a:gd name="T31" fmla="*/ 2147483647 h 1736"/>
              <a:gd name="T32" fmla="*/ 2147483647 w 944"/>
              <a:gd name="T33" fmla="*/ 2147483647 h 1736"/>
              <a:gd name="T34" fmla="*/ 2147483647 w 944"/>
              <a:gd name="T35" fmla="*/ 2147483647 h 1736"/>
              <a:gd name="T36" fmla="*/ 2147483647 w 944"/>
              <a:gd name="T37" fmla="*/ 2147483647 h 1736"/>
              <a:gd name="T38" fmla="*/ 2147483647 w 944"/>
              <a:gd name="T39" fmla="*/ 2147483647 h 1736"/>
              <a:gd name="T40" fmla="*/ 2147483647 w 944"/>
              <a:gd name="T41" fmla="*/ 2147483647 h 1736"/>
              <a:gd name="T42" fmla="*/ 2147483647 w 944"/>
              <a:gd name="T43" fmla="*/ 2147483647 h 1736"/>
              <a:gd name="T44" fmla="*/ 2147483647 w 944"/>
              <a:gd name="T45" fmla="*/ 2147483647 h 1736"/>
              <a:gd name="T46" fmla="*/ 2147483647 w 944"/>
              <a:gd name="T47" fmla="*/ 2147483647 h 1736"/>
              <a:gd name="T48" fmla="*/ 2147483647 w 944"/>
              <a:gd name="T49" fmla="*/ 2147483647 h 1736"/>
              <a:gd name="T50" fmla="*/ 2147483647 w 944"/>
              <a:gd name="T51" fmla="*/ 2147483647 h 1736"/>
              <a:gd name="T52" fmla="*/ 0 w 944"/>
              <a:gd name="T53" fmla="*/ 2147483647 h 17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44"/>
              <a:gd name="T82" fmla="*/ 0 h 1736"/>
              <a:gd name="T83" fmla="*/ 944 w 944"/>
              <a:gd name="T84" fmla="*/ 1736 h 17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 flipH="1" flipV="1">
            <a:off x="1981200" y="3200400"/>
            <a:ext cx="228600" cy="685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600200" y="2743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FF00"/>
                </a:solidFill>
                <a:cs typeface="Times New Roman" pitchFamily="18" charset="0"/>
              </a:rPr>
              <a:t>Đầu</a:t>
            </a:r>
            <a:endParaRPr lang="en-US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1752600" y="53340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cs typeface="Times New Roman" pitchFamily="18" charset="0"/>
              </a:rPr>
              <a:t>Mình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45073" name="Freeform 17"/>
          <p:cNvSpPr>
            <a:spLocks/>
          </p:cNvSpPr>
          <p:nvPr/>
        </p:nvSpPr>
        <p:spPr bwMode="auto">
          <a:xfrm>
            <a:off x="2590800" y="4470400"/>
            <a:ext cx="1216025" cy="674688"/>
          </a:xfrm>
          <a:custGeom>
            <a:avLst/>
            <a:gdLst>
              <a:gd name="T0" fmla="*/ 2147483647 w 728"/>
              <a:gd name="T1" fmla="*/ 2147483647 h 400"/>
              <a:gd name="T2" fmla="*/ 2147483647 w 728"/>
              <a:gd name="T3" fmla="*/ 2147483647 h 400"/>
              <a:gd name="T4" fmla="*/ 2147483647 w 728"/>
              <a:gd name="T5" fmla="*/ 2147483647 h 400"/>
              <a:gd name="T6" fmla="*/ 2147483647 w 728"/>
              <a:gd name="T7" fmla="*/ 2147483647 h 400"/>
              <a:gd name="T8" fmla="*/ 2147483647 w 728"/>
              <a:gd name="T9" fmla="*/ 2147483647 h 400"/>
              <a:gd name="T10" fmla="*/ 2147483647 w 728"/>
              <a:gd name="T11" fmla="*/ 2147483647 h 400"/>
              <a:gd name="T12" fmla="*/ 2147483647 w 728"/>
              <a:gd name="T13" fmla="*/ 2147483647 h 400"/>
              <a:gd name="T14" fmla="*/ 2147483647 w 728"/>
              <a:gd name="T15" fmla="*/ 2147483647 h 400"/>
              <a:gd name="T16" fmla="*/ 2147483647 w 728"/>
              <a:gd name="T17" fmla="*/ 2147483647 h 400"/>
              <a:gd name="T18" fmla="*/ 2147483647 w 728"/>
              <a:gd name="T19" fmla="*/ 2147483647 h 400"/>
              <a:gd name="T20" fmla="*/ 0 w 728"/>
              <a:gd name="T21" fmla="*/ 2147483647 h 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28"/>
              <a:gd name="T34" fmla="*/ 0 h 400"/>
              <a:gd name="T35" fmla="*/ 728 w 728"/>
              <a:gd name="T36" fmla="*/ 400 h 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7086600" y="4191000"/>
            <a:ext cx="10668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8077200" y="4267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Đuôi</a:t>
            </a:r>
            <a:endParaRPr lang="en-US" sz="2800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3200400" y="2667000"/>
            <a:ext cx="2971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flipV="1">
            <a:off x="4343400" y="2667000"/>
            <a:ext cx="17526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 flipV="1">
            <a:off x="5029200" y="2667000"/>
            <a:ext cx="1143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79" name="Line 23"/>
          <p:cNvSpPr>
            <a:spLocks noChangeShapeType="1"/>
          </p:cNvSpPr>
          <p:nvPr/>
        </p:nvSpPr>
        <p:spPr bwMode="auto">
          <a:xfrm flipV="1">
            <a:off x="5943600" y="2667000"/>
            <a:ext cx="1524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91200" y="2133600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cs typeface="Times New Roman" pitchFamily="18" charset="0"/>
              </a:rPr>
              <a:t>Vây</a:t>
            </a:r>
          </a:p>
        </p:txBody>
      </p:sp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381000" y="6248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Bên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ngoài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của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gồm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bộ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phận</a:t>
            </a:r>
            <a:r>
              <a:rPr lang="en-US" sz="2400" dirty="0">
                <a:cs typeface="Times New Roman" pitchFamily="18" charset="0"/>
              </a:rPr>
              <a:t>: </a:t>
            </a:r>
            <a:r>
              <a:rPr lang="en-US" sz="2400" dirty="0" err="1">
                <a:cs typeface="Times New Roman" pitchFamily="18" charset="0"/>
              </a:rPr>
              <a:t>Đầu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mình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đuôi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và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vây</a:t>
            </a:r>
            <a:r>
              <a:rPr lang="en-US" sz="2400" dirty="0">
                <a:cs typeface="Times New Roman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992954"/>
            <a:ext cx="719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Quan sát tranh chỉ tên các bộ phận của cá?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32656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và cấu tạo của cá</a:t>
            </a:r>
          </a:p>
        </p:txBody>
      </p:sp>
    </p:spTree>
    <p:extLst>
      <p:ext uri="{BB962C8B-B14F-4D97-AF65-F5344CB8AC3E}">
        <p14:creationId xmlns:p14="http://schemas.microsoft.com/office/powerpoint/2010/main" val="42062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animBg="1"/>
      <p:bldP spid="45064" grpId="0" animBg="1"/>
      <p:bldP spid="45065" grpId="0" animBg="1"/>
      <p:bldP spid="45066" grpId="0" animBg="1"/>
      <p:bldP spid="45067" grpId="0" animBg="1"/>
      <p:bldP spid="45068" grpId="0" animBg="1"/>
      <p:bldP spid="45069" grpId="0" animBg="1"/>
      <p:bldP spid="45070" grpId="0" animBg="1"/>
      <p:bldP spid="45071" grpId="0"/>
      <p:bldP spid="45072" grpId="0"/>
      <p:bldP spid="45073" grpId="0" animBg="1"/>
      <p:bldP spid="45074" grpId="0" animBg="1"/>
      <p:bldP spid="45075" grpId="0"/>
      <p:bldP spid="45076" grpId="0" animBg="1"/>
      <p:bldP spid="45077" grpId="0" animBg="1"/>
      <p:bldP spid="45078" grpId="0" animBg="1"/>
      <p:bldP spid="45079" grpId="0" animBg="1"/>
      <p:bldP spid="45080" grpId="0"/>
      <p:bldP spid="450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36953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Bên ngoài cơ thể chúng thường có gì bảo vệ?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0" y="271354"/>
            <a:ext cx="4699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881188"/>
            <a:ext cx="49022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2744053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Vảy</a:t>
            </a:r>
          </a:p>
        </p:txBody>
      </p:sp>
    </p:spTree>
    <p:extLst>
      <p:ext uri="{BB962C8B-B14F-4D97-AF65-F5344CB8AC3E}">
        <p14:creationId xmlns:p14="http://schemas.microsoft.com/office/powerpoint/2010/main" val="38700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SC0124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47716" t="4778" r="9932" b="66557"/>
          <a:stretch>
            <a:fillRect/>
          </a:stretch>
        </p:blipFill>
        <p:spPr bwMode="auto">
          <a:xfrm>
            <a:off x="1905000" y="2362200"/>
            <a:ext cx="4876800" cy="265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7" name="Freeform 5"/>
          <p:cNvSpPr>
            <a:spLocks/>
          </p:cNvSpPr>
          <p:nvPr/>
        </p:nvSpPr>
        <p:spPr bwMode="auto">
          <a:xfrm>
            <a:off x="1981200" y="2895600"/>
            <a:ext cx="4152900" cy="1765300"/>
          </a:xfrm>
          <a:custGeom>
            <a:avLst/>
            <a:gdLst>
              <a:gd name="T0" fmla="*/ 2147483647 w 2616"/>
              <a:gd name="T1" fmla="*/ 2147483647 h 1112"/>
              <a:gd name="T2" fmla="*/ 2147483647 w 2616"/>
              <a:gd name="T3" fmla="*/ 2147483647 h 1112"/>
              <a:gd name="T4" fmla="*/ 2147483647 w 2616"/>
              <a:gd name="T5" fmla="*/ 2147483647 h 1112"/>
              <a:gd name="T6" fmla="*/ 2147483647 w 2616"/>
              <a:gd name="T7" fmla="*/ 2147483647 h 1112"/>
              <a:gd name="T8" fmla="*/ 2147483647 w 2616"/>
              <a:gd name="T9" fmla="*/ 2147483647 h 1112"/>
              <a:gd name="T10" fmla="*/ 2147483647 w 2616"/>
              <a:gd name="T11" fmla="*/ 2147483647 h 1112"/>
              <a:gd name="T12" fmla="*/ 2147483647 w 2616"/>
              <a:gd name="T13" fmla="*/ 2147483647 h 1112"/>
              <a:gd name="T14" fmla="*/ 2147483647 w 2616"/>
              <a:gd name="T15" fmla="*/ 2147483647 h 1112"/>
              <a:gd name="T16" fmla="*/ 2147483647 w 2616"/>
              <a:gd name="T17" fmla="*/ 2147483647 h 1112"/>
              <a:gd name="T18" fmla="*/ 2147483647 w 2616"/>
              <a:gd name="T19" fmla="*/ 2147483647 h 1112"/>
              <a:gd name="T20" fmla="*/ 2147483647 w 2616"/>
              <a:gd name="T21" fmla="*/ 2147483647 h 1112"/>
              <a:gd name="T22" fmla="*/ 2147483647 w 2616"/>
              <a:gd name="T23" fmla="*/ 2147483647 h 1112"/>
              <a:gd name="T24" fmla="*/ 2147483647 w 2616"/>
              <a:gd name="T25" fmla="*/ 2147483647 h 1112"/>
              <a:gd name="T26" fmla="*/ 2147483647 w 2616"/>
              <a:gd name="T27" fmla="*/ 2147483647 h 1112"/>
              <a:gd name="T28" fmla="*/ 2147483647 w 2616"/>
              <a:gd name="T29" fmla="*/ 2147483647 h 1112"/>
              <a:gd name="T30" fmla="*/ 2147483647 w 2616"/>
              <a:gd name="T31" fmla="*/ 2147483647 h 1112"/>
              <a:gd name="T32" fmla="*/ 2147483647 w 2616"/>
              <a:gd name="T33" fmla="*/ 2147483647 h 1112"/>
              <a:gd name="T34" fmla="*/ 2147483647 w 2616"/>
              <a:gd name="T35" fmla="*/ 2147483647 h 1112"/>
              <a:gd name="T36" fmla="*/ 2147483647 w 2616"/>
              <a:gd name="T37" fmla="*/ 2147483647 h 1112"/>
              <a:gd name="T38" fmla="*/ 2147483647 w 2616"/>
              <a:gd name="T39" fmla="*/ 2147483647 h 1112"/>
              <a:gd name="T40" fmla="*/ 2147483647 w 2616"/>
              <a:gd name="T41" fmla="*/ 2147483647 h 1112"/>
              <a:gd name="T42" fmla="*/ 2147483647 w 2616"/>
              <a:gd name="T43" fmla="*/ 2147483647 h 1112"/>
              <a:gd name="T44" fmla="*/ 2147483647 w 2616"/>
              <a:gd name="T45" fmla="*/ 2147483647 h 1112"/>
              <a:gd name="T46" fmla="*/ 2147483647 w 2616"/>
              <a:gd name="T47" fmla="*/ 2147483647 h 1112"/>
              <a:gd name="T48" fmla="*/ 2147483647 w 2616"/>
              <a:gd name="T49" fmla="*/ 2147483647 h 1112"/>
              <a:gd name="T50" fmla="*/ 2147483647 w 2616"/>
              <a:gd name="T51" fmla="*/ 2147483647 h 1112"/>
              <a:gd name="T52" fmla="*/ 2147483647 w 2616"/>
              <a:gd name="T53" fmla="*/ 2147483647 h 1112"/>
              <a:gd name="T54" fmla="*/ 2147483647 w 2616"/>
              <a:gd name="T55" fmla="*/ 2147483647 h 1112"/>
              <a:gd name="T56" fmla="*/ 2147483647 w 2616"/>
              <a:gd name="T57" fmla="*/ 2147483647 h 1112"/>
              <a:gd name="T58" fmla="*/ 2147483647 w 2616"/>
              <a:gd name="T59" fmla="*/ 2147483647 h 1112"/>
              <a:gd name="T60" fmla="*/ 2147483647 w 2616"/>
              <a:gd name="T61" fmla="*/ 2147483647 h 1112"/>
              <a:gd name="T62" fmla="*/ 2147483647 w 2616"/>
              <a:gd name="T63" fmla="*/ 2147483647 h 1112"/>
              <a:gd name="T64" fmla="*/ 2147483647 w 2616"/>
              <a:gd name="T65" fmla="*/ 2147483647 h 1112"/>
              <a:gd name="T66" fmla="*/ 2147483647 w 2616"/>
              <a:gd name="T67" fmla="*/ 2147483647 h 1112"/>
              <a:gd name="T68" fmla="*/ 2147483647 w 2616"/>
              <a:gd name="T69" fmla="*/ 2147483647 h 1112"/>
              <a:gd name="T70" fmla="*/ 2147483647 w 2616"/>
              <a:gd name="T71" fmla="*/ 2147483647 h 111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616"/>
              <a:gd name="T109" fmla="*/ 0 h 1112"/>
              <a:gd name="T110" fmla="*/ 2616 w 2616"/>
              <a:gd name="T111" fmla="*/ 1112 h 111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616" h="1112">
                <a:moveTo>
                  <a:pt x="112" y="584"/>
                </a:moveTo>
                <a:cubicBezTo>
                  <a:pt x="136" y="528"/>
                  <a:pt x="248" y="440"/>
                  <a:pt x="304" y="392"/>
                </a:cubicBezTo>
                <a:cubicBezTo>
                  <a:pt x="360" y="344"/>
                  <a:pt x="376" y="336"/>
                  <a:pt x="448" y="296"/>
                </a:cubicBezTo>
                <a:cubicBezTo>
                  <a:pt x="520" y="256"/>
                  <a:pt x="656" y="192"/>
                  <a:pt x="736" y="152"/>
                </a:cubicBezTo>
                <a:cubicBezTo>
                  <a:pt x="816" y="112"/>
                  <a:pt x="856" y="80"/>
                  <a:pt x="928" y="56"/>
                </a:cubicBezTo>
                <a:cubicBezTo>
                  <a:pt x="1000" y="32"/>
                  <a:pt x="1096" y="16"/>
                  <a:pt x="1168" y="8"/>
                </a:cubicBezTo>
                <a:cubicBezTo>
                  <a:pt x="1240" y="0"/>
                  <a:pt x="1304" y="8"/>
                  <a:pt x="1360" y="8"/>
                </a:cubicBezTo>
                <a:cubicBezTo>
                  <a:pt x="1416" y="8"/>
                  <a:pt x="1456" y="0"/>
                  <a:pt x="1504" y="8"/>
                </a:cubicBezTo>
                <a:cubicBezTo>
                  <a:pt x="1552" y="16"/>
                  <a:pt x="1600" y="32"/>
                  <a:pt x="1648" y="56"/>
                </a:cubicBezTo>
                <a:cubicBezTo>
                  <a:pt x="1696" y="80"/>
                  <a:pt x="1736" y="120"/>
                  <a:pt x="1792" y="152"/>
                </a:cubicBezTo>
                <a:cubicBezTo>
                  <a:pt x="1848" y="184"/>
                  <a:pt x="1936" y="216"/>
                  <a:pt x="1984" y="248"/>
                </a:cubicBezTo>
                <a:cubicBezTo>
                  <a:pt x="2032" y="280"/>
                  <a:pt x="2040" y="312"/>
                  <a:pt x="2080" y="344"/>
                </a:cubicBezTo>
                <a:cubicBezTo>
                  <a:pt x="2120" y="376"/>
                  <a:pt x="2184" y="416"/>
                  <a:pt x="2224" y="440"/>
                </a:cubicBezTo>
                <a:cubicBezTo>
                  <a:pt x="2264" y="464"/>
                  <a:pt x="2280" y="480"/>
                  <a:pt x="2320" y="488"/>
                </a:cubicBezTo>
                <a:cubicBezTo>
                  <a:pt x="2360" y="496"/>
                  <a:pt x="2424" y="496"/>
                  <a:pt x="2464" y="488"/>
                </a:cubicBezTo>
                <a:cubicBezTo>
                  <a:pt x="2504" y="480"/>
                  <a:pt x="2536" y="432"/>
                  <a:pt x="2560" y="440"/>
                </a:cubicBezTo>
                <a:cubicBezTo>
                  <a:pt x="2584" y="448"/>
                  <a:pt x="2600" y="496"/>
                  <a:pt x="2608" y="536"/>
                </a:cubicBezTo>
                <a:cubicBezTo>
                  <a:pt x="2616" y="576"/>
                  <a:pt x="2616" y="632"/>
                  <a:pt x="2608" y="680"/>
                </a:cubicBezTo>
                <a:cubicBezTo>
                  <a:pt x="2600" y="728"/>
                  <a:pt x="2584" y="792"/>
                  <a:pt x="2560" y="824"/>
                </a:cubicBezTo>
                <a:cubicBezTo>
                  <a:pt x="2536" y="856"/>
                  <a:pt x="2504" y="864"/>
                  <a:pt x="2464" y="872"/>
                </a:cubicBezTo>
                <a:cubicBezTo>
                  <a:pt x="2424" y="880"/>
                  <a:pt x="2368" y="864"/>
                  <a:pt x="2320" y="872"/>
                </a:cubicBezTo>
                <a:cubicBezTo>
                  <a:pt x="2272" y="880"/>
                  <a:pt x="2224" y="896"/>
                  <a:pt x="2176" y="920"/>
                </a:cubicBezTo>
                <a:cubicBezTo>
                  <a:pt x="2128" y="944"/>
                  <a:pt x="2080" y="992"/>
                  <a:pt x="2032" y="1016"/>
                </a:cubicBezTo>
                <a:cubicBezTo>
                  <a:pt x="1984" y="1040"/>
                  <a:pt x="1952" y="1048"/>
                  <a:pt x="1888" y="1064"/>
                </a:cubicBezTo>
                <a:cubicBezTo>
                  <a:pt x="1824" y="1080"/>
                  <a:pt x="1712" y="1112"/>
                  <a:pt x="1648" y="1112"/>
                </a:cubicBezTo>
                <a:cubicBezTo>
                  <a:pt x="1584" y="1112"/>
                  <a:pt x="1560" y="1072"/>
                  <a:pt x="1504" y="1064"/>
                </a:cubicBezTo>
                <a:cubicBezTo>
                  <a:pt x="1448" y="1056"/>
                  <a:pt x="1368" y="1056"/>
                  <a:pt x="1312" y="1064"/>
                </a:cubicBezTo>
                <a:cubicBezTo>
                  <a:pt x="1256" y="1072"/>
                  <a:pt x="1232" y="1112"/>
                  <a:pt x="1168" y="1112"/>
                </a:cubicBezTo>
                <a:cubicBezTo>
                  <a:pt x="1104" y="1112"/>
                  <a:pt x="984" y="1080"/>
                  <a:pt x="928" y="1064"/>
                </a:cubicBezTo>
                <a:cubicBezTo>
                  <a:pt x="872" y="1048"/>
                  <a:pt x="880" y="1024"/>
                  <a:pt x="832" y="1016"/>
                </a:cubicBezTo>
                <a:cubicBezTo>
                  <a:pt x="784" y="1008"/>
                  <a:pt x="704" y="1032"/>
                  <a:pt x="640" y="1016"/>
                </a:cubicBezTo>
                <a:cubicBezTo>
                  <a:pt x="576" y="1000"/>
                  <a:pt x="512" y="944"/>
                  <a:pt x="448" y="920"/>
                </a:cubicBezTo>
                <a:cubicBezTo>
                  <a:pt x="384" y="896"/>
                  <a:pt x="328" y="896"/>
                  <a:pt x="256" y="872"/>
                </a:cubicBezTo>
                <a:cubicBezTo>
                  <a:pt x="184" y="848"/>
                  <a:pt x="32" y="800"/>
                  <a:pt x="16" y="776"/>
                </a:cubicBezTo>
                <a:cubicBezTo>
                  <a:pt x="0" y="752"/>
                  <a:pt x="144" y="752"/>
                  <a:pt x="160" y="728"/>
                </a:cubicBezTo>
                <a:cubicBezTo>
                  <a:pt x="176" y="704"/>
                  <a:pt x="88" y="640"/>
                  <a:pt x="112" y="58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57400" y="2895600"/>
            <a:ext cx="4343400" cy="2038350"/>
            <a:chOff x="528" y="1488"/>
            <a:chExt cx="4223" cy="1768"/>
          </a:xfrm>
        </p:grpSpPr>
        <p:sp>
          <p:nvSpPr>
            <p:cNvPr id="13325" name="AutoShape 7"/>
            <p:cNvSpPr>
              <a:spLocks noChangeArrowheads="1"/>
            </p:cNvSpPr>
            <p:nvPr/>
          </p:nvSpPr>
          <p:spPr bwMode="auto">
            <a:xfrm rot="1776485">
              <a:off x="2112" y="1488"/>
              <a:ext cx="153" cy="88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6" name="AutoShape 8"/>
            <p:cNvSpPr>
              <a:spLocks noChangeArrowheads="1"/>
            </p:cNvSpPr>
            <p:nvPr/>
          </p:nvSpPr>
          <p:spPr bwMode="auto">
            <a:xfrm rot="1776485">
              <a:off x="2455" y="1596"/>
              <a:ext cx="152" cy="768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7" name="AutoShape 9"/>
            <p:cNvSpPr>
              <a:spLocks noChangeArrowheads="1"/>
            </p:cNvSpPr>
            <p:nvPr/>
          </p:nvSpPr>
          <p:spPr bwMode="auto">
            <a:xfrm rot="1776485">
              <a:off x="2797" y="1717"/>
              <a:ext cx="175" cy="64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8" name="AutoShape 10"/>
            <p:cNvSpPr>
              <a:spLocks noChangeArrowheads="1"/>
            </p:cNvSpPr>
            <p:nvPr/>
          </p:nvSpPr>
          <p:spPr bwMode="auto">
            <a:xfrm rot="1776485">
              <a:off x="3119" y="1886"/>
              <a:ext cx="169" cy="451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29" name="AutoShape 11"/>
            <p:cNvSpPr>
              <a:spLocks noChangeArrowheads="1"/>
            </p:cNvSpPr>
            <p:nvPr/>
          </p:nvSpPr>
          <p:spPr bwMode="auto">
            <a:xfrm rot="1776485">
              <a:off x="3517" y="2025"/>
              <a:ext cx="119" cy="341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0" name="AutoShape 12"/>
            <p:cNvSpPr>
              <a:spLocks noChangeArrowheads="1"/>
            </p:cNvSpPr>
            <p:nvPr/>
          </p:nvSpPr>
          <p:spPr bwMode="auto">
            <a:xfrm rot="1776485">
              <a:off x="3862" y="2159"/>
              <a:ext cx="144" cy="245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1" name="AutoShape 13"/>
            <p:cNvSpPr>
              <a:spLocks noChangeArrowheads="1"/>
            </p:cNvSpPr>
            <p:nvPr/>
          </p:nvSpPr>
          <p:spPr bwMode="auto">
            <a:xfrm rot="2302061">
              <a:off x="4416" y="1536"/>
              <a:ext cx="120" cy="959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2" name="Rectangle 14"/>
            <p:cNvSpPr>
              <a:spLocks noChangeArrowheads="1"/>
            </p:cNvSpPr>
            <p:nvPr/>
          </p:nvSpPr>
          <p:spPr bwMode="auto">
            <a:xfrm rot="349807">
              <a:off x="3910" y="2317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3" name="AutoShape 15"/>
            <p:cNvSpPr>
              <a:spLocks noChangeArrowheads="1"/>
            </p:cNvSpPr>
            <p:nvPr/>
          </p:nvSpPr>
          <p:spPr bwMode="auto">
            <a:xfrm rot="-2476461">
              <a:off x="4416" y="2352"/>
              <a:ext cx="120" cy="904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4" name="AutoShape 16"/>
            <p:cNvSpPr>
              <a:spLocks noChangeArrowheads="1"/>
            </p:cNvSpPr>
            <p:nvPr/>
          </p:nvSpPr>
          <p:spPr bwMode="auto">
            <a:xfrm rot="4367916" flipV="1">
              <a:off x="4448" y="1981"/>
              <a:ext cx="78" cy="528"/>
            </a:xfrm>
            <a:prstGeom prst="moon">
              <a:avLst>
                <a:gd name="adj" fmla="val 8394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5" name="AutoShape 17"/>
            <p:cNvSpPr>
              <a:spLocks noChangeArrowheads="1"/>
            </p:cNvSpPr>
            <p:nvPr/>
          </p:nvSpPr>
          <p:spPr bwMode="auto">
            <a:xfrm rot="17634312" flipV="1">
              <a:off x="4350" y="2274"/>
              <a:ext cx="142" cy="493"/>
            </a:xfrm>
            <a:prstGeom prst="moon">
              <a:avLst>
                <a:gd name="adj" fmla="val 4027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6" name="AutoShape 18"/>
            <p:cNvSpPr>
              <a:spLocks noChangeArrowheads="1"/>
            </p:cNvSpPr>
            <p:nvPr/>
          </p:nvSpPr>
          <p:spPr bwMode="auto">
            <a:xfrm rot="-1560725">
              <a:off x="1728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7" name="AutoShape 19"/>
            <p:cNvSpPr>
              <a:spLocks noChangeArrowheads="1"/>
            </p:cNvSpPr>
            <p:nvPr/>
          </p:nvSpPr>
          <p:spPr bwMode="auto">
            <a:xfrm rot="-1560725">
              <a:off x="2064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8" name="AutoShape 20"/>
            <p:cNvSpPr>
              <a:spLocks noChangeArrowheads="1"/>
            </p:cNvSpPr>
            <p:nvPr/>
          </p:nvSpPr>
          <p:spPr bwMode="auto">
            <a:xfrm rot="-1560725">
              <a:off x="2448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39" name="Rectangle 21"/>
            <p:cNvSpPr>
              <a:spLocks noChangeArrowheads="1"/>
            </p:cNvSpPr>
            <p:nvPr/>
          </p:nvSpPr>
          <p:spPr bwMode="auto">
            <a:xfrm>
              <a:off x="2056" y="2255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0" name="AutoShape 22"/>
            <p:cNvSpPr>
              <a:spLocks noChangeArrowheads="1"/>
            </p:cNvSpPr>
            <p:nvPr/>
          </p:nvSpPr>
          <p:spPr bwMode="auto">
            <a:xfrm rot="-1560725">
              <a:off x="2807" y="2256"/>
              <a:ext cx="130" cy="720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1" name="Rectangle 23"/>
            <p:cNvSpPr>
              <a:spLocks noChangeArrowheads="1"/>
            </p:cNvSpPr>
            <p:nvPr/>
          </p:nvSpPr>
          <p:spPr bwMode="auto">
            <a:xfrm>
              <a:off x="2426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2" name="AutoShape 24"/>
            <p:cNvSpPr>
              <a:spLocks noChangeArrowheads="1"/>
            </p:cNvSpPr>
            <p:nvPr/>
          </p:nvSpPr>
          <p:spPr bwMode="auto">
            <a:xfrm rot="-1560725">
              <a:off x="3135" y="2260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3" name="Rectangle 25"/>
            <p:cNvSpPr>
              <a:spLocks noChangeArrowheads="1"/>
            </p:cNvSpPr>
            <p:nvPr/>
          </p:nvSpPr>
          <p:spPr bwMode="auto">
            <a:xfrm rot="280367">
              <a:off x="2793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4" name="AutoShape 26"/>
            <p:cNvSpPr>
              <a:spLocks noChangeArrowheads="1"/>
            </p:cNvSpPr>
            <p:nvPr/>
          </p:nvSpPr>
          <p:spPr bwMode="auto">
            <a:xfrm rot="-1560725">
              <a:off x="3498" y="2320"/>
              <a:ext cx="144" cy="432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5" name="Rectangle 27"/>
            <p:cNvSpPr>
              <a:spLocks noChangeArrowheads="1"/>
            </p:cNvSpPr>
            <p:nvPr/>
          </p:nvSpPr>
          <p:spPr bwMode="auto">
            <a:xfrm rot="280367">
              <a:off x="3160" y="2265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6" name="AutoShape 28"/>
            <p:cNvSpPr>
              <a:spLocks noChangeArrowheads="1"/>
            </p:cNvSpPr>
            <p:nvPr/>
          </p:nvSpPr>
          <p:spPr bwMode="auto">
            <a:xfrm rot="-1560725">
              <a:off x="3840" y="2304"/>
              <a:ext cx="165" cy="334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7" name="Rectangle 29"/>
            <p:cNvSpPr>
              <a:spLocks noChangeArrowheads="1"/>
            </p:cNvSpPr>
            <p:nvPr/>
          </p:nvSpPr>
          <p:spPr bwMode="auto">
            <a:xfrm rot="280367">
              <a:off x="3553" y="2287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8" name="AutoShape 30"/>
            <p:cNvSpPr>
              <a:spLocks noChangeArrowheads="1"/>
            </p:cNvSpPr>
            <p:nvPr/>
          </p:nvSpPr>
          <p:spPr bwMode="auto">
            <a:xfrm rot="1776485">
              <a:off x="1776" y="1488"/>
              <a:ext cx="153" cy="886"/>
            </a:xfrm>
            <a:prstGeom prst="moo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49" name="Rectangle 31"/>
            <p:cNvSpPr>
              <a:spLocks noChangeArrowheads="1"/>
            </p:cNvSpPr>
            <p:nvPr/>
          </p:nvSpPr>
          <p:spPr bwMode="auto">
            <a:xfrm>
              <a:off x="1680" y="2256"/>
              <a:ext cx="336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50" name="Freeform 32"/>
            <p:cNvSpPr>
              <a:spLocks/>
            </p:cNvSpPr>
            <p:nvPr/>
          </p:nvSpPr>
          <p:spPr bwMode="auto">
            <a:xfrm>
              <a:off x="528" y="1776"/>
              <a:ext cx="1152" cy="1008"/>
            </a:xfrm>
            <a:custGeom>
              <a:avLst/>
              <a:gdLst>
                <a:gd name="T0" fmla="*/ 96 w 1152"/>
                <a:gd name="T1" fmla="*/ 576 h 1008"/>
                <a:gd name="T2" fmla="*/ 144 w 1152"/>
                <a:gd name="T3" fmla="*/ 432 h 1008"/>
                <a:gd name="T4" fmla="*/ 240 w 1152"/>
                <a:gd name="T5" fmla="*/ 432 h 1008"/>
                <a:gd name="T6" fmla="*/ 384 w 1152"/>
                <a:gd name="T7" fmla="*/ 240 h 1008"/>
                <a:gd name="T8" fmla="*/ 528 w 1152"/>
                <a:gd name="T9" fmla="*/ 192 h 1008"/>
                <a:gd name="T10" fmla="*/ 672 w 1152"/>
                <a:gd name="T11" fmla="*/ 96 h 1008"/>
                <a:gd name="T12" fmla="*/ 864 w 1152"/>
                <a:gd name="T13" fmla="*/ 0 h 1008"/>
                <a:gd name="T14" fmla="*/ 960 w 1152"/>
                <a:gd name="T15" fmla="*/ 48 h 1008"/>
                <a:gd name="T16" fmla="*/ 1056 w 1152"/>
                <a:gd name="T17" fmla="*/ 144 h 1008"/>
                <a:gd name="T18" fmla="*/ 1104 w 1152"/>
                <a:gd name="T19" fmla="*/ 288 h 1008"/>
                <a:gd name="T20" fmla="*/ 1152 w 1152"/>
                <a:gd name="T21" fmla="*/ 432 h 1008"/>
                <a:gd name="T22" fmla="*/ 1152 w 1152"/>
                <a:gd name="T23" fmla="*/ 624 h 1008"/>
                <a:gd name="T24" fmla="*/ 1056 w 1152"/>
                <a:gd name="T25" fmla="*/ 816 h 1008"/>
                <a:gd name="T26" fmla="*/ 960 w 1152"/>
                <a:gd name="T27" fmla="*/ 912 h 1008"/>
                <a:gd name="T28" fmla="*/ 816 w 1152"/>
                <a:gd name="T29" fmla="*/ 960 h 1008"/>
                <a:gd name="T30" fmla="*/ 720 w 1152"/>
                <a:gd name="T31" fmla="*/ 1008 h 1008"/>
                <a:gd name="T32" fmla="*/ 528 w 1152"/>
                <a:gd name="T33" fmla="*/ 960 h 1008"/>
                <a:gd name="T34" fmla="*/ 432 w 1152"/>
                <a:gd name="T35" fmla="*/ 912 h 1008"/>
                <a:gd name="T36" fmla="*/ 288 w 1152"/>
                <a:gd name="T37" fmla="*/ 864 h 1008"/>
                <a:gd name="T38" fmla="*/ 144 w 1152"/>
                <a:gd name="T39" fmla="*/ 816 h 1008"/>
                <a:gd name="T40" fmla="*/ 0 w 1152"/>
                <a:gd name="T41" fmla="*/ 720 h 1008"/>
                <a:gd name="T42" fmla="*/ 192 w 1152"/>
                <a:gd name="T43" fmla="*/ 672 h 1008"/>
                <a:gd name="T44" fmla="*/ 96 w 1152"/>
                <a:gd name="T45" fmla="*/ 576 h 10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52"/>
                <a:gd name="T70" fmla="*/ 0 h 1008"/>
                <a:gd name="T71" fmla="*/ 1152 w 1152"/>
                <a:gd name="T72" fmla="*/ 1008 h 100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52" h="1008">
                  <a:moveTo>
                    <a:pt x="96" y="576"/>
                  </a:moveTo>
                  <a:lnTo>
                    <a:pt x="144" y="432"/>
                  </a:lnTo>
                  <a:lnTo>
                    <a:pt x="240" y="432"/>
                  </a:lnTo>
                  <a:lnTo>
                    <a:pt x="384" y="240"/>
                  </a:lnTo>
                  <a:lnTo>
                    <a:pt x="528" y="192"/>
                  </a:lnTo>
                  <a:lnTo>
                    <a:pt x="672" y="96"/>
                  </a:lnTo>
                  <a:lnTo>
                    <a:pt x="864" y="0"/>
                  </a:lnTo>
                  <a:lnTo>
                    <a:pt x="960" y="48"/>
                  </a:lnTo>
                  <a:lnTo>
                    <a:pt x="1056" y="144"/>
                  </a:lnTo>
                  <a:lnTo>
                    <a:pt x="1104" y="288"/>
                  </a:lnTo>
                  <a:lnTo>
                    <a:pt x="1152" y="432"/>
                  </a:lnTo>
                  <a:lnTo>
                    <a:pt x="1152" y="624"/>
                  </a:lnTo>
                  <a:lnTo>
                    <a:pt x="1056" y="816"/>
                  </a:lnTo>
                  <a:lnTo>
                    <a:pt x="960" y="912"/>
                  </a:lnTo>
                  <a:lnTo>
                    <a:pt x="816" y="960"/>
                  </a:lnTo>
                  <a:lnTo>
                    <a:pt x="720" y="1008"/>
                  </a:lnTo>
                  <a:lnTo>
                    <a:pt x="528" y="960"/>
                  </a:lnTo>
                  <a:lnTo>
                    <a:pt x="432" y="912"/>
                  </a:lnTo>
                  <a:lnTo>
                    <a:pt x="288" y="864"/>
                  </a:lnTo>
                  <a:lnTo>
                    <a:pt x="144" y="816"/>
                  </a:lnTo>
                  <a:lnTo>
                    <a:pt x="0" y="720"/>
                  </a:lnTo>
                  <a:lnTo>
                    <a:pt x="192" y="672"/>
                  </a:lnTo>
                  <a:lnTo>
                    <a:pt x="96" y="576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351" name="Oval 33"/>
            <p:cNvSpPr>
              <a:spLocks noChangeArrowheads="1"/>
            </p:cNvSpPr>
            <p:nvPr/>
          </p:nvSpPr>
          <p:spPr bwMode="auto">
            <a:xfrm>
              <a:off x="960" y="2064"/>
              <a:ext cx="288" cy="2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352" name="Oval 34"/>
            <p:cNvSpPr>
              <a:spLocks noChangeArrowheads="1"/>
            </p:cNvSpPr>
            <p:nvPr/>
          </p:nvSpPr>
          <p:spPr bwMode="auto">
            <a:xfrm>
              <a:off x="960" y="2160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42019" name="Picture 35" descr="DSC0124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47716" t="4778" r="9932" b="66557"/>
          <a:stretch>
            <a:fillRect/>
          </a:stretch>
        </p:blipFill>
        <p:spPr bwMode="auto">
          <a:xfrm>
            <a:off x="1905000" y="2362200"/>
            <a:ext cx="4876800" cy="265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220496" y="917586"/>
            <a:ext cx="8769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Bên trong cơ thể của cá có xương sống không?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20496" y="5363609"/>
            <a:ext cx="87693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Bên ngoài có lớp vảy bao phủ, bên trong có</a:t>
            </a:r>
            <a:endParaRPr lang="en-US" sz="32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r>
              <a:rPr lang="vi-VN" sz="3200" dirty="0">
                <a:solidFill>
                  <a:srgbClr val="C00000"/>
                </a:solidFill>
                <a:cs typeface="Times New Roman" pitchFamily="18" charset="0"/>
              </a:rPr>
              <a:t>xương sống.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905000" y="0"/>
            <a:ext cx="54864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Arial" pitchFamily="34" charset="0"/>
              </a:rPr>
              <a:t>Bộ xương của cá.</a:t>
            </a:r>
          </a:p>
        </p:txBody>
      </p:sp>
      <p:pic>
        <p:nvPicPr>
          <p:cNvPr id="14339" name="Picture 3" descr="xuong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609600"/>
            <a:ext cx="8839200" cy="6248400"/>
          </a:xfrm>
          <a:prstGeom prst="rect">
            <a:avLst/>
          </a:prstGeom>
          <a:noFill/>
          <a:ln w="38100">
            <a:solidFill>
              <a:srgbClr val="89FF8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865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355A87-A174-4B0C-A0BE-DA0CDF49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518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/>
            <a:endParaRPr lang="en-US" altLang="en-US" sz="3200" b="1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32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 di chuyển bằng gì?</a:t>
            </a:r>
          </a:p>
        </p:txBody>
      </p:sp>
      <p:pic>
        <p:nvPicPr>
          <p:cNvPr id="5" name="Picture 3" descr="DSC01246">
            <a:extLst>
              <a:ext uri="{FF2B5EF4-FFF2-40B4-BE49-F238E27FC236}">
                <a16:creationId xmlns:a16="http://schemas.microsoft.com/office/drawing/2014/main" id="{ED30C638-1765-4A06-8A9B-51DFF28C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7622" r="7323" b="69429"/>
          <a:stretch>
            <a:fillRect/>
          </a:stretch>
        </p:blipFill>
        <p:spPr bwMode="auto">
          <a:xfrm>
            <a:off x="762000" y="1676400"/>
            <a:ext cx="7924800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0B494845-ED0A-4CA7-895C-9EEADD62597F}"/>
              </a:ext>
            </a:extLst>
          </p:cNvPr>
          <p:cNvSpPr>
            <a:spLocks/>
          </p:cNvSpPr>
          <p:nvPr/>
        </p:nvSpPr>
        <p:spPr bwMode="auto">
          <a:xfrm>
            <a:off x="2743200" y="1828800"/>
            <a:ext cx="1447800" cy="838200"/>
          </a:xfrm>
          <a:custGeom>
            <a:avLst/>
            <a:gdLst>
              <a:gd name="T0" fmla="*/ 0 w 912"/>
              <a:gd name="T1" fmla="*/ 1330642282 h 528"/>
              <a:gd name="T2" fmla="*/ 241935034 w 912"/>
              <a:gd name="T3" fmla="*/ 725804863 h 528"/>
              <a:gd name="T4" fmla="*/ 483870069 w 912"/>
              <a:gd name="T5" fmla="*/ 0 h 528"/>
              <a:gd name="T6" fmla="*/ 725805004 w 912"/>
              <a:gd name="T7" fmla="*/ 241934987 h 528"/>
              <a:gd name="T8" fmla="*/ 1088707605 w 912"/>
              <a:gd name="T9" fmla="*/ 604837419 h 528"/>
              <a:gd name="T10" fmla="*/ 1451610008 w 912"/>
              <a:gd name="T11" fmla="*/ 846772505 h 528"/>
              <a:gd name="T12" fmla="*/ 2056447743 w 912"/>
              <a:gd name="T13" fmla="*/ 1209674838 h 528"/>
              <a:gd name="T14" fmla="*/ 2147483647 w 912"/>
              <a:gd name="T15" fmla="*/ 1330642282 h 528"/>
              <a:gd name="T16" fmla="*/ 1209675073 w 912"/>
              <a:gd name="T17" fmla="*/ 1330642282 h 528"/>
              <a:gd name="T18" fmla="*/ 604837537 w 912"/>
              <a:gd name="T19" fmla="*/ 1330642282 h 528"/>
              <a:gd name="T20" fmla="*/ 0 w 912"/>
              <a:gd name="T21" fmla="*/ 1330642282 h 5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2"/>
              <a:gd name="T34" fmla="*/ 0 h 528"/>
              <a:gd name="T35" fmla="*/ 912 w 912"/>
              <a:gd name="T36" fmla="*/ 528 h 52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2" h="528">
                <a:moveTo>
                  <a:pt x="0" y="528"/>
                </a:moveTo>
                <a:lnTo>
                  <a:pt x="96" y="288"/>
                </a:lnTo>
                <a:lnTo>
                  <a:pt x="192" y="0"/>
                </a:lnTo>
                <a:lnTo>
                  <a:pt x="288" y="96"/>
                </a:lnTo>
                <a:lnTo>
                  <a:pt x="432" y="240"/>
                </a:lnTo>
                <a:lnTo>
                  <a:pt x="576" y="336"/>
                </a:lnTo>
                <a:lnTo>
                  <a:pt x="816" y="480"/>
                </a:lnTo>
                <a:lnTo>
                  <a:pt x="912" y="528"/>
                </a:lnTo>
                <a:lnTo>
                  <a:pt x="480" y="528"/>
                </a:lnTo>
                <a:lnTo>
                  <a:pt x="240" y="528"/>
                </a:lnTo>
                <a:lnTo>
                  <a:pt x="0" y="528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745F665-7D48-477C-9B16-F1942B900FD1}"/>
              </a:ext>
            </a:extLst>
          </p:cNvPr>
          <p:cNvSpPr>
            <a:spLocks/>
          </p:cNvSpPr>
          <p:nvPr/>
        </p:nvSpPr>
        <p:spPr bwMode="auto">
          <a:xfrm>
            <a:off x="2819400" y="3581400"/>
            <a:ext cx="1600200" cy="685800"/>
          </a:xfrm>
          <a:custGeom>
            <a:avLst/>
            <a:gdLst>
              <a:gd name="T0" fmla="*/ 0 w 1008"/>
              <a:gd name="T1" fmla="*/ 362902497 h 432"/>
              <a:gd name="T2" fmla="*/ 241935041 w 1008"/>
              <a:gd name="T3" fmla="*/ 604837528 h 432"/>
              <a:gd name="T4" fmla="*/ 362902511 w 1008"/>
              <a:gd name="T5" fmla="*/ 1088707589 h 432"/>
              <a:gd name="T6" fmla="*/ 604837552 w 1008"/>
              <a:gd name="T7" fmla="*/ 967740123 h 432"/>
              <a:gd name="T8" fmla="*/ 967740162 w 1008"/>
              <a:gd name="T9" fmla="*/ 967740123 h 432"/>
              <a:gd name="T10" fmla="*/ 1330642575 w 1008"/>
              <a:gd name="T11" fmla="*/ 846772658 h 432"/>
              <a:gd name="T12" fmla="*/ 1693545384 w 1008"/>
              <a:gd name="T13" fmla="*/ 725804993 h 432"/>
              <a:gd name="T14" fmla="*/ 1935480325 w 1008"/>
              <a:gd name="T15" fmla="*/ 725804993 h 432"/>
              <a:gd name="T16" fmla="*/ 2147483647 w 1008"/>
              <a:gd name="T17" fmla="*/ 604837528 h 432"/>
              <a:gd name="T18" fmla="*/ 2147483647 w 1008"/>
              <a:gd name="T19" fmla="*/ 483870062 h 432"/>
              <a:gd name="T20" fmla="*/ 2147483647 w 1008"/>
              <a:gd name="T21" fmla="*/ 241935031 h 432"/>
              <a:gd name="T22" fmla="*/ 1935480325 w 1008"/>
              <a:gd name="T23" fmla="*/ 120967515 h 432"/>
              <a:gd name="T24" fmla="*/ 1330642575 w 1008"/>
              <a:gd name="T25" fmla="*/ 0 h 432"/>
              <a:gd name="T26" fmla="*/ 967740162 w 1008"/>
              <a:gd name="T27" fmla="*/ 0 h 432"/>
              <a:gd name="T28" fmla="*/ 483870081 w 1008"/>
              <a:gd name="T29" fmla="*/ 120967515 h 432"/>
              <a:gd name="T30" fmla="*/ 241935041 w 1008"/>
              <a:gd name="T31" fmla="*/ 241935031 h 432"/>
              <a:gd name="T32" fmla="*/ 0 w 1008"/>
              <a:gd name="T33" fmla="*/ 362902497 h 4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8"/>
              <a:gd name="T52" fmla="*/ 0 h 432"/>
              <a:gd name="T53" fmla="*/ 1008 w 1008"/>
              <a:gd name="T54" fmla="*/ 432 h 43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8" h="432">
                <a:moveTo>
                  <a:pt x="0" y="144"/>
                </a:moveTo>
                <a:lnTo>
                  <a:pt x="96" y="240"/>
                </a:lnTo>
                <a:lnTo>
                  <a:pt x="144" y="432"/>
                </a:lnTo>
                <a:lnTo>
                  <a:pt x="240" y="384"/>
                </a:lnTo>
                <a:lnTo>
                  <a:pt x="384" y="384"/>
                </a:lnTo>
                <a:lnTo>
                  <a:pt x="528" y="336"/>
                </a:lnTo>
                <a:lnTo>
                  <a:pt x="672" y="288"/>
                </a:lnTo>
                <a:lnTo>
                  <a:pt x="768" y="288"/>
                </a:lnTo>
                <a:lnTo>
                  <a:pt x="864" y="240"/>
                </a:lnTo>
                <a:lnTo>
                  <a:pt x="1008" y="192"/>
                </a:lnTo>
                <a:lnTo>
                  <a:pt x="912" y="96"/>
                </a:lnTo>
                <a:lnTo>
                  <a:pt x="768" y="48"/>
                </a:lnTo>
                <a:lnTo>
                  <a:pt x="528" y="0"/>
                </a:lnTo>
                <a:lnTo>
                  <a:pt x="384" y="0"/>
                </a:lnTo>
                <a:lnTo>
                  <a:pt x="192" y="48"/>
                </a:lnTo>
                <a:lnTo>
                  <a:pt x="96" y="96"/>
                </a:lnTo>
                <a:lnTo>
                  <a:pt x="0" y="144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C3A312D-81A8-48ED-9AEE-DF7F89C62282}"/>
              </a:ext>
            </a:extLst>
          </p:cNvPr>
          <p:cNvSpPr>
            <a:spLocks/>
          </p:cNvSpPr>
          <p:nvPr/>
        </p:nvSpPr>
        <p:spPr bwMode="auto">
          <a:xfrm>
            <a:off x="2667000" y="4648200"/>
            <a:ext cx="533400" cy="838200"/>
          </a:xfrm>
          <a:custGeom>
            <a:avLst/>
            <a:gdLst>
              <a:gd name="T0" fmla="*/ 0 w 336"/>
              <a:gd name="T1" fmla="*/ 0 h 528"/>
              <a:gd name="T2" fmla="*/ 0 w 336"/>
              <a:gd name="T3" fmla="*/ 241934987 h 528"/>
              <a:gd name="T4" fmla="*/ 120967506 w 336"/>
              <a:gd name="T5" fmla="*/ 725804863 h 528"/>
              <a:gd name="T6" fmla="*/ 241935011 w 336"/>
              <a:gd name="T7" fmla="*/ 967739949 h 528"/>
              <a:gd name="T8" fmla="*/ 362902467 w 336"/>
              <a:gd name="T9" fmla="*/ 1330642282 h 528"/>
              <a:gd name="T10" fmla="*/ 483870023 w 336"/>
              <a:gd name="T11" fmla="*/ 1088707393 h 528"/>
              <a:gd name="T12" fmla="*/ 604837479 w 336"/>
              <a:gd name="T13" fmla="*/ 846772505 h 528"/>
              <a:gd name="T14" fmla="*/ 846772589 w 336"/>
              <a:gd name="T15" fmla="*/ 483869975 h 528"/>
              <a:gd name="T16" fmla="*/ 604837479 w 336"/>
              <a:gd name="T17" fmla="*/ 241934987 h 528"/>
              <a:gd name="T18" fmla="*/ 0 w 336"/>
              <a:gd name="T19" fmla="*/ 0 h 5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528"/>
              <a:gd name="T32" fmla="*/ 336 w 336"/>
              <a:gd name="T33" fmla="*/ 528 h 5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528">
                <a:moveTo>
                  <a:pt x="0" y="0"/>
                </a:moveTo>
                <a:lnTo>
                  <a:pt x="0" y="96"/>
                </a:lnTo>
                <a:lnTo>
                  <a:pt x="48" y="288"/>
                </a:lnTo>
                <a:lnTo>
                  <a:pt x="96" y="384"/>
                </a:lnTo>
                <a:lnTo>
                  <a:pt x="144" y="528"/>
                </a:lnTo>
                <a:lnTo>
                  <a:pt x="192" y="432"/>
                </a:lnTo>
                <a:lnTo>
                  <a:pt x="240" y="336"/>
                </a:lnTo>
                <a:lnTo>
                  <a:pt x="336" y="192"/>
                </a:lnTo>
                <a:lnTo>
                  <a:pt x="240" y="96"/>
                </a:lnTo>
                <a:lnTo>
                  <a:pt x="0" y="0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F7FB057-5496-4E52-94A4-83FF7A892875}"/>
              </a:ext>
            </a:extLst>
          </p:cNvPr>
          <p:cNvSpPr>
            <a:spLocks/>
          </p:cNvSpPr>
          <p:nvPr/>
        </p:nvSpPr>
        <p:spPr bwMode="auto">
          <a:xfrm>
            <a:off x="4495800" y="1676400"/>
            <a:ext cx="1371600" cy="1295400"/>
          </a:xfrm>
          <a:custGeom>
            <a:avLst/>
            <a:gdLst>
              <a:gd name="T0" fmla="*/ 0 w 864"/>
              <a:gd name="T1" fmla="*/ 1693545287 h 816"/>
              <a:gd name="T2" fmla="*/ 241935031 w 864"/>
              <a:gd name="T3" fmla="*/ 1330642499 h 816"/>
              <a:gd name="T4" fmla="*/ 725804993 w 864"/>
              <a:gd name="T5" fmla="*/ 846772644 h 816"/>
              <a:gd name="T6" fmla="*/ 967740123 w 864"/>
              <a:gd name="T7" fmla="*/ 604837517 h 816"/>
              <a:gd name="T8" fmla="*/ 1451609987 w 864"/>
              <a:gd name="T9" fmla="*/ 241935027 h 816"/>
              <a:gd name="T10" fmla="*/ 1814512781 w 864"/>
              <a:gd name="T11" fmla="*/ 0 h 816"/>
              <a:gd name="T12" fmla="*/ 2147483647 w 864"/>
              <a:gd name="T13" fmla="*/ 0 h 816"/>
              <a:gd name="T14" fmla="*/ 1935480247 w 864"/>
              <a:gd name="T15" fmla="*/ 241935027 h 816"/>
              <a:gd name="T16" fmla="*/ 1693545315 w 864"/>
              <a:gd name="T17" fmla="*/ 483870054 h 816"/>
              <a:gd name="T18" fmla="*/ 1451609987 w 864"/>
              <a:gd name="T19" fmla="*/ 604837517 h 816"/>
              <a:gd name="T20" fmla="*/ 1209675055 w 864"/>
              <a:gd name="T21" fmla="*/ 846772644 h 816"/>
              <a:gd name="T22" fmla="*/ 967740123 w 864"/>
              <a:gd name="T23" fmla="*/ 1088707571 h 816"/>
              <a:gd name="T24" fmla="*/ 846772658 w 864"/>
              <a:gd name="T25" fmla="*/ 1451609963 h 816"/>
              <a:gd name="T26" fmla="*/ 846772658 w 864"/>
              <a:gd name="T27" fmla="*/ 1693545287 h 816"/>
              <a:gd name="T28" fmla="*/ 967740123 w 864"/>
              <a:gd name="T29" fmla="*/ 2056447678 h 816"/>
              <a:gd name="T30" fmla="*/ 362902497 w 864"/>
              <a:gd name="T31" fmla="*/ 1814512751 h 816"/>
              <a:gd name="T32" fmla="*/ 0 w 864"/>
              <a:gd name="T33" fmla="*/ 1693545287 h 8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64"/>
              <a:gd name="T52" fmla="*/ 0 h 816"/>
              <a:gd name="T53" fmla="*/ 864 w 864"/>
              <a:gd name="T54" fmla="*/ 816 h 81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64" h="816">
                <a:moveTo>
                  <a:pt x="0" y="672"/>
                </a:moveTo>
                <a:lnTo>
                  <a:pt x="96" y="528"/>
                </a:lnTo>
                <a:lnTo>
                  <a:pt x="288" y="336"/>
                </a:lnTo>
                <a:lnTo>
                  <a:pt x="384" y="240"/>
                </a:lnTo>
                <a:lnTo>
                  <a:pt x="576" y="96"/>
                </a:lnTo>
                <a:lnTo>
                  <a:pt x="720" y="0"/>
                </a:lnTo>
                <a:lnTo>
                  <a:pt x="864" y="0"/>
                </a:lnTo>
                <a:lnTo>
                  <a:pt x="768" y="96"/>
                </a:lnTo>
                <a:lnTo>
                  <a:pt x="672" y="192"/>
                </a:lnTo>
                <a:lnTo>
                  <a:pt x="576" y="240"/>
                </a:lnTo>
                <a:lnTo>
                  <a:pt x="480" y="336"/>
                </a:lnTo>
                <a:lnTo>
                  <a:pt x="384" y="432"/>
                </a:lnTo>
                <a:lnTo>
                  <a:pt x="336" y="576"/>
                </a:lnTo>
                <a:lnTo>
                  <a:pt x="336" y="672"/>
                </a:lnTo>
                <a:lnTo>
                  <a:pt x="384" y="816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02737AF7-222E-4E7F-AB59-656E07FF0007}"/>
              </a:ext>
            </a:extLst>
          </p:cNvPr>
          <p:cNvSpPr>
            <a:spLocks/>
          </p:cNvSpPr>
          <p:nvPr/>
        </p:nvSpPr>
        <p:spPr bwMode="auto">
          <a:xfrm>
            <a:off x="4876800" y="4648200"/>
            <a:ext cx="1295400" cy="1143000"/>
          </a:xfrm>
          <a:custGeom>
            <a:avLst/>
            <a:gdLst>
              <a:gd name="T0" fmla="*/ 0 w 816"/>
              <a:gd name="T1" fmla="*/ 120967509 h 720"/>
              <a:gd name="T2" fmla="*/ 362902491 w 816"/>
              <a:gd name="T3" fmla="*/ 604837493 h 720"/>
              <a:gd name="T4" fmla="*/ 967740107 w 816"/>
              <a:gd name="T5" fmla="*/ 1088707528 h 720"/>
              <a:gd name="T6" fmla="*/ 2056447678 w 816"/>
              <a:gd name="T7" fmla="*/ 1814512678 h 720"/>
              <a:gd name="T8" fmla="*/ 1451609963 w 816"/>
              <a:gd name="T9" fmla="*/ 1209674987 h 720"/>
              <a:gd name="T10" fmla="*/ 846772644 w 816"/>
              <a:gd name="T11" fmla="*/ 604837493 h 720"/>
              <a:gd name="T12" fmla="*/ 604837517 w 816"/>
              <a:gd name="T13" fmla="*/ 241935017 h 720"/>
              <a:gd name="T14" fmla="*/ 725804981 w 816"/>
              <a:gd name="T15" fmla="*/ 0 h 720"/>
              <a:gd name="T16" fmla="*/ 0 w 816"/>
              <a:gd name="T17" fmla="*/ 120967509 h 7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16"/>
              <a:gd name="T28" fmla="*/ 0 h 720"/>
              <a:gd name="T29" fmla="*/ 816 w 816"/>
              <a:gd name="T30" fmla="*/ 720 h 7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16" h="720">
                <a:moveTo>
                  <a:pt x="0" y="48"/>
                </a:moveTo>
                <a:lnTo>
                  <a:pt x="144" y="240"/>
                </a:lnTo>
                <a:lnTo>
                  <a:pt x="384" y="432"/>
                </a:lnTo>
                <a:lnTo>
                  <a:pt x="816" y="720"/>
                </a:lnTo>
                <a:lnTo>
                  <a:pt x="576" y="480"/>
                </a:lnTo>
                <a:lnTo>
                  <a:pt x="336" y="240"/>
                </a:lnTo>
                <a:lnTo>
                  <a:pt x="240" y="96"/>
                </a:lnTo>
                <a:lnTo>
                  <a:pt x="288" y="0"/>
                </a:lnTo>
                <a:lnTo>
                  <a:pt x="0" y="48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0D5685F4-FD88-4D9E-94CB-586DCDCBE3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810000"/>
            <a:ext cx="3429000" cy="2362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0E9AE38A-7069-47B4-9787-9B63EF609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5029200"/>
            <a:ext cx="3657600" cy="1066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BDBE4BD7-8C66-4C2E-B6F0-20598FD6F7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2514600"/>
            <a:ext cx="2819400" cy="3657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C8D8A772-3021-490E-BAE7-CF5D2E6582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2514600"/>
            <a:ext cx="1905000" cy="3657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90CA30D-15B7-4EDB-846F-CF480D7DA4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05400" y="4800600"/>
            <a:ext cx="16002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7D463CB-72DA-44C8-92EF-71D5C9851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6092825"/>
            <a:ext cx="990600" cy="519113"/>
          </a:xfrm>
          <a:prstGeom prst="rect">
            <a:avLst/>
          </a:prstGeom>
          <a:solidFill>
            <a:srgbClr val="FAA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E6E9BD12-B481-4483-97E2-E4FF1690096D}"/>
              </a:ext>
            </a:extLst>
          </p:cNvPr>
          <p:cNvSpPr>
            <a:spLocks/>
          </p:cNvSpPr>
          <p:nvPr/>
        </p:nvSpPr>
        <p:spPr bwMode="auto">
          <a:xfrm>
            <a:off x="1981200" y="3276600"/>
            <a:ext cx="622300" cy="1168400"/>
          </a:xfrm>
          <a:custGeom>
            <a:avLst/>
            <a:gdLst>
              <a:gd name="T0" fmla="*/ 604837510 w 392"/>
              <a:gd name="T1" fmla="*/ 0 h 736"/>
              <a:gd name="T2" fmla="*/ 846772633 w 392"/>
              <a:gd name="T3" fmla="*/ 241935019 h 736"/>
              <a:gd name="T4" fmla="*/ 967740096 w 392"/>
              <a:gd name="T5" fmla="*/ 483870038 h 736"/>
              <a:gd name="T6" fmla="*/ 967740096 w 392"/>
              <a:gd name="T7" fmla="*/ 725804958 h 736"/>
              <a:gd name="T8" fmla="*/ 967740096 w 392"/>
              <a:gd name="T9" fmla="*/ 1209674996 h 736"/>
              <a:gd name="T10" fmla="*/ 846772633 w 392"/>
              <a:gd name="T11" fmla="*/ 1572577375 h 736"/>
              <a:gd name="T12" fmla="*/ 604837510 w 392"/>
              <a:gd name="T13" fmla="*/ 1814512692 h 736"/>
              <a:gd name="T14" fmla="*/ 362902486 w 392"/>
              <a:gd name="T15" fmla="*/ 1814512692 h 736"/>
              <a:gd name="T16" fmla="*/ 0 w 392"/>
              <a:gd name="T17" fmla="*/ 1814512692 h 7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92"/>
              <a:gd name="T28" fmla="*/ 0 h 736"/>
              <a:gd name="T29" fmla="*/ 392 w 392"/>
              <a:gd name="T30" fmla="*/ 736 h 7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92" h="736">
                <a:moveTo>
                  <a:pt x="240" y="0"/>
                </a:moveTo>
                <a:cubicBezTo>
                  <a:pt x="276" y="32"/>
                  <a:pt x="312" y="64"/>
                  <a:pt x="336" y="96"/>
                </a:cubicBezTo>
                <a:cubicBezTo>
                  <a:pt x="360" y="128"/>
                  <a:pt x="376" y="160"/>
                  <a:pt x="384" y="192"/>
                </a:cubicBezTo>
                <a:cubicBezTo>
                  <a:pt x="392" y="224"/>
                  <a:pt x="384" y="240"/>
                  <a:pt x="384" y="288"/>
                </a:cubicBezTo>
                <a:cubicBezTo>
                  <a:pt x="384" y="336"/>
                  <a:pt x="392" y="424"/>
                  <a:pt x="384" y="480"/>
                </a:cubicBezTo>
                <a:cubicBezTo>
                  <a:pt x="376" y="536"/>
                  <a:pt x="360" y="584"/>
                  <a:pt x="336" y="624"/>
                </a:cubicBezTo>
                <a:cubicBezTo>
                  <a:pt x="312" y="664"/>
                  <a:pt x="272" y="704"/>
                  <a:pt x="240" y="720"/>
                </a:cubicBezTo>
                <a:cubicBezTo>
                  <a:pt x="208" y="736"/>
                  <a:pt x="184" y="720"/>
                  <a:pt x="144" y="720"/>
                </a:cubicBezTo>
                <a:cubicBezTo>
                  <a:pt x="104" y="720"/>
                  <a:pt x="52" y="720"/>
                  <a:pt x="0" y="720"/>
                </a:cubicBezTo>
              </a:path>
            </a:pathLst>
          </a:custGeom>
          <a:noFill/>
          <a:ln w="3810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9BF17CA-101C-4CDF-9583-4AD86702C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6021388"/>
            <a:ext cx="1066800" cy="533400"/>
          </a:xfrm>
          <a:prstGeom prst="rect">
            <a:avLst/>
          </a:prstGeom>
          <a:solidFill>
            <a:srgbClr val="FF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51CB1E63-5603-4956-ADE3-95E28D9064AE}"/>
              </a:ext>
            </a:extLst>
          </p:cNvPr>
          <p:cNvSpPr>
            <a:spLocks/>
          </p:cNvSpPr>
          <p:nvPr/>
        </p:nvSpPr>
        <p:spPr bwMode="auto">
          <a:xfrm>
            <a:off x="7467600" y="2514600"/>
            <a:ext cx="1219200" cy="3048000"/>
          </a:xfrm>
          <a:custGeom>
            <a:avLst/>
            <a:gdLst>
              <a:gd name="T0" fmla="*/ 0 w 768"/>
              <a:gd name="T1" fmla="*/ 2147483647 h 1920"/>
              <a:gd name="T2" fmla="*/ 0 w 768"/>
              <a:gd name="T3" fmla="*/ 2147483647 h 1920"/>
              <a:gd name="T4" fmla="*/ 362902484 w 768"/>
              <a:gd name="T5" fmla="*/ 2147483647 h 1920"/>
              <a:gd name="T6" fmla="*/ 967740089 w 768"/>
              <a:gd name="T7" fmla="*/ 2147483647 h 1920"/>
              <a:gd name="T8" fmla="*/ 1814512717 w 768"/>
              <a:gd name="T9" fmla="*/ 2147483647 h 1920"/>
              <a:gd name="T10" fmla="*/ 1451609935 w 768"/>
              <a:gd name="T11" fmla="*/ 2147483647 h 1920"/>
              <a:gd name="T12" fmla="*/ 1088707551 w 768"/>
              <a:gd name="T13" fmla="*/ 2147483647 h 1920"/>
              <a:gd name="T14" fmla="*/ 846772628 w 768"/>
              <a:gd name="T15" fmla="*/ 2147483647 h 1920"/>
              <a:gd name="T16" fmla="*/ 846772628 w 768"/>
              <a:gd name="T17" fmla="*/ 2147483647 h 1920"/>
              <a:gd name="T18" fmla="*/ 1209675012 w 768"/>
              <a:gd name="T19" fmla="*/ 1572577497 h 1920"/>
              <a:gd name="T20" fmla="*/ 1572577397 w 768"/>
              <a:gd name="T21" fmla="*/ 725805014 h 1920"/>
              <a:gd name="T22" fmla="*/ 1935480178 w 768"/>
              <a:gd name="T23" fmla="*/ 0 h 1920"/>
              <a:gd name="T24" fmla="*/ 1209675012 w 768"/>
              <a:gd name="T25" fmla="*/ 483870075 h 1920"/>
              <a:gd name="T26" fmla="*/ 846772628 w 768"/>
              <a:gd name="T27" fmla="*/ 967740151 h 1920"/>
              <a:gd name="T28" fmla="*/ 362902484 w 768"/>
              <a:gd name="T29" fmla="*/ 1572577497 h 1920"/>
              <a:gd name="T30" fmla="*/ 0 w 768"/>
              <a:gd name="T31" fmla="*/ 2147483647 h 19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68"/>
              <a:gd name="T49" fmla="*/ 0 h 1920"/>
              <a:gd name="T50" fmla="*/ 768 w 768"/>
              <a:gd name="T51" fmla="*/ 1920 h 192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68" h="1920">
                <a:moveTo>
                  <a:pt x="0" y="864"/>
                </a:moveTo>
                <a:lnTo>
                  <a:pt x="0" y="1008"/>
                </a:lnTo>
                <a:lnTo>
                  <a:pt x="144" y="1344"/>
                </a:lnTo>
                <a:lnTo>
                  <a:pt x="384" y="1680"/>
                </a:lnTo>
                <a:lnTo>
                  <a:pt x="720" y="1920"/>
                </a:lnTo>
                <a:lnTo>
                  <a:pt x="576" y="1728"/>
                </a:lnTo>
                <a:lnTo>
                  <a:pt x="432" y="1392"/>
                </a:lnTo>
                <a:lnTo>
                  <a:pt x="336" y="1104"/>
                </a:lnTo>
                <a:lnTo>
                  <a:pt x="336" y="960"/>
                </a:lnTo>
                <a:lnTo>
                  <a:pt x="480" y="624"/>
                </a:lnTo>
                <a:lnTo>
                  <a:pt x="624" y="288"/>
                </a:lnTo>
                <a:lnTo>
                  <a:pt x="768" y="0"/>
                </a:lnTo>
                <a:lnTo>
                  <a:pt x="480" y="192"/>
                </a:lnTo>
                <a:lnTo>
                  <a:pt x="336" y="384"/>
                </a:lnTo>
                <a:lnTo>
                  <a:pt x="144" y="624"/>
                </a:lnTo>
                <a:lnTo>
                  <a:pt x="0" y="864"/>
                </a:lnTo>
                <a:close/>
              </a:path>
            </a:pathLst>
          </a:custGeom>
          <a:solidFill>
            <a:srgbClr val="BBE0E3">
              <a:alpha val="0"/>
            </a:srgbClr>
          </a:solidFill>
          <a:ln w="57150">
            <a:solidFill>
              <a:srgbClr val="CC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A217BEE6-C461-4723-B316-BD9CFAE72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4191000"/>
            <a:ext cx="392113" cy="18303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8CFB4C3C-AB44-4370-9F5F-3B49B5A129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962400"/>
            <a:ext cx="304800" cy="213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9CB24863-37B8-492A-8906-0F7423C1D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0"/>
            <a:ext cx="1219200" cy="523220"/>
          </a:xfrm>
          <a:prstGeom prst="rect">
            <a:avLst/>
          </a:prstGeom>
          <a:solidFill>
            <a:srgbClr val="CC00CC"/>
          </a:solidFill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chemeClr val="bg2"/>
                </a:solidFill>
                <a:latin typeface=".VnTime" pitchFamily="34" charset="0"/>
              </a:rPr>
              <a:t>mang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853A20F8-FAA1-4448-821B-7C13DB08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8600"/>
            <a:ext cx="472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9900"/>
                </a:solidFill>
                <a:latin typeface="Times New Roman" panose="02020603050405020304" pitchFamily="18" charset="0"/>
              </a:rPr>
              <a:t>+ Cá thở bằng gì?</a:t>
            </a:r>
          </a:p>
        </p:txBody>
      </p:sp>
    </p:spTree>
    <p:extLst>
      <p:ext uri="{BB962C8B-B14F-4D97-AF65-F5344CB8AC3E}">
        <p14:creationId xmlns:p14="http://schemas.microsoft.com/office/powerpoint/2010/main" val="16023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62200" y="1752600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7200" b="1">
                <a:solidFill>
                  <a:srgbClr val="0070C0"/>
                </a:solidFill>
                <a:cs typeface="Times New Roman" pitchFamily="18" charset="0"/>
              </a:rPr>
              <a:t>Tôm - Cua</a:t>
            </a:r>
            <a:endParaRPr lang="en-US" sz="72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6"/>
          <a:stretch>
            <a:fillRect/>
          </a:stretch>
        </p:blipFill>
        <p:spPr bwMode="auto">
          <a:xfrm>
            <a:off x="1676400" y="3581400"/>
            <a:ext cx="2514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2234"/>
            <a:ext cx="22860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52400" y="152400"/>
            <a:ext cx="6629400" cy="1828800"/>
          </a:xfrm>
          <a:prstGeom prst="cloudCallout">
            <a:avLst>
              <a:gd name="adj1" fmla="val 10815"/>
              <a:gd name="adj2" fmla="val -175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4964113" y="2057400"/>
            <a:ext cx="4194175" cy="1600200"/>
          </a:xfrm>
          <a:prstGeom prst="doubleWav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-76200" y="4114800"/>
            <a:ext cx="5486400" cy="2514600"/>
          </a:xfrm>
          <a:prstGeom prst="star7">
            <a:avLst/>
          </a:prstGeom>
          <a:solidFill>
            <a:srgbClr val="FF00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0600" y="53340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01323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có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gì về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 sắc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dáng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lớn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alt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53000" y="2362200"/>
            <a:ext cx="419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altLang="en-US" sz="2400" b="1">
                <a:solidFill>
                  <a:srgbClr val="1013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8 loài cá : </a:t>
            </a:r>
            <a:b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 </a:t>
            </a: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vảy,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loài nào </a:t>
            </a:r>
            <a:r>
              <a:rPr lang="en-US" altLang="en-US" sz="2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 có vảy?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09588" y="511492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mặn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Loài cá nào sống </a:t>
            </a:r>
            <a:r>
              <a:rPr lang="en-US" altLang="en-US" sz="24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ngọt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" name="Picture 6" descr="is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599" y="1600200"/>
            <a:ext cx="1524000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7" descr="is 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1835" y="3268020"/>
            <a:ext cx="1530804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11" descr="inde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1355" y="1600200"/>
            <a:ext cx="1524000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14" descr="ca-chep_14-2611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0914" y="1600200"/>
            <a:ext cx="1629456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16" descr="19_12-13b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0914" y="3276600"/>
            <a:ext cx="1632857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62088" y="4418013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371600" y="2779713"/>
            <a:ext cx="1284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vàng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344863" y="2743200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4879975" y="2767013"/>
            <a:ext cx="1392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rô phi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3155950" y="4419600"/>
            <a:ext cx="1289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ngừ</a:t>
            </a:r>
          </a:p>
        </p:txBody>
      </p:sp>
      <p:pic>
        <p:nvPicPr>
          <p:cNvPr id="32" name="Picture 12" descr="ca 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4443" y="3276600"/>
            <a:ext cx="1539271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4979988" y="4419600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đuối</a:t>
            </a:r>
          </a:p>
        </p:txBody>
      </p:sp>
      <p:pic>
        <p:nvPicPr>
          <p:cNvPr id="34" name="Picture 10" descr="ca-loc-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948" y="1605668"/>
            <a:ext cx="1500052" cy="1166707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" name="Picture 13" descr="imag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6999" y="3276600"/>
            <a:ext cx="1523999" cy="1140142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819900" y="2819400"/>
            <a:ext cx="92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789738" y="4419600"/>
            <a:ext cx="982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</a:p>
        </p:txBody>
      </p:sp>
    </p:spTree>
    <p:extLst>
      <p:ext uri="{BB962C8B-B14F-4D97-AF65-F5344CB8AC3E}">
        <p14:creationId xmlns:p14="http://schemas.microsoft.com/office/powerpoint/2010/main" val="35879730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9167 -0.055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9166 -0.0553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2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625 -0.2826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6111 -0.2833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141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7239 0.027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134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75 0.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5" grpId="3" animBg="1"/>
      <p:bldP spid="14" grpId="0"/>
      <p:bldP spid="14" grpId="1"/>
      <p:bldP spid="14" grpId="2"/>
      <p:bldP spid="17" grpId="0"/>
      <p:bldP spid="17" grpId="1"/>
      <p:bldP spid="17" grpId="2"/>
      <p:bldP spid="17" grpId="3"/>
      <p:bldP spid="18" grpId="0"/>
      <p:bldP spid="18" grpId="1"/>
      <p:bldP spid="18" grpId="2"/>
      <p:bldP spid="18" grpId="3"/>
      <p:bldP spid="26" grpId="0"/>
      <p:bldP spid="27" grpId="0"/>
      <p:bldP spid="28" grpId="0"/>
      <p:bldP spid="29" grpId="0"/>
      <p:bldP spid="31" grpId="0"/>
      <p:bldP spid="33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HP\Desktop\2015-2016\TNXH Ca lop 3\hinh anh\Ca\thienthanhong2-981834-1372923163_5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0"/>
            <a:ext cx="3733800" cy="28194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5" name="Picture 3" descr="C:\Users\HP\Desktop\2015-2016\TNXH Ca lop 3\hinh anh\Ca\201010212311_276_bluehippogeckop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048000"/>
            <a:ext cx="4419600" cy="28194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152400" y="762000"/>
            <a:ext cx="8867775" cy="175418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Cá có màu sắc, hình dạng rất phong phú.</a:t>
            </a:r>
          </a:p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Cấu tạo cơ thể của mỗi loài cá cũng rất</a:t>
            </a:r>
          </a:p>
          <a:p>
            <a:pPr eaLnBrk="1" hangingPunct="1"/>
            <a:r>
              <a:rPr lang="en-US" altLang="en-US" sz="3600">
                <a:latin typeface="Times New Roman" pitchFamily="18" charset="0"/>
                <a:cs typeface="Times New Roman" pitchFamily="18" charset="0"/>
              </a:rPr>
              <a:t> khác nhau.</a:t>
            </a:r>
            <a:endParaRPr lang="vi-VN" alt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775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P\Desktop\2015-2016\TNXH Ca lop 3\hinh anh\Diem-danh-cac-loai-ca-canh-dep-nhat-dang-lam-mua-lam-gio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4191000" cy="2586037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C:\Users\HP\Desktop\2015-2016\TNXH Ca lop 3\hinh anh\ca-chep-1bb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85800"/>
            <a:ext cx="4169229" cy="2546740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HP\Desktop\2015-2016\TNXH Ca lop 3\hinh anh\ca-me-tra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657600"/>
            <a:ext cx="3657600" cy="251460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HP\Desktop\2015-2016\TNXH Ca lop 3\hinh anh\Channa-macula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33800"/>
            <a:ext cx="4419600" cy="239851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66761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HP\Desktop\2015-2016\TNXH Ca lop 3\hinh anh\ca-voi-sat-th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3018" y="-228600"/>
            <a:ext cx="5250982" cy="4191000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38800" y="3124200"/>
            <a:ext cx="185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 </a:t>
            </a:r>
            <a:r>
              <a:rPr lang="vi-VN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HP\Desktop\2015-2016\TNXH Ca lop 3\hinh anh\Ca\75210560-283536_2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042254"/>
            <a:ext cx="3733800" cy="2780489"/>
          </a:xfrm>
          <a:prstGeom prst="rect">
            <a:avLst/>
          </a:prstGeom>
          <a:ln w="381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71600" y="624840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DFF5E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3200" b="1">
                <a:solidFill>
                  <a:srgbClr val="DFF5EF"/>
                </a:solidFill>
                <a:latin typeface="Times New Roman" pitchFamily="18" charset="0"/>
                <a:cs typeface="Times New Roman" pitchFamily="18" charset="0"/>
              </a:rPr>
              <a:t> ngựa</a:t>
            </a:r>
            <a:endParaRPr lang="en-US" altLang="en-US" sz="3200" b="1">
              <a:solidFill>
                <a:srgbClr val="DFF5E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HP\Desktop\2015-2016\TNXH Ca lop 3\hinh anh\Ca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457200"/>
            <a:ext cx="37925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1219200" y="32004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EDFBDC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  <a:endParaRPr lang="vi-VN" altLang="en-US" sz="3600" b="1">
              <a:solidFill>
                <a:srgbClr val="EDFBD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62400"/>
            <a:ext cx="525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62600" y="6157913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vi-VN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heo</a:t>
            </a:r>
          </a:p>
        </p:txBody>
      </p:sp>
    </p:spTree>
    <p:extLst>
      <p:ext uri="{BB962C8B-B14F-4D97-AF65-F5344CB8AC3E}">
        <p14:creationId xmlns:p14="http://schemas.microsoft.com/office/powerpoint/2010/main" val="2870869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57200" y="228600"/>
            <a:ext cx="8686800" cy="1600200"/>
            <a:chOff x="-696191" y="-169029"/>
            <a:chExt cx="10649802" cy="2084447"/>
          </a:xfrm>
        </p:grpSpPr>
        <p:sp>
          <p:nvSpPr>
            <p:cNvPr id="5" name="Double Wave 4"/>
            <p:cNvSpPr/>
            <p:nvPr/>
          </p:nvSpPr>
          <p:spPr>
            <a:xfrm>
              <a:off x="343099" y="-169029"/>
              <a:ext cx="8658803" cy="2084447"/>
            </a:xfrm>
            <a:prstGeom prst="doubleWav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alt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69" name="TextBox 16"/>
            <p:cNvSpPr txBox="1">
              <a:spLocks noChangeArrowheads="1"/>
            </p:cNvSpPr>
            <p:nvPr/>
          </p:nvSpPr>
          <p:spPr bwMode="auto">
            <a:xfrm>
              <a:off x="-696191" y="-46414"/>
              <a:ext cx="10649802" cy="1077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2:</a:t>
              </a:r>
              <a:r>
                <a:rPr lang="en-US" altLang="en-US" sz="32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 8 loài cá </a:t>
              </a:r>
              <a:b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nào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 vảy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loài nào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không có vảy</a:t>
              </a:r>
              <a:r>
                <a:rPr lang="en-US" alt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7651" name="Group 1"/>
          <p:cNvGrpSpPr>
            <a:grpSpLocks/>
          </p:cNvGrpSpPr>
          <p:nvPr/>
        </p:nvGrpSpPr>
        <p:grpSpPr bwMode="auto">
          <a:xfrm>
            <a:off x="165100" y="2209800"/>
            <a:ext cx="8978900" cy="4144963"/>
            <a:chOff x="76200" y="1671012"/>
            <a:chExt cx="8978900" cy="4145290"/>
          </a:xfrm>
        </p:grpSpPr>
        <p:pic>
          <p:nvPicPr>
            <p:cNvPr id="9" name="Picture 6" descr="is (2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0" y="1689100"/>
              <a:ext cx="212227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Picture 7" descr="is (4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3731185"/>
              <a:ext cx="2131744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Picture 11" descr="index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00" y="1689100"/>
              <a:ext cx="212227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" name="Picture 14" descr="ca-chep_14-26110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0" y="1689100"/>
              <a:ext cx="2269124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" name="Picture 16" descr="19_12-13b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62200" y="3731185"/>
              <a:ext cx="2273860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57" name="Text Box 22"/>
            <p:cNvSpPr txBox="1">
              <a:spLocks noChangeArrowheads="1"/>
            </p:cNvSpPr>
            <p:nvPr/>
          </p:nvSpPr>
          <p:spPr bwMode="auto">
            <a:xfrm>
              <a:off x="254000" y="5353050"/>
              <a:ext cx="1697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chim</a:t>
              </a:r>
            </a:p>
          </p:txBody>
        </p:sp>
        <p:sp>
          <p:nvSpPr>
            <p:cNvPr id="27658" name="Text Box 23"/>
            <p:cNvSpPr txBox="1">
              <a:spLocks noChangeArrowheads="1"/>
            </p:cNvSpPr>
            <p:nvPr/>
          </p:nvSpPr>
          <p:spPr bwMode="auto">
            <a:xfrm>
              <a:off x="168275" y="3276600"/>
              <a:ext cx="1889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vàng</a:t>
              </a:r>
            </a:p>
          </p:txBody>
        </p:sp>
        <p:sp>
          <p:nvSpPr>
            <p:cNvPr id="27659" name="Text Box 24"/>
            <p:cNvSpPr txBox="1">
              <a:spLocks noChangeArrowheads="1"/>
            </p:cNvSpPr>
            <p:nvPr/>
          </p:nvSpPr>
          <p:spPr bwMode="auto">
            <a:xfrm>
              <a:off x="2743200" y="3276600"/>
              <a:ext cx="1443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chép</a:t>
              </a:r>
            </a:p>
          </p:txBody>
        </p:sp>
        <p:sp>
          <p:nvSpPr>
            <p:cNvPr id="27660" name="Text Box 25"/>
            <p:cNvSpPr txBox="1">
              <a:spLocks noChangeArrowheads="1"/>
            </p:cNvSpPr>
            <p:nvPr/>
          </p:nvSpPr>
          <p:spPr bwMode="auto">
            <a:xfrm>
              <a:off x="4648200" y="3276600"/>
              <a:ext cx="20462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rô phi</a:t>
              </a:r>
            </a:p>
          </p:txBody>
        </p:sp>
        <p:sp>
          <p:nvSpPr>
            <p:cNvPr id="27661" name="Text Box 29"/>
            <p:cNvSpPr txBox="1">
              <a:spLocks noChangeArrowheads="1"/>
            </p:cNvSpPr>
            <p:nvPr/>
          </p:nvSpPr>
          <p:spPr bwMode="auto">
            <a:xfrm>
              <a:off x="2503488" y="5354637"/>
              <a:ext cx="1895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ngừ</a:t>
              </a:r>
            </a:p>
          </p:txBody>
        </p:sp>
        <p:pic>
          <p:nvPicPr>
            <p:cNvPr id="20" name="Picture 12" descr="ca duo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8200" y="3731185"/>
              <a:ext cx="2143535" cy="159170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63" name="Text Box 27"/>
            <p:cNvSpPr txBox="1">
              <a:spLocks noChangeArrowheads="1"/>
            </p:cNvSpPr>
            <p:nvPr/>
          </p:nvSpPr>
          <p:spPr bwMode="auto">
            <a:xfrm>
              <a:off x="4889500" y="5354637"/>
              <a:ext cx="16970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đuối</a:t>
              </a:r>
            </a:p>
          </p:txBody>
        </p:sp>
        <p:pic>
          <p:nvPicPr>
            <p:cNvPr id="22" name="Picture 10" descr="ca-loc-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34200" y="1671012"/>
              <a:ext cx="2088921" cy="1624716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3" name="Picture 13" descr="image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32832" y="3735165"/>
              <a:ext cx="2122268" cy="1587722"/>
            </a:xfrm>
            <a:prstGeom prst="rect">
              <a:avLst/>
            </a:prstGeom>
            <a:ln w="28575" cap="sq" cmpd="thickThin">
              <a:solidFill>
                <a:srgbClr val="0000FF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7666" name="Text Box 26"/>
            <p:cNvSpPr txBox="1">
              <a:spLocks noChangeArrowheads="1"/>
            </p:cNvSpPr>
            <p:nvPr/>
          </p:nvSpPr>
          <p:spPr bwMode="auto">
            <a:xfrm>
              <a:off x="7251700" y="3276600"/>
              <a:ext cx="13589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quả</a:t>
              </a:r>
            </a:p>
          </p:txBody>
        </p:sp>
        <p:sp>
          <p:nvSpPr>
            <p:cNvPr id="27667" name="Text Box 28"/>
            <p:cNvSpPr txBox="1">
              <a:spLocks noChangeArrowheads="1"/>
            </p:cNvSpPr>
            <p:nvPr/>
          </p:nvSpPr>
          <p:spPr bwMode="auto">
            <a:xfrm>
              <a:off x="7280275" y="5354637"/>
              <a:ext cx="14446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mập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8929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25 -0.0277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/>
          <p:cNvSpPr/>
          <p:nvPr/>
        </p:nvSpPr>
        <p:spPr>
          <a:xfrm>
            <a:off x="4038600" y="5003800"/>
            <a:ext cx="5181600" cy="18288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4038600" y="25400"/>
            <a:ext cx="5181600" cy="49149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7" descr="C:\Users\HP\Desktop\Ca lop 3\hinh anh\ca-chep-1bb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3595" y="184150"/>
            <a:ext cx="2228559" cy="1085850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10113" y="12192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pic>
        <p:nvPicPr>
          <p:cNvPr id="6" name="Picture 8" descr="C:\Users\HP\Desktop\Ca lop 3\hinh anh\Ảnh-minh-họa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1534" y="1651000"/>
            <a:ext cx="2209800" cy="1168991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62513" y="2814638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rô phi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28600" y="1990725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 cá có vảy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3500" y="5575300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 cá </a:t>
            </a:r>
            <a:b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vảy</a:t>
            </a:r>
          </a:p>
        </p:txBody>
      </p:sp>
      <p:pic>
        <p:nvPicPr>
          <p:cNvPr id="10" name="Picture 3" descr="C:\Users\HP\Desktop\Ca lop 3\hinh anh\Ca-duoi-dien-3-7ba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9177" y="5219700"/>
            <a:ext cx="2169248" cy="1248650"/>
          </a:xfrm>
          <a:prstGeom prst="rect">
            <a:avLst/>
          </a:prstGeom>
          <a:ln w="1905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21200" y="6445250"/>
            <a:ext cx="232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đuối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34200" y="644525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ngừ</a:t>
            </a:r>
          </a:p>
        </p:txBody>
      </p:sp>
      <p:pic>
        <p:nvPicPr>
          <p:cNvPr id="16" name="Picture 11" descr="inde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1534" y="3289299"/>
            <a:ext cx="2209800" cy="1243013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845050" y="4527550"/>
            <a:ext cx="1541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vàng</a:t>
            </a:r>
          </a:p>
        </p:txBody>
      </p:sp>
      <p:pic>
        <p:nvPicPr>
          <p:cNvPr id="18" name="Picture 10" descr="ca-loc-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1995" y="203200"/>
            <a:ext cx="1886245" cy="990599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7119938" y="1193800"/>
            <a:ext cx="1531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</a:p>
        </p:txBody>
      </p:sp>
      <p:pic>
        <p:nvPicPr>
          <p:cNvPr id="20" name="Picture 7" descr="is (4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1995" y="1651000"/>
            <a:ext cx="1914379" cy="114300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16" descr="19_12-13b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5372" y="5241530"/>
            <a:ext cx="1927274" cy="1226820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7170738" y="2800350"/>
            <a:ext cx="1452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7239000" y="4521200"/>
            <a:ext cx="1290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mập</a:t>
            </a:r>
          </a:p>
        </p:txBody>
      </p:sp>
      <p:pic>
        <p:nvPicPr>
          <p:cNvPr id="26" name="Picture 13" descr="imag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91996" y="3289299"/>
            <a:ext cx="1911448" cy="1248651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8694" name="Group 27"/>
          <p:cNvGrpSpPr>
            <a:grpSpLocks/>
          </p:cNvGrpSpPr>
          <p:nvPr/>
        </p:nvGrpSpPr>
        <p:grpSpPr bwMode="auto">
          <a:xfrm>
            <a:off x="-214313" y="76200"/>
            <a:ext cx="4572001" cy="1143000"/>
            <a:chOff x="342256" y="76200"/>
            <a:chExt cx="8458200" cy="1295400"/>
          </a:xfrm>
        </p:grpSpPr>
        <p:sp>
          <p:nvSpPr>
            <p:cNvPr id="29" name="Double Wave 28"/>
            <p:cNvSpPr/>
            <p:nvPr/>
          </p:nvSpPr>
          <p:spPr>
            <a:xfrm>
              <a:off x="788663" y="76200"/>
              <a:ext cx="7365681" cy="1295400"/>
            </a:xfrm>
            <a:prstGeom prst="doubleWav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 alt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698" name="TextBox 29"/>
            <p:cNvSpPr txBox="1">
              <a:spLocks noChangeArrowheads="1"/>
            </p:cNvSpPr>
            <p:nvPr/>
          </p:nvSpPr>
          <p:spPr bwMode="auto">
            <a:xfrm>
              <a:off x="342256" y="241106"/>
              <a:ext cx="8458200" cy="94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Câu 2:</a:t>
              </a:r>
              <a:r>
                <a:rPr lang="en-US" alt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 8 loài cá sau, </a:t>
              </a:r>
              <a:b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nào </a:t>
              </a: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 vảy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b="1" u="sng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không có vảy</a:t>
              </a:r>
              <a:r>
                <a:rPr lang="en-US" alt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cxnSp>
        <p:nvCxnSpPr>
          <p:cNvPr id="32" name="Straight Arrow Connector 31"/>
          <p:cNvCxnSpPr>
            <a:stCxn id="8" idx="3"/>
          </p:cNvCxnSpPr>
          <p:nvPr/>
        </p:nvCxnSpPr>
        <p:spPr>
          <a:xfrm flipV="1">
            <a:off x="2743200" y="2251075"/>
            <a:ext cx="1279525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452688" y="5875338"/>
            <a:ext cx="1584325" cy="158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346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5" grpId="0"/>
      <p:bldP spid="7" grpId="0"/>
      <p:bldP spid="8" grpId="0"/>
      <p:bldP spid="9" grpId="0"/>
      <p:bldP spid="12" grpId="0"/>
      <p:bldP spid="13" grpId="0"/>
      <p:bldP spid="17" grpId="0"/>
      <p:bldP spid="19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7010400" y="2590800"/>
            <a:ext cx="2133600" cy="2090738"/>
            <a:chOff x="76200" y="4024313"/>
            <a:chExt cx="2133600" cy="2090440"/>
          </a:xfrm>
        </p:grpSpPr>
        <p:pic>
          <p:nvPicPr>
            <p:cNvPr id="8" name="Picture 7" descr="is (4)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" y="4024313"/>
              <a:ext cx="2133600" cy="1599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5" name="Text Box 22"/>
            <p:cNvSpPr txBox="1">
              <a:spLocks noChangeArrowheads="1"/>
            </p:cNvSpPr>
            <p:nvPr/>
          </p:nvSpPr>
          <p:spPr bwMode="auto">
            <a:xfrm>
              <a:off x="531222" y="5653088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chim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8575" y="2514600"/>
            <a:ext cx="2133600" cy="2046288"/>
            <a:chOff x="76200" y="1905000"/>
            <a:chExt cx="2133600" cy="2046438"/>
          </a:xfrm>
        </p:grpSpPr>
        <p:pic>
          <p:nvPicPr>
            <p:cNvPr id="10" name="Picture 11" descr="inde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1905000"/>
              <a:ext cx="2133600" cy="1600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3" name="Text Box 23"/>
            <p:cNvSpPr txBox="1">
              <a:spLocks noChangeArrowheads="1"/>
            </p:cNvSpPr>
            <p:nvPr/>
          </p:nvSpPr>
          <p:spPr bwMode="auto">
            <a:xfrm>
              <a:off x="520336" y="3489687"/>
              <a:ext cx="1460863" cy="46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vàng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209800" y="2514600"/>
            <a:ext cx="2281238" cy="2058988"/>
            <a:chOff x="2362200" y="1905000"/>
            <a:chExt cx="2281238" cy="2059587"/>
          </a:xfrm>
        </p:grpSpPr>
        <p:pic>
          <p:nvPicPr>
            <p:cNvPr id="13" name="Picture 14" descr="ca-chep_14-2611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1905000"/>
              <a:ext cx="2281238" cy="1600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21" name="Text Box 24"/>
            <p:cNvSpPr txBox="1">
              <a:spLocks noChangeArrowheads="1"/>
            </p:cNvSpPr>
            <p:nvPr/>
          </p:nvSpPr>
          <p:spPr bwMode="auto">
            <a:xfrm>
              <a:off x="2895600" y="3502751"/>
              <a:ext cx="1371600" cy="46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chép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0" y="4648200"/>
            <a:ext cx="2133600" cy="2058988"/>
            <a:chOff x="4800600" y="1905000"/>
            <a:chExt cx="2133600" cy="2059587"/>
          </a:xfrm>
        </p:grpSpPr>
        <p:pic>
          <p:nvPicPr>
            <p:cNvPr id="7" name="Picture 6" descr="is (2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600" y="1905000"/>
              <a:ext cx="2133600" cy="16006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9" name="Text Box 25"/>
            <p:cNvSpPr txBox="1">
              <a:spLocks noChangeArrowheads="1"/>
            </p:cNvSpPr>
            <p:nvPr/>
          </p:nvSpPr>
          <p:spPr bwMode="auto">
            <a:xfrm>
              <a:off x="5029200" y="3502751"/>
              <a:ext cx="1752600" cy="461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rô phi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286000" y="4648200"/>
            <a:ext cx="2057400" cy="2062163"/>
            <a:chOff x="7086600" y="1905000"/>
            <a:chExt cx="2057400" cy="2061485"/>
          </a:xfrm>
        </p:grpSpPr>
        <p:pic>
          <p:nvPicPr>
            <p:cNvPr id="9" name="Picture 10" descr="ca-loc-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86600" y="1905000"/>
              <a:ext cx="2057400" cy="1599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7" name="Text Box 26"/>
            <p:cNvSpPr txBox="1">
              <a:spLocks noChangeArrowheads="1"/>
            </p:cNvSpPr>
            <p:nvPr/>
          </p:nvSpPr>
          <p:spPr bwMode="auto">
            <a:xfrm>
              <a:off x="7239000" y="3504905"/>
              <a:ext cx="1524000" cy="46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quả</a:t>
              </a:r>
            </a:p>
          </p:txBody>
        </p: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4724400" y="4795838"/>
            <a:ext cx="2209800" cy="2062162"/>
            <a:chOff x="4763589" y="4024313"/>
            <a:chExt cx="2209800" cy="2061865"/>
          </a:xfrm>
        </p:grpSpPr>
        <p:pic>
          <p:nvPicPr>
            <p:cNvPr id="11" name="Picture 12" descr="ca duo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63589" y="4024313"/>
              <a:ext cx="22098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5" name="Text Box 27"/>
            <p:cNvSpPr txBox="1">
              <a:spLocks noChangeArrowheads="1"/>
            </p:cNvSpPr>
            <p:nvPr/>
          </p:nvSpPr>
          <p:spPr bwMode="auto">
            <a:xfrm>
              <a:off x="5105400" y="5624513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đuối</a:t>
              </a: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7027863" y="4795838"/>
            <a:ext cx="2090737" cy="2062162"/>
            <a:chOff x="7086600" y="4024313"/>
            <a:chExt cx="2057400" cy="2061865"/>
          </a:xfrm>
        </p:grpSpPr>
        <p:pic>
          <p:nvPicPr>
            <p:cNvPr id="12" name="Picture 13" descr="image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86600" y="4024313"/>
              <a:ext cx="20574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3" name="Text Box 28"/>
            <p:cNvSpPr txBox="1">
              <a:spLocks noChangeArrowheads="1"/>
            </p:cNvSpPr>
            <p:nvPr/>
          </p:nvSpPr>
          <p:spPr bwMode="auto">
            <a:xfrm>
              <a:off x="7517674" y="5624513"/>
              <a:ext cx="129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mập</a:t>
              </a:r>
            </a:p>
          </p:txBody>
        </p:sp>
      </p:grp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648200" y="2590800"/>
            <a:ext cx="2286000" cy="2076450"/>
            <a:chOff x="2362200" y="4024313"/>
            <a:chExt cx="2286000" cy="2076152"/>
          </a:xfrm>
        </p:grpSpPr>
        <p:pic>
          <p:nvPicPr>
            <p:cNvPr id="14" name="Picture 16" descr="19_12-13b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62200" y="4024313"/>
              <a:ext cx="2286000" cy="15999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711" name="Text Box 29"/>
            <p:cNvSpPr txBox="1">
              <a:spLocks noChangeArrowheads="1"/>
            </p:cNvSpPr>
            <p:nvPr/>
          </p:nvSpPr>
          <p:spPr bwMode="auto">
            <a:xfrm>
              <a:off x="2743200" y="5638800"/>
              <a:ext cx="1447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buClr>
                  <a:srgbClr val="C3260C"/>
                </a:buClr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 ngừ</a:t>
              </a:r>
            </a:p>
          </p:txBody>
        </p:sp>
      </p:grpSp>
      <p:sp>
        <p:nvSpPr>
          <p:cNvPr id="8203" name="TextBox 26"/>
          <p:cNvSpPr txBox="1">
            <a:spLocks noChangeArrowheads="1"/>
          </p:cNvSpPr>
          <p:nvPr/>
        </p:nvSpPr>
        <p:spPr bwMode="auto">
          <a:xfrm>
            <a:off x="762000" y="1752600"/>
            <a:ext cx="2667000" cy="584200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nước ngọt</a:t>
            </a:r>
          </a:p>
        </p:txBody>
      </p:sp>
      <p:sp>
        <p:nvSpPr>
          <p:cNvPr id="8204" name="TextBox 27"/>
          <p:cNvSpPr txBox="1">
            <a:spLocks noChangeArrowheads="1"/>
          </p:cNvSpPr>
          <p:nvPr/>
        </p:nvSpPr>
        <p:spPr bwMode="auto">
          <a:xfrm>
            <a:off x="5638800" y="1828800"/>
            <a:ext cx="2895600" cy="584200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nước mặn</a:t>
            </a:r>
          </a:p>
        </p:txBody>
      </p:sp>
      <p:sp>
        <p:nvSpPr>
          <p:cNvPr id="32" name="7-Point Star 31"/>
          <p:cNvSpPr/>
          <p:nvPr/>
        </p:nvSpPr>
        <p:spPr>
          <a:xfrm>
            <a:off x="1981200" y="-533400"/>
            <a:ext cx="5715000" cy="2438400"/>
          </a:xfrm>
          <a:prstGeom prst="star7">
            <a:avLst/>
          </a:prstGeom>
          <a:solidFill>
            <a:srgbClr val="FF00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9" name="TextBox 32"/>
          <p:cNvSpPr txBox="1">
            <a:spLocks noChangeArrowheads="1"/>
          </p:cNvSpPr>
          <p:nvPr/>
        </p:nvSpPr>
        <p:spPr bwMode="auto">
          <a:xfrm>
            <a:off x="2743200" y="0"/>
            <a:ext cx="433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Loài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mặn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Loài cá nào sống </a:t>
            </a:r>
            <a:r>
              <a:rPr lang="en-US" altLang="en-US" sz="2800" b="1" u="sng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nước ngọt</a:t>
            </a: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2551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  <p:bldP spid="82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C:\Users\Administrator\Desktop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C:\Users\HP\Desktop\2015-2016\TNXH Ca lop 3 chieu thu 6\hinh anh\Ca\product_139401620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457200"/>
            <a:ext cx="3810000" cy="2286000"/>
          </a:xfrm>
          <a:prstGeom prst="rect">
            <a:avLst/>
          </a:prstGeom>
          <a:ln w="2857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1" name="Picture 3" descr="C:\Users\HP\Desktop\2015-2016\TNXH Ca lop 3 chieu thu 6\hinh anh\Ca\cá trắ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810000"/>
            <a:ext cx="3962400" cy="212090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2" name="Picture 4" descr="C:\Users\HP\Desktop\2015-2016\TNXH Ca lop 3 chieu thu 6\hinh anh\Ca\cá trô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22196"/>
            <a:ext cx="4114800" cy="2321004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3493" name="Picture 5" descr="C:\Users\HP\Desktop\2015-2016\TNXH Ca lop 3 chieu thu 6\hinh anh\Ca\images501652_250411_loi_song_cabo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810000"/>
            <a:ext cx="4000500" cy="213360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587500" y="2794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6019800" y="59436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trắm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47800" y="59563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5892800" y="2794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nheo</a:t>
            </a:r>
          </a:p>
        </p:txBody>
      </p:sp>
    </p:spTree>
    <p:extLst>
      <p:ext uri="{BB962C8B-B14F-4D97-AF65-F5344CB8AC3E}">
        <p14:creationId xmlns:p14="http://schemas.microsoft.com/office/powerpoint/2010/main" val="11844939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HP\Desktop\2015-2016\TNXH Ca lop 3\hinh anh\Ca\75210560-283536_2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429000"/>
            <a:ext cx="3124200" cy="2438400"/>
          </a:xfrm>
          <a:prstGeom prst="rect">
            <a:avLst/>
          </a:prstGeom>
          <a:ln w="952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349" name="Picture 5" descr="C:\Users\HP\Desktop\2015-2016\TNXH Ca lop 3\hinh anh\Ca\Jumping_Bottlenose_Dolphi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"/>
            <a:ext cx="3124200" cy="2286000"/>
          </a:xfrm>
          <a:prstGeom prst="rect">
            <a:avLst/>
          </a:prstGeom>
          <a:ln w="952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371600" y="25908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heo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066800" y="58674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vi-VN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ngựa</a:t>
            </a:r>
            <a:endParaRPr lang="en-US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286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257800" y="60198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 kìm</a:t>
            </a:r>
            <a:endParaRPr lang="vi-V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81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4"/>
          <p:cNvSpPr txBox="1">
            <a:spLocks noChangeArrowheads="1"/>
          </p:cNvSpPr>
          <p:nvPr/>
        </p:nvSpPr>
        <p:spPr bwMode="auto">
          <a:xfrm>
            <a:off x="5486400" y="26670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voi xanh</a:t>
            </a:r>
            <a:endParaRPr lang="vi-VN" alt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31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9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  <p:bldP spid="307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228600"/>
            <a:ext cx="8305800" cy="304800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44450" indent="0">
              <a:buFont typeface="Georgia" pitchFamily="18" charset="0"/>
              <a:buNone/>
            </a:pPr>
            <a:r>
              <a:rPr lang="vi-VN" altLang="en-US" sz="4400" i="1">
                <a:latin typeface="Times New Roman" pitchFamily="18" charset="0"/>
                <a:cs typeface="Times New Roman" pitchFamily="18" charset="0"/>
              </a:rPr>
              <a:t>Cá có rất nhiều loài khác nhau, mỗi loài có những đặc điểm màu sắc, hình dạng khác nhau tạo nên thế giới cá phong phú và đa dạng</a:t>
            </a:r>
            <a:endParaRPr lang="vi-VN" altLang="en-US" sz="4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6419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10729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1485001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38"/>
              </p:ext>
            </p:extLst>
          </p:nvPr>
        </p:nvGraphicFramePr>
        <p:xfrm>
          <a:off x="4737463" y="3276600"/>
          <a:ext cx="3810000" cy="2895600"/>
        </p:xfrm>
        <a:graphic>
          <a:graphicData uri="http://schemas.openxmlformats.org/drawingml/2006/table">
            <a:tbl>
              <a:tblPr/>
              <a:tblGrid>
                <a:gridCol w="169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Cua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7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706204"/>
              </p:ext>
            </p:extLst>
          </p:nvPr>
        </p:nvGraphicFramePr>
        <p:xfrm>
          <a:off x="533400" y="3276600"/>
          <a:ext cx="3771900" cy="2895599"/>
        </p:xfrm>
        <a:graphic>
          <a:graphicData uri="http://schemas.openxmlformats.org/drawingml/2006/table">
            <a:tbl>
              <a:tblPr/>
              <a:tblGrid>
                <a:gridCol w="1682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9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chân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6"/>
          <a:stretch>
            <a:fillRect/>
          </a:stretch>
        </p:blipFill>
        <p:spPr bwMode="auto">
          <a:xfrm>
            <a:off x="990600" y="1981200"/>
            <a:ext cx="2514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898650"/>
            <a:ext cx="22860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sự tích lễ hội chử đồng tử\hinh-khung-vien-powerpoint-dep-nhat_105319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5000" y="2667000"/>
            <a:ext cx="5562600" cy="163121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9900"/>
                </a:solidFill>
              </a:rPr>
              <a:t>ÍCH LỢI </a:t>
            </a:r>
            <a:r>
              <a:rPr lang="en-US" sz="4000" b="1">
                <a:solidFill>
                  <a:srgbClr val="009900"/>
                </a:solidFill>
              </a:rPr>
              <a:t>CỦA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9900"/>
                </a:solidFill>
              </a:rPr>
              <a:t>TÔM</a:t>
            </a:r>
            <a:r>
              <a:rPr lang="en-US" sz="4000" b="1" dirty="0">
                <a:solidFill>
                  <a:srgbClr val="009900"/>
                </a:solidFill>
              </a:rPr>
              <a:t>, CUA, CÁ</a:t>
            </a:r>
          </a:p>
        </p:txBody>
      </p:sp>
    </p:spTree>
    <p:extLst>
      <p:ext uri="{BB962C8B-B14F-4D97-AF65-F5344CB8AC3E}">
        <p14:creationId xmlns:p14="http://schemas.microsoft.com/office/powerpoint/2010/main" val="1100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644079" y="1181686"/>
            <a:ext cx="3352800" cy="1023412"/>
          </a:xfrm>
          <a:prstGeom prst="wedgeEllipseCallout">
            <a:avLst>
              <a:gd name="adj1" fmla="val -9009"/>
              <a:gd name="adj2" fmla="val 116928"/>
            </a:avLst>
          </a:prstGeom>
          <a:solidFill>
            <a:srgbClr val="1AF22F"/>
          </a:solidFill>
          <a:ln w="25400" cap="flat" cmpd="sng" algn="ctr">
            <a:noFill/>
            <a:prstDash val="solid"/>
          </a:ln>
          <a:effectLst/>
          <a:scene3d>
            <a:camera prst="perspectiveRight"/>
            <a:lightRig rig="threePt" dir="t"/>
          </a:scene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938293" y="1143000"/>
            <a:ext cx="3691430" cy="1295400"/>
          </a:xfrm>
          <a:prstGeom prst="wedgeRoundRectCallout">
            <a:avLst>
              <a:gd name="adj1" fmla="val -13283"/>
              <a:gd name="adj2" fmla="val 9476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  <a:scene3d>
            <a:camera prst="perspectiveLeft"/>
            <a:lightRig rig="threePt" dir="t"/>
          </a:scene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Cua 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172811" y="3048586"/>
            <a:ext cx="4267200" cy="1905000"/>
          </a:xfrm>
          <a:prstGeom prst="flowChartAlternateProcess">
            <a:avLst/>
          </a:prstGeom>
          <a:solidFill>
            <a:srgbClr val="1AF22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953000" y="3124200"/>
            <a:ext cx="3810000" cy="3581400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2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Cua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55626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9900"/>
                </a:solidFill>
              </a:rPr>
              <a:t>ÍCH LỢI CỦA TÔM</a:t>
            </a:r>
            <a:r>
              <a:rPr lang="en-US" sz="2400" b="1">
                <a:solidFill>
                  <a:srgbClr val="009900"/>
                </a:solidFill>
              </a:rPr>
              <a:t>, CUA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2057400" y="685800"/>
            <a:ext cx="4267200" cy="609600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ĐỘNG NUÔI 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19600" y="1730375"/>
            <a:ext cx="3810000" cy="3424090"/>
            <a:chOff x="4724400" y="0"/>
            <a:chExt cx="4419600" cy="7476710"/>
          </a:xfrm>
        </p:grpSpPr>
        <p:pic>
          <p:nvPicPr>
            <p:cNvPr id="4" name="Picture 2" descr="015-shrimp-far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0"/>
              <a:ext cx="4419600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165630" y="5662177"/>
              <a:ext cx="3537139" cy="181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cs typeface="Times New Roman" pitchFamily="18" charset="0"/>
                </a:rPr>
                <a:t>Nuôi tôm, cua, cá trong lồng</a:t>
              </a: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685800" y="1905000"/>
            <a:ext cx="3200400" cy="3199674"/>
            <a:chOff x="-1" y="1922928"/>
            <a:chExt cx="5298141" cy="5191454"/>
          </a:xfrm>
        </p:grpSpPr>
        <p:pic>
          <p:nvPicPr>
            <p:cNvPr id="7" name="Picture 4" descr="nuoi-tom-ca-0808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922928"/>
              <a:ext cx="5298141" cy="377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2911" y="5766094"/>
              <a:ext cx="4872318" cy="134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3333CC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Nuôi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tôm</a:t>
              </a:r>
              <a:r>
                <a:rPr lang="en-US" altLang="vi-VN" sz="2400" b="1">
                  <a:solidFill>
                    <a:srgbClr val="000000"/>
                  </a:solidFill>
                  <a:cs typeface="Times New Roman" pitchFamily="18" charset="0"/>
                </a:rPr>
                <a:t>, cua, cá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trong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ao</a:t>
              </a:r>
              <a:r>
                <a:rPr lang="en-US" altLang="vi-VN" sz="2400" b="1" dirty="0">
                  <a:solidFill>
                    <a:srgbClr val="000000"/>
                  </a:solidFill>
                  <a:cs typeface="Times New Roman" pitchFamily="18" charset="0"/>
                </a:rPr>
                <a:t>, </a:t>
              </a:r>
              <a:r>
                <a:rPr lang="en-US" altLang="vi-VN" sz="2400" b="1" dirty="0" err="1">
                  <a:solidFill>
                    <a:srgbClr val="000000"/>
                  </a:solidFill>
                  <a:cs typeface="Times New Roman" pitchFamily="18" charset="0"/>
                </a:rPr>
                <a:t>hồ</a:t>
              </a:r>
              <a:endParaRPr lang="en-US" altLang="vi-VN" sz="24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7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HP\Desktop\2015-2016\TNXH Ca lop 3\hinh anh\hinh thuc danh bat ca\20120420-tay-keo-vo-quang-chai-0.jpg">
            <a:extLst>
              <a:ext uri="{FF2B5EF4-FFF2-40B4-BE49-F238E27FC236}">
                <a16:creationId xmlns:a16="http://schemas.microsoft.com/office/drawing/2014/main" id="{97C1CC69-F80C-4A98-BF39-2A8FB2EB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85800"/>
            <a:ext cx="4376221" cy="2895600"/>
          </a:xfrm>
          <a:prstGeom prst="rect">
            <a:avLst/>
          </a:prstGeom>
          <a:ln w="28575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027FAB65-A820-4758-87D7-7AA102A29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7527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vó</a:t>
            </a:r>
          </a:p>
        </p:txBody>
      </p:sp>
      <p:pic>
        <p:nvPicPr>
          <p:cNvPr id="5" name="Picture 4" descr="C:\Users\HP\Desktop\2015-2016\TNXH Ca lop 3\hinh anh\hinh thuc danh bat ca\hoThuyQuai_89fe3.gif">
            <a:extLst>
              <a:ext uri="{FF2B5EF4-FFF2-40B4-BE49-F238E27FC236}">
                <a16:creationId xmlns:a16="http://schemas.microsoft.com/office/drawing/2014/main" id="{B51D5573-9D60-4B5F-8AAB-452D1AAE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352925" cy="2932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47674E4-FF83-4104-B462-27F86E98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752725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D2084C4-CF1D-43D0-B344-D44D10F1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341813" cy="2919413"/>
          </a:xfrm>
          <a:prstGeom prst="rect">
            <a:avLst/>
          </a:prstGeom>
          <a:noFill/>
          <a:ln w="38100" cmpd="dbl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FF127F2-DC72-4974-98AB-9F4513B6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/>
          <a:stretch>
            <a:fillRect/>
          </a:stretch>
        </p:blipFill>
        <p:spPr bwMode="auto">
          <a:xfrm>
            <a:off x="4572000" y="3657600"/>
            <a:ext cx="4371975" cy="29384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4AB833C4-F548-48D1-A0C7-F64F40FDC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951538"/>
            <a:ext cx="1600200" cy="5238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9572ADA-849C-4100-A293-3192153F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43600"/>
            <a:ext cx="1600200" cy="523875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2" name="TextBox 1">
            <a:extLst>
              <a:ext uri="{FF2B5EF4-FFF2-40B4-BE49-F238E27FC236}">
                <a16:creationId xmlns:a16="http://schemas.microsoft.com/office/drawing/2014/main" id="{222A1926-4A94-42FB-8259-BFB236DC3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-23813"/>
            <a:ext cx="52578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64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2617322"/>
            <a:ext cx="2753006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5960"/>
            <a:ext cx="2733638" cy="17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6" y="647235"/>
            <a:ext cx="2851064" cy="1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94" y="666285"/>
            <a:ext cx="2750402" cy="17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455" y="2617321"/>
            <a:ext cx="2975895" cy="1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51" y="4586406"/>
            <a:ext cx="2872301" cy="219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618" y="762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tôm, cua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4" y="4586406"/>
            <a:ext cx="2753006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86406"/>
            <a:ext cx="2719901" cy="2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tomhum5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7462"/>
            <a:ext cx="2733638" cy="186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á nướng ok">
            <a:extLst>
              <a:ext uri="{FF2B5EF4-FFF2-40B4-BE49-F238E27FC236}">
                <a16:creationId xmlns:a16="http://schemas.microsoft.com/office/drawing/2014/main" id="{21F18863-544F-484A-B316-7B8C25BC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7700"/>
            <a:ext cx="3886200" cy="24003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7" name="Picture 6" descr="lẩu cá">
            <a:extLst>
              <a:ext uri="{FF2B5EF4-FFF2-40B4-BE49-F238E27FC236}">
                <a16:creationId xmlns:a16="http://schemas.microsoft.com/office/drawing/2014/main" id="{8CC5DBBB-9657-4FB4-9FC2-DF5D6E3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47700"/>
            <a:ext cx="3962400" cy="2400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9" descr="cá kho">
            <a:extLst>
              <a:ext uri="{FF2B5EF4-FFF2-40B4-BE49-F238E27FC236}">
                <a16:creationId xmlns:a16="http://schemas.microsoft.com/office/drawing/2014/main" id="{D34075DE-367B-484A-9F52-11ABA435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65563"/>
            <a:ext cx="3962400" cy="23828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0" descr="cá rán">
            <a:extLst>
              <a:ext uri="{FF2B5EF4-FFF2-40B4-BE49-F238E27FC236}">
                <a16:creationId xmlns:a16="http://schemas.microsoft.com/office/drawing/2014/main" id="{C78360A2-DB3A-481A-AFFA-9BC2467A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4038600" cy="2362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AutoShape 13">
            <a:extLst>
              <a:ext uri="{FF2B5EF4-FFF2-40B4-BE49-F238E27FC236}">
                <a16:creationId xmlns:a16="http://schemas.microsoft.com/office/drawing/2014/main" id="{FB6BA848-A2C7-40FC-A334-AAFE0E2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5791200" cy="381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Một số món ăn chế biến từ cá</a:t>
            </a:r>
          </a:p>
        </p:txBody>
      </p:sp>
    </p:spTree>
    <p:extLst>
      <p:ext uri="{BB962C8B-B14F-4D97-AF65-F5344CB8AC3E}">
        <p14:creationId xmlns:p14="http://schemas.microsoft.com/office/powerpoint/2010/main" val="3355793322"/>
      </p:ext>
    </p:extLst>
  </p:cSld>
  <p:clrMapOvr>
    <a:masterClrMapping/>
  </p:clrMapOvr>
  <p:transition>
    <p:pull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P\Desktop\2015-2016\TNXH Ca lop 3\hinh anh\che bien cha ca.jpg">
            <a:extLst>
              <a:ext uri="{FF2B5EF4-FFF2-40B4-BE49-F238E27FC236}">
                <a16:creationId xmlns:a16="http://schemas.microsoft.com/office/drawing/2014/main" id="{9990FD82-8932-4D12-AAC1-55706F6A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228600"/>
            <a:ext cx="3992563" cy="28067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P\Desktop\2015-2016\TNXH Ca lop 3\hinh anh\ca-canh4.jpg">
            <a:extLst>
              <a:ext uri="{FF2B5EF4-FFF2-40B4-BE49-F238E27FC236}">
                <a16:creationId xmlns:a16="http://schemas.microsoft.com/office/drawing/2014/main" id="{00289FA3-64E5-4C08-BD35-BD02A314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8600"/>
            <a:ext cx="3997325" cy="27813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\Desktop\2015-2016\TNXH Ca lop 3\hinh anh\Fish oil2.jpg">
            <a:extLst>
              <a:ext uri="{FF2B5EF4-FFF2-40B4-BE49-F238E27FC236}">
                <a16:creationId xmlns:a16="http://schemas.microsoft.com/office/drawing/2014/main" id="{AD428634-4A23-490B-99C4-3442F73DF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581400"/>
            <a:ext cx="4064000" cy="270986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2015-2016\TNXH Ca lop 3 chu nhat\hinh anh\NÊN\Fishsauce.png">
            <a:extLst>
              <a:ext uri="{FF2B5EF4-FFF2-40B4-BE49-F238E27FC236}">
                <a16:creationId xmlns:a16="http://schemas.microsoft.com/office/drawing/2014/main" id="{64EFB97D-F5B3-42A1-9322-8C2B0403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4550" y="3581400"/>
            <a:ext cx="4032250" cy="27432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E970DB-1576-475D-B82A-73D74480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48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8C3EAE-E69D-4B2D-A2AC-5A555DB4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A92C7-42BD-42DE-9386-3F2531865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345238"/>
            <a:ext cx="198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868EB-45A3-4215-A153-599B6973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960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nước mắm</a:t>
            </a:r>
          </a:p>
        </p:txBody>
      </p:sp>
    </p:spTree>
    <p:extLst>
      <p:ext uri="{BB962C8B-B14F-4D97-AF65-F5344CB8AC3E}">
        <p14:creationId xmlns:p14="http://schemas.microsoft.com/office/powerpoint/2010/main" val="37167265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8305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i="1"/>
              <a:t>     </a:t>
            </a:r>
            <a:r>
              <a:rPr lang="en-US" sz="3200" i="1">
                <a:solidFill>
                  <a:srgbClr val="FF0000"/>
                </a:solidFill>
              </a:rPr>
              <a:t>Cá giúp làm sạch môi trường nước:</a:t>
            </a:r>
            <a:r>
              <a:rPr lang="en-US" sz="3200" i="1"/>
              <a:t> </a:t>
            </a:r>
          </a:p>
          <a:p>
            <a:pPr algn="just" eaLnBrk="1" hangingPunct="1"/>
            <a:r>
              <a:rPr lang="en-US" sz="3200" i="1"/>
              <a:t>Cá đớp bọ gậy, lăng quăng (ấu trùng của muỗi)</a:t>
            </a:r>
            <a:endParaRPr lang="en-US" sz="3200"/>
          </a:p>
        </p:txBody>
      </p:sp>
      <p:pic>
        <p:nvPicPr>
          <p:cNvPr id="72706" name="Picture 2" descr="http://i155.photobucket.com/albums/s319/caosumica/IMG_375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658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3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89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228600" y="1367135"/>
            <a:ext cx="6477000" cy="40011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TÔM  </a:t>
            </a:r>
            <a:endParaRPr lang="en-US" sz="2000" dirty="0"/>
          </a:p>
        </p:txBody>
      </p:sp>
      <p:graphicFrame>
        <p:nvGraphicFramePr>
          <p:cNvPr id="37932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87536"/>
              </p:ext>
            </p:extLst>
          </p:nvPr>
        </p:nvGraphicFramePr>
        <p:xfrm>
          <a:off x="4191000" y="1782763"/>
          <a:ext cx="4648200" cy="4237036"/>
        </p:xfrm>
        <a:graphic>
          <a:graphicData uri="http://schemas.openxmlformats.org/drawingml/2006/table">
            <a:tbl>
              <a:tblPr/>
              <a:tblGrid>
                <a:gridCol w="199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8" marR="91448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6172200" y="2401888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latin typeface="VNI-Times" pitchFamily="2" charset="0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6172200" y="3281589"/>
            <a:ext cx="2743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6248400" y="4182269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6172200" y="5059681"/>
            <a:ext cx="320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000" dirty="0">
              <a:latin typeface="VNI-Times" pitchFamily="2" charset="0"/>
            </a:endParaRPr>
          </a:p>
        </p:txBody>
      </p:sp>
      <p:pic>
        <p:nvPicPr>
          <p:cNvPr id="48156" name="Picture 1" descr="D:\penaeus_monodon_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048000"/>
            <a:ext cx="41814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12"/>
          <p:cNvSpPr/>
          <p:nvPr/>
        </p:nvSpPr>
        <p:spPr>
          <a:xfrm>
            <a:off x="838200" y="2782888"/>
            <a:ext cx="758825" cy="228600"/>
          </a:xfrm>
          <a:prstGeom prst="wedgeEllipseCallout">
            <a:avLst>
              <a:gd name="adj1" fmla="val 60726"/>
              <a:gd name="adj2" fmla="val 167406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61925" y="3248025"/>
            <a:ext cx="2311400" cy="646113"/>
          </a:xfrm>
          <a:custGeom>
            <a:avLst/>
            <a:gdLst>
              <a:gd name="connsiteX0" fmla="*/ 13854 w 2322945"/>
              <a:gd name="connsiteY0" fmla="*/ 137006 h 646545"/>
              <a:gd name="connsiteX1" fmla="*/ 133927 w 2322945"/>
              <a:gd name="connsiteY1" fmla="*/ 100060 h 646545"/>
              <a:gd name="connsiteX2" fmla="*/ 494145 w 2322945"/>
              <a:gd name="connsiteY2" fmla="*/ 72351 h 646545"/>
              <a:gd name="connsiteX3" fmla="*/ 688108 w 2322945"/>
              <a:gd name="connsiteY3" fmla="*/ 100060 h 646545"/>
              <a:gd name="connsiteX4" fmla="*/ 919018 w 2322945"/>
              <a:gd name="connsiteY4" fmla="*/ 63115 h 646545"/>
              <a:gd name="connsiteX5" fmla="*/ 1242290 w 2322945"/>
              <a:gd name="connsiteY5" fmla="*/ 7697 h 646545"/>
              <a:gd name="connsiteX6" fmla="*/ 1824181 w 2322945"/>
              <a:gd name="connsiteY6" fmla="*/ 16933 h 646545"/>
              <a:gd name="connsiteX7" fmla="*/ 2110508 w 2322945"/>
              <a:gd name="connsiteY7" fmla="*/ 44642 h 646545"/>
              <a:gd name="connsiteX8" fmla="*/ 2165927 w 2322945"/>
              <a:gd name="connsiteY8" fmla="*/ 53878 h 646545"/>
              <a:gd name="connsiteX9" fmla="*/ 2267527 w 2322945"/>
              <a:gd name="connsiteY9" fmla="*/ 201660 h 646545"/>
              <a:gd name="connsiteX10" fmla="*/ 2295236 w 2322945"/>
              <a:gd name="connsiteY10" fmla="*/ 478751 h 646545"/>
              <a:gd name="connsiteX11" fmla="*/ 2295236 w 2322945"/>
              <a:gd name="connsiteY11" fmla="*/ 552642 h 646545"/>
              <a:gd name="connsiteX12" fmla="*/ 2128981 w 2322945"/>
              <a:gd name="connsiteY12" fmla="*/ 645006 h 646545"/>
              <a:gd name="connsiteX13" fmla="*/ 1593272 w 2322945"/>
              <a:gd name="connsiteY13" fmla="*/ 561878 h 646545"/>
              <a:gd name="connsiteX14" fmla="*/ 1260763 w 2322945"/>
              <a:gd name="connsiteY14" fmla="*/ 534169 h 646545"/>
              <a:gd name="connsiteX15" fmla="*/ 909781 w 2322945"/>
              <a:gd name="connsiteY15" fmla="*/ 487988 h 646545"/>
              <a:gd name="connsiteX16" fmla="*/ 586508 w 2322945"/>
              <a:gd name="connsiteY16" fmla="*/ 441806 h 646545"/>
              <a:gd name="connsiteX17" fmla="*/ 531090 w 2322945"/>
              <a:gd name="connsiteY17" fmla="*/ 423333 h 646545"/>
              <a:gd name="connsiteX18" fmla="*/ 540327 w 2322945"/>
              <a:gd name="connsiteY18" fmla="*/ 367915 h 646545"/>
              <a:gd name="connsiteX19" fmla="*/ 87745 w 2322945"/>
              <a:gd name="connsiteY19" fmla="*/ 349442 h 646545"/>
              <a:gd name="connsiteX20" fmla="*/ 13854 w 2322945"/>
              <a:gd name="connsiteY20" fmla="*/ 137006 h 64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2945" h="646545">
                <a:moveTo>
                  <a:pt x="13854" y="137006"/>
                </a:moveTo>
                <a:cubicBezTo>
                  <a:pt x="21551" y="95442"/>
                  <a:pt x="53879" y="110836"/>
                  <a:pt x="133927" y="100060"/>
                </a:cubicBezTo>
                <a:cubicBezTo>
                  <a:pt x="213975" y="89284"/>
                  <a:pt x="401782" y="72351"/>
                  <a:pt x="494145" y="72351"/>
                </a:cubicBezTo>
                <a:cubicBezTo>
                  <a:pt x="586508" y="72351"/>
                  <a:pt x="617296" y="101599"/>
                  <a:pt x="688108" y="100060"/>
                </a:cubicBezTo>
                <a:cubicBezTo>
                  <a:pt x="758920" y="98521"/>
                  <a:pt x="919018" y="63115"/>
                  <a:pt x="919018" y="63115"/>
                </a:cubicBezTo>
                <a:cubicBezTo>
                  <a:pt x="1011382" y="47721"/>
                  <a:pt x="1091430" y="15394"/>
                  <a:pt x="1242290" y="7697"/>
                </a:cubicBezTo>
                <a:cubicBezTo>
                  <a:pt x="1393151" y="0"/>
                  <a:pt x="1679478" y="10776"/>
                  <a:pt x="1824181" y="16933"/>
                </a:cubicBezTo>
                <a:cubicBezTo>
                  <a:pt x="1968884" y="23091"/>
                  <a:pt x="2053550" y="38485"/>
                  <a:pt x="2110508" y="44642"/>
                </a:cubicBezTo>
                <a:cubicBezTo>
                  <a:pt x="2167466" y="50799"/>
                  <a:pt x="2139757" y="27708"/>
                  <a:pt x="2165927" y="53878"/>
                </a:cubicBezTo>
                <a:cubicBezTo>
                  <a:pt x="2192097" y="80048"/>
                  <a:pt x="2245976" y="130848"/>
                  <a:pt x="2267527" y="201660"/>
                </a:cubicBezTo>
                <a:cubicBezTo>
                  <a:pt x="2289078" y="272472"/>
                  <a:pt x="2290618" y="420254"/>
                  <a:pt x="2295236" y="478751"/>
                </a:cubicBezTo>
                <a:cubicBezTo>
                  <a:pt x="2299854" y="537248"/>
                  <a:pt x="2322945" y="524933"/>
                  <a:pt x="2295236" y="552642"/>
                </a:cubicBezTo>
                <a:cubicBezTo>
                  <a:pt x="2267527" y="580351"/>
                  <a:pt x="2245975" y="643467"/>
                  <a:pt x="2128981" y="645006"/>
                </a:cubicBezTo>
                <a:cubicBezTo>
                  <a:pt x="2011987" y="646545"/>
                  <a:pt x="1737975" y="580351"/>
                  <a:pt x="1593272" y="561878"/>
                </a:cubicBezTo>
                <a:cubicBezTo>
                  <a:pt x="1448569" y="543405"/>
                  <a:pt x="1374678" y="546484"/>
                  <a:pt x="1260763" y="534169"/>
                </a:cubicBezTo>
                <a:cubicBezTo>
                  <a:pt x="1146848" y="521854"/>
                  <a:pt x="909781" y="487988"/>
                  <a:pt x="909781" y="487988"/>
                </a:cubicBezTo>
                <a:lnTo>
                  <a:pt x="586508" y="441806"/>
                </a:lnTo>
                <a:cubicBezTo>
                  <a:pt x="523393" y="431030"/>
                  <a:pt x="538787" y="435648"/>
                  <a:pt x="531090" y="423333"/>
                </a:cubicBezTo>
                <a:cubicBezTo>
                  <a:pt x="523393" y="411018"/>
                  <a:pt x="614218" y="380230"/>
                  <a:pt x="540327" y="367915"/>
                </a:cubicBezTo>
                <a:cubicBezTo>
                  <a:pt x="466436" y="355600"/>
                  <a:pt x="175491" y="387927"/>
                  <a:pt x="87745" y="349442"/>
                </a:cubicBezTo>
                <a:cubicBezTo>
                  <a:pt x="0" y="310957"/>
                  <a:pt x="6157" y="178570"/>
                  <a:pt x="13854" y="137006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00288" y="3268663"/>
            <a:ext cx="1350962" cy="1343025"/>
          </a:xfrm>
          <a:custGeom>
            <a:avLst/>
            <a:gdLst>
              <a:gd name="connsiteX0" fmla="*/ 46182 w 1357746"/>
              <a:gd name="connsiteY0" fmla="*/ 33866 h 1343891"/>
              <a:gd name="connsiteX1" fmla="*/ 424873 w 1357746"/>
              <a:gd name="connsiteY1" fmla="*/ 15394 h 1343891"/>
              <a:gd name="connsiteX2" fmla="*/ 886691 w 1357746"/>
              <a:gd name="connsiteY2" fmla="*/ 126230 h 1343891"/>
              <a:gd name="connsiteX3" fmla="*/ 1108364 w 1357746"/>
              <a:gd name="connsiteY3" fmla="*/ 347903 h 1343891"/>
              <a:gd name="connsiteX4" fmla="*/ 1256146 w 1357746"/>
              <a:gd name="connsiteY4" fmla="*/ 615757 h 1343891"/>
              <a:gd name="connsiteX5" fmla="*/ 1339273 w 1357746"/>
              <a:gd name="connsiteY5" fmla="*/ 1031394 h 1343891"/>
              <a:gd name="connsiteX6" fmla="*/ 1339273 w 1357746"/>
              <a:gd name="connsiteY6" fmla="*/ 1123757 h 1343891"/>
              <a:gd name="connsiteX7" fmla="*/ 1228437 w 1357746"/>
              <a:gd name="connsiteY7" fmla="*/ 1132994 h 1343891"/>
              <a:gd name="connsiteX8" fmla="*/ 1182255 w 1357746"/>
              <a:gd name="connsiteY8" fmla="*/ 1123757 h 1343891"/>
              <a:gd name="connsiteX9" fmla="*/ 1117601 w 1357746"/>
              <a:gd name="connsiteY9" fmla="*/ 1225357 h 1343891"/>
              <a:gd name="connsiteX10" fmla="*/ 1025237 w 1357746"/>
              <a:gd name="connsiteY10" fmla="*/ 1336194 h 1343891"/>
              <a:gd name="connsiteX11" fmla="*/ 960582 w 1357746"/>
              <a:gd name="connsiteY11" fmla="*/ 1271539 h 1343891"/>
              <a:gd name="connsiteX12" fmla="*/ 895928 w 1357746"/>
              <a:gd name="connsiteY12" fmla="*/ 1123757 h 1343891"/>
              <a:gd name="connsiteX13" fmla="*/ 812801 w 1357746"/>
              <a:gd name="connsiteY13" fmla="*/ 818957 h 1343891"/>
              <a:gd name="connsiteX14" fmla="*/ 683491 w 1357746"/>
              <a:gd name="connsiteY14" fmla="*/ 754303 h 1343891"/>
              <a:gd name="connsiteX15" fmla="*/ 628073 w 1357746"/>
              <a:gd name="connsiteY15" fmla="*/ 680412 h 1343891"/>
              <a:gd name="connsiteX16" fmla="*/ 563419 w 1357746"/>
              <a:gd name="connsiteY16" fmla="*/ 680412 h 1343891"/>
              <a:gd name="connsiteX17" fmla="*/ 443346 w 1357746"/>
              <a:gd name="connsiteY17" fmla="*/ 652703 h 1343891"/>
              <a:gd name="connsiteX18" fmla="*/ 424873 w 1357746"/>
              <a:gd name="connsiteY18" fmla="*/ 606521 h 1343891"/>
              <a:gd name="connsiteX19" fmla="*/ 286328 w 1357746"/>
              <a:gd name="connsiteY19" fmla="*/ 624994 h 1343891"/>
              <a:gd name="connsiteX20" fmla="*/ 184728 w 1357746"/>
              <a:gd name="connsiteY20" fmla="*/ 615757 h 1343891"/>
              <a:gd name="connsiteX21" fmla="*/ 157019 w 1357746"/>
              <a:gd name="connsiteY21" fmla="*/ 541866 h 1343891"/>
              <a:gd name="connsiteX22" fmla="*/ 175491 w 1357746"/>
              <a:gd name="connsiteY22" fmla="*/ 412557 h 1343891"/>
              <a:gd name="connsiteX23" fmla="*/ 166255 w 1357746"/>
              <a:gd name="connsiteY23" fmla="*/ 292485 h 1343891"/>
              <a:gd name="connsiteX24" fmla="*/ 147782 w 1357746"/>
              <a:gd name="connsiteY24" fmla="*/ 190885 h 1343891"/>
              <a:gd name="connsiteX25" fmla="*/ 46182 w 1357746"/>
              <a:gd name="connsiteY25" fmla="*/ 33866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57746" h="1343891">
                <a:moveTo>
                  <a:pt x="46182" y="33866"/>
                </a:moveTo>
                <a:cubicBezTo>
                  <a:pt x="92364" y="4618"/>
                  <a:pt x="284788" y="0"/>
                  <a:pt x="424873" y="15394"/>
                </a:cubicBezTo>
                <a:cubicBezTo>
                  <a:pt x="564958" y="30788"/>
                  <a:pt x="772776" y="70812"/>
                  <a:pt x="886691" y="126230"/>
                </a:cubicBezTo>
                <a:cubicBezTo>
                  <a:pt x="1000606" y="181648"/>
                  <a:pt x="1046788" y="266315"/>
                  <a:pt x="1108364" y="347903"/>
                </a:cubicBezTo>
                <a:cubicBezTo>
                  <a:pt x="1169940" y="429491"/>
                  <a:pt x="1217661" y="501842"/>
                  <a:pt x="1256146" y="615757"/>
                </a:cubicBezTo>
                <a:cubicBezTo>
                  <a:pt x="1294631" y="729672"/>
                  <a:pt x="1325419" y="946728"/>
                  <a:pt x="1339273" y="1031394"/>
                </a:cubicBezTo>
                <a:cubicBezTo>
                  <a:pt x="1353127" y="1116060"/>
                  <a:pt x="1357746" y="1106824"/>
                  <a:pt x="1339273" y="1123757"/>
                </a:cubicBezTo>
                <a:cubicBezTo>
                  <a:pt x="1320800" y="1140690"/>
                  <a:pt x="1254607" y="1132994"/>
                  <a:pt x="1228437" y="1132994"/>
                </a:cubicBezTo>
                <a:cubicBezTo>
                  <a:pt x="1202267" y="1132994"/>
                  <a:pt x="1200728" y="1108363"/>
                  <a:pt x="1182255" y="1123757"/>
                </a:cubicBezTo>
                <a:cubicBezTo>
                  <a:pt x="1163782" y="1139151"/>
                  <a:pt x="1143771" y="1189951"/>
                  <a:pt x="1117601" y="1225357"/>
                </a:cubicBezTo>
                <a:cubicBezTo>
                  <a:pt x="1091431" y="1260763"/>
                  <a:pt x="1051407" y="1328497"/>
                  <a:pt x="1025237" y="1336194"/>
                </a:cubicBezTo>
                <a:cubicBezTo>
                  <a:pt x="999067" y="1343891"/>
                  <a:pt x="982134" y="1306945"/>
                  <a:pt x="960582" y="1271539"/>
                </a:cubicBezTo>
                <a:cubicBezTo>
                  <a:pt x="939030" y="1236133"/>
                  <a:pt x="920558" y="1199187"/>
                  <a:pt x="895928" y="1123757"/>
                </a:cubicBezTo>
                <a:cubicBezTo>
                  <a:pt x="871298" y="1048327"/>
                  <a:pt x="848207" y="880533"/>
                  <a:pt x="812801" y="818957"/>
                </a:cubicBezTo>
                <a:cubicBezTo>
                  <a:pt x="777395" y="757381"/>
                  <a:pt x="714279" y="777394"/>
                  <a:pt x="683491" y="754303"/>
                </a:cubicBezTo>
                <a:cubicBezTo>
                  <a:pt x="652703" y="731212"/>
                  <a:pt x="648085" y="692727"/>
                  <a:pt x="628073" y="680412"/>
                </a:cubicBezTo>
                <a:cubicBezTo>
                  <a:pt x="608061" y="668097"/>
                  <a:pt x="594207" y="685030"/>
                  <a:pt x="563419" y="680412"/>
                </a:cubicBezTo>
                <a:cubicBezTo>
                  <a:pt x="532631" y="675794"/>
                  <a:pt x="466437" y="665018"/>
                  <a:pt x="443346" y="652703"/>
                </a:cubicBezTo>
                <a:cubicBezTo>
                  <a:pt x="420255" y="640388"/>
                  <a:pt x="451043" y="611139"/>
                  <a:pt x="424873" y="606521"/>
                </a:cubicBezTo>
                <a:cubicBezTo>
                  <a:pt x="398703" y="601903"/>
                  <a:pt x="326352" y="623455"/>
                  <a:pt x="286328" y="624994"/>
                </a:cubicBezTo>
                <a:cubicBezTo>
                  <a:pt x="246304" y="626533"/>
                  <a:pt x="206279" y="629612"/>
                  <a:pt x="184728" y="615757"/>
                </a:cubicBezTo>
                <a:cubicBezTo>
                  <a:pt x="163177" y="601902"/>
                  <a:pt x="158558" y="575733"/>
                  <a:pt x="157019" y="541866"/>
                </a:cubicBezTo>
                <a:cubicBezTo>
                  <a:pt x="155480" y="507999"/>
                  <a:pt x="173952" y="454120"/>
                  <a:pt x="175491" y="412557"/>
                </a:cubicBezTo>
                <a:cubicBezTo>
                  <a:pt x="177030" y="370994"/>
                  <a:pt x="170873" y="329430"/>
                  <a:pt x="166255" y="292485"/>
                </a:cubicBezTo>
                <a:cubicBezTo>
                  <a:pt x="161637" y="255540"/>
                  <a:pt x="164715" y="230909"/>
                  <a:pt x="147782" y="190885"/>
                </a:cubicBezTo>
                <a:cubicBezTo>
                  <a:pt x="130849" y="150861"/>
                  <a:pt x="0" y="63115"/>
                  <a:pt x="46182" y="33866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17875" y="4365625"/>
            <a:ext cx="523875" cy="1346200"/>
          </a:xfrm>
          <a:custGeom>
            <a:avLst/>
            <a:gdLst>
              <a:gd name="connsiteX0" fmla="*/ 321733 w 526472"/>
              <a:gd name="connsiteY0" fmla="*/ 44642 h 1345430"/>
              <a:gd name="connsiteX1" fmla="*/ 460279 w 526472"/>
              <a:gd name="connsiteY1" fmla="*/ 312497 h 1345430"/>
              <a:gd name="connsiteX2" fmla="*/ 487988 w 526472"/>
              <a:gd name="connsiteY2" fmla="*/ 598824 h 1345430"/>
              <a:gd name="connsiteX3" fmla="*/ 497224 w 526472"/>
              <a:gd name="connsiteY3" fmla="*/ 1153006 h 1345430"/>
              <a:gd name="connsiteX4" fmla="*/ 312497 w 526472"/>
              <a:gd name="connsiteY4" fmla="*/ 1328497 h 1345430"/>
              <a:gd name="connsiteX5" fmla="*/ 183188 w 526472"/>
              <a:gd name="connsiteY5" fmla="*/ 1254606 h 1345430"/>
              <a:gd name="connsiteX6" fmla="*/ 173951 w 526472"/>
              <a:gd name="connsiteY6" fmla="*/ 802024 h 1345430"/>
              <a:gd name="connsiteX7" fmla="*/ 201661 w 526472"/>
              <a:gd name="connsiteY7" fmla="*/ 663478 h 1345430"/>
              <a:gd name="connsiteX8" fmla="*/ 210897 w 526472"/>
              <a:gd name="connsiteY8" fmla="*/ 580351 h 1345430"/>
              <a:gd name="connsiteX9" fmla="*/ 53879 w 526472"/>
              <a:gd name="connsiteY9" fmla="*/ 423333 h 1345430"/>
              <a:gd name="connsiteX10" fmla="*/ 16933 w 526472"/>
              <a:gd name="connsiteY10" fmla="*/ 284788 h 1345430"/>
              <a:gd name="connsiteX11" fmla="*/ 16933 w 526472"/>
              <a:gd name="connsiteY11" fmla="*/ 210897 h 1345430"/>
              <a:gd name="connsiteX12" fmla="*/ 118533 w 526472"/>
              <a:gd name="connsiteY12" fmla="*/ 109297 h 1345430"/>
              <a:gd name="connsiteX13" fmla="*/ 155479 w 526472"/>
              <a:gd name="connsiteY13" fmla="*/ 44642 h 1345430"/>
              <a:gd name="connsiteX14" fmla="*/ 321733 w 526472"/>
              <a:gd name="connsiteY14" fmla="*/ 44642 h 134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6472" h="1345430">
                <a:moveTo>
                  <a:pt x="321733" y="44642"/>
                </a:moveTo>
                <a:cubicBezTo>
                  <a:pt x="372533" y="89285"/>
                  <a:pt x="432570" y="220133"/>
                  <a:pt x="460279" y="312497"/>
                </a:cubicBezTo>
                <a:cubicBezTo>
                  <a:pt x="487988" y="404861"/>
                  <a:pt x="481831" y="458739"/>
                  <a:pt x="487988" y="598824"/>
                </a:cubicBezTo>
                <a:cubicBezTo>
                  <a:pt x="494145" y="738909"/>
                  <a:pt x="526472" y="1031394"/>
                  <a:pt x="497224" y="1153006"/>
                </a:cubicBezTo>
                <a:cubicBezTo>
                  <a:pt x="467976" y="1274618"/>
                  <a:pt x="364836" y="1311564"/>
                  <a:pt x="312497" y="1328497"/>
                </a:cubicBezTo>
                <a:cubicBezTo>
                  <a:pt x="260158" y="1345430"/>
                  <a:pt x="206279" y="1342352"/>
                  <a:pt x="183188" y="1254606"/>
                </a:cubicBezTo>
                <a:cubicBezTo>
                  <a:pt x="160097" y="1166861"/>
                  <a:pt x="170872" y="900545"/>
                  <a:pt x="173951" y="802024"/>
                </a:cubicBezTo>
                <a:cubicBezTo>
                  <a:pt x="177030" y="703503"/>
                  <a:pt x="195503" y="700423"/>
                  <a:pt x="201661" y="663478"/>
                </a:cubicBezTo>
                <a:cubicBezTo>
                  <a:pt x="207819" y="626533"/>
                  <a:pt x="235527" y="620375"/>
                  <a:pt x="210897" y="580351"/>
                </a:cubicBezTo>
                <a:cubicBezTo>
                  <a:pt x="186267" y="540327"/>
                  <a:pt x="86206" y="472594"/>
                  <a:pt x="53879" y="423333"/>
                </a:cubicBezTo>
                <a:cubicBezTo>
                  <a:pt x="21552" y="374073"/>
                  <a:pt x="23091" y="320194"/>
                  <a:pt x="16933" y="284788"/>
                </a:cubicBezTo>
                <a:cubicBezTo>
                  <a:pt x="10775" y="249382"/>
                  <a:pt x="0" y="240145"/>
                  <a:pt x="16933" y="210897"/>
                </a:cubicBezTo>
                <a:cubicBezTo>
                  <a:pt x="33866" y="181649"/>
                  <a:pt x="95442" y="137006"/>
                  <a:pt x="118533" y="109297"/>
                </a:cubicBezTo>
                <a:cubicBezTo>
                  <a:pt x="141624" y="81588"/>
                  <a:pt x="124691" y="55418"/>
                  <a:pt x="155479" y="44642"/>
                </a:cubicBezTo>
                <a:cubicBezTo>
                  <a:pt x="186267" y="33866"/>
                  <a:pt x="270933" y="0"/>
                  <a:pt x="321733" y="44642"/>
                </a:cubicBezTo>
                <a:close/>
              </a:path>
            </a:pathLst>
          </a:custGeom>
          <a:noFill/>
          <a:ln w="28575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982663" y="3767138"/>
            <a:ext cx="2360612" cy="1516062"/>
          </a:xfrm>
          <a:custGeom>
            <a:avLst/>
            <a:gdLst>
              <a:gd name="connsiteX0" fmla="*/ 113915 w 2373745"/>
              <a:gd name="connsiteY0" fmla="*/ 46182 h 1516302"/>
              <a:gd name="connsiteX1" fmla="*/ 298642 w 2373745"/>
              <a:gd name="connsiteY1" fmla="*/ 46182 h 1516302"/>
              <a:gd name="connsiteX2" fmla="*/ 760460 w 2373745"/>
              <a:gd name="connsiteY2" fmla="*/ 83127 h 1516302"/>
              <a:gd name="connsiteX3" fmla="*/ 1314642 w 2373745"/>
              <a:gd name="connsiteY3" fmla="*/ 157018 h 1516302"/>
              <a:gd name="connsiteX4" fmla="*/ 1416242 w 2373745"/>
              <a:gd name="connsiteY4" fmla="*/ 120073 h 1516302"/>
              <a:gd name="connsiteX5" fmla="*/ 1702570 w 2373745"/>
              <a:gd name="connsiteY5" fmla="*/ 193964 h 1516302"/>
              <a:gd name="connsiteX6" fmla="*/ 1942715 w 2373745"/>
              <a:gd name="connsiteY6" fmla="*/ 258618 h 1516302"/>
              <a:gd name="connsiteX7" fmla="*/ 2090497 w 2373745"/>
              <a:gd name="connsiteY7" fmla="*/ 350982 h 1516302"/>
              <a:gd name="connsiteX8" fmla="*/ 2192097 w 2373745"/>
              <a:gd name="connsiteY8" fmla="*/ 618836 h 1516302"/>
              <a:gd name="connsiteX9" fmla="*/ 2201333 w 2373745"/>
              <a:gd name="connsiteY9" fmla="*/ 701964 h 1516302"/>
              <a:gd name="connsiteX10" fmla="*/ 1157624 w 2373745"/>
              <a:gd name="connsiteY10" fmla="*/ 729673 h 1516302"/>
              <a:gd name="connsiteX11" fmla="*/ 1019079 w 2373745"/>
              <a:gd name="connsiteY11" fmla="*/ 757382 h 1516302"/>
              <a:gd name="connsiteX12" fmla="*/ 1305406 w 2373745"/>
              <a:gd name="connsiteY12" fmla="*/ 1209964 h 1516302"/>
              <a:gd name="connsiteX13" fmla="*/ 935951 w 2373745"/>
              <a:gd name="connsiteY13" fmla="*/ 1487054 h 1516302"/>
              <a:gd name="connsiteX14" fmla="*/ 455660 w 2373745"/>
              <a:gd name="connsiteY14" fmla="*/ 1034473 h 1516302"/>
              <a:gd name="connsiteX15" fmla="*/ 224751 w 2373745"/>
              <a:gd name="connsiteY15" fmla="*/ 914400 h 1516302"/>
              <a:gd name="connsiteX16" fmla="*/ 30788 w 2373745"/>
              <a:gd name="connsiteY16" fmla="*/ 387927 h 1516302"/>
              <a:gd name="connsiteX17" fmla="*/ 40024 w 2373745"/>
              <a:gd name="connsiteY17" fmla="*/ 83127 h 1516302"/>
              <a:gd name="connsiteX18" fmla="*/ 178570 w 2373745"/>
              <a:gd name="connsiteY18" fmla="*/ 9236 h 1516302"/>
              <a:gd name="connsiteX19" fmla="*/ 233988 w 2373745"/>
              <a:gd name="connsiteY19" fmla="*/ 27709 h 1516302"/>
              <a:gd name="connsiteX20" fmla="*/ 317115 w 2373745"/>
              <a:gd name="connsiteY20" fmla="*/ 46182 h 1516302"/>
              <a:gd name="connsiteX21" fmla="*/ 354060 w 2373745"/>
              <a:gd name="connsiteY21" fmla="*/ 36945 h 1516302"/>
              <a:gd name="connsiteX22" fmla="*/ 372533 w 2373745"/>
              <a:gd name="connsiteY22" fmla="*/ 64654 h 151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73745" h="1516302">
                <a:moveTo>
                  <a:pt x="113915" y="46182"/>
                </a:moveTo>
                <a:cubicBezTo>
                  <a:pt x="152400" y="43103"/>
                  <a:pt x="190885" y="40025"/>
                  <a:pt x="298642" y="46182"/>
                </a:cubicBezTo>
                <a:cubicBezTo>
                  <a:pt x="406400" y="52340"/>
                  <a:pt x="591127" y="64654"/>
                  <a:pt x="760460" y="83127"/>
                </a:cubicBezTo>
                <a:cubicBezTo>
                  <a:pt x="929793" y="101600"/>
                  <a:pt x="1205345" y="150860"/>
                  <a:pt x="1314642" y="157018"/>
                </a:cubicBezTo>
                <a:cubicBezTo>
                  <a:pt x="1423939" y="163176"/>
                  <a:pt x="1351588" y="113915"/>
                  <a:pt x="1416242" y="120073"/>
                </a:cubicBezTo>
                <a:cubicBezTo>
                  <a:pt x="1480896" y="126231"/>
                  <a:pt x="1702570" y="193964"/>
                  <a:pt x="1702570" y="193964"/>
                </a:cubicBezTo>
                <a:cubicBezTo>
                  <a:pt x="1790315" y="217055"/>
                  <a:pt x="1878061" y="232448"/>
                  <a:pt x="1942715" y="258618"/>
                </a:cubicBezTo>
                <a:cubicBezTo>
                  <a:pt x="2007369" y="284788"/>
                  <a:pt x="2048933" y="290946"/>
                  <a:pt x="2090497" y="350982"/>
                </a:cubicBezTo>
                <a:cubicBezTo>
                  <a:pt x="2132061" y="411018"/>
                  <a:pt x="2173624" y="560339"/>
                  <a:pt x="2192097" y="618836"/>
                </a:cubicBezTo>
                <a:cubicBezTo>
                  <a:pt x="2210570" y="677333"/>
                  <a:pt x="2373745" y="683491"/>
                  <a:pt x="2201333" y="701964"/>
                </a:cubicBezTo>
                <a:cubicBezTo>
                  <a:pt x="2028921" y="720437"/>
                  <a:pt x="1354666" y="720437"/>
                  <a:pt x="1157624" y="729673"/>
                </a:cubicBezTo>
                <a:cubicBezTo>
                  <a:pt x="960582" y="738909"/>
                  <a:pt x="994449" y="677334"/>
                  <a:pt x="1019079" y="757382"/>
                </a:cubicBezTo>
                <a:cubicBezTo>
                  <a:pt x="1043709" y="837430"/>
                  <a:pt x="1319261" y="1088352"/>
                  <a:pt x="1305406" y="1209964"/>
                </a:cubicBezTo>
                <a:cubicBezTo>
                  <a:pt x="1291551" y="1331576"/>
                  <a:pt x="1077575" y="1516302"/>
                  <a:pt x="935951" y="1487054"/>
                </a:cubicBezTo>
                <a:cubicBezTo>
                  <a:pt x="794327" y="1457806"/>
                  <a:pt x="574193" y="1129915"/>
                  <a:pt x="455660" y="1034473"/>
                </a:cubicBezTo>
                <a:cubicBezTo>
                  <a:pt x="337127" y="939031"/>
                  <a:pt x="295563" y="1022158"/>
                  <a:pt x="224751" y="914400"/>
                </a:cubicBezTo>
                <a:cubicBezTo>
                  <a:pt x="153939" y="806642"/>
                  <a:pt x="61576" y="526472"/>
                  <a:pt x="30788" y="387927"/>
                </a:cubicBezTo>
                <a:cubicBezTo>
                  <a:pt x="0" y="249382"/>
                  <a:pt x="15394" y="146242"/>
                  <a:pt x="40024" y="83127"/>
                </a:cubicBezTo>
                <a:cubicBezTo>
                  <a:pt x="64654" y="20012"/>
                  <a:pt x="146243" y="18472"/>
                  <a:pt x="178570" y="9236"/>
                </a:cubicBezTo>
                <a:cubicBezTo>
                  <a:pt x="210897" y="0"/>
                  <a:pt x="210897" y="21551"/>
                  <a:pt x="233988" y="27709"/>
                </a:cubicBezTo>
                <a:cubicBezTo>
                  <a:pt x="257079" y="33867"/>
                  <a:pt x="297103" y="44643"/>
                  <a:pt x="317115" y="46182"/>
                </a:cubicBezTo>
                <a:cubicBezTo>
                  <a:pt x="337127" y="47721"/>
                  <a:pt x="344824" y="33866"/>
                  <a:pt x="354060" y="36945"/>
                </a:cubicBezTo>
                <a:cubicBezTo>
                  <a:pt x="363296" y="40024"/>
                  <a:pt x="367914" y="52339"/>
                  <a:pt x="372533" y="64654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209800" y="2782888"/>
            <a:ext cx="909638" cy="304800"/>
          </a:xfrm>
          <a:prstGeom prst="wedgeEllipseCallout">
            <a:avLst>
              <a:gd name="adj1" fmla="val 38367"/>
              <a:gd name="adj2" fmla="val 13999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1400" b="1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2514600" y="5449888"/>
            <a:ext cx="833438" cy="304800"/>
          </a:xfrm>
          <a:prstGeom prst="wedgeEllipseCallout">
            <a:avLst>
              <a:gd name="adj1" fmla="val 85188"/>
              <a:gd name="adj2" fmla="val -152651"/>
            </a:avLst>
          </a:prstGeom>
          <a:solidFill>
            <a:srgbClr val="7030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Đuô</a:t>
            </a:r>
            <a:r>
              <a:rPr lang="en-US" sz="1400" b="1" kern="0" dirty="0" err="1">
                <a:solidFill>
                  <a:srgbClr val="FF0000"/>
                </a:solidFill>
                <a:cs typeface="Times New Roman" pitchFamily="18" charset="0"/>
              </a:rPr>
              <a:t>i</a:t>
            </a:r>
            <a:endParaRPr lang="en-US" sz="14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762000" y="5373688"/>
            <a:ext cx="985838" cy="304800"/>
          </a:xfrm>
          <a:prstGeom prst="wedgeEllipseCallout">
            <a:avLst>
              <a:gd name="adj1" fmla="val 39120"/>
              <a:gd name="adj2" fmla="val -171591"/>
            </a:avLst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1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7134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26" grpId="0"/>
      <p:bldP spid="37927" grpId="0"/>
      <p:bldP spid="37928" grpId="0"/>
      <p:bldP spid="37933" grpId="0"/>
      <p:bldP spid="13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3124200" y="304800"/>
            <a:ext cx="28194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67400" y="3368675"/>
            <a:ext cx="3200400" cy="3184525"/>
            <a:chOff x="3360" y="2064"/>
            <a:chExt cx="1776" cy="1835"/>
          </a:xfrm>
        </p:grpSpPr>
        <p:pic>
          <p:nvPicPr>
            <p:cNvPr id="4" name="Picture 55" descr="tom hum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064"/>
              <a:ext cx="1632" cy="1536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56"/>
            <p:cNvSpPr txBox="1">
              <a:spLocks noChangeArrowheads="1"/>
            </p:cNvSpPr>
            <p:nvPr/>
          </p:nvSpPr>
          <p:spPr bwMode="auto">
            <a:xfrm>
              <a:off x="3360" y="3600"/>
              <a:ext cx="177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Tôm hùm</a:t>
              </a:r>
            </a:p>
          </p:txBody>
        </p:sp>
      </p:grpSp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3505200" y="6019800"/>
            <a:ext cx="2608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sú</a:t>
            </a: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6096000" y="304800"/>
            <a:ext cx="2895600" cy="3027363"/>
            <a:chOff x="3456" y="240"/>
            <a:chExt cx="1632" cy="1738"/>
          </a:xfrm>
        </p:grpSpPr>
        <p:pic>
          <p:nvPicPr>
            <p:cNvPr id="8" name="Picture 67" descr="tôm rả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0"/>
              <a:ext cx="1632" cy="14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600" y="1680"/>
              <a:ext cx="130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Tôm </a:t>
              </a: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rảo</a:t>
              </a: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0" y="3352800"/>
            <a:ext cx="3048000" cy="3089275"/>
            <a:chOff x="0" y="240"/>
            <a:chExt cx="1776" cy="1730"/>
          </a:xfrm>
        </p:grpSpPr>
        <p:sp>
          <p:nvSpPr>
            <p:cNvPr id="11" name="Text Box 65"/>
            <p:cNvSpPr txBox="1">
              <a:spLocks noChangeArrowheads="1"/>
            </p:cNvSpPr>
            <p:nvPr/>
          </p:nvSpPr>
          <p:spPr bwMode="auto">
            <a:xfrm>
              <a:off x="336" y="1680"/>
              <a:ext cx="115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Tôm tích</a:t>
              </a:r>
            </a:p>
          </p:txBody>
        </p: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0" y="240"/>
              <a:ext cx="1776" cy="1488"/>
              <a:chOff x="3264" y="2304"/>
              <a:chExt cx="1776" cy="1392"/>
            </a:xfrm>
          </p:grpSpPr>
          <p:sp>
            <p:nvSpPr>
              <p:cNvPr id="13" name="Rectangle 20"/>
              <p:cNvSpPr>
                <a:spLocks noChangeArrowheads="1"/>
              </p:cNvSpPr>
              <p:nvPr/>
            </p:nvSpPr>
            <p:spPr bwMode="auto">
              <a:xfrm>
                <a:off x="3360" y="2304"/>
                <a:ext cx="1632" cy="13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4" name="Picture 21" descr="tom rau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86715">
                <a:off x="3264" y="2304"/>
                <a:ext cx="1776" cy="1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533400" y="2822575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đồng</a:t>
            </a:r>
          </a:p>
        </p:txBody>
      </p:sp>
      <p:sp>
        <p:nvSpPr>
          <p:cNvPr id="16" name="Text Box 62"/>
          <p:cNvSpPr txBox="1">
            <a:spLocks noChangeArrowheads="1"/>
          </p:cNvSpPr>
          <p:nvPr/>
        </p:nvSpPr>
        <p:spPr bwMode="auto">
          <a:xfrm>
            <a:off x="2819400" y="2819400"/>
            <a:ext cx="3057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Tôm càng xanh</a:t>
            </a:r>
          </a:p>
        </p:txBody>
      </p:sp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2743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3075"/>
            <a:ext cx="259080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819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12"/>
          <p:cNvSpPr txBox="1">
            <a:spLocks noChangeArrowheads="1"/>
          </p:cNvSpPr>
          <p:nvPr/>
        </p:nvSpPr>
        <p:spPr bwMode="auto">
          <a:xfrm>
            <a:off x="152400" y="1504890"/>
            <a:ext cx="4241800" cy="70788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CUA</a:t>
            </a:r>
            <a:r>
              <a:rPr lang="en-US" sz="2000" dirty="0"/>
              <a:t>.</a:t>
            </a:r>
          </a:p>
        </p:txBody>
      </p:sp>
      <p:graphicFrame>
        <p:nvGraphicFramePr>
          <p:cNvPr id="21538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054451"/>
              </p:ext>
            </p:extLst>
          </p:nvPr>
        </p:nvGraphicFramePr>
        <p:xfrm>
          <a:off x="4429125" y="1775618"/>
          <a:ext cx="4572000" cy="4625182"/>
        </p:xfrm>
        <a:graphic>
          <a:graphicData uri="http://schemas.openxmlformats.org/drawingml/2006/table">
            <a:tbl>
              <a:tblPr/>
              <a:tblGrid>
                <a:gridCol w="1993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Cua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9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91432" marR="91432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6562725" y="2398712"/>
            <a:ext cx="243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Chân,càng,m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6447336" y="3273084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447336" y="4151449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21542" name="Rectangle 38"/>
          <p:cNvSpPr>
            <a:spLocks noChangeArrowheads="1"/>
          </p:cNvSpPr>
          <p:nvPr/>
        </p:nvSpPr>
        <p:spPr bwMode="auto">
          <a:xfrm>
            <a:off x="6447335" y="5034166"/>
            <a:ext cx="28606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81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044825"/>
            <a:ext cx="42576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85800" y="3289300"/>
            <a:ext cx="1143000" cy="1358900"/>
          </a:xfrm>
          <a:custGeom>
            <a:avLst/>
            <a:gdLst>
              <a:gd name="connsiteX0" fmla="*/ 1351643 w 1389743"/>
              <a:gd name="connsiteY0" fmla="*/ 136072 h 1565729"/>
              <a:gd name="connsiteX1" fmla="*/ 1188357 w 1389743"/>
              <a:gd name="connsiteY1" fmla="*/ 16329 h 1565729"/>
              <a:gd name="connsiteX2" fmla="*/ 840014 w 1389743"/>
              <a:gd name="connsiteY2" fmla="*/ 38100 h 1565729"/>
              <a:gd name="connsiteX3" fmla="*/ 513443 w 1389743"/>
              <a:gd name="connsiteY3" fmla="*/ 179615 h 1565729"/>
              <a:gd name="connsiteX4" fmla="*/ 273957 w 1389743"/>
              <a:gd name="connsiteY4" fmla="*/ 440872 h 1565729"/>
              <a:gd name="connsiteX5" fmla="*/ 110671 w 1389743"/>
              <a:gd name="connsiteY5" fmla="*/ 723900 h 1565729"/>
              <a:gd name="connsiteX6" fmla="*/ 45357 w 1389743"/>
              <a:gd name="connsiteY6" fmla="*/ 974272 h 1565729"/>
              <a:gd name="connsiteX7" fmla="*/ 34471 w 1389743"/>
              <a:gd name="connsiteY7" fmla="*/ 1115786 h 1565729"/>
              <a:gd name="connsiteX8" fmla="*/ 45357 w 1389743"/>
              <a:gd name="connsiteY8" fmla="*/ 1257300 h 1565729"/>
              <a:gd name="connsiteX9" fmla="*/ 306614 w 1389743"/>
              <a:gd name="connsiteY9" fmla="*/ 1453243 h 1565729"/>
              <a:gd name="connsiteX10" fmla="*/ 622300 w 1389743"/>
              <a:gd name="connsiteY10" fmla="*/ 1540329 h 1565729"/>
              <a:gd name="connsiteX11" fmla="*/ 785586 w 1389743"/>
              <a:gd name="connsiteY11" fmla="*/ 1540329 h 1565729"/>
              <a:gd name="connsiteX12" fmla="*/ 785586 w 1389743"/>
              <a:gd name="connsiteY12" fmla="*/ 1387929 h 1565729"/>
              <a:gd name="connsiteX13" fmla="*/ 861786 w 1389743"/>
              <a:gd name="connsiteY13" fmla="*/ 1213757 h 1565729"/>
              <a:gd name="connsiteX14" fmla="*/ 698500 w 1389743"/>
              <a:gd name="connsiteY14" fmla="*/ 1181100 h 1565729"/>
              <a:gd name="connsiteX15" fmla="*/ 480786 w 1389743"/>
              <a:gd name="connsiteY15" fmla="*/ 1115786 h 1565729"/>
              <a:gd name="connsiteX16" fmla="*/ 981528 w 1389743"/>
              <a:gd name="connsiteY16" fmla="*/ 647700 h 1565729"/>
              <a:gd name="connsiteX17" fmla="*/ 1253671 w 1389743"/>
              <a:gd name="connsiteY17" fmla="*/ 321129 h 1565729"/>
              <a:gd name="connsiteX18" fmla="*/ 1373414 w 1389743"/>
              <a:gd name="connsiteY18" fmla="*/ 255815 h 1565729"/>
              <a:gd name="connsiteX19" fmla="*/ 1351643 w 1389743"/>
              <a:gd name="connsiteY19" fmla="*/ 136072 h 156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89743" h="1565729">
                <a:moveTo>
                  <a:pt x="1351643" y="136072"/>
                </a:moveTo>
                <a:cubicBezTo>
                  <a:pt x="1320800" y="96158"/>
                  <a:pt x="1273628" y="32658"/>
                  <a:pt x="1188357" y="16329"/>
                </a:cubicBezTo>
                <a:cubicBezTo>
                  <a:pt x="1103086" y="0"/>
                  <a:pt x="952500" y="10886"/>
                  <a:pt x="840014" y="38100"/>
                </a:cubicBezTo>
                <a:cubicBezTo>
                  <a:pt x="727528" y="65314"/>
                  <a:pt x="607786" y="112486"/>
                  <a:pt x="513443" y="179615"/>
                </a:cubicBezTo>
                <a:cubicBezTo>
                  <a:pt x="419100" y="246744"/>
                  <a:pt x="341086" y="350158"/>
                  <a:pt x="273957" y="440872"/>
                </a:cubicBezTo>
                <a:cubicBezTo>
                  <a:pt x="206828" y="531586"/>
                  <a:pt x="148771" y="635000"/>
                  <a:pt x="110671" y="723900"/>
                </a:cubicBezTo>
                <a:cubicBezTo>
                  <a:pt x="72571" y="812800"/>
                  <a:pt x="58057" y="908958"/>
                  <a:pt x="45357" y="974272"/>
                </a:cubicBezTo>
                <a:cubicBezTo>
                  <a:pt x="32657" y="1039586"/>
                  <a:pt x="34471" y="1068615"/>
                  <a:pt x="34471" y="1115786"/>
                </a:cubicBezTo>
                <a:cubicBezTo>
                  <a:pt x="34471" y="1162957"/>
                  <a:pt x="0" y="1201057"/>
                  <a:pt x="45357" y="1257300"/>
                </a:cubicBezTo>
                <a:cubicBezTo>
                  <a:pt x="90714" y="1313543"/>
                  <a:pt x="210457" y="1406072"/>
                  <a:pt x="306614" y="1453243"/>
                </a:cubicBezTo>
                <a:cubicBezTo>
                  <a:pt x="402771" y="1500415"/>
                  <a:pt x="542471" y="1525815"/>
                  <a:pt x="622300" y="1540329"/>
                </a:cubicBezTo>
                <a:cubicBezTo>
                  <a:pt x="702129" y="1554843"/>
                  <a:pt x="758372" y="1565729"/>
                  <a:pt x="785586" y="1540329"/>
                </a:cubicBezTo>
                <a:cubicBezTo>
                  <a:pt x="812800" y="1514929"/>
                  <a:pt x="772886" y="1442358"/>
                  <a:pt x="785586" y="1387929"/>
                </a:cubicBezTo>
                <a:cubicBezTo>
                  <a:pt x="798286" y="1333500"/>
                  <a:pt x="876300" y="1248228"/>
                  <a:pt x="861786" y="1213757"/>
                </a:cubicBezTo>
                <a:cubicBezTo>
                  <a:pt x="847272" y="1179286"/>
                  <a:pt x="762000" y="1197428"/>
                  <a:pt x="698500" y="1181100"/>
                </a:cubicBezTo>
                <a:cubicBezTo>
                  <a:pt x="635000" y="1164772"/>
                  <a:pt x="433615" y="1204686"/>
                  <a:pt x="480786" y="1115786"/>
                </a:cubicBezTo>
                <a:cubicBezTo>
                  <a:pt x="527957" y="1026886"/>
                  <a:pt x="852714" y="780143"/>
                  <a:pt x="981528" y="647700"/>
                </a:cubicBezTo>
                <a:cubicBezTo>
                  <a:pt x="1110342" y="515257"/>
                  <a:pt x="1188357" y="386443"/>
                  <a:pt x="1253671" y="321129"/>
                </a:cubicBezTo>
                <a:cubicBezTo>
                  <a:pt x="1318985" y="255815"/>
                  <a:pt x="1357085" y="290287"/>
                  <a:pt x="1373414" y="255815"/>
                </a:cubicBezTo>
                <a:cubicBezTo>
                  <a:pt x="1389743" y="221344"/>
                  <a:pt x="1382486" y="175986"/>
                  <a:pt x="1351643" y="136072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363788" y="3057525"/>
            <a:ext cx="1501775" cy="1662113"/>
          </a:xfrm>
          <a:custGeom>
            <a:avLst/>
            <a:gdLst>
              <a:gd name="connsiteX0" fmla="*/ 190500 w 1616529"/>
              <a:gd name="connsiteY0" fmla="*/ 174171 h 1805214"/>
              <a:gd name="connsiteX1" fmla="*/ 266700 w 1616529"/>
              <a:gd name="connsiteY1" fmla="*/ 32656 h 1805214"/>
              <a:gd name="connsiteX2" fmla="*/ 571500 w 1616529"/>
              <a:gd name="connsiteY2" fmla="*/ 21771 h 1805214"/>
              <a:gd name="connsiteX3" fmla="*/ 854529 w 1616529"/>
              <a:gd name="connsiteY3" fmla="*/ 163285 h 1805214"/>
              <a:gd name="connsiteX4" fmla="*/ 941614 w 1616529"/>
              <a:gd name="connsiteY4" fmla="*/ 315685 h 1805214"/>
              <a:gd name="connsiteX5" fmla="*/ 1126672 w 1616529"/>
              <a:gd name="connsiteY5" fmla="*/ 359228 h 1805214"/>
              <a:gd name="connsiteX6" fmla="*/ 1333500 w 1616529"/>
              <a:gd name="connsiteY6" fmla="*/ 620485 h 1805214"/>
              <a:gd name="connsiteX7" fmla="*/ 1518557 w 1616529"/>
              <a:gd name="connsiteY7" fmla="*/ 881742 h 1805214"/>
              <a:gd name="connsiteX8" fmla="*/ 1616529 w 1616529"/>
              <a:gd name="connsiteY8" fmla="*/ 1360713 h 1805214"/>
              <a:gd name="connsiteX9" fmla="*/ 1518557 w 1616529"/>
              <a:gd name="connsiteY9" fmla="*/ 1589313 h 1805214"/>
              <a:gd name="connsiteX10" fmla="*/ 1333500 w 1616529"/>
              <a:gd name="connsiteY10" fmla="*/ 1665513 h 1805214"/>
              <a:gd name="connsiteX11" fmla="*/ 1148443 w 1616529"/>
              <a:gd name="connsiteY11" fmla="*/ 1741713 h 1805214"/>
              <a:gd name="connsiteX12" fmla="*/ 778329 w 1616529"/>
              <a:gd name="connsiteY12" fmla="*/ 1774371 h 1805214"/>
              <a:gd name="connsiteX13" fmla="*/ 767443 w 1616529"/>
              <a:gd name="connsiteY13" fmla="*/ 1556656 h 1805214"/>
              <a:gd name="connsiteX14" fmla="*/ 723900 w 1616529"/>
              <a:gd name="connsiteY14" fmla="*/ 1382485 h 1805214"/>
              <a:gd name="connsiteX15" fmla="*/ 985157 w 1616529"/>
              <a:gd name="connsiteY15" fmla="*/ 1360713 h 1805214"/>
              <a:gd name="connsiteX16" fmla="*/ 1061357 w 1616529"/>
              <a:gd name="connsiteY16" fmla="*/ 1317171 h 1805214"/>
              <a:gd name="connsiteX17" fmla="*/ 658586 w 1616529"/>
              <a:gd name="connsiteY17" fmla="*/ 1012371 h 1805214"/>
              <a:gd name="connsiteX18" fmla="*/ 179614 w 1616529"/>
              <a:gd name="connsiteY18" fmla="*/ 620485 h 1805214"/>
              <a:gd name="connsiteX19" fmla="*/ 70757 w 1616529"/>
              <a:gd name="connsiteY19" fmla="*/ 489856 h 1805214"/>
              <a:gd name="connsiteX20" fmla="*/ 103414 w 1616529"/>
              <a:gd name="connsiteY20" fmla="*/ 424542 h 1805214"/>
              <a:gd name="connsiteX21" fmla="*/ 691243 w 1616529"/>
              <a:gd name="connsiteY21" fmla="*/ 576942 h 1805214"/>
              <a:gd name="connsiteX22" fmla="*/ 560614 w 1616529"/>
              <a:gd name="connsiteY22" fmla="*/ 239485 h 1805214"/>
              <a:gd name="connsiteX23" fmla="*/ 277586 w 1616529"/>
              <a:gd name="connsiteY23" fmla="*/ 206828 h 1805214"/>
              <a:gd name="connsiteX24" fmla="*/ 190500 w 1616529"/>
              <a:gd name="connsiteY24" fmla="*/ 174171 h 180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6529" h="1805214">
                <a:moveTo>
                  <a:pt x="190500" y="174171"/>
                </a:moveTo>
                <a:cubicBezTo>
                  <a:pt x="188686" y="145142"/>
                  <a:pt x="203200" y="58056"/>
                  <a:pt x="266700" y="32656"/>
                </a:cubicBezTo>
                <a:cubicBezTo>
                  <a:pt x="330200" y="7256"/>
                  <a:pt x="473529" y="0"/>
                  <a:pt x="571500" y="21771"/>
                </a:cubicBezTo>
                <a:cubicBezTo>
                  <a:pt x="669472" y="43543"/>
                  <a:pt x="792843" y="114299"/>
                  <a:pt x="854529" y="163285"/>
                </a:cubicBezTo>
                <a:cubicBezTo>
                  <a:pt x="916215" y="212271"/>
                  <a:pt x="896257" y="283028"/>
                  <a:pt x="941614" y="315685"/>
                </a:cubicBezTo>
                <a:cubicBezTo>
                  <a:pt x="986971" y="348342"/>
                  <a:pt x="1061358" y="308428"/>
                  <a:pt x="1126672" y="359228"/>
                </a:cubicBezTo>
                <a:cubicBezTo>
                  <a:pt x="1191986" y="410028"/>
                  <a:pt x="1268186" y="533399"/>
                  <a:pt x="1333500" y="620485"/>
                </a:cubicBezTo>
                <a:cubicBezTo>
                  <a:pt x="1398814" y="707571"/>
                  <a:pt x="1471385" y="758371"/>
                  <a:pt x="1518557" y="881742"/>
                </a:cubicBezTo>
                <a:cubicBezTo>
                  <a:pt x="1565729" y="1005113"/>
                  <a:pt x="1616529" y="1242785"/>
                  <a:pt x="1616529" y="1360713"/>
                </a:cubicBezTo>
                <a:cubicBezTo>
                  <a:pt x="1616529" y="1478641"/>
                  <a:pt x="1565729" y="1538513"/>
                  <a:pt x="1518557" y="1589313"/>
                </a:cubicBezTo>
                <a:cubicBezTo>
                  <a:pt x="1471386" y="1640113"/>
                  <a:pt x="1333500" y="1665513"/>
                  <a:pt x="1333500" y="1665513"/>
                </a:cubicBezTo>
                <a:cubicBezTo>
                  <a:pt x="1271814" y="1690913"/>
                  <a:pt x="1240971" y="1723570"/>
                  <a:pt x="1148443" y="1741713"/>
                </a:cubicBezTo>
                <a:cubicBezTo>
                  <a:pt x="1055915" y="1759856"/>
                  <a:pt x="841829" y="1805214"/>
                  <a:pt x="778329" y="1774371"/>
                </a:cubicBezTo>
                <a:cubicBezTo>
                  <a:pt x="714829" y="1743528"/>
                  <a:pt x="776515" y="1621970"/>
                  <a:pt x="767443" y="1556656"/>
                </a:cubicBezTo>
                <a:cubicBezTo>
                  <a:pt x="758372" y="1491342"/>
                  <a:pt x="687614" y="1415142"/>
                  <a:pt x="723900" y="1382485"/>
                </a:cubicBezTo>
                <a:cubicBezTo>
                  <a:pt x="760186" y="1349828"/>
                  <a:pt x="928914" y="1371599"/>
                  <a:pt x="985157" y="1360713"/>
                </a:cubicBezTo>
                <a:cubicBezTo>
                  <a:pt x="1041400" y="1349827"/>
                  <a:pt x="1115786" y="1375228"/>
                  <a:pt x="1061357" y="1317171"/>
                </a:cubicBezTo>
                <a:cubicBezTo>
                  <a:pt x="1006929" y="1259114"/>
                  <a:pt x="805543" y="1128485"/>
                  <a:pt x="658586" y="1012371"/>
                </a:cubicBezTo>
                <a:cubicBezTo>
                  <a:pt x="511629" y="896257"/>
                  <a:pt x="277585" y="707571"/>
                  <a:pt x="179614" y="620485"/>
                </a:cubicBezTo>
                <a:cubicBezTo>
                  <a:pt x="81643" y="533399"/>
                  <a:pt x="83457" y="522513"/>
                  <a:pt x="70757" y="489856"/>
                </a:cubicBezTo>
                <a:cubicBezTo>
                  <a:pt x="58057" y="457199"/>
                  <a:pt x="0" y="410028"/>
                  <a:pt x="103414" y="424542"/>
                </a:cubicBezTo>
                <a:cubicBezTo>
                  <a:pt x="206828" y="439056"/>
                  <a:pt x="615043" y="607785"/>
                  <a:pt x="691243" y="576942"/>
                </a:cubicBezTo>
                <a:cubicBezTo>
                  <a:pt x="767443" y="546099"/>
                  <a:pt x="629557" y="301171"/>
                  <a:pt x="560614" y="239485"/>
                </a:cubicBezTo>
                <a:cubicBezTo>
                  <a:pt x="491671" y="177799"/>
                  <a:pt x="339272" y="215899"/>
                  <a:pt x="277586" y="206828"/>
                </a:cubicBezTo>
                <a:cubicBezTo>
                  <a:pt x="215900" y="197757"/>
                  <a:pt x="192314" y="203200"/>
                  <a:pt x="190500" y="174171"/>
                </a:cubicBezTo>
                <a:close/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6363" y="4159250"/>
            <a:ext cx="1952625" cy="1749425"/>
          </a:xfrm>
          <a:custGeom>
            <a:avLst/>
            <a:gdLst>
              <a:gd name="connsiteX0" fmla="*/ 506185 w 2262414"/>
              <a:gd name="connsiteY0" fmla="*/ 105229 h 1890487"/>
              <a:gd name="connsiteX1" fmla="*/ 625928 w 2262414"/>
              <a:gd name="connsiteY1" fmla="*/ 224972 h 1890487"/>
              <a:gd name="connsiteX2" fmla="*/ 778328 w 2262414"/>
              <a:gd name="connsiteY2" fmla="*/ 388258 h 1890487"/>
              <a:gd name="connsiteX3" fmla="*/ 1311728 w 2262414"/>
              <a:gd name="connsiteY3" fmla="*/ 551544 h 1890487"/>
              <a:gd name="connsiteX4" fmla="*/ 1485899 w 2262414"/>
              <a:gd name="connsiteY4" fmla="*/ 616858 h 1890487"/>
              <a:gd name="connsiteX5" fmla="*/ 2051956 w 2262414"/>
              <a:gd name="connsiteY5" fmla="*/ 1139372 h 1890487"/>
              <a:gd name="connsiteX6" fmla="*/ 1692728 w 2262414"/>
              <a:gd name="connsiteY6" fmla="*/ 1324429 h 1890487"/>
              <a:gd name="connsiteX7" fmla="*/ 2095499 w 2262414"/>
              <a:gd name="connsiteY7" fmla="*/ 1520372 h 1890487"/>
              <a:gd name="connsiteX8" fmla="*/ 2226128 w 2262414"/>
              <a:gd name="connsiteY8" fmla="*/ 1683658 h 1890487"/>
              <a:gd name="connsiteX9" fmla="*/ 1877785 w 2262414"/>
              <a:gd name="connsiteY9" fmla="*/ 1879601 h 1890487"/>
              <a:gd name="connsiteX10" fmla="*/ 1496785 w 2262414"/>
              <a:gd name="connsiteY10" fmla="*/ 1748972 h 1890487"/>
              <a:gd name="connsiteX11" fmla="*/ 1333499 w 2262414"/>
              <a:gd name="connsiteY11" fmla="*/ 1182915 h 1890487"/>
              <a:gd name="connsiteX12" fmla="*/ 745671 w 2262414"/>
              <a:gd name="connsiteY12" fmla="*/ 1324429 h 1890487"/>
              <a:gd name="connsiteX13" fmla="*/ 571499 w 2262414"/>
              <a:gd name="connsiteY13" fmla="*/ 1651001 h 1890487"/>
              <a:gd name="connsiteX14" fmla="*/ 244928 w 2262414"/>
              <a:gd name="connsiteY14" fmla="*/ 1063172 h 1890487"/>
              <a:gd name="connsiteX15" fmla="*/ 27214 w 2262414"/>
              <a:gd name="connsiteY15" fmla="*/ 965201 h 1890487"/>
              <a:gd name="connsiteX16" fmla="*/ 408214 w 2262414"/>
              <a:gd name="connsiteY16" fmla="*/ 137886 h 1890487"/>
              <a:gd name="connsiteX17" fmla="*/ 506185 w 2262414"/>
              <a:gd name="connsiteY17" fmla="*/ 105229 h 18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62414" h="1890487">
                <a:moveTo>
                  <a:pt x="506185" y="105229"/>
                </a:moveTo>
                <a:cubicBezTo>
                  <a:pt x="542471" y="119743"/>
                  <a:pt x="580571" y="177801"/>
                  <a:pt x="625928" y="224972"/>
                </a:cubicBezTo>
                <a:cubicBezTo>
                  <a:pt x="671285" y="272143"/>
                  <a:pt x="664028" y="333829"/>
                  <a:pt x="778328" y="388258"/>
                </a:cubicBezTo>
                <a:cubicBezTo>
                  <a:pt x="892628" y="442687"/>
                  <a:pt x="1193800" y="513444"/>
                  <a:pt x="1311728" y="551544"/>
                </a:cubicBezTo>
                <a:cubicBezTo>
                  <a:pt x="1429656" y="589644"/>
                  <a:pt x="1362528" y="518887"/>
                  <a:pt x="1485899" y="616858"/>
                </a:cubicBezTo>
                <a:cubicBezTo>
                  <a:pt x="1609270" y="714829"/>
                  <a:pt x="2017485" y="1021444"/>
                  <a:pt x="2051956" y="1139372"/>
                </a:cubicBezTo>
                <a:cubicBezTo>
                  <a:pt x="2086427" y="1257300"/>
                  <a:pt x="1685471" y="1260929"/>
                  <a:pt x="1692728" y="1324429"/>
                </a:cubicBezTo>
                <a:cubicBezTo>
                  <a:pt x="1699985" y="1387929"/>
                  <a:pt x="2006599" y="1460501"/>
                  <a:pt x="2095499" y="1520372"/>
                </a:cubicBezTo>
                <a:cubicBezTo>
                  <a:pt x="2184399" y="1580243"/>
                  <a:pt x="2262414" y="1623787"/>
                  <a:pt x="2226128" y="1683658"/>
                </a:cubicBezTo>
                <a:cubicBezTo>
                  <a:pt x="2189842" y="1743529"/>
                  <a:pt x="1999342" y="1868715"/>
                  <a:pt x="1877785" y="1879601"/>
                </a:cubicBezTo>
                <a:cubicBezTo>
                  <a:pt x="1756228" y="1890487"/>
                  <a:pt x="1587499" y="1865086"/>
                  <a:pt x="1496785" y="1748972"/>
                </a:cubicBezTo>
                <a:cubicBezTo>
                  <a:pt x="1406071" y="1632858"/>
                  <a:pt x="1458685" y="1253672"/>
                  <a:pt x="1333499" y="1182915"/>
                </a:cubicBezTo>
                <a:cubicBezTo>
                  <a:pt x="1208313" y="1112158"/>
                  <a:pt x="872671" y="1246415"/>
                  <a:pt x="745671" y="1324429"/>
                </a:cubicBezTo>
                <a:cubicBezTo>
                  <a:pt x="618671" y="1402443"/>
                  <a:pt x="654956" y="1694544"/>
                  <a:pt x="571499" y="1651001"/>
                </a:cubicBezTo>
                <a:cubicBezTo>
                  <a:pt x="488042" y="1607458"/>
                  <a:pt x="335642" y="1177472"/>
                  <a:pt x="244928" y="1063172"/>
                </a:cubicBezTo>
                <a:cubicBezTo>
                  <a:pt x="154214" y="948872"/>
                  <a:pt x="0" y="1119415"/>
                  <a:pt x="27214" y="965201"/>
                </a:cubicBezTo>
                <a:cubicBezTo>
                  <a:pt x="54428" y="810987"/>
                  <a:pt x="322943" y="275772"/>
                  <a:pt x="408214" y="137886"/>
                </a:cubicBezTo>
                <a:cubicBezTo>
                  <a:pt x="493485" y="0"/>
                  <a:pt x="469899" y="90715"/>
                  <a:pt x="506185" y="105229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3013" y="4194175"/>
            <a:ext cx="1925637" cy="1827213"/>
          </a:xfrm>
          <a:custGeom>
            <a:avLst/>
            <a:gdLst>
              <a:gd name="connsiteX0" fmla="*/ 1565728 w 2104571"/>
              <a:gd name="connsiteY0" fmla="*/ 56243 h 1968500"/>
              <a:gd name="connsiteX1" fmla="*/ 2066471 w 2104571"/>
              <a:gd name="connsiteY1" fmla="*/ 731158 h 1968500"/>
              <a:gd name="connsiteX2" fmla="*/ 1794328 w 2104571"/>
              <a:gd name="connsiteY2" fmla="*/ 894443 h 1968500"/>
              <a:gd name="connsiteX3" fmla="*/ 1696357 w 2104571"/>
              <a:gd name="connsiteY3" fmla="*/ 1482272 h 1968500"/>
              <a:gd name="connsiteX4" fmla="*/ 1152071 w 2104571"/>
              <a:gd name="connsiteY4" fmla="*/ 992415 h 1968500"/>
              <a:gd name="connsiteX5" fmla="*/ 738414 w 2104571"/>
              <a:gd name="connsiteY5" fmla="*/ 1003300 h 1968500"/>
              <a:gd name="connsiteX6" fmla="*/ 694871 w 2104571"/>
              <a:gd name="connsiteY6" fmla="*/ 1819729 h 1968500"/>
              <a:gd name="connsiteX7" fmla="*/ 96157 w 2104571"/>
              <a:gd name="connsiteY7" fmla="*/ 1895929 h 1968500"/>
              <a:gd name="connsiteX8" fmla="*/ 117928 w 2104571"/>
              <a:gd name="connsiteY8" fmla="*/ 1580243 h 1968500"/>
              <a:gd name="connsiteX9" fmla="*/ 302986 w 2104571"/>
              <a:gd name="connsiteY9" fmla="*/ 1449615 h 1968500"/>
              <a:gd name="connsiteX10" fmla="*/ 368300 w 2104571"/>
              <a:gd name="connsiteY10" fmla="*/ 1221015 h 1968500"/>
              <a:gd name="connsiteX11" fmla="*/ 139700 w 2104571"/>
              <a:gd name="connsiteY11" fmla="*/ 1199243 h 1968500"/>
              <a:gd name="connsiteX12" fmla="*/ 74386 w 2104571"/>
              <a:gd name="connsiteY12" fmla="*/ 1123043 h 1968500"/>
              <a:gd name="connsiteX13" fmla="*/ 63500 w 2104571"/>
              <a:gd name="connsiteY13" fmla="*/ 992415 h 1968500"/>
              <a:gd name="connsiteX14" fmla="*/ 444500 w 2104571"/>
              <a:gd name="connsiteY14" fmla="*/ 763815 h 1968500"/>
              <a:gd name="connsiteX15" fmla="*/ 596900 w 2104571"/>
              <a:gd name="connsiteY15" fmla="*/ 600529 h 1968500"/>
              <a:gd name="connsiteX16" fmla="*/ 662214 w 2104571"/>
              <a:gd name="connsiteY16" fmla="*/ 546100 h 1968500"/>
              <a:gd name="connsiteX17" fmla="*/ 1032328 w 2104571"/>
              <a:gd name="connsiteY17" fmla="*/ 535215 h 1968500"/>
              <a:gd name="connsiteX18" fmla="*/ 1337128 w 2104571"/>
              <a:gd name="connsiteY18" fmla="*/ 393700 h 1968500"/>
              <a:gd name="connsiteX19" fmla="*/ 1565728 w 2104571"/>
              <a:gd name="connsiteY19" fmla="*/ 56243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04571" h="1968500">
                <a:moveTo>
                  <a:pt x="1565728" y="56243"/>
                </a:moveTo>
                <a:cubicBezTo>
                  <a:pt x="1687285" y="112486"/>
                  <a:pt x="2028371" y="591458"/>
                  <a:pt x="2066471" y="731158"/>
                </a:cubicBezTo>
                <a:cubicBezTo>
                  <a:pt x="2104571" y="870858"/>
                  <a:pt x="1856014" y="769257"/>
                  <a:pt x="1794328" y="894443"/>
                </a:cubicBezTo>
                <a:cubicBezTo>
                  <a:pt x="1732642" y="1019629"/>
                  <a:pt x="1803400" y="1465943"/>
                  <a:pt x="1696357" y="1482272"/>
                </a:cubicBezTo>
                <a:cubicBezTo>
                  <a:pt x="1589314" y="1498601"/>
                  <a:pt x="1311728" y="1072244"/>
                  <a:pt x="1152071" y="992415"/>
                </a:cubicBezTo>
                <a:cubicBezTo>
                  <a:pt x="992414" y="912586"/>
                  <a:pt x="814614" y="865414"/>
                  <a:pt x="738414" y="1003300"/>
                </a:cubicBezTo>
                <a:cubicBezTo>
                  <a:pt x="662214" y="1141186"/>
                  <a:pt x="801914" y="1670958"/>
                  <a:pt x="694871" y="1819729"/>
                </a:cubicBezTo>
                <a:cubicBezTo>
                  <a:pt x="587828" y="1968500"/>
                  <a:pt x="192314" y="1935843"/>
                  <a:pt x="96157" y="1895929"/>
                </a:cubicBezTo>
                <a:cubicBezTo>
                  <a:pt x="0" y="1856015"/>
                  <a:pt x="83457" y="1654629"/>
                  <a:pt x="117928" y="1580243"/>
                </a:cubicBezTo>
                <a:cubicBezTo>
                  <a:pt x="152399" y="1505857"/>
                  <a:pt x="261257" y="1509486"/>
                  <a:pt x="302986" y="1449615"/>
                </a:cubicBezTo>
                <a:cubicBezTo>
                  <a:pt x="344715" y="1389744"/>
                  <a:pt x="395514" y="1262744"/>
                  <a:pt x="368300" y="1221015"/>
                </a:cubicBezTo>
                <a:cubicBezTo>
                  <a:pt x="341086" y="1179286"/>
                  <a:pt x="188686" y="1215572"/>
                  <a:pt x="139700" y="1199243"/>
                </a:cubicBezTo>
                <a:cubicBezTo>
                  <a:pt x="90714" y="1182914"/>
                  <a:pt x="87086" y="1157514"/>
                  <a:pt x="74386" y="1123043"/>
                </a:cubicBezTo>
                <a:cubicBezTo>
                  <a:pt x="61686" y="1088572"/>
                  <a:pt x="1814" y="1052286"/>
                  <a:pt x="63500" y="992415"/>
                </a:cubicBezTo>
                <a:cubicBezTo>
                  <a:pt x="125186" y="932544"/>
                  <a:pt x="355600" y="829129"/>
                  <a:pt x="444500" y="763815"/>
                </a:cubicBezTo>
                <a:cubicBezTo>
                  <a:pt x="533400" y="698501"/>
                  <a:pt x="560614" y="636815"/>
                  <a:pt x="596900" y="600529"/>
                </a:cubicBezTo>
                <a:cubicBezTo>
                  <a:pt x="633186" y="564243"/>
                  <a:pt x="589643" y="556986"/>
                  <a:pt x="662214" y="546100"/>
                </a:cubicBezTo>
                <a:cubicBezTo>
                  <a:pt x="734785" y="535214"/>
                  <a:pt x="919842" y="560615"/>
                  <a:pt x="1032328" y="535215"/>
                </a:cubicBezTo>
                <a:cubicBezTo>
                  <a:pt x="1144814" y="509815"/>
                  <a:pt x="1242785" y="469900"/>
                  <a:pt x="1337128" y="393700"/>
                </a:cubicBezTo>
                <a:cubicBezTo>
                  <a:pt x="1431471" y="317500"/>
                  <a:pt x="1444171" y="0"/>
                  <a:pt x="1565728" y="56243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600200" y="2511425"/>
            <a:ext cx="1104900" cy="460375"/>
          </a:xfrm>
          <a:prstGeom prst="wedgeEllipseCallout">
            <a:avLst>
              <a:gd name="adj1" fmla="val 56033"/>
              <a:gd name="adj2" fmla="val 102573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0000"/>
                </a:solidFill>
                <a:cs typeface="Times New Roman" pitchFamily="18" charset="0"/>
              </a:rPr>
              <a:t>Càng</a:t>
            </a:r>
            <a:endParaRPr lang="en-US" sz="14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403350" y="6035675"/>
            <a:ext cx="1409700" cy="438150"/>
          </a:xfrm>
          <a:prstGeom prst="wedgeEllipseCallout">
            <a:avLst>
              <a:gd name="adj1" fmla="val 54960"/>
              <a:gd name="adj2" fmla="val -86505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 err="1">
                <a:solidFill>
                  <a:srgbClr val="FFFF00"/>
                </a:solidFill>
                <a:cs typeface="Times New Roman" pitchFamily="18" charset="0"/>
              </a:rPr>
              <a:t>Chân</a:t>
            </a:r>
            <a:endParaRPr lang="en-US" sz="1400" b="1" kern="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292225" y="3978275"/>
            <a:ext cx="1851025" cy="1300163"/>
          </a:xfrm>
          <a:custGeom>
            <a:avLst/>
            <a:gdLst>
              <a:gd name="connsiteX0" fmla="*/ 133244 w 1851875"/>
              <a:gd name="connsiteY0" fmla="*/ 407624 h 1300673"/>
              <a:gd name="connsiteX1" fmla="*/ 298497 w 1851875"/>
              <a:gd name="connsiteY1" fmla="*/ 319489 h 1300673"/>
              <a:gd name="connsiteX2" fmla="*/ 342565 w 1851875"/>
              <a:gd name="connsiteY2" fmla="*/ 286439 h 1300673"/>
              <a:gd name="connsiteX3" fmla="*/ 375615 w 1851875"/>
              <a:gd name="connsiteY3" fmla="*/ 154236 h 1300673"/>
              <a:gd name="connsiteX4" fmla="*/ 441716 w 1851875"/>
              <a:gd name="connsiteY4" fmla="*/ 110169 h 1300673"/>
              <a:gd name="connsiteX5" fmla="*/ 706121 w 1851875"/>
              <a:gd name="connsiteY5" fmla="*/ 99152 h 1300673"/>
              <a:gd name="connsiteX6" fmla="*/ 739172 w 1851875"/>
              <a:gd name="connsiteY6" fmla="*/ 88135 h 1300673"/>
              <a:gd name="connsiteX7" fmla="*/ 805273 w 1851875"/>
              <a:gd name="connsiteY7" fmla="*/ 22034 h 1300673"/>
              <a:gd name="connsiteX8" fmla="*/ 871374 w 1851875"/>
              <a:gd name="connsiteY8" fmla="*/ 0 h 1300673"/>
              <a:gd name="connsiteX9" fmla="*/ 1323066 w 1851875"/>
              <a:gd name="connsiteY9" fmla="*/ 11017 h 1300673"/>
              <a:gd name="connsiteX10" fmla="*/ 1389167 w 1851875"/>
              <a:gd name="connsiteY10" fmla="*/ 33051 h 1300673"/>
              <a:gd name="connsiteX11" fmla="*/ 1444251 w 1851875"/>
              <a:gd name="connsiteY11" fmla="*/ 44068 h 1300673"/>
              <a:gd name="connsiteX12" fmla="*/ 1576454 w 1851875"/>
              <a:gd name="connsiteY12" fmla="*/ 154236 h 1300673"/>
              <a:gd name="connsiteX13" fmla="*/ 1708656 w 1851875"/>
              <a:gd name="connsiteY13" fmla="*/ 264405 h 1300673"/>
              <a:gd name="connsiteX14" fmla="*/ 1741707 w 1851875"/>
              <a:gd name="connsiteY14" fmla="*/ 297456 h 1300673"/>
              <a:gd name="connsiteX15" fmla="*/ 1785774 w 1851875"/>
              <a:gd name="connsiteY15" fmla="*/ 363557 h 1300673"/>
              <a:gd name="connsiteX16" fmla="*/ 1818825 w 1851875"/>
              <a:gd name="connsiteY16" fmla="*/ 462709 h 1300673"/>
              <a:gd name="connsiteX17" fmla="*/ 1840858 w 1851875"/>
              <a:gd name="connsiteY17" fmla="*/ 638979 h 1300673"/>
              <a:gd name="connsiteX18" fmla="*/ 1851875 w 1851875"/>
              <a:gd name="connsiteY18" fmla="*/ 672029 h 1300673"/>
              <a:gd name="connsiteX19" fmla="*/ 1840858 w 1851875"/>
              <a:gd name="connsiteY19" fmla="*/ 760164 h 1300673"/>
              <a:gd name="connsiteX20" fmla="*/ 1818825 w 1851875"/>
              <a:gd name="connsiteY20" fmla="*/ 804232 h 1300673"/>
              <a:gd name="connsiteX21" fmla="*/ 1741707 w 1851875"/>
              <a:gd name="connsiteY21" fmla="*/ 903383 h 1300673"/>
              <a:gd name="connsiteX22" fmla="*/ 1708656 w 1851875"/>
              <a:gd name="connsiteY22" fmla="*/ 925417 h 1300673"/>
              <a:gd name="connsiteX23" fmla="*/ 1686622 w 1851875"/>
              <a:gd name="connsiteY23" fmla="*/ 958468 h 1300673"/>
              <a:gd name="connsiteX24" fmla="*/ 1609504 w 1851875"/>
              <a:gd name="connsiteY24" fmla="*/ 991518 h 1300673"/>
              <a:gd name="connsiteX25" fmla="*/ 1521369 w 1851875"/>
              <a:gd name="connsiteY25" fmla="*/ 1057620 h 1300673"/>
              <a:gd name="connsiteX26" fmla="*/ 1477302 w 1851875"/>
              <a:gd name="connsiteY26" fmla="*/ 1090670 h 1300673"/>
              <a:gd name="connsiteX27" fmla="*/ 1367133 w 1851875"/>
              <a:gd name="connsiteY27" fmla="*/ 1145755 h 1300673"/>
              <a:gd name="connsiteX28" fmla="*/ 1290015 w 1851875"/>
              <a:gd name="connsiteY28" fmla="*/ 1189822 h 1300673"/>
              <a:gd name="connsiteX29" fmla="*/ 1223914 w 1851875"/>
              <a:gd name="connsiteY29" fmla="*/ 1244906 h 1300673"/>
              <a:gd name="connsiteX30" fmla="*/ 1190863 w 1851875"/>
              <a:gd name="connsiteY30" fmla="*/ 1266940 h 1300673"/>
              <a:gd name="connsiteX31" fmla="*/ 1157813 w 1851875"/>
              <a:gd name="connsiteY31" fmla="*/ 1277957 h 1300673"/>
              <a:gd name="connsiteX32" fmla="*/ 772222 w 1851875"/>
              <a:gd name="connsiteY32" fmla="*/ 1288974 h 1300673"/>
              <a:gd name="connsiteX33" fmla="*/ 540868 w 1851875"/>
              <a:gd name="connsiteY33" fmla="*/ 1255923 h 1300673"/>
              <a:gd name="connsiteX34" fmla="*/ 496801 w 1851875"/>
              <a:gd name="connsiteY34" fmla="*/ 1211856 h 1300673"/>
              <a:gd name="connsiteX35" fmla="*/ 452733 w 1851875"/>
              <a:gd name="connsiteY35" fmla="*/ 1178805 h 1300673"/>
              <a:gd name="connsiteX36" fmla="*/ 419683 w 1851875"/>
              <a:gd name="connsiteY36" fmla="*/ 1145755 h 1300673"/>
              <a:gd name="connsiteX37" fmla="*/ 353581 w 1851875"/>
              <a:gd name="connsiteY37" fmla="*/ 1090670 h 1300673"/>
              <a:gd name="connsiteX38" fmla="*/ 331548 w 1851875"/>
              <a:gd name="connsiteY38" fmla="*/ 1035586 h 1300673"/>
              <a:gd name="connsiteX39" fmla="*/ 298497 w 1851875"/>
              <a:gd name="connsiteY39" fmla="*/ 1013552 h 1300673"/>
              <a:gd name="connsiteX40" fmla="*/ 254430 w 1851875"/>
              <a:gd name="connsiteY40" fmla="*/ 969485 h 1300673"/>
              <a:gd name="connsiteX41" fmla="*/ 199345 w 1851875"/>
              <a:gd name="connsiteY41" fmla="*/ 925417 h 1300673"/>
              <a:gd name="connsiteX42" fmla="*/ 144261 w 1851875"/>
              <a:gd name="connsiteY42" fmla="*/ 870333 h 1300673"/>
              <a:gd name="connsiteX43" fmla="*/ 56126 w 1851875"/>
              <a:gd name="connsiteY43" fmla="*/ 793215 h 1300673"/>
              <a:gd name="connsiteX44" fmla="*/ 12058 w 1851875"/>
              <a:gd name="connsiteY44" fmla="*/ 716097 h 1300673"/>
              <a:gd name="connsiteX45" fmla="*/ 12058 w 1851875"/>
              <a:gd name="connsiteY45" fmla="*/ 605928 h 1300673"/>
              <a:gd name="connsiteX46" fmla="*/ 34092 w 1851875"/>
              <a:gd name="connsiteY46" fmla="*/ 572877 h 1300673"/>
              <a:gd name="connsiteX47" fmla="*/ 78160 w 1851875"/>
              <a:gd name="connsiteY47" fmla="*/ 495759 h 1300673"/>
              <a:gd name="connsiteX48" fmla="*/ 111210 w 1851875"/>
              <a:gd name="connsiteY48" fmla="*/ 473726 h 1300673"/>
              <a:gd name="connsiteX49" fmla="*/ 155278 w 1851875"/>
              <a:gd name="connsiteY49" fmla="*/ 407624 h 1300673"/>
              <a:gd name="connsiteX50" fmla="*/ 210362 w 1851875"/>
              <a:gd name="connsiteY50" fmla="*/ 352540 h 1300673"/>
              <a:gd name="connsiteX51" fmla="*/ 276463 w 1851875"/>
              <a:gd name="connsiteY51" fmla="*/ 330506 h 1300673"/>
              <a:gd name="connsiteX52" fmla="*/ 364598 w 1851875"/>
              <a:gd name="connsiteY52" fmla="*/ 319489 h 1300673"/>
              <a:gd name="connsiteX53" fmla="*/ 353581 w 1851875"/>
              <a:gd name="connsiteY53" fmla="*/ 297456 h 130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51875" h="1300673">
                <a:moveTo>
                  <a:pt x="133244" y="407624"/>
                </a:moveTo>
                <a:cubicBezTo>
                  <a:pt x="193331" y="377581"/>
                  <a:pt x="244315" y="355610"/>
                  <a:pt x="298497" y="319489"/>
                </a:cubicBezTo>
                <a:cubicBezTo>
                  <a:pt x="313775" y="309304"/>
                  <a:pt x="327876" y="297456"/>
                  <a:pt x="342565" y="286439"/>
                </a:cubicBezTo>
                <a:cubicBezTo>
                  <a:pt x="392981" y="210811"/>
                  <a:pt x="338176" y="303989"/>
                  <a:pt x="375615" y="154236"/>
                </a:cubicBezTo>
                <a:cubicBezTo>
                  <a:pt x="384419" y="119020"/>
                  <a:pt x="409537" y="112468"/>
                  <a:pt x="441716" y="110169"/>
                </a:cubicBezTo>
                <a:cubicBezTo>
                  <a:pt x="529703" y="103884"/>
                  <a:pt x="617986" y="102824"/>
                  <a:pt x="706121" y="99152"/>
                </a:cubicBezTo>
                <a:cubicBezTo>
                  <a:pt x="717138" y="95480"/>
                  <a:pt x="730005" y="95265"/>
                  <a:pt x="739172" y="88135"/>
                </a:cubicBezTo>
                <a:cubicBezTo>
                  <a:pt x="763768" y="69004"/>
                  <a:pt x="775712" y="31888"/>
                  <a:pt x="805273" y="22034"/>
                </a:cubicBezTo>
                <a:lnTo>
                  <a:pt x="871374" y="0"/>
                </a:lnTo>
                <a:cubicBezTo>
                  <a:pt x="1021938" y="3672"/>
                  <a:pt x="1172763" y="1423"/>
                  <a:pt x="1323066" y="11017"/>
                </a:cubicBezTo>
                <a:cubicBezTo>
                  <a:pt x="1346244" y="12496"/>
                  <a:pt x="1366760" y="26940"/>
                  <a:pt x="1389167" y="33051"/>
                </a:cubicBezTo>
                <a:cubicBezTo>
                  <a:pt x="1407232" y="37978"/>
                  <a:pt x="1425890" y="40396"/>
                  <a:pt x="1444251" y="44068"/>
                </a:cubicBezTo>
                <a:cubicBezTo>
                  <a:pt x="1572318" y="129446"/>
                  <a:pt x="1449219" y="41139"/>
                  <a:pt x="1576454" y="154236"/>
                </a:cubicBezTo>
                <a:cubicBezTo>
                  <a:pt x="1619328" y="192346"/>
                  <a:pt x="1668094" y="223843"/>
                  <a:pt x="1708656" y="264405"/>
                </a:cubicBezTo>
                <a:cubicBezTo>
                  <a:pt x="1719673" y="275422"/>
                  <a:pt x="1732142" y="285158"/>
                  <a:pt x="1741707" y="297456"/>
                </a:cubicBezTo>
                <a:cubicBezTo>
                  <a:pt x="1757965" y="318359"/>
                  <a:pt x="1775939" y="338970"/>
                  <a:pt x="1785774" y="363557"/>
                </a:cubicBezTo>
                <a:cubicBezTo>
                  <a:pt x="1813431" y="432699"/>
                  <a:pt x="1803012" y="399456"/>
                  <a:pt x="1818825" y="462709"/>
                </a:cubicBezTo>
                <a:cubicBezTo>
                  <a:pt x="1822642" y="497063"/>
                  <a:pt x="1833001" y="599692"/>
                  <a:pt x="1840858" y="638979"/>
                </a:cubicBezTo>
                <a:cubicBezTo>
                  <a:pt x="1843135" y="650366"/>
                  <a:pt x="1848203" y="661012"/>
                  <a:pt x="1851875" y="672029"/>
                </a:cubicBezTo>
                <a:cubicBezTo>
                  <a:pt x="1848203" y="701407"/>
                  <a:pt x="1848039" y="731441"/>
                  <a:pt x="1840858" y="760164"/>
                </a:cubicBezTo>
                <a:cubicBezTo>
                  <a:pt x="1836875" y="776097"/>
                  <a:pt x="1827275" y="790149"/>
                  <a:pt x="1818825" y="804232"/>
                </a:cubicBezTo>
                <a:cubicBezTo>
                  <a:pt x="1794259" y="845175"/>
                  <a:pt x="1776924" y="874036"/>
                  <a:pt x="1741707" y="903383"/>
                </a:cubicBezTo>
                <a:cubicBezTo>
                  <a:pt x="1731535" y="911860"/>
                  <a:pt x="1719673" y="918072"/>
                  <a:pt x="1708656" y="925417"/>
                </a:cubicBezTo>
                <a:cubicBezTo>
                  <a:pt x="1701311" y="936434"/>
                  <a:pt x="1697639" y="951123"/>
                  <a:pt x="1686622" y="958468"/>
                </a:cubicBezTo>
                <a:cubicBezTo>
                  <a:pt x="1568089" y="1037491"/>
                  <a:pt x="1709039" y="904425"/>
                  <a:pt x="1609504" y="991518"/>
                </a:cubicBezTo>
                <a:cubicBezTo>
                  <a:pt x="1531600" y="1059684"/>
                  <a:pt x="1585588" y="1036214"/>
                  <a:pt x="1521369" y="1057620"/>
                </a:cubicBezTo>
                <a:cubicBezTo>
                  <a:pt x="1506680" y="1068637"/>
                  <a:pt x="1493244" y="1081560"/>
                  <a:pt x="1477302" y="1090670"/>
                </a:cubicBezTo>
                <a:cubicBezTo>
                  <a:pt x="1441654" y="1111040"/>
                  <a:pt x="1399979" y="1121121"/>
                  <a:pt x="1367133" y="1145755"/>
                </a:cubicBezTo>
                <a:cubicBezTo>
                  <a:pt x="1313776" y="1185773"/>
                  <a:pt x="1340485" y="1172999"/>
                  <a:pt x="1290015" y="1189822"/>
                </a:cubicBezTo>
                <a:cubicBezTo>
                  <a:pt x="1207953" y="1244532"/>
                  <a:pt x="1308746" y="1174214"/>
                  <a:pt x="1223914" y="1244906"/>
                </a:cubicBezTo>
                <a:cubicBezTo>
                  <a:pt x="1213742" y="1253382"/>
                  <a:pt x="1202706" y="1261018"/>
                  <a:pt x="1190863" y="1266940"/>
                </a:cubicBezTo>
                <a:cubicBezTo>
                  <a:pt x="1180476" y="1272133"/>
                  <a:pt x="1169410" y="1277347"/>
                  <a:pt x="1157813" y="1277957"/>
                </a:cubicBezTo>
                <a:cubicBezTo>
                  <a:pt x="1029408" y="1284715"/>
                  <a:pt x="900752" y="1285302"/>
                  <a:pt x="772222" y="1288974"/>
                </a:cubicBezTo>
                <a:cubicBezTo>
                  <a:pt x="665693" y="1304193"/>
                  <a:pt x="671639" y="1314044"/>
                  <a:pt x="540868" y="1255923"/>
                </a:cubicBezTo>
                <a:cubicBezTo>
                  <a:pt x="521885" y="1247486"/>
                  <a:pt x="512435" y="1225535"/>
                  <a:pt x="496801" y="1211856"/>
                </a:cubicBezTo>
                <a:cubicBezTo>
                  <a:pt x="482982" y="1199765"/>
                  <a:pt x="466674" y="1190755"/>
                  <a:pt x="452733" y="1178805"/>
                </a:cubicBezTo>
                <a:cubicBezTo>
                  <a:pt x="440904" y="1168666"/>
                  <a:pt x="431652" y="1155729"/>
                  <a:pt x="419683" y="1145755"/>
                </a:cubicBezTo>
                <a:cubicBezTo>
                  <a:pt x="327655" y="1069065"/>
                  <a:pt x="450138" y="1187227"/>
                  <a:pt x="353581" y="1090670"/>
                </a:cubicBezTo>
                <a:cubicBezTo>
                  <a:pt x="346237" y="1072309"/>
                  <a:pt x="343042" y="1051678"/>
                  <a:pt x="331548" y="1035586"/>
                </a:cubicBezTo>
                <a:cubicBezTo>
                  <a:pt x="323852" y="1024812"/>
                  <a:pt x="308550" y="1022169"/>
                  <a:pt x="298497" y="1013552"/>
                </a:cubicBezTo>
                <a:cubicBezTo>
                  <a:pt x="282725" y="1000033"/>
                  <a:pt x="269956" y="983286"/>
                  <a:pt x="254430" y="969485"/>
                </a:cubicBezTo>
                <a:cubicBezTo>
                  <a:pt x="236855" y="953863"/>
                  <a:pt x="216823" y="941147"/>
                  <a:pt x="199345" y="925417"/>
                </a:cubicBezTo>
                <a:cubicBezTo>
                  <a:pt x="180044" y="908046"/>
                  <a:pt x="163562" y="887704"/>
                  <a:pt x="144261" y="870333"/>
                </a:cubicBezTo>
                <a:cubicBezTo>
                  <a:pt x="104586" y="834625"/>
                  <a:pt x="87534" y="830904"/>
                  <a:pt x="56126" y="793215"/>
                </a:cubicBezTo>
                <a:cubicBezTo>
                  <a:pt x="36662" y="769859"/>
                  <a:pt x="25527" y="743033"/>
                  <a:pt x="12058" y="716097"/>
                </a:cubicBezTo>
                <a:cubicBezTo>
                  <a:pt x="-452" y="666054"/>
                  <a:pt x="-7235" y="663809"/>
                  <a:pt x="12058" y="605928"/>
                </a:cubicBezTo>
                <a:cubicBezTo>
                  <a:pt x="16245" y="593367"/>
                  <a:pt x="27523" y="584373"/>
                  <a:pt x="34092" y="572877"/>
                </a:cubicBezTo>
                <a:cubicBezTo>
                  <a:pt x="45612" y="552716"/>
                  <a:pt x="60267" y="513652"/>
                  <a:pt x="78160" y="495759"/>
                </a:cubicBezTo>
                <a:cubicBezTo>
                  <a:pt x="87522" y="486397"/>
                  <a:pt x="100193" y="481070"/>
                  <a:pt x="111210" y="473726"/>
                </a:cubicBezTo>
                <a:lnTo>
                  <a:pt x="155278" y="407624"/>
                </a:lnTo>
                <a:cubicBezTo>
                  <a:pt x="175378" y="377474"/>
                  <a:pt x="175574" y="368002"/>
                  <a:pt x="210362" y="352540"/>
                </a:cubicBezTo>
                <a:cubicBezTo>
                  <a:pt x="231586" y="343107"/>
                  <a:pt x="253417" y="333387"/>
                  <a:pt x="276463" y="330506"/>
                </a:cubicBezTo>
                <a:cubicBezTo>
                  <a:pt x="305841" y="326834"/>
                  <a:pt x="337385" y="331152"/>
                  <a:pt x="364598" y="319489"/>
                </a:cubicBezTo>
                <a:cubicBezTo>
                  <a:pt x="372145" y="316254"/>
                  <a:pt x="357253" y="304800"/>
                  <a:pt x="353581" y="297456"/>
                </a:cubicBezTo>
              </a:path>
            </a:pathLst>
          </a:cu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Oval Callout 20"/>
          <p:cNvSpPr/>
          <p:nvPr/>
        </p:nvSpPr>
        <p:spPr>
          <a:xfrm>
            <a:off x="1524000" y="2349500"/>
            <a:ext cx="1257300" cy="604838"/>
          </a:xfrm>
          <a:prstGeom prst="wedgeEllipseCallout">
            <a:avLst>
              <a:gd name="adj1" fmla="val -54644"/>
              <a:gd name="adj2" fmla="val 171971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rgbClr val="FF0000"/>
                </a:solidFill>
                <a:cs typeface="Times New Roman" pitchFamily="18" charset="0"/>
              </a:rPr>
              <a:t>Càng</a:t>
            </a:r>
            <a:endParaRPr lang="en-US" sz="1800" b="1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90488" y="2659063"/>
            <a:ext cx="1201737" cy="763587"/>
          </a:xfrm>
          <a:prstGeom prst="wedgeEllipseCallout">
            <a:avLst>
              <a:gd name="adj1" fmla="val 97283"/>
              <a:gd name="adj2" fmla="val 157936"/>
            </a:avLst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800" b="1" dirty="0" err="1"/>
              <a:t>Mình</a:t>
            </a:r>
            <a:endParaRPr lang="en-US" sz="1800" b="1" dirty="0"/>
          </a:p>
        </p:txBody>
      </p:sp>
      <p:sp>
        <p:nvSpPr>
          <p:cNvPr id="22" name="Oval Callout 21"/>
          <p:cNvSpPr/>
          <p:nvPr/>
        </p:nvSpPr>
        <p:spPr>
          <a:xfrm>
            <a:off x="1371600" y="6042025"/>
            <a:ext cx="1409700" cy="527050"/>
          </a:xfrm>
          <a:prstGeom prst="wedgeEllipseCallout">
            <a:avLst>
              <a:gd name="adj1" fmla="val -24752"/>
              <a:gd name="adj2" fmla="val -143126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00"/>
                </a:solidFill>
                <a:cs typeface="Times New Roman" pitchFamily="18" charset="0"/>
              </a:rPr>
              <a:t>Chân</a:t>
            </a:r>
            <a:endParaRPr lang="en-US" sz="1600" b="1" kern="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0" y="1524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Thứ ba, ngày 5 tháng 5 năm 2020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914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848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9" grpId="0"/>
      <p:bldP spid="21540" grpId="0"/>
      <p:bldP spid="21541" grpId="0"/>
      <p:bldP spid="21542" grpId="0"/>
      <p:bldP spid="17" grpId="0" animBg="1"/>
      <p:bldP spid="18" grpId="0" animBg="1"/>
      <p:bldP spid="21" grpId="0" animBg="1"/>
      <p:bldP spid="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276600" y="457200"/>
            <a:ext cx="2743200" cy="3076575"/>
            <a:chOff x="2204" y="330"/>
            <a:chExt cx="1728" cy="1855"/>
          </a:xfrm>
        </p:grpSpPr>
        <p:sp>
          <p:nvSpPr>
            <p:cNvPr id="3" name="Text Box 76"/>
            <p:cNvSpPr txBox="1">
              <a:spLocks noChangeArrowheads="1"/>
            </p:cNvSpPr>
            <p:nvPr/>
          </p:nvSpPr>
          <p:spPr bwMode="auto">
            <a:xfrm>
              <a:off x="2304" y="1872"/>
              <a:ext cx="1581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8" tIns="45709" rIns="91418" bIns="45709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0066"/>
                  </a:solidFill>
                </a:rPr>
                <a:t>  </a:t>
              </a: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Cua biển </a:t>
              </a:r>
            </a:p>
          </p:txBody>
        </p:sp>
        <p:pic>
          <p:nvPicPr>
            <p:cNvPr id="4" name="Rectangle 14" descr="cà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" y="330"/>
              <a:ext cx="172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806825" y="6086475"/>
            <a:ext cx="1646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Cua đá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6172200" y="3429000"/>
            <a:ext cx="2819400" cy="3208338"/>
            <a:chOff x="3888" y="2208"/>
            <a:chExt cx="1440" cy="1890"/>
          </a:xfrm>
        </p:grpSpPr>
        <p:pic>
          <p:nvPicPr>
            <p:cNvPr id="7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208"/>
              <a:ext cx="1440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25"/>
            <p:cNvSpPr>
              <a:spLocks noChangeArrowheads="1"/>
            </p:cNvSpPr>
            <p:nvPr/>
          </p:nvSpPr>
          <p:spPr bwMode="auto">
            <a:xfrm>
              <a:off x="4080" y="3792"/>
              <a:ext cx="688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  <a:latin typeface="Times New Roman" pitchFamily="18" charset="0"/>
                </a:rPr>
                <a:t>Cua da</a:t>
              </a:r>
              <a:r>
                <a:rPr lang="en-US" b="1">
                  <a:solidFill>
                    <a:srgbClr val="0000FF"/>
                  </a:solidFill>
                </a:rPr>
                <a:t> </a:t>
              </a: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096000" y="457200"/>
            <a:ext cx="2895600" cy="2974975"/>
            <a:chOff x="3840" y="432"/>
            <a:chExt cx="1776" cy="1732"/>
          </a:xfrm>
        </p:grpSpPr>
        <p:sp>
          <p:nvSpPr>
            <p:cNvPr id="10" name="Rectangle 35"/>
            <p:cNvSpPr>
              <a:spLocks noChangeArrowheads="1"/>
            </p:cNvSpPr>
            <p:nvPr/>
          </p:nvSpPr>
          <p:spPr bwMode="auto">
            <a:xfrm>
              <a:off x="3888" y="432"/>
              <a:ext cx="1728" cy="14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4272" y="1862"/>
              <a:ext cx="53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</a:rPr>
                <a:t>Ghẹ</a:t>
              </a:r>
            </a:p>
          </p:txBody>
        </p:sp>
        <p:pic>
          <p:nvPicPr>
            <p:cNvPr id="12" name="Picture 34" descr="gh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95730">
              <a:off x="3840" y="528"/>
              <a:ext cx="1728" cy="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8" descr="Cay%20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895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990600" y="6096000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cáy</a:t>
            </a:r>
          </a:p>
        </p:txBody>
      </p:sp>
      <p:pic>
        <p:nvPicPr>
          <p:cNvPr id="15" name="Picture 41" descr="goi-cua-dong-mon-an-vi-thuoc-46d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895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914400" y="30480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Cua đồng</a:t>
            </a:r>
          </a:p>
        </p:txBody>
      </p:sp>
      <p:pic>
        <p:nvPicPr>
          <p:cNvPr id="17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819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2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1260566" y="838200"/>
            <a:ext cx="5791200" cy="461665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/>
              <a:t>CÁC BỘ PHẬN CƠ THỂ CỦA TÔM VÀ CUA</a:t>
            </a:r>
            <a:r>
              <a:rPr lang="en-US" sz="2400" dirty="0"/>
              <a:t>.</a:t>
            </a:r>
          </a:p>
        </p:txBody>
      </p:sp>
      <p:graphicFrame>
        <p:nvGraphicFramePr>
          <p:cNvPr id="4100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239603"/>
              </p:ext>
            </p:extLst>
          </p:nvPr>
        </p:nvGraphicFramePr>
        <p:xfrm>
          <a:off x="533400" y="1554162"/>
          <a:ext cx="7772400" cy="4237038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   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Tôm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phận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Times" pitchFamily="2" charset="0"/>
                        </a:rPr>
                        <a:t> 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Cấu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0207" name="Rectangle 37"/>
          <p:cNvSpPr>
            <a:spLocks noChangeArrowheads="1"/>
          </p:cNvSpPr>
          <p:nvPr/>
        </p:nvSpPr>
        <p:spPr bwMode="auto">
          <a:xfrm>
            <a:off x="2936966" y="2362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208" name="Rectangle 38"/>
          <p:cNvSpPr>
            <a:spLocks noChangeArrowheads="1"/>
          </p:cNvSpPr>
          <p:nvPr/>
        </p:nvSpPr>
        <p:spPr bwMode="auto">
          <a:xfrm>
            <a:off x="2936966" y="3215640"/>
            <a:ext cx="243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latin typeface="VNI-Times" pitchFamily="2" charset="0"/>
            </a:endParaRPr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2936966" y="397764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50210" name="Rectangle 40"/>
          <p:cNvSpPr>
            <a:spLocks noChangeArrowheads="1"/>
          </p:cNvSpPr>
          <p:nvPr/>
        </p:nvSpPr>
        <p:spPr bwMode="auto">
          <a:xfrm>
            <a:off x="2784566" y="4739640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50211" name="Rectangle 42"/>
          <p:cNvSpPr>
            <a:spLocks noChangeArrowheads="1"/>
          </p:cNvSpPr>
          <p:nvPr/>
        </p:nvSpPr>
        <p:spPr bwMode="auto">
          <a:xfrm>
            <a:off x="5458097" y="2379617"/>
            <a:ext cx="281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2" name="Rectangle 43"/>
          <p:cNvSpPr>
            <a:spLocks noChangeArrowheads="1"/>
          </p:cNvSpPr>
          <p:nvPr/>
        </p:nvSpPr>
        <p:spPr bwMode="auto">
          <a:xfrm>
            <a:off x="5839097" y="3217817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3" name="Rectangle 44"/>
          <p:cNvSpPr>
            <a:spLocks noChangeArrowheads="1"/>
          </p:cNvSpPr>
          <p:nvPr/>
        </p:nvSpPr>
        <p:spPr bwMode="auto">
          <a:xfrm>
            <a:off x="5762897" y="3903617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14" name="Rectangle 40"/>
          <p:cNvSpPr>
            <a:spLocks noChangeArrowheads="1"/>
          </p:cNvSpPr>
          <p:nvPr/>
        </p:nvSpPr>
        <p:spPr bwMode="auto">
          <a:xfrm>
            <a:off x="5686697" y="4741817"/>
            <a:ext cx="3200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152400"/>
            <a:ext cx="387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Tôm, cua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80611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2766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D:\penaeus_monodon_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9543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2514600" y="97344"/>
            <a:ext cx="3733800" cy="2188656"/>
          </a:xfrm>
          <a:prstGeom prst="cloudCallout">
            <a:avLst>
              <a:gd name="adj1" fmla="val -31938"/>
              <a:gd name="adj2" fmla="val 80551"/>
            </a:avLst>
          </a:prstGeom>
          <a:solidFill>
            <a:srgbClr val="FFFF00"/>
          </a:solidFill>
          <a:ln w="3175"/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514600" y="97344"/>
            <a:ext cx="3733800" cy="2188656"/>
          </a:xfrm>
          <a:prstGeom prst="cloudCallout">
            <a:avLst>
              <a:gd name="adj1" fmla="val 36283"/>
              <a:gd name="adj2" fmla="val 73408"/>
            </a:avLst>
          </a:prstGeom>
          <a:solidFill>
            <a:srgbClr val="FFFF00"/>
          </a:solidFill>
          <a:ln w="3175"/>
          <a:effectLst>
            <a:glow rad="1397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63513" y="4735513"/>
            <a:ext cx="4114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3333CC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3333CC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3333CC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CC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Tôm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Cua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phủ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cứng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Chúng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đốt</a:t>
            </a:r>
            <a:r>
              <a:rPr lang="en-US" sz="2400" dirty="0">
                <a:solidFill>
                  <a:srgbClr val="002060"/>
                </a:solidFill>
                <a:cs typeface="Times New Roman" pitchFamily="18" charset="0"/>
              </a:rPr>
              <a:t> .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3286919" y="5639594"/>
            <a:ext cx="24384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789488" y="4767263"/>
            <a:ext cx="3733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dirty="0">
                <a:solidFill>
                  <a:srgbClr val="002060"/>
                </a:solidFill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35113" y="426720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</a:rPr>
              <a:t>Giống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638800" y="42672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1" dirty="0" err="1">
                <a:solidFill>
                  <a:srgbClr val="FF0000"/>
                </a:solidFill>
              </a:rPr>
              <a:t>Khác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30891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1125</Words>
  <Application>Microsoft Office PowerPoint</Application>
  <PresentationFormat>On-screen Show (4:3)</PresentationFormat>
  <Paragraphs>208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.VnTime</vt:lpstr>
      <vt:lpstr>Arial</vt:lpstr>
      <vt:lpstr>Calibri</vt:lpstr>
      <vt:lpstr>Georgia</vt:lpstr>
      <vt:lpstr>Times New Roman</vt:lpstr>
      <vt:lpstr>Verdana</vt:lpstr>
      <vt:lpstr>VNI-Times</vt:lpstr>
      <vt:lpstr>Wingdings</vt:lpstr>
      <vt:lpstr>Office Theme</vt:lpstr>
      <vt:lpstr>Bài 51:Tôm, cua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Lê Diệp Anh (ADAS – HS)</cp:lastModifiedBy>
  <cp:revision>28</cp:revision>
  <dcterms:created xsi:type="dcterms:W3CDTF">2020-04-22T03:56:11Z</dcterms:created>
  <dcterms:modified xsi:type="dcterms:W3CDTF">2022-03-16T02:44:31Z</dcterms:modified>
</cp:coreProperties>
</file>