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277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76" r:id="rId14"/>
    <p:sldId id="264" r:id="rId15"/>
    <p:sldId id="281" r:id="rId16"/>
    <p:sldId id="28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5C93-77C1-4586-81B6-F5D99F8B05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3D42-7A15-47E1-84B2-6EC31D790CD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7025" y="847725"/>
            <a:ext cx="9305561" cy="21164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LUYỆN TỪ VÀ CÂU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ÔN VỀ TỪ CHỈ SỰ VẬT. SO SÁNH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Hình nền Powerpoint đẹp tạo nên một Slide chuyên nghiệp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12700"/>
            <a:ext cx="6134100" cy="32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503050405090304" pitchFamily="18" charset="0"/>
              </a:rPr>
              <a:t>  </a:t>
            </a:r>
            <a:r>
              <a:rPr lang="en-US" altLang="en-US" sz="4400" b="1" dirty="0">
                <a:latin typeface="Times New Roman" panose="02020503050405090304" pitchFamily="18" charset="0"/>
              </a:rPr>
              <a:t>d</a:t>
            </a:r>
            <a:r>
              <a:rPr lang="en-US" altLang="en-US" sz="4000" b="1" dirty="0">
                <a:latin typeface="Times New Roman" panose="02020503050405090304" pitchFamily="18" charset="0"/>
              </a:rPr>
              <a:t>.  Ơ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cái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dấu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hỏi</a:t>
            </a:r>
            <a:endParaRPr lang="en-US" altLang="en-US" sz="40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4000" b="1" dirty="0">
                <a:latin typeface="Times New Roman" panose="02020503050405090304" pitchFamily="18" charset="0"/>
              </a:rPr>
              <a:t>      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Trông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ngồ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ngộ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ghê</a:t>
            </a:r>
            <a:endParaRPr lang="en-US" altLang="en-US" sz="40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4000" b="1" dirty="0">
                <a:latin typeface="Times New Roman" panose="02020503050405090304" pitchFamily="18" charset="0"/>
              </a:rPr>
              <a:t>      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Như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vành</a:t>
            </a:r>
            <a:r>
              <a:rPr lang="en-US" altLang="en-US" sz="4000" b="1" dirty="0">
                <a:latin typeface="Times New Roman" panose="02020503050405090304" pitchFamily="18" charset="0"/>
              </a:rPr>
              <a:t> tai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nhỏ</a:t>
            </a:r>
            <a:endParaRPr lang="en-US" altLang="en-US" sz="40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4000" b="1" dirty="0">
                <a:latin typeface="Times New Roman" panose="02020503050405090304" pitchFamily="18" charset="0"/>
              </a:rPr>
              <a:t>      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Hỏi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rồi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lắng</a:t>
            </a:r>
            <a:r>
              <a:rPr lang="en-US" altLang="en-US" sz="4000" b="1" dirty="0"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latin typeface="Times New Roman" panose="02020503050405090304" pitchFamily="18" charset="0"/>
              </a:rPr>
              <a:t>nghe</a:t>
            </a:r>
            <a:r>
              <a:rPr lang="en-US" altLang="en-US" sz="4000" b="1" dirty="0">
                <a:latin typeface="Times New Roman" panose="02020503050405090304" pitchFamily="18" charset="0"/>
              </a:rPr>
              <a:t>.</a:t>
            </a:r>
            <a:endParaRPr lang="en-US" altLang="en-US" sz="40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800000"/>
                </a:solidFill>
                <a:latin typeface="Times New Roman" panose="02020503050405090304" pitchFamily="18" charset="0"/>
              </a:rPr>
              <a:t>                 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hạm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50305040509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503050405090304" pitchFamily="18" charset="0"/>
              </a:rPr>
              <a:t>Hà</a:t>
            </a:r>
            <a:endParaRPr lang="en-US" altLang="en-US" sz="3600" b="1" dirty="0" err="1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24100" y="635635"/>
            <a:ext cx="17335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24100" y="1922145"/>
            <a:ext cx="2352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162175"/>
            <a:ext cx="4886325" cy="38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18"/>
          <p:cNvSpPr/>
          <p:nvPr/>
        </p:nvSpPr>
        <p:spPr>
          <a:xfrm>
            <a:off x="235585" y="3367405"/>
            <a:ext cx="68611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i="1" dirty="0">
                <a:solidFill>
                  <a:srgbClr val="8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Vì sao dấu hỏi được so sánh với vành tai nhỏ?</a:t>
            </a:r>
            <a:endParaRPr lang="vi-VN" altLang="en-US" b="1" i="1" dirty="0">
              <a:solidFill>
                <a:srgbClr val="8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93445" y="4406265"/>
            <a:ext cx="5506085" cy="2451735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vi-VN" sz="2800" b="1" dirty="0">
                <a:latin typeface="Times New Roman" panose="02020503050405090304" pitchFamily="18" charset="0"/>
                <a:ea typeface="Times New Roman" panose="02020503050405090304" pitchFamily="18" charset="0"/>
              </a:rPr>
              <a:t>Vì dấu hỏi cong cong, nở rộng ở phía trên rồi nhỏ dần chẳng khác gì một vành tai. </a:t>
            </a:r>
            <a:endParaRPr lang="vi-VN" sz="2800" b="1" dirty="0"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110" grpId="0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495300"/>
            <a:ext cx="8610600" cy="6134100"/>
          </a:xfrm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457200" indent="-457200"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a)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Hai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bàn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tay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em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Như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hoa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đầu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cành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buNone/>
            </a:pPr>
            <a:r>
              <a:rPr lang="en-US" sz="35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                        </a:t>
            </a:r>
            <a:r>
              <a:rPr lang="en-US" sz="3600" b="1" dirty="0"/>
              <a:t>HUY CẬN</a:t>
            </a:r>
            <a:endParaRPr lang="en-US" sz="3600" b="1" dirty="0"/>
          </a:p>
          <a:p>
            <a:pPr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b)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Mặt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biển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sáng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như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tấm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thảm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khổng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lồ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bằng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ngọc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thạch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None/>
            </a:pPr>
            <a:r>
              <a:rPr lang="en-US" sz="36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                                                                                  </a:t>
            </a:r>
            <a:r>
              <a:rPr lang="en-US" sz="3600" b="1" dirty="0"/>
              <a:t>VŨ TÚ NAM</a:t>
            </a:r>
            <a:endParaRPr lang="en-US" sz="3600" b="1" dirty="0"/>
          </a:p>
          <a:p>
            <a:pPr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c)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Cánh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diều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như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dấu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“á”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Ai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vừa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tung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lên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trời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None/>
            </a:pPr>
            <a:r>
              <a:rPr lang="en-US" sz="41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           </a:t>
            </a:r>
            <a:r>
              <a:rPr lang="en-US" sz="3600" b="1" dirty="0"/>
              <a:t>LƯƠNG VĨNH PHÚC</a:t>
            </a:r>
            <a:endParaRPr lang="en-US" sz="3600" b="1" dirty="0"/>
          </a:p>
          <a:p>
            <a:pPr algn="ctr"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d) Ơ,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cái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dấu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hỏi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 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Trông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ngộ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ngộ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ghê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Như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vành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tai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nhỏ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>
              <a:buNone/>
            </a:pP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  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Hỏi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rồi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lắng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58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nghe</a:t>
            </a:r>
            <a:r>
              <a:rPr lang="en-US" sz="58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58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>
              <a:buNone/>
            </a:pPr>
            <a:r>
              <a:rPr lang="en-US" sz="2000" b="1" i="1" dirty="0"/>
              <a:t>                                                                    </a:t>
            </a:r>
            <a:r>
              <a:rPr lang="en-US" sz="3600" b="1" i="1" dirty="0"/>
              <a:t>PHẠM NHƯ HÀ</a:t>
            </a:r>
            <a:endParaRPr lang="en-US" sz="3600" b="1" i="1" dirty="0"/>
          </a:p>
          <a:p>
            <a:pPr>
              <a:buNone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2362200" y="839066"/>
            <a:ext cx="762000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5715000" y="1678132"/>
            <a:ext cx="762000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4100946" y="2819400"/>
            <a:ext cx="775855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5257800" y="5038726"/>
            <a:ext cx="838200" cy="595745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extBox 3"/>
          <p:cNvSpPr txBox="1"/>
          <p:nvPr/>
        </p:nvSpPr>
        <p:spPr>
          <a:xfrm>
            <a:off x="4457700" y="662940"/>
            <a:ext cx="3276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KẾT LUẬN</a:t>
            </a:r>
            <a:endParaRPr lang="en-US" altLang="en-US" b="1" dirty="0">
              <a:solidFill>
                <a:srgbClr val="00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7895" y="1664970"/>
            <a:ext cx="8264525" cy="27070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sz="3200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- </a:t>
            </a:r>
            <a:r>
              <a:rPr sz="3200" i="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 sự vật được so sánh với nhau thường có điểm tương đồng về hình dáng, m</a:t>
            </a:r>
            <a:r>
              <a:rPr sz="3200" i="0" dirty="0">
                <a:solidFill>
                  <a:srgbClr val="FF0000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sz="3200" i="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u sắc, kích thước.</a:t>
            </a:r>
            <a:r>
              <a:rPr lang="vi-VN" sz="3200" i="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..</a:t>
            </a:r>
            <a:endParaRPr sz="3200" i="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 eaLnBrk="1" hangingPunct="1"/>
            <a:r>
              <a:rPr sz="3200" i="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- Ta thường sử dụng từ “như” để nối giữa 2 sự vật được so sánh.</a:t>
            </a:r>
            <a:endParaRPr sz="3200" i="0" dirty="0">
              <a:solidFill>
                <a:srgbClr val="FF0000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4 Hình Nền PowerPoint Thuyết Trình Đẹp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47450" y="1182221"/>
            <a:ext cx="861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just" eaLnBrk="1" hangingPunct="1"/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Bài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3</a:t>
            </a:r>
            <a:r>
              <a:rPr lang="en-US" altLang="en-US" sz="4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những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hình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ảnh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so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sánh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ở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bài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tập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2,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em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thích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hình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ảnh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nào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?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Vì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sao</a:t>
            </a:r>
            <a:r>
              <a:rPr lang="en-US" altLang="en-US" sz="44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?</a:t>
            </a:r>
            <a:endParaRPr lang="en-US" altLang="en-US" sz="4400" b="1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WordArt 2"/>
          <p:cNvSpPr>
            <a:spLocks noTextEdit="1"/>
          </p:cNvSpPr>
          <p:nvPr/>
        </p:nvSpPr>
        <p:spPr>
          <a:xfrm>
            <a:off x="3429000" y="533400"/>
            <a:ext cx="53816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p>
            <a:pPr algn="ctr"/>
            <a:r>
              <a:rPr lang="en-US" sz="5400" b="1" i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503050405090304" pitchFamily="18" charset="0"/>
                <a:ea typeface="Times New Roman" panose="02020503050405090304" pitchFamily="18" charset="0"/>
              </a:rPr>
              <a:t>Hoạt động trò chơi</a:t>
            </a:r>
            <a:endParaRPr lang="en-US" sz="5400" b="1" i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54275" name="WordArt 3"/>
          <p:cNvSpPr>
            <a:spLocks noTextEdit="1"/>
          </p:cNvSpPr>
          <p:nvPr/>
        </p:nvSpPr>
        <p:spPr>
          <a:xfrm>
            <a:off x="3733800" y="1295400"/>
            <a:ext cx="45243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/>
            <a:r>
              <a:rPr lang="en-US" sz="3600" b="1" i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503050405090304" pitchFamily="18" charset="0"/>
                <a:ea typeface="Times New Roman" panose="02020503050405090304" pitchFamily="18" charset="0"/>
              </a:rPr>
              <a:t>Ai nhanh hơn</a:t>
            </a:r>
            <a:endParaRPr lang="en-US" sz="3600" b="1" i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91143" name="Rectangle 7"/>
          <p:cNvSpPr/>
          <p:nvPr/>
        </p:nvSpPr>
        <p:spPr>
          <a:xfrm>
            <a:off x="2133600" y="3046730"/>
            <a:ext cx="2819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900" dirty="0"/>
              <a:t>   </a:t>
            </a:r>
            <a:r>
              <a:rPr lang="en-US" altLang="en-US" sz="28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Hai b</a:t>
            </a:r>
            <a:r>
              <a:rPr lang="en-US" altLang="en-US" sz="2800" b="1" i="1" dirty="0"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lang="en-US" altLang="en-US" sz="28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 tay em</a:t>
            </a:r>
            <a:r>
              <a:rPr lang="en-US" altLang="en-US" sz="1900" dirty="0"/>
              <a:t>       </a:t>
            </a:r>
            <a:endParaRPr lang="en-US" altLang="en-US" sz="1900" dirty="0"/>
          </a:p>
        </p:txBody>
      </p:sp>
      <p:sp>
        <p:nvSpPr>
          <p:cNvPr id="91144" name="Rectangle 8"/>
          <p:cNvSpPr/>
          <p:nvPr/>
        </p:nvSpPr>
        <p:spPr>
          <a:xfrm>
            <a:off x="6934200" y="3046572"/>
            <a:ext cx="21075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v</a:t>
            </a:r>
            <a:r>
              <a:rPr lang="en-US" altLang="en-US" sz="2800" b="1" i="1" dirty="0"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lang="en-US" altLang="en-US" sz="28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nh tai nhỏ</a:t>
            </a:r>
            <a:r>
              <a:rPr lang="en-US" altLang="en-US" sz="1900" dirty="0"/>
              <a:t> </a:t>
            </a:r>
            <a:endParaRPr lang="en-US" altLang="en-US" sz="1900" dirty="0"/>
          </a:p>
        </p:txBody>
      </p:sp>
      <p:sp>
        <p:nvSpPr>
          <p:cNvPr id="91145" name="Rectangle 9"/>
          <p:cNvSpPr/>
          <p:nvPr/>
        </p:nvSpPr>
        <p:spPr>
          <a:xfrm>
            <a:off x="2393950" y="3695859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</a:rPr>
              <a:t>Cánh diều</a:t>
            </a:r>
            <a:r>
              <a:rPr lang="en-US" altLang="en-US" sz="1900" dirty="0"/>
              <a:t>              </a:t>
            </a:r>
            <a:endParaRPr lang="en-US" altLang="en-US" sz="1900" dirty="0"/>
          </a:p>
        </p:txBody>
      </p:sp>
      <p:sp>
        <p:nvSpPr>
          <p:cNvPr id="91146" name="Rectangle 10"/>
          <p:cNvSpPr/>
          <p:nvPr/>
        </p:nvSpPr>
        <p:spPr>
          <a:xfrm>
            <a:off x="6954838" y="3740309"/>
            <a:ext cx="30270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</a:rPr>
              <a:t>tấm thảm khổng lồ</a:t>
            </a:r>
            <a:r>
              <a:rPr lang="en-US" altLang="en-US" sz="1900" dirty="0"/>
              <a:t> </a:t>
            </a:r>
            <a:endParaRPr lang="en-US" altLang="en-US" sz="1900" dirty="0"/>
          </a:p>
        </p:txBody>
      </p:sp>
      <p:sp>
        <p:nvSpPr>
          <p:cNvPr id="91147" name="Rectangle 11"/>
          <p:cNvSpPr/>
          <p:nvPr/>
        </p:nvSpPr>
        <p:spPr>
          <a:xfrm>
            <a:off x="2324100" y="4475322"/>
            <a:ext cx="14452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</a:rPr>
              <a:t>Dấu hỏi</a:t>
            </a:r>
            <a:r>
              <a:rPr lang="en-US" altLang="en-US" sz="1900" dirty="0"/>
              <a:t> </a:t>
            </a:r>
            <a:endParaRPr lang="en-US" altLang="en-US" sz="1900" dirty="0"/>
          </a:p>
        </p:txBody>
      </p:sp>
      <p:sp>
        <p:nvSpPr>
          <p:cNvPr id="91148" name="Rectangle 12"/>
          <p:cNvSpPr/>
          <p:nvPr/>
        </p:nvSpPr>
        <p:spPr>
          <a:xfrm>
            <a:off x="6858000" y="4426109"/>
            <a:ext cx="22650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</a:rPr>
              <a:t>hoa đầu cành</a:t>
            </a:r>
            <a:r>
              <a:rPr lang="en-US" altLang="en-US" sz="1900" dirty="0"/>
              <a:t> </a:t>
            </a:r>
            <a:endParaRPr lang="en-US" altLang="en-US" sz="1900" dirty="0"/>
          </a:p>
        </p:txBody>
      </p:sp>
      <p:sp>
        <p:nvSpPr>
          <p:cNvPr id="91149" name="Rectangle 13"/>
          <p:cNvSpPr/>
          <p:nvPr/>
        </p:nvSpPr>
        <p:spPr>
          <a:xfrm>
            <a:off x="2209800" y="5188109"/>
            <a:ext cx="26416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</a:rPr>
              <a:t>Mặt biển</a:t>
            </a:r>
            <a:r>
              <a:rPr lang="en-US" altLang="en-US" sz="1900" dirty="0"/>
              <a:t>                 </a:t>
            </a:r>
            <a:endParaRPr lang="en-US" altLang="en-US" sz="1900" dirty="0"/>
          </a:p>
        </p:txBody>
      </p:sp>
      <p:sp>
        <p:nvSpPr>
          <p:cNvPr id="91150" name="Rectangle 14"/>
          <p:cNvSpPr/>
          <p:nvPr/>
        </p:nvSpPr>
        <p:spPr>
          <a:xfrm>
            <a:off x="6858000" y="5188109"/>
            <a:ext cx="23050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</a:rPr>
              <a:t>búp trên cành</a:t>
            </a:r>
            <a:r>
              <a:rPr lang="en-US" altLang="en-US" sz="1900" dirty="0"/>
              <a:t> </a:t>
            </a:r>
            <a:endParaRPr lang="en-US" altLang="en-US" sz="1900" dirty="0"/>
          </a:p>
        </p:txBody>
      </p:sp>
      <p:sp>
        <p:nvSpPr>
          <p:cNvPr id="91151" name="Rectangle 15"/>
          <p:cNvSpPr/>
          <p:nvPr/>
        </p:nvSpPr>
        <p:spPr>
          <a:xfrm>
            <a:off x="2133600" y="5873909"/>
            <a:ext cx="13093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</a:rPr>
              <a:t>Trẻ em</a:t>
            </a:r>
            <a:r>
              <a:rPr lang="en-US" altLang="en-US" sz="2800" dirty="0">
                <a:latin typeface="Times New Roman" panose="02020503050405090304" pitchFamily="18" charset="0"/>
              </a:rPr>
              <a:t> </a:t>
            </a:r>
            <a:endParaRPr lang="en-US" altLang="en-US" sz="2800" dirty="0">
              <a:latin typeface="Times New Roman" panose="02020503050405090304" pitchFamily="18" charset="0"/>
            </a:endParaRPr>
          </a:p>
        </p:txBody>
      </p:sp>
      <p:sp>
        <p:nvSpPr>
          <p:cNvPr id="91152" name="Rectangle 16"/>
          <p:cNvSpPr/>
          <p:nvPr/>
        </p:nvSpPr>
        <p:spPr>
          <a:xfrm>
            <a:off x="6781800" y="5873909"/>
            <a:ext cx="10915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503050405090304" pitchFamily="18" charset="0"/>
              </a:rPr>
              <a:t>dấu á</a:t>
            </a:r>
            <a:r>
              <a:rPr lang="en-US" altLang="en-US" sz="2800" dirty="0">
                <a:latin typeface="Times New Roman" panose="02020503050405090304" pitchFamily="18" charset="0"/>
              </a:rPr>
              <a:t> </a:t>
            </a:r>
            <a:endParaRPr lang="en-US" altLang="en-US" sz="2800" dirty="0">
              <a:latin typeface="Times New Roman" panose="02020503050405090304" pitchFamily="18" charset="0"/>
            </a:endParaRPr>
          </a:p>
        </p:txBody>
      </p:sp>
      <p:sp>
        <p:nvSpPr>
          <p:cNvPr id="91153" name="Line 17"/>
          <p:cNvSpPr/>
          <p:nvPr/>
        </p:nvSpPr>
        <p:spPr>
          <a:xfrm>
            <a:off x="5029200" y="3352800"/>
            <a:ext cx="1828800" cy="1371600"/>
          </a:xfrm>
          <a:prstGeom prst="line">
            <a:avLst/>
          </a:prstGeom>
          <a:ln w="19050" cap="flat" cmpd="sng">
            <a:solidFill>
              <a:srgbClr val="8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4" name="Rectangle 18"/>
          <p:cNvSpPr/>
          <p:nvPr/>
        </p:nvSpPr>
        <p:spPr>
          <a:xfrm>
            <a:off x="2743200" y="2436337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6600"/>
                </a:solidFill>
                <a:latin typeface="Times New Roman" panose="02020503050405090304" pitchFamily="18" charset="0"/>
              </a:rPr>
              <a:t>Nối những sự vật được so sánh với nhau.</a:t>
            </a:r>
            <a:endParaRPr lang="en-US" altLang="en-US" b="1" dirty="0">
              <a:solidFill>
                <a:srgbClr val="0066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91155" name="Line 19"/>
          <p:cNvSpPr/>
          <p:nvPr/>
        </p:nvSpPr>
        <p:spPr>
          <a:xfrm flipV="1">
            <a:off x="3581400" y="3962400"/>
            <a:ext cx="3276600" cy="1524000"/>
          </a:xfrm>
          <a:prstGeom prst="line">
            <a:avLst/>
          </a:prstGeom>
          <a:ln w="19050" cap="flat" cmpd="sng">
            <a:solidFill>
              <a:srgbClr val="8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6" name="Line 20"/>
          <p:cNvSpPr/>
          <p:nvPr/>
        </p:nvSpPr>
        <p:spPr>
          <a:xfrm flipV="1">
            <a:off x="3810000" y="3429000"/>
            <a:ext cx="3124200" cy="1371600"/>
          </a:xfrm>
          <a:prstGeom prst="line">
            <a:avLst/>
          </a:prstGeom>
          <a:ln w="19050" cap="flat" cmpd="sng">
            <a:solidFill>
              <a:srgbClr val="8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7" name="Line 21"/>
          <p:cNvSpPr/>
          <p:nvPr/>
        </p:nvSpPr>
        <p:spPr>
          <a:xfrm flipV="1">
            <a:off x="3505200" y="5410200"/>
            <a:ext cx="3276600" cy="762000"/>
          </a:xfrm>
          <a:prstGeom prst="line">
            <a:avLst/>
          </a:prstGeom>
          <a:ln w="19050" cap="flat" cmpd="sng">
            <a:solidFill>
              <a:srgbClr val="8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8" name="Line 22"/>
          <p:cNvSpPr/>
          <p:nvPr/>
        </p:nvSpPr>
        <p:spPr>
          <a:xfrm>
            <a:off x="4114800" y="4038600"/>
            <a:ext cx="2819400" cy="2133600"/>
          </a:xfrm>
          <a:prstGeom prst="line">
            <a:avLst/>
          </a:prstGeom>
          <a:ln w="19050" cap="flat" cmpd="sng">
            <a:solidFill>
              <a:srgbClr val="80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1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1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1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1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1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1"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  <p:bldP spid="91145" grpId="0"/>
      <p:bldP spid="91146" grpId="0"/>
      <p:bldP spid="91147" grpId="0"/>
      <p:bldP spid="91148" grpId="0"/>
      <p:bldP spid="91149" grpId="0"/>
      <p:bldP spid="91150" grpId="0"/>
      <p:bldP spid="91151" grpId="0"/>
      <p:bldP spid="91152" grpId="0"/>
      <p:bldP spid="911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7785" y="-13335"/>
            <a:ext cx="12122785" cy="6871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55299" name="TextBox 3"/>
          <p:cNvSpPr txBox="1"/>
          <p:nvPr/>
        </p:nvSpPr>
        <p:spPr>
          <a:xfrm>
            <a:off x="333375" y="990600"/>
            <a:ext cx="12019915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Điền tiếp v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 chỗ chấm:</a:t>
            </a:r>
            <a:endParaRPr lang="en-US" altLang="en-US" sz="3600" b="1" i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2F5597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	- </a:t>
            </a:r>
            <a:r>
              <a:rPr lang="en-US" altLang="en-US" sz="3600" b="1" dirty="0">
                <a:solidFill>
                  <a:srgbClr val="2F5597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Đen như ...</a:t>
            </a:r>
            <a:endParaRPr lang="en-US" altLang="en-US" sz="3600" b="1" dirty="0">
              <a:solidFill>
                <a:srgbClr val="2F5597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2F5597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	- Đôi mắt chú mèo tròn như</a:t>
            </a:r>
            <a:r>
              <a:rPr lang="en-US" altLang="en-US" sz="3600" b="1" dirty="0">
                <a:solidFill>
                  <a:srgbClr val="2F5597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…</a:t>
            </a:r>
            <a:r>
              <a:rPr lang="en-US" altLang="en-US" sz="3600" b="1" dirty="0">
                <a:solidFill>
                  <a:srgbClr val="2F5597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altLang="en-US" sz="3600" b="1" dirty="0">
              <a:solidFill>
                <a:srgbClr val="2F5597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2F5597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	- Hai cái tai chú mèo như </a:t>
            </a:r>
            <a:r>
              <a:rPr lang="en-US" altLang="en-US" sz="3600" b="1" dirty="0">
                <a:solidFill>
                  <a:srgbClr val="2F5597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…</a:t>
            </a:r>
            <a:endParaRPr lang="en-US" altLang="en-US" sz="3600" b="1" dirty="0">
              <a:solidFill>
                <a:srgbClr val="2F5597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2F5597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	- Trắng như ...</a:t>
            </a:r>
            <a:endParaRPr lang="en-US" altLang="en-US" sz="3600" b="1" dirty="0">
              <a:solidFill>
                <a:srgbClr val="2F5597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2F5597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	- Ông mặt trời đỏ rực như ...</a:t>
            </a:r>
            <a:endParaRPr lang="en-US" altLang="en-US" sz="3600" b="1" dirty="0">
              <a:solidFill>
                <a:srgbClr val="2F5597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180" y="1752600"/>
            <a:ext cx="1371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than.</a:t>
            </a:r>
            <a:endParaRPr lang="en-US" altLang="en-US" sz="3600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5135" y="2557463"/>
            <a:ext cx="3352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hai hòn bi ve.</a:t>
            </a:r>
            <a:endParaRPr lang="en-US" altLang="en-US" sz="3600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7460" y="3398520"/>
            <a:ext cx="30499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hai cái nấm</a:t>
            </a:r>
            <a:r>
              <a:rPr lang="vi-VN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vi-VN" altLang="en-US" sz="3600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9995" y="4197033"/>
            <a:ext cx="1447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bông</a:t>
            </a:r>
            <a:r>
              <a:rPr lang="vi-VN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vi-VN" altLang="en-US" sz="3600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9380" y="5035550"/>
            <a:ext cx="46348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quả cầu </a:t>
            </a:r>
            <a:r>
              <a:rPr lang="en-US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lửa</a:t>
            </a:r>
            <a:r>
              <a:rPr lang="vi-VN" altLang="en-US" sz="3600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vi-VN" altLang="en-US" sz="3600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ền Cảnh Quan Thiên Nhiên Với Thiết Kế Ngộ Nghĩnh Phù Hợp Với Trẻ Em, Thiên  Nhiên, Lý Lịch, Buồn Cười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5049" y="714374"/>
            <a:ext cx="7191375" cy="3914775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 defTabSz="913765">
              <a:buClrTx/>
              <a:buFontTx/>
              <a:buNone/>
            </a:pP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Tiết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học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kết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thúc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rồi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!!</a:t>
            </a:r>
            <a:endParaRPr lang="en-US" sz="48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  <a:p>
            <a:pPr algn="ctr" defTabSz="913765">
              <a:buClrTx/>
              <a:buFontTx/>
              <a:buNone/>
            </a:pP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CHÀO TẠM BỆT </a:t>
            </a:r>
            <a:endParaRPr lang="en-US" sz="48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  <a:p>
            <a:pPr algn="ctr" defTabSz="913765">
              <a:buClrTx/>
              <a:buFontTx/>
              <a:buNone/>
            </a:pP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CÁC CON</a:t>
            </a:r>
            <a:r>
              <a:rPr lang="vi-VN" alt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!</a:t>
            </a:r>
            <a:endParaRPr lang="vi-VN" altLang="en-US" sz="48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503050405090304" pitchFamily="18" charset="0"/>
              <a:ea typeface="+mn-ea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7025" y="847725"/>
            <a:ext cx="9305561" cy="21164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endParaRPr lang="vi-V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  <a:endParaRPr lang="vi-V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Box 2"/>
          <p:cNvSpPr txBox="1"/>
          <p:nvPr/>
        </p:nvSpPr>
        <p:spPr>
          <a:xfrm>
            <a:off x="2584450" y="609600"/>
            <a:ext cx="4251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Hãy tìm từ ngữ:</a:t>
            </a:r>
            <a:endParaRPr lang="en-US" altLang="en-US" b="1" dirty="0">
              <a:solidFill>
                <a:srgbClr val="FF0000"/>
              </a:solidFill>
              <a:latin typeface="Times New Roman" panose="02020503050405090304" pitchFamily="18" charset="0"/>
              <a:ea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5365" name="TextBox 4"/>
          <p:cNvSpPr txBox="1"/>
          <p:nvPr/>
        </p:nvSpPr>
        <p:spPr>
          <a:xfrm>
            <a:off x="1828800" y="1371600"/>
            <a:ext cx="4017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206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-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Từ ngữ chỉ người:</a:t>
            </a:r>
            <a:endParaRPr lang="en-US" altLang="en-US" b="1" dirty="0">
              <a:solidFill>
                <a:srgbClr val="00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15366" name="TextBox 5"/>
          <p:cNvSpPr txBox="1"/>
          <p:nvPr/>
        </p:nvSpPr>
        <p:spPr>
          <a:xfrm>
            <a:off x="1828800" y="1925955"/>
            <a:ext cx="40189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206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-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Từ ngữ chỉ con vật:</a:t>
            </a:r>
            <a:endParaRPr lang="en-US" altLang="en-US" b="1" dirty="0">
              <a:solidFill>
                <a:srgbClr val="002060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15367" name="TextBox 6"/>
          <p:cNvSpPr txBox="1"/>
          <p:nvPr/>
        </p:nvSpPr>
        <p:spPr>
          <a:xfrm>
            <a:off x="1828800" y="2419350"/>
            <a:ext cx="3962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-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Từ ngữ chỉ đồ vật:</a:t>
            </a:r>
            <a:endParaRPr lang="en-US" altLang="en-US" b="1" dirty="0">
              <a:solidFill>
                <a:srgbClr val="00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15368" name="TextBox 7"/>
          <p:cNvSpPr txBox="1"/>
          <p:nvPr/>
        </p:nvSpPr>
        <p:spPr>
          <a:xfrm>
            <a:off x="1835150" y="2930525"/>
            <a:ext cx="42189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206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-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Từ ngữ chỉ cây cối:</a:t>
            </a:r>
            <a:endParaRPr lang="en-US" altLang="en-US" b="1" dirty="0">
              <a:solidFill>
                <a:srgbClr val="00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020" y="1371600"/>
            <a:ext cx="5238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Giáo viên, kỹ sư, bộ đội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…</a:t>
            </a:r>
            <a:endParaRPr lang="en-US" altLang="en-US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1180" y="1911668"/>
            <a:ext cx="350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Bò, g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, mèo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…</a:t>
            </a:r>
            <a:endParaRPr lang="en-US" altLang="en-US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200" y="2913380"/>
            <a:ext cx="46196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Chuối, xo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i, táo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…</a:t>
            </a:r>
            <a:endParaRPr lang="en-US" altLang="en-US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4825" y="2413000"/>
            <a:ext cx="40570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n, ghế, tủ lạnh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503050405090304" pitchFamily="18" charset="0"/>
                <a:ea typeface="Times New Roman" panose="02020503050405090304" pitchFamily="18" charset="0"/>
              </a:rPr>
              <a:t>…</a:t>
            </a:r>
            <a:endParaRPr lang="en-US" altLang="en-US" b="1" dirty="0">
              <a:solidFill>
                <a:srgbClr val="CC00FF"/>
              </a:solidFill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7025" y="847725"/>
            <a:ext cx="9305561" cy="21164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LUYỆN TỪ VÀ CÂU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ÔN VỀ TỪ CHỈ SỰ VẬT. SO SÁNH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Du an nghe thua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7070" y="743585"/>
            <a:ext cx="9278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Bài</a:t>
            </a:r>
            <a:r>
              <a:rPr lang="en-US" sz="3200" b="1" i="1" u="sng" dirty="0">
                <a:latin typeface="Times New Roman" panose="02020503050405090304" pitchFamily="18" charset="0"/>
                <a:cs typeface="Times New Roman" panose="02020503050405090304" pitchFamily="18" charset="0"/>
              </a:rPr>
              <a:t> 1 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Tìm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từ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ngữ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chỉ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sự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vật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khổ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thơ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sau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</a:t>
            </a:r>
            <a:endParaRPr lang="en-US" sz="32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200150" y="2154089"/>
            <a:ext cx="3810000" cy="319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răng</a:t>
            </a:r>
            <a:endParaRPr lang="en-US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Răng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trắng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hoa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nhài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chải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tóc</a:t>
            </a:r>
            <a:endParaRPr lang="en-US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Tóc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ngời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ánh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HUY CẬN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1300" y="2154089"/>
            <a:ext cx="364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đánh</a:t>
            </a:r>
            <a:r>
              <a:rPr lang="en-US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răng</a:t>
            </a:r>
            <a:endParaRPr lang="en-US" sz="3200" b="1" i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5238" y="2738864"/>
            <a:ext cx="403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Răng</a:t>
            </a:r>
            <a:r>
              <a:rPr lang="en-US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trắng</a:t>
            </a:r>
            <a:r>
              <a:rPr lang="en-US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nhài</a:t>
            </a:r>
            <a:r>
              <a:rPr lang="en-US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85238" y="3295507"/>
            <a:ext cx="385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chải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tóc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5238" y="3935335"/>
            <a:ext cx="371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Tóc</a:t>
            </a:r>
            <a:r>
              <a:rPr lang="en-US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ngời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ánh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mai</a:t>
            </a:r>
            <a:r>
              <a:rPr lang="en-US" sz="3200" b="1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Tải +999 Hình Nền Powerpoint Đơn Giản Mà Đẹp Năm 201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2574" y="0"/>
            <a:ext cx="10029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Bài</a:t>
            </a:r>
            <a:r>
              <a:rPr lang="en-US" altLang="en-US" sz="3200" b="1" i="1" u="sng" dirty="0">
                <a:latin typeface="Times New Roman" panose="02020503050405090304" pitchFamily="18" charset="0"/>
                <a:cs typeface="Times New Roman" panose="02020503050405090304" pitchFamily="18" charset="0"/>
              </a:rPr>
              <a:t> 2</a:t>
            </a:r>
            <a:r>
              <a:rPr lang="en-US" alt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Tìm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những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sự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vật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được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so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sánh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với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thơ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văn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dưới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i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đây</a:t>
            </a:r>
            <a:r>
              <a:rPr lang="en-US" alt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 </a:t>
            </a:r>
            <a:endParaRPr lang="en-US" altLang="en-US" sz="32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14400" y="1511299"/>
            <a:ext cx="365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2800" b="1" dirty="0">
                <a:latin typeface="Times New Roman" panose="02020503050405090304" pitchFamily="18" charset="0"/>
              </a:rPr>
              <a:t>Hai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bàn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tay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em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  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Như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hoa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đầu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cành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        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Huy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cận</a:t>
            </a:r>
            <a:endParaRPr lang="en-US" altLang="en-US" sz="2800" b="1" dirty="0">
              <a:solidFill>
                <a:srgbClr val="0000FF"/>
              </a:solidFill>
              <a:latin typeface="Times New Roman" panose="0202050305040509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71525" y="3973513"/>
            <a:ext cx="617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b.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Mặt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biển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sáng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trong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như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tấm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thảm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khổng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lồ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bằng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ngọc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thạch</a:t>
            </a:r>
            <a:r>
              <a:rPr lang="en-US" altLang="en-US" sz="2800" b="1" dirty="0">
                <a:latin typeface="Times New Roman" panose="02020503050405090304" pitchFamily="18" charset="0"/>
              </a:rPr>
              <a:t>.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                       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Vũ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 Tú Nam</a:t>
            </a:r>
            <a:endParaRPr lang="en-US" altLang="en-US" sz="2800" b="1" dirty="0">
              <a:solidFill>
                <a:srgbClr val="0000FF"/>
              </a:solidFill>
              <a:latin typeface="Times New Roman" panose="0202050305040509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734175" y="1535905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c. 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Cánh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diều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như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dấu</a:t>
            </a:r>
            <a:r>
              <a:rPr lang="en-US" altLang="en-US" sz="2800" b="1" dirty="0">
                <a:latin typeface="Times New Roman" panose="02020503050405090304" pitchFamily="18" charset="0"/>
              </a:rPr>
              <a:t> á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     Ai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vừa</a:t>
            </a:r>
            <a:r>
              <a:rPr lang="en-US" altLang="en-US" sz="2800" b="1" dirty="0">
                <a:latin typeface="Times New Roman" panose="02020503050405090304" pitchFamily="18" charset="0"/>
              </a:rPr>
              <a:t> tung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lên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trời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Lương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Vĩnh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Phúc</a:t>
            </a:r>
            <a:endParaRPr lang="en-US" altLang="en-US" sz="2400" b="1" dirty="0">
              <a:solidFill>
                <a:srgbClr val="0000FF"/>
              </a:solidFill>
              <a:latin typeface="Times New Roman" panose="0202050305040509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1850" y="4120276"/>
            <a:ext cx="61912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d.    Ơ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cái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dấu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hỏi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Trông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ngồ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ngộ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ghê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Như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vành</a:t>
            </a:r>
            <a:r>
              <a:rPr lang="en-US" altLang="en-US" sz="2800" b="1" dirty="0">
                <a:latin typeface="Times New Roman" panose="02020503050405090304" pitchFamily="18" charset="0"/>
              </a:rPr>
              <a:t> tai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nhỏ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Hỏi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rồi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lắng</a:t>
            </a:r>
            <a:r>
              <a:rPr lang="en-US" altLang="en-US" sz="2800" b="1" dirty="0"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</a:rPr>
              <a:t>nghe</a:t>
            </a:r>
            <a:r>
              <a:rPr lang="en-US" altLang="en-US" sz="2800" b="1" dirty="0">
                <a:latin typeface="Times New Roman" panose="02020503050405090304" pitchFamily="18" charset="0"/>
              </a:rPr>
              <a:t>.</a:t>
            </a:r>
            <a:endParaRPr lang="en-US" altLang="en-US" sz="2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800000"/>
                </a:solidFill>
                <a:latin typeface="Times New Roman" panose="02020503050405090304" pitchFamily="18" charset="0"/>
              </a:rPr>
              <a:t>          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Phạm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Hà</a:t>
            </a:r>
            <a:endParaRPr lang="en-US" altLang="en-US" sz="2800" b="1" dirty="0">
              <a:solidFill>
                <a:srgbClr val="0000FF"/>
              </a:solidFill>
              <a:latin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Hình nền Powerpoint đẹp tạo nên một Slide chuyên nghiệp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8675" y="457200"/>
            <a:ext cx="777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4400" b="1" dirty="0">
                <a:latin typeface="Times New Roman" panose="02020503050405090304" pitchFamily="18" charset="0"/>
              </a:rPr>
              <a:t> Hai </a:t>
            </a:r>
            <a:r>
              <a:rPr lang="en-US" altLang="en-US" sz="4400" b="1" dirty="0" err="1">
                <a:latin typeface="Times New Roman" panose="02020503050405090304" pitchFamily="18" charset="0"/>
              </a:rPr>
              <a:t>bàn</a:t>
            </a:r>
            <a:r>
              <a:rPr lang="en-US" altLang="en-US" sz="4400" b="1" dirty="0">
                <a:latin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latin typeface="Times New Roman" panose="02020503050405090304" pitchFamily="18" charset="0"/>
              </a:rPr>
              <a:t>tay</a:t>
            </a:r>
            <a:r>
              <a:rPr lang="en-US" altLang="en-US" sz="4400" b="1" dirty="0">
                <a:latin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latin typeface="Times New Roman" panose="02020503050405090304" pitchFamily="18" charset="0"/>
              </a:rPr>
              <a:t>em</a:t>
            </a:r>
            <a:endParaRPr lang="en-US" altLang="en-US" sz="44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503050405090304" pitchFamily="18" charset="0"/>
              </a:rPr>
              <a:t>    </a:t>
            </a:r>
            <a:r>
              <a:rPr lang="en-US" altLang="en-US" sz="4400" b="1" dirty="0" err="1">
                <a:latin typeface="Times New Roman" panose="02020503050405090304" pitchFamily="18" charset="0"/>
              </a:rPr>
              <a:t>Như</a:t>
            </a:r>
            <a:r>
              <a:rPr lang="en-US" altLang="en-US" sz="4400" b="1" dirty="0">
                <a:latin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latin typeface="Times New Roman" panose="02020503050405090304" pitchFamily="18" charset="0"/>
              </a:rPr>
              <a:t>hoa</a:t>
            </a:r>
            <a:r>
              <a:rPr lang="en-US" altLang="en-US" sz="4400" b="1" dirty="0">
                <a:latin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latin typeface="Times New Roman" panose="02020503050405090304" pitchFamily="18" charset="0"/>
              </a:rPr>
              <a:t>đầu</a:t>
            </a:r>
            <a:r>
              <a:rPr lang="en-US" altLang="en-US" sz="4400" b="1" dirty="0">
                <a:latin typeface="Times New Roman" panose="02020503050405090304" pitchFamily="18" charset="0"/>
              </a:rPr>
              <a:t> </a:t>
            </a:r>
            <a:r>
              <a:rPr lang="en-US" altLang="en-US" sz="4400" b="1" dirty="0" err="1">
                <a:latin typeface="Times New Roman" panose="02020503050405090304" pitchFamily="18" charset="0"/>
              </a:rPr>
              <a:t>cành</a:t>
            </a:r>
            <a:endParaRPr lang="en-US" altLang="en-US" sz="44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503050405090304" pitchFamily="18" charset="0"/>
              </a:rPr>
              <a:t>      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503050405090304" pitchFamily="18" charset="0"/>
              </a:rPr>
              <a:t>Huy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503050405090304" pitchFamily="18" charset="0"/>
              </a:rPr>
              <a:t>Cận</a:t>
            </a:r>
            <a:endParaRPr lang="en-US" altLang="en-US" sz="4000" b="1" dirty="0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1" y="2438400"/>
            <a:ext cx="5324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524000" y="1209675"/>
            <a:ext cx="3619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52725" y="1895475"/>
            <a:ext cx="3124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110" name="Rectangle 18"/>
          <p:cNvSpPr/>
          <p:nvPr/>
        </p:nvSpPr>
        <p:spPr>
          <a:xfrm>
            <a:off x="209550" y="3136901"/>
            <a:ext cx="6248400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800" b="1" i="1" dirty="0">
                <a:solidFill>
                  <a:srgbClr val="8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Vì sao hai bàn tay em bé lại được so sánh với hoa đầu cành?</a:t>
            </a:r>
            <a:endParaRPr lang="vi-VN" altLang="en-US" sz="2800" b="1" i="1" dirty="0">
              <a:solidFill>
                <a:srgbClr val="80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84505" y="4509135"/>
            <a:ext cx="5257800" cy="1828800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Vì hai b</a:t>
            </a:r>
            <a:r>
              <a:rPr sz="2800" b="1" dirty="0">
                <a:latin typeface="Times New Roman" panose="02020503050405090304" pitchFamily="18" charset="0"/>
                <a:ea typeface="Times New Roman" panose="02020503050405090304" pitchFamily="18" charset="0"/>
              </a:rPr>
              <a:t>à</a:t>
            </a:r>
            <a:r>
              <a:rPr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 tay của bé nhỏ, xinh </a:t>
            </a:r>
            <a:r>
              <a:rPr lang="vi-V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đẹp </a:t>
            </a:r>
            <a:r>
              <a:rPr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như một bông hoa</a:t>
            </a:r>
            <a:endParaRPr sz="2800" b="1" dirty="0"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110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slide đẹp, tinh tế và chuyên nghiệ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23975" y="471488"/>
            <a:ext cx="7620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503050405090304" pitchFamily="18" charset="0"/>
              </a:rPr>
              <a:t> b.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Mặt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biển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sáng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trong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như</a:t>
            </a:r>
            <a:endParaRPr lang="en-US" altLang="en-US" sz="36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tấm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thảm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khổng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lồ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bằng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ngọc</a:t>
            </a:r>
            <a:r>
              <a:rPr lang="en-US" altLang="en-US" sz="3600" b="1" dirty="0">
                <a:latin typeface="Times New Roman" panose="02020503050405090304" pitchFamily="18" charset="0"/>
              </a:rPr>
              <a:t> </a:t>
            </a:r>
            <a:r>
              <a:rPr lang="en-US" altLang="en-US" sz="3600" b="1" dirty="0" err="1">
                <a:latin typeface="Times New Roman" panose="02020503050405090304" pitchFamily="18" charset="0"/>
              </a:rPr>
              <a:t>thạch</a:t>
            </a:r>
            <a:r>
              <a:rPr lang="en-US" altLang="en-US" sz="3600" b="1" dirty="0">
                <a:latin typeface="Times New Roman" panose="02020503050405090304" pitchFamily="18" charset="0"/>
              </a:rPr>
              <a:t>.</a:t>
            </a:r>
            <a:endParaRPr lang="en-US" altLang="en-US" sz="36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3600" b="1" dirty="0">
                <a:latin typeface="Times New Roman" panose="02020503050405090304" pitchFamily="18" charset="0"/>
              </a:rPr>
              <a:t>                                  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503050405090304" pitchFamily="18" charset="0"/>
              </a:rPr>
              <a:t>Vũ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 Tú Nam</a:t>
            </a:r>
            <a:endParaRPr lang="en-US" altLang="en-US" sz="3600" b="1" dirty="0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28825" y="1123950"/>
            <a:ext cx="16954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52575" y="1676400"/>
            <a:ext cx="3581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110" name="Rectangle 18"/>
          <p:cNvSpPr/>
          <p:nvPr/>
        </p:nvSpPr>
        <p:spPr>
          <a:xfrm>
            <a:off x="253365" y="2501900"/>
            <a:ext cx="52463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800" b="1" i="1" dirty="0">
                <a:solidFill>
                  <a:srgbClr val="8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Vì sao có thể nói </a:t>
            </a:r>
            <a:r>
              <a:rPr lang="vi-VN" altLang="en-US" sz="2800" b="1" i="1" dirty="0">
                <a:solidFill>
                  <a:srgbClr val="8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mặt biển như tấm thảm khổng lồ? Mặt biển và tấm thảm có gì giống nhau?</a:t>
            </a:r>
            <a:endParaRPr lang="vi-VN" altLang="en-US" sz="2800" b="1" i="1" dirty="0">
              <a:solidFill>
                <a:srgbClr val="80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84505" y="3886200"/>
            <a:ext cx="5257800" cy="2451735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vi-VN" sz="2800" b="1" dirty="0">
                <a:latin typeface="Times New Roman" panose="02020503050405090304" pitchFamily="18" charset="0"/>
                <a:ea typeface="Times New Roman" panose="02020503050405090304" pitchFamily="18" charset="0"/>
              </a:rPr>
              <a:t>Vì mặt biển và tấm thảm khổng lồ đều rộng và phẳng.</a:t>
            </a:r>
            <a:endParaRPr lang="vi-VN" sz="2800" b="1" dirty="0"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  <p:pic>
        <p:nvPicPr>
          <p:cNvPr id="2" name="Picture 1" descr="IMG_A448377CC0BF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305" y="2501900"/>
            <a:ext cx="5775960" cy="4202430"/>
          </a:xfrm>
          <a:prstGeom prst="rect">
            <a:avLst/>
          </a:prstGeom>
        </p:spPr>
      </p:pic>
      <p:pic>
        <p:nvPicPr>
          <p:cNvPr id="1027" name="Picture 3" descr="C:\Users\Khanh\Pictures\ap_20090812055341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68" y="3079115"/>
            <a:ext cx="2667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8"/>
          <p:cNvSpPr/>
          <p:nvPr/>
        </p:nvSpPr>
        <p:spPr>
          <a:xfrm>
            <a:off x="415290" y="3167698"/>
            <a:ext cx="5246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800" b="1" i="1" dirty="0">
                <a:solidFill>
                  <a:srgbClr val="8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Màu ngọc thạch là màu thế nào?</a:t>
            </a:r>
            <a:endParaRPr lang="vi-VN" altLang="en-US" sz="2800" b="1" i="1" dirty="0">
              <a:solidFill>
                <a:srgbClr val="8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9" name="Rectangle 18"/>
          <p:cNvSpPr/>
          <p:nvPr/>
        </p:nvSpPr>
        <p:spPr>
          <a:xfrm>
            <a:off x="253365" y="4187190"/>
            <a:ext cx="72466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 Bold" panose="02020503050405090304" charset="0"/>
                <a:cs typeface="Times New Roman Bold" panose="02020503050405090304" charset="0"/>
              </a:rPr>
              <a:t>Màu ngọc thạch là màu xanh gần như nước biển. Vì thế mới so sánh mặt biển sáng trong như tấm thảm khổng lồ bằng ngọc thạch.</a:t>
            </a:r>
            <a:endParaRPr lang="vi-VN" altLang="en-US" sz="2800" b="1" i="1" dirty="0">
              <a:solidFill>
                <a:schemeClr val="accent1">
                  <a:lumMod val="75000"/>
                </a:schemeClr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110" grpId="0"/>
      <p:bldP spid="3" grpId="0" bldLvl="0" animBg="1"/>
      <p:bldP spid="47110" grpId="1"/>
      <p:bldP spid="3" grpId="1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100+ Hình nền PowerPoint đẹp nhất - Hedieuhanh.Co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161925" y="88900"/>
            <a:ext cx="739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defTabSz="956945"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defTabSz="9569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Times New Roman" panose="02020503050405090304" pitchFamily="18" charset="0"/>
              </a:rPr>
              <a:t> </a:t>
            </a:r>
            <a:r>
              <a:rPr lang="en-US" altLang="en-US" sz="4800" b="1" dirty="0">
                <a:solidFill>
                  <a:srgbClr val="800000"/>
                </a:solidFill>
                <a:latin typeface="Times New Roman" panose="02020503050405090304" pitchFamily="18" charset="0"/>
              </a:rPr>
              <a:t>c</a:t>
            </a:r>
            <a:r>
              <a:rPr lang="en-US" altLang="en-US" sz="4800" b="1" dirty="0">
                <a:latin typeface="Times New Roman" panose="02020503050405090304" pitchFamily="18" charset="0"/>
              </a:rPr>
              <a:t>.  </a:t>
            </a:r>
            <a:r>
              <a:rPr lang="en-US" altLang="en-US" sz="4800" b="1" dirty="0" err="1">
                <a:latin typeface="Times New Roman" panose="02020503050405090304" pitchFamily="18" charset="0"/>
              </a:rPr>
              <a:t>Cánh</a:t>
            </a:r>
            <a:r>
              <a:rPr lang="en-US" altLang="en-US" sz="4800" b="1" dirty="0">
                <a:latin typeface="Times New Roman" panose="02020503050405090304" pitchFamily="18" charset="0"/>
              </a:rPr>
              <a:t> </a:t>
            </a:r>
            <a:r>
              <a:rPr lang="en-US" altLang="en-US" sz="4800" b="1" dirty="0" err="1">
                <a:latin typeface="Times New Roman" panose="02020503050405090304" pitchFamily="18" charset="0"/>
              </a:rPr>
              <a:t>diều</a:t>
            </a:r>
            <a:r>
              <a:rPr lang="en-US" altLang="en-US" sz="4800" b="1" dirty="0">
                <a:latin typeface="Times New Roman" panose="02020503050405090304" pitchFamily="18" charset="0"/>
              </a:rPr>
              <a:t> </a:t>
            </a:r>
            <a:r>
              <a:rPr lang="en-US" altLang="en-US" sz="4800" b="1" dirty="0" err="1">
                <a:latin typeface="Times New Roman" panose="02020503050405090304" pitchFamily="18" charset="0"/>
              </a:rPr>
              <a:t>như</a:t>
            </a:r>
            <a:r>
              <a:rPr lang="en-US" altLang="en-US" sz="4800" b="1" dirty="0">
                <a:latin typeface="Times New Roman" panose="02020503050405090304" pitchFamily="18" charset="0"/>
              </a:rPr>
              <a:t> </a:t>
            </a:r>
            <a:r>
              <a:rPr lang="en-US" altLang="en-US" sz="4800" b="1" dirty="0" err="1">
                <a:latin typeface="Times New Roman" panose="02020503050405090304" pitchFamily="18" charset="0"/>
              </a:rPr>
              <a:t>dấu</a:t>
            </a:r>
            <a:r>
              <a:rPr lang="en-US" altLang="en-US" sz="4800" b="1" dirty="0">
                <a:latin typeface="Times New Roman" panose="02020503050405090304" pitchFamily="18" charset="0"/>
              </a:rPr>
              <a:t> á</a:t>
            </a:r>
            <a:endParaRPr lang="en-US" altLang="en-US" sz="4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4800" b="1" dirty="0">
                <a:latin typeface="Times New Roman" panose="02020503050405090304" pitchFamily="18" charset="0"/>
              </a:rPr>
              <a:t>      Ai </a:t>
            </a:r>
            <a:r>
              <a:rPr lang="en-US" altLang="en-US" sz="4800" b="1" dirty="0" err="1">
                <a:latin typeface="Times New Roman" panose="02020503050405090304" pitchFamily="18" charset="0"/>
              </a:rPr>
              <a:t>vừa</a:t>
            </a:r>
            <a:r>
              <a:rPr lang="en-US" altLang="en-US" sz="4800" b="1" dirty="0">
                <a:latin typeface="Times New Roman" panose="02020503050405090304" pitchFamily="18" charset="0"/>
              </a:rPr>
              <a:t> tung </a:t>
            </a:r>
            <a:r>
              <a:rPr lang="en-US" altLang="en-US" sz="4800" b="1" dirty="0" err="1">
                <a:latin typeface="Times New Roman" panose="02020503050405090304" pitchFamily="18" charset="0"/>
              </a:rPr>
              <a:t>lên</a:t>
            </a:r>
            <a:r>
              <a:rPr lang="en-US" altLang="en-US" sz="4800" b="1" dirty="0">
                <a:latin typeface="Times New Roman" panose="02020503050405090304" pitchFamily="18" charset="0"/>
              </a:rPr>
              <a:t> </a:t>
            </a:r>
            <a:r>
              <a:rPr lang="en-US" altLang="en-US" sz="4800" b="1" dirty="0" err="1">
                <a:latin typeface="Times New Roman" panose="02020503050405090304" pitchFamily="18" charset="0"/>
              </a:rPr>
              <a:t>trời</a:t>
            </a:r>
            <a:endParaRPr lang="en-US" altLang="en-US" sz="4800" b="1" dirty="0">
              <a:latin typeface="Times New Roman" panose="02020503050405090304" pitchFamily="18" charset="0"/>
            </a:endParaRPr>
          </a:p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   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503050405090304" pitchFamily="18" charset="0"/>
              </a:rPr>
              <a:t>Lương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503050405090304" pitchFamily="18" charset="0"/>
              </a:rPr>
              <a:t>Vĩnh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503050405090304" pitchFamily="18" charset="0"/>
              </a:rPr>
              <a:t>Phúc</a:t>
            </a:r>
            <a:endParaRPr lang="en-US" altLang="en-US" sz="4000" b="1" dirty="0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47725"/>
            <a:ext cx="2552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62525" y="847725"/>
            <a:ext cx="1228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Khanh\Pictures\IMG_7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397125"/>
            <a:ext cx="3943350" cy="3429000"/>
          </a:xfrm>
          <a:prstGeom prst="rect">
            <a:avLst/>
          </a:prstGeom>
          <a:noFill/>
        </p:spPr>
      </p:pic>
      <p:sp>
        <p:nvSpPr>
          <p:cNvPr id="12" name="Right Arrow 14"/>
          <p:cNvSpPr/>
          <p:nvPr/>
        </p:nvSpPr>
        <p:spPr>
          <a:xfrm>
            <a:off x="4332932" y="3686233"/>
            <a:ext cx="1244868" cy="428884"/>
          </a:xfrm>
          <a:prstGeom prst="rightArrow">
            <a:avLst>
              <a:gd name="adj1" fmla="val 50000"/>
              <a:gd name="adj2" fmla="val 6973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19987" y="2612974"/>
            <a:ext cx="175260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1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ă</a:t>
            </a:r>
            <a:endParaRPr lang="vi-VN" alt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7110" name="Rectangle 18"/>
          <p:cNvSpPr/>
          <p:nvPr/>
        </p:nvSpPr>
        <p:spPr>
          <a:xfrm>
            <a:off x="7229475" y="2612708"/>
            <a:ext cx="4737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800" b="1" i="1" dirty="0">
                <a:solidFill>
                  <a:srgbClr val="8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Vì sao cánh diều được so sánh với dấu á?</a:t>
            </a:r>
            <a:endParaRPr lang="vi-VN" altLang="en-US" sz="2800" b="1" i="1" dirty="0">
              <a:solidFill>
                <a:srgbClr val="8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972300" y="3839845"/>
            <a:ext cx="4994910" cy="2451735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vi-VN" sz="2800" b="1" dirty="0">
                <a:latin typeface="Times New Roman" panose="02020503050405090304" pitchFamily="18" charset="0"/>
                <a:ea typeface="Times New Roman" panose="02020503050405090304" pitchFamily="18" charset="0"/>
              </a:rPr>
              <a:t>Vì cánh diều hình cong cong, võng xuống giống hệt một dấu á. </a:t>
            </a:r>
            <a:endParaRPr lang="vi-VN" sz="2800" b="1" dirty="0">
              <a:latin typeface="Times New Roman" panose="02020503050405090304" pitchFamily="18" charset="0"/>
              <a:ea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3" grpId="0"/>
      <p:bldP spid="47110" grpId="0"/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3182</Words>
  <Application>WPS Presentation</Application>
  <PresentationFormat>Widescreen</PresentationFormat>
  <Paragraphs>171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Times New Roman Bold</vt:lpstr>
      <vt:lpstr>Calibri</vt:lpstr>
      <vt:lpstr>Helvetica Neue</vt:lpstr>
      <vt:lpstr>微软雅黑</vt:lpstr>
      <vt:lpstr>汉仪旗黑</vt:lpstr>
      <vt:lpstr>Arial Unicode MS</vt:lpstr>
      <vt:lpstr>Calibri Light</vt:lpstr>
      <vt:lpstr>.VnArial</vt:lpstr>
      <vt:lpstr>苹方-简</vt:lpstr>
      <vt:lpstr>.VnArial Narrow</vt:lpstr>
      <vt:lpstr>.VnCooper</vt:lpstr>
      <vt:lpstr>Thonburi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Hiền</dc:creator>
  <cp:lastModifiedBy>nguyenvanhung</cp:lastModifiedBy>
  <cp:revision>9</cp:revision>
  <dcterms:created xsi:type="dcterms:W3CDTF">2021-08-27T13:40:12Z</dcterms:created>
  <dcterms:modified xsi:type="dcterms:W3CDTF">2021-08-27T13:40:12Z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