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56" r:id="rId11"/>
    <p:sldId id="286" r:id="rId12"/>
    <p:sldId id="265" r:id="rId13"/>
    <p:sldId id="266" r:id="rId14"/>
    <p:sldId id="267" r:id="rId15"/>
    <p:sldId id="268" r:id="rId16"/>
    <p:sldId id="273" r:id="rId17"/>
    <p:sldId id="271" r:id="rId18"/>
    <p:sldId id="275" r:id="rId19"/>
    <p:sldId id="276" r:id="rId20"/>
    <p:sldId id="284" r:id="rId21"/>
  </p:sldIdLst>
  <p:sldSz cx="9144000" cy="6858000" type="screen4x3"/>
  <p:notesSz cx="6858000" cy="9144000"/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B23C9C-CD9F-46F6-8DEA-7133AA3BE66B}">
  <a:tblStyle styleId="{4EB23C9C-CD9F-46F6-8DEA-7133AA3BE6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9D3FF2-48EC-4537-8730-CF09BAF52798}" styleName="Table_1">
    <a:wholeTbl>
      <a:tcTxStyle b="off" i="off">
        <a:font>
          <a:latin typeface="等线"/>
          <a:ea typeface="等线"/>
          <a:cs typeface="等线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FEE572-C533-484A-801D-BD1CA6F920DE}" styleName="Table_2">
    <a:wholeTbl>
      <a:tcTxStyle b="off" i="off">
        <a:font>
          <a:latin typeface="等线"/>
          <a:ea typeface="等线"/>
          <a:cs typeface="等线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9B27DD7-2D81-4B78-8929-C82AB7CAA868}" styleName="Table_3">
    <a:wholeTbl>
      <a:tcTxStyle b="off" i="off">
        <a:font>
          <a:latin typeface="等线"/>
          <a:ea typeface="等线"/>
          <a:cs typeface="等线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107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Cac so tron chuc co may chu so?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A, cac so tron chuc co hai chu so. Ngay hom nay co va cac con se cung nhau tim hieu them ve cac so co hai chu so nhe.</a:t>
            </a:r>
            <a:endParaRPr/>
          </a:p>
        </p:txBody>
      </p:sp>
      <p:sp>
        <p:nvSpPr>
          <p:cNvPr id="220" name="Google Shape;2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17</a:t>
            </a:fld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9" name="Google Shape;50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Trước khi tiến vào bài học, cô và các con sẽ cùng khởi động với nhau qua trò chơi Ô CỬA BÍ MẬT nhé!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 ta hãy cùng nhau tìm hiểu điều bí mật sau từng ô của nào.</a:t>
            </a: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Trước khi tiến vào bài học, cô và các con sẽ cùng khởi động với nhau qua trò chơi Ô CỬA BÍ MẬT nhé!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 ta hãy cùng nhau tìm hiểu điều bí mật sau từng ô của nào.</a:t>
            </a: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Trước khi tiến vào bài học, cô và các con sẽ cùng khởi động với nhau qua trò chơi Ô CỬA BÍ MẬT nhé!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 ta hãy cùng nhau tìm hiểu điều bí mật sau từng ô của nào.</a:t>
            </a:r>
            <a:endParaRPr/>
          </a:p>
        </p:txBody>
      </p:sp>
      <p:sp>
        <p:nvSpPr>
          <p:cNvPr id="160" name="Google Shape;16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Trước khi tiến vào bài học, cô và các con sẽ cùng khởi động với nhau qua trò chơi Ô CỬA BÍ MẬT nhé!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 ta hãy cùng nhau tìm hiểu điều bí mật sau từng ô của nào.</a:t>
            </a:r>
            <a:endParaRPr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3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5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7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2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31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33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5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59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859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49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1_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8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5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60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3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31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0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9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4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1_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59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394C0-DBB1-4A80-8431-169411BF8B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6BBDD-3ACE-4C00-9C91-5B5E704FDBE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C524C-79F4-4250-B0D9-F85E1FB4FF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2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50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5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5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590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9" r:id="rId2"/>
    <p:sldLayoutId id="2147483660" r:id="rId3"/>
    <p:sldLayoutId id="2147483649" r:id="rId4"/>
    <p:sldLayoutId id="2147483684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8" r:id="rId19"/>
    <p:sldLayoutId id="2147483667" r:id="rId20"/>
    <p:sldLayoutId id="2147483666" r:id="rId21"/>
    <p:sldLayoutId id="2147483665" r:id="rId22"/>
    <p:sldLayoutId id="2147483664" r:id="rId23"/>
    <p:sldLayoutId id="2147483663" r:id="rId24"/>
    <p:sldLayoutId id="2147483662" r:id="rId25"/>
    <p:sldLayoutId id="2147483661" r:id="rId26"/>
    <p:sldLayoutId id="2147483650" r:id="rId27"/>
    <p:sldLayoutId id="2147483651" r:id="rId28"/>
    <p:sldLayoutId id="2147483652" r:id="rId29"/>
    <p:sldLayoutId id="2147483653" r:id="rId30"/>
    <p:sldLayoutId id="2147483655" r:id="rId31"/>
    <p:sldLayoutId id="2147483656" r:id="rId32"/>
    <p:sldLayoutId id="2147483657" r:id="rId33"/>
    <p:sldLayoutId id="2147483658" r:id="rId34"/>
    <p:sldLayoutId id="2147483683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25;p33" descr="图片包含 室内, 墙壁&#10;&#10;已生成高可信度的说明">
            <a:extLst>
              <a:ext uri="{FF2B5EF4-FFF2-40B4-BE49-F238E27FC236}">
                <a16:creationId xmlns:a16="http://schemas.microsoft.com/office/drawing/2014/main" id="{550E8E00-5172-4A17-98DF-2B4F21AC2B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47" y="571093"/>
            <a:ext cx="9425353" cy="562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8;p33">
            <a:extLst>
              <a:ext uri="{FF2B5EF4-FFF2-40B4-BE49-F238E27FC236}">
                <a16:creationId xmlns:a16="http://schemas.microsoft.com/office/drawing/2014/main" id="{438DC351-9DC9-4233-B115-F61686A8B9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872" y="4907220"/>
            <a:ext cx="2051957" cy="205195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 flipH="1">
            <a:off x="206477" y="193974"/>
            <a:ext cx="8731046" cy="6368410"/>
          </a:xfrm>
          <a:prstGeom prst="rect">
            <a:avLst/>
          </a:prstGeom>
          <a:noFill/>
          <a:ln w="12700" cap="flat" cmpd="sng">
            <a:solidFill>
              <a:srgbClr val="2B80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Lk Những Bản Nhạc Không Lời Vui Nhộn Dành Cho Bé.m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561" y="6087013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9;p13">
            <a:extLst>
              <a:ext uri="{FF2B5EF4-FFF2-40B4-BE49-F238E27FC236}">
                <a16:creationId xmlns:a16="http://schemas.microsoft.com/office/drawing/2014/main" id="{650F7710-70B1-4BD6-95DA-7F4980F2355B}"/>
              </a:ext>
            </a:extLst>
          </p:cNvPr>
          <p:cNvSpPr/>
          <p:nvPr/>
        </p:nvSpPr>
        <p:spPr>
          <a:xfrm flipH="1">
            <a:off x="358877" y="346374"/>
            <a:ext cx="8731046" cy="6368410"/>
          </a:xfrm>
          <a:prstGeom prst="rect">
            <a:avLst/>
          </a:prstGeom>
          <a:noFill/>
          <a:ln w="12700" cap="flat" cmpd="sng">
            <a:solidFill>
              <a:srgbClr val="2B80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1;p13">
            <a:extLst>
              <a:ext uri="{FF2B5EF4-FFF2-40B4-BE49-F238E27FC236}">
                <a16:creationId xmlns:a16="http://schemas.microsoft.com/office/drawing/2014/main" id="{F4A834A8-DC73-44C5-BD7D-B504A800E690}"/>
              </a:ext>
            </a:extLst>
          </p:cNvPr>
          <p:cNvSpPr/>
          <p:nvPr/>
        </p:nvSpPr>
        <p:spPr>
          <a:xfrm>
            <a:off x="2338422" y="3548162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2B80A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3;p13">
            <a:extLst>
              <a:ext uri="{FF2B5EF4-FFF2-40B4-BE49-F238E27FC236}">
                <a16:creationId xmlns:a16="http://schemas.microsoft.com/office/drawing/2014/main" id="{0C86ADC7-65F3-4F14-8D11-42C3D82C350A}"/>
              </a:ext>
            </a:extLst>
          </p:cNvPr>
          <p:cNvSpPr/>
          <p:nvPr/>
        </p:nvSpPr>
        <p:spPr>
          <a:xfrm>
            <a:off x="1307361" y="2948080"/>
            <a:ext cx="7430239" cy="13081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Times New Roman"/>
              </a:rPr>
              <a:t>TOÁN 3 </a:t>
            </a:r>
            <a:endParaRPr b="1" i="0" dirty="0">
              <a:ln w="222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7CAAC"/>
              </a:solidFill>
              <a:latin typeface="Times New Roman"/>
            </a:endParaRPr>
          </a:p>
        </p:txBody>
      </p:sp>
      <p:pic>
        <p:nvPicPr>
          <p:cNvPr id="15" name="Google Shape;426;p33" descr="图片包含 矢量图形, 事情&#10;&#10;已生成高可信度的说明">
            <a:extLst>
              <a:ext uri="{FF2B5EF4-FFF2-40B4-BE49-F238E27FC236}">
                <a16:creationId xmlns:a16="http://schemas.microsoft.com/office/drawing/2014/main" id="{8E8FC888-8626-4960-AD08-A295DC77118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1744" y="3979556"/>
            <a:ext cx="3003384" cy="3112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8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 flipH="1">
            <a:off x="206477" y="193974"/>
            <a:ext cx="8731046" cy="6368410"/>
          </a:xfrm>
          <a:prstGeom prst="rect">
            <a:avLst/>
          </a:prstGeom>
          <a:noFill/>
          <a:ln w="12700" cap="flat" cmpd="sng">
            <a:solidFill>
              <a:srgbClr val="2B80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186022" y="3395762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B80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Môn: TOÁN</a:t>
            </a:r>
            <a:endParaRPr sz="3600" b="1" i="0" u="none" strike="noStrike" cap="none">
              <a:solidFill>
                <a:srgbClr val="2B80A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957361" y="1944444"/>
            <a:ext cx="7430239" cy="13081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 err="1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Times New Roman"/>
              </a:rPr>
              <a:t>Bảng</a:t>
            </a:r>
            <a:r>
              <a:rPr lang="en-US" b="1" i="0" dirty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Times New Roman"/>
              </a:rPr>
              <a:t> </a:t>
            </a:r>
            <a:r>
              <a:rPr lang="en-US" b="1" i="0" dirty="0" err="1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Times New Roman"/>
              </a:rPr>
              <a:t>nhân</a:t>
            </a:r>
            <a:r>
              <a:rPr lang="en-US" b="1" i="0" dirty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Times New Roman"/>
              </a:rPr>
              <a:t> 6</a:t>
            </a:r>
            <a:endParaRPr b="1" i="0" dirty="0">
              <a:ln w="222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7CAAC"/>
              </a:solidFill>
              <a:latin typeface="Times New Roman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Lk Những Bản Nhạc Không Lời Vui Nhộn Dành Cho Bé.m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561" y="6087013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1;p25">
            <a:extLst>
              <a:ext uri="{FF2B5EF4-FFF2-40B4-BE49-F238E27FC236}">
                <a16:creationId xmlns:a16="http://schemas.microsoft.com/office/drawing/2014/main" id="{252A2D98-9702-4B76-86EC-5E3EDDCBB267}"/>
              </a:ext>
            </a:extLst>
          </p:cNvPr>
          <p:cNvSpPr/>
          <p:nvPr/>
        </p:nvSpPr>
        <p:spPr>
          <a:xfrm>
            <a:off x="2907392" y="127591"/>
            <a:ext cx="3554304" cy="1057613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E3885B3-BE29-42CA-AD7F-3B3A179A104C}"/>
              </a:ext>
            </a:extLst>
          </p:cNvPr>
          <p:cNvSpPr txBox="1"/>
          <p:nvPr/>
        </p:nvSpPr>
        <p:spPr>
          <a:xfrm>
            <a:off x="3573193" y="251467"/>
            <a:ext cx="222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</a:p>
        </p:txBody>
      </p:sp>
      <p:grpSp>
        <p:nvGrpSpPr>
          <p:cNvPr id="6" name="Google Shape;866;p31">
            <a:extLst>
              <a:ext uri="{FF2B5EF4-FFF2-40B4-BE49-F238E27FC236}">
                <a16:creationId xmlns:a16="http://schemas.microsoft.com/office/drawing/2014/main" id="{4E722A1C-7685-402E-8B71-DB3B4BC763CD}"/>
              </a:ext>
            </a:extLst>
          </p:cNvPr>
          <p:cNvGrpSpPr/>
          <p:nvPr/>
        </p:nvGrpSpPr>
        <p:grpSpPr>
          <a:xfrm>
            <a:off x="1" y="1730501"/>
            <a:ext cx="2799470" cy="4698434"/>
            <a:chOff x="1146625" y="2025923"/>
            <a:chExt cx="1901098" cy="2324526"/>
          </a:xfrm>
        </p:grpSpPr>
        <p:sp>
          <p:nvSpPr>
            <p:cNvPr id="7" name="Google Shape;867;p31">
              <a:extLst>
                <a:ext uri="{FF2B5EF4-FFF2-40B4-BE49-F238E27FC236}">
                  <a16:creationId xmlns:a16="http://schemas.microsoft.com/office/drawing/2014/main" id="{6A45E0CE-8BC2-4FD2-80A5-70C2CC7AE755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8;p31">
              <a:extLst>
                <a:ext uri="{FF2B5EF4-FFF2-40B4-BE49-F238E27FC236}">
                  <a16:creationId xmlns:a16="http://schemas.microsoft.com/office/drawing/2014/main" id="{AC7A4B76-BDC8-4B34-8B77-75342239DB82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869;p31">
            <a:extLst>
              <a:ext uri="{FF2B5EF4-FFF2-40B4-BE49-F238E27FC236}">
                <a16:creationId xmlns:a16="http://schemas.microsoft.com/office/drawing/2014/main" id="{0B3866E3-3EB9-498A-9D3C-4AAACEFB2B3A}"/>
              </a:ext>
            </a:extLst>
          </p:cNvPr>
          <p:cNvGrpSpPr/>
          <p:nvPr/>
        </p:nvGrpSpPr>
        <p:grpSpPr>
          <a:xfrm>
            <a:off x="3172265" y="1740522"/>
            <a:ext cx="2934818" cy="4698434"/>
            <a:chOff x="3621450" y="2025923"/>
            <a:chExt cx="1901098" cy="2324526"/>
          </a:xfrm>
        </p:grpSpPr>
        <p:sp>
          <p:nvSpPr>
            <p:cNvPr id="10" name="Google Shape;870;p31">
              <a:extLst>
                <a:ext uri="{FF2B5EF4-FFF2-40B4-BE49-F238E27FC236}">
                  <a16:creationId xmlns:a16="http://schemas.microsoft.com/office/drawing/2014/main" id="{744438EF-A9AB-44AD-9CBB-7EB89652D3F1}"/>
                </a:ext>
              </a:extLst>
            </p:cNvPr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1;p31">
              <a:extLst>
                <a:ext uri="{FF2B5EF4-FFF2-40B4-BE49-F238E27FC236}">
                  <a16:creationId xmlns:a16="http://schemas.microsoft.com/office/drawing/2014/main" id="{85A40687-3EA3-42FE-8EE9-EB8F6D0A18FD}"/>
                </a:ext>
              </a:extLst>
            </p:cNvPr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872;p31">
            <a:extLst>
              <a:ext uri="{FF2B5EF4-FFF2-40B4-BE49-F238E27FC236}">
                <a16:creationId xmlns:a16="http://schemas.microsoft.com/office/drawing/2014/main" id="{B75D1D7C-46A9-49F0-8770-F3AC5BA9B002}"/>
              </a:ext>
            </a:extLst>
          </p:cNvPr>
          <p:cNvGrpSpPr/>
          <p:nvPr/>
        </p:nvGrpSpPr>
        <p:grpSpPr>
          <a:xfrm>
            <a:off x="6344530" y="1740522"/>
            <a:ext cx="2799470" cy="4698434"/>
            <a:chOff x="6096275" y="2025923"/>
            <a:chExt cx="1901098" cy="2324526"/>
          </a:xfrm>
        </p:grpSpPr>
        <p:sp>
          <p:nvSpPr>
            <p:cNvPr id="13" name="Google Shape;873;p31">
              <a:extLst>
                <a:ext uri="{FF2B5EF4-FFF2-40B4-BE49-F238E27FC236}">
                  <a16:creationId xmlns:a16="http://schemas.microsoft.com/office/drawing/2014/main" id="{79D65CA6-55A5-4F47-9F91-C1AACCEEC369}"/>
                </a:ext>
              </a:extLst>
            </p:cNvPr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4;p31">
              <a:extLst>
                <a:ext uri="{FF2B5EF4-FFF2-40B4-BE49-F238E27FC236}">
                  <a16:creationId xmlns:a16="http://schemas.microsoft.com/office/drawing/2014/main" id="{C3B8A5D3-E3AF-4D92-831B-082ED3DEAE85}"/>
                </a:ext>
              </a:extLst>
            </p:cNvPr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06600AD-5FC3-4CE7-9951-92B082BC626E}"/>
              </a:ext>
            </a:extLst>
          </p:cNvPr>
          <p:cNvSpPr txBox="1"/>
          <p:nvPr/>
        </p:nvSpPr>
        <p:spPr>
          <a:xfrm>
            <a:off x="127752" y="2096132"/>
            <a:ext cx="2858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LỰC ĐẶC THÙ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A0E064B-C92E-4808-AFCE-1FB5869929A6}"/>
              </a:ext>
            </a:extLst>
          </p:cNvPr>
          <p:cNvSpPr txBox="1"/>
          <p:nvPr/>
        </p:nvSpPr>
        <p:spPr>
          <a:xfrm>
            <a:off x="20486" y="2937471"/>
            <a:ext cx="28581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endParaRPr lang="en-US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lang="en-US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F3AAF29-4557-421C-84D1-CD24CA244458}"/>
              </a:ext>
            </a:extLst>
          </p:cNvPr>
          <p:cNvSpPr txBox="1"/>
          <p:nvPr/>
        </p:nvSpPr>
        <p:spPr>
          <a:xfrm>
            <a:off x="3457607" y="2072044"/>
            <a:ext cx="2858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LỰC CHUNG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DC87C9F-E5D3-45BD-A0C5-F3E43E81AD8D}"/>
              </a:ext>
            </a:extLst>
          </p:cNvPr>
          <p:cNvSpPr txBox="1"/>
          <p:nvPr/>
        </p:nvSpPr>
        <p:spPr>
          <a:xfrm>
            <a:off x="3213282" y="2960588"/>
            <a:ext cx="285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NL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NL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NL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logic, </a:t>
            </a:r>
          </a:p>
          <a:p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NL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endParaRPr lang="en-US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B7AADE6-3CB0-4945-A0FB-955F75AFB7CB}"/>
              </a:ext>
            </a:extLst>
          </p:cNvPr>
          <p:cNvSpPr txBox="1"/>
          <p:nvPr/>
        </p:nvSpPr>
        <p:spPr>
          <a:xfrm>
            <a:off x="6904862" y="2096132"/>
            <a:ext cx="2858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 CHẤT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A033F65-60C2-41B7-96C8-ED23F2427490}"/>
              </a:ext>
            </a:extLst>
          </p:cNvPr>
          <p:cNvSpPr txBox="1"/>
          <p:nvPr/>
        </p:nvSpPr>
        <p:spPr>
          <a:xfrm>
            <a:off x="6450555" y="3568155"/>
            <a:ext cx="2858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4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14">
            <a:extLst>
              <a:ext uri="{FF2B5EF4-FFF2-40B4-BE49-F238E27FC236}">
                <a16:creationId xmlns:a16="http://schemas.microsoft.com/office/drawing/2014/main" id="{2368C4A6-8CB9-48A4-9B8D-3B5402B7F9D9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838200"/>
            <a:ext cx="3048000" cy="2895600"/>
            <a:chOff x="432" y="1152"/>
            <a:chExt cx="480" cy="576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7CC98AD7-58B8-48C3-9143-3A8384C28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C6AE6221-DB88-4E56-A4C0-887CDDFA9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0C0AB925-0F4A-4756-9C54-84167CA45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E0069A5D-A3CB-4E0B-AC4A-93BE001B1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EC28D75A-309C-43EA-93C0-DDFC5E811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3A5DD4E1-AE39-4AA1-80C8-9D231FA83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C297CD31-5ECE-4DC8-975B-D563EF153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" name="WordArt 44">
            <a:extLst>
              <a:ext uri="{FF2B5EF4-FFF2-40B4-BE49-F238E27FC236}">
                <a16:creationId xmlns:a16="http://schemas.microsoft.com/office/drawing/2014/main" id="{CD301303-664B-4725-8E45-B9535F372B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4081463"/>
            <a:ext cx="7162800" cy="79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475;p39" descr="25">
            <a:extLst>
              <a:ext uri="{FF2B5EF4-FFF2-40B4-BE49-F238E27FC236}">
                <a16:creationId xmlns:a16="http://schemas.microsoft.com/office/drawing/2014/main" id="{CFDB1A3D-B235-41DE-B917-F947CC9BB90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372" y="4963173"/>
            <a:ext cx="3786856" cy="185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143">
            <a:extLst>
              <a:ext uri="{FF2B5EF4-FFF2-40B4-BE49-F238E27FC236}">
                <a16:creationId xmlns:a16="http://schemas.microsoft.com/office/drawing/2014/main" id="{2A76AC1B-FAF3-4B99-9427-AE06F5546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524000"/>
            <a:ext cx="0" cy="53340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2F529C53-32DA-46F0-8E78-1CD9DF4F7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676400"/>
            <a:ext cx="1676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latin typeface=".VnTime" pitchFamily="34" charset="0"/>
                <a:cs typeface="Arial" panose="020B0604020202020204" pitchFamily="34" charset="0"/>
              </a:rPr>
              <a:t>6 x 1  =         </a:t>
            </a:r>
            <a:r>
              <a:rPr lang="en-US" altLang="en-US" sz="1600" dirty="0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6</a:t>
            </a:r>
          </a:p>
          <a:p>
            <a:pPr eaLnBrk="1" hangingPunct="1"/>
            <a:endParaRPr lang="en-US" altLang="en-US" sz="1600" dirty="0">
              <a:latin typeface=".VnTime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600" dirty="0">
                <a:latin typeface=".VnTime" pitchFamily="34" charset="0"/>
                <a:cs typeface="Arial" panose="020B0604020202020204" pitchFamily="34" charset="0"/>
              </a:rPr>
              <a:t>6 x 2  =         </a:t>
            </a:r>
            <a:r>
              <a:rPr lang="en-US" altLang="en-US" sz="1600" dirty="0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12</a:t>
            </a:r>
          </a:p>
          <a:p>
            <a:pPr eaLnBrk="1" hangingPunct="1"/>
            <a:endParaRPr lang="en-US" altLang="en-US" sz="1600" b="1" dirty="0">
              <a:latin typeface=".VnTime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600" b="1" dirty="0">
                <a:latin typeface=".VnTime" pitchFamily="34" charset="0"/>
                <a:cs typeface="Arial" panose="020B0604020202020204" pitchFamily="34" charset="0"/>
              </a:rPr>
              <a:t>6  x 3  =       </a:t>
            </a:r>
            <a:r>
              <a:rPr lang="en-US" altLang="en-US" sz="1600" b="1" dirty="0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18</a:t>
            </a:r>
            <a:endParaRPr lang="vi-VN" altLang="en-US" sz="1600" b="1" dirty="0">
              <a:solidFill>
                <a:srgbClr val="C000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2FFFE268-86F4-42E8-ACC8-CFC499D0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090863"/>
            <a:ext cx="99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.VnTime" pitchFamily="34" charset="0"/>
                <a:cs typeface="Arial" panose="020B0604020202020204" pitchFamily="34" charset="0"/>
              </a:rPr>
              <a:t>6  x 4  =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7566F7F0-12C1-47B5-A393-89EE21C0E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676400"/>
            <a:ext cx="243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lấy một lần ta viết: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400" b="1">
                <a:solidFill>
                  <a:srgbClr val="C00000"/>
                </a:solidFill>
                <a:cs typeface="Arial" panose="020B0604020202020204" pitchFamily="34" charset="0"/>
              </a:rPr>
              <a:t>         </a:t>
            </a:r>
            <a:r>
              <a:rPr lang="vi-VN" altLang="en-US" sz="1400" b="1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>
                <a:solidFill>
                  <a:srgbClr val="C00000"/>
                </a:solidFill>
                <a:cs typeface="Arial" panose="020B0604020202020204" pitchFamily="34" charset="0"/>
              </a:rPr>
              <a:t>6</a:t>
            </a:r>
            <a:r>
              <a:rPr lang="vi-VN" altLang="en-US" sz="1400" b="1">
                <a:solidFill>
                  <a:srgbClr val="C00000"/>
                </a:solidFill>
                <a:cs typeface="Arial" panose="020B0604020202020204" pitchFamily="34" charset="0"/>
              </a:rPr>
              <a:t> x 1 </a:t>
            </a:r>
            <a:r>
              <a:rPr lang="en-US" altLang="en-US" sz="1400" b="1">
                <a:solidFill>
                  <a:srgbClr val="C00000"/>
                </a:solidFill>
                <a:cs typeface="Arial" panose="020B0604020202020204" pitchFamily="34" charset="0"/>
              </a:rPr>
              <a:t>=</a:t>
            </a:r>
            <a:r>
              <a:rPr lang="vi-VN" altLang="en-US" sz="1400" b="1">
                <a:solidFill>
                  <a:srgbClr val="C00000"/>
                </a:solidFill>
                <a:cs typeface="Arial" panose="020B0604020202020204" pitchFamily="34" charset="0"/>
              </a:rPr>
              <a:t>  </a:t>
            </a:r>
            <a:r>
              <a:rPr lang="en-US" altLang="en-US" sz="1400" b="1">
                <a:solidFill>
                  <a:srgbClr val="C00000"/>
                </a:solidFill>
                <a:cs typeface="Arial" panose="020B0604020202020204" pitchFamily="34" charset="0"/>
              </a:rPr>
              <a:t>6</a:t>
            </a:r>
            <a:r>
              <a:rPr lang="vi-VN" altLang="en-US" sz="1400">
                <a:solidFill>
                  <a:srgbClr val="C00000"/>
                </a:solidFill>
                <a:cs typeface="Arial" panose="020B0604020202020204" pitchFamily="34" charset="0"/>
              </a:rPr>
              <a:t>     </a:t>
            </a:r>
          </a:p>
          <a:p>
            <a:pPr eaLnBrk="1" hangingPunct="1"/>
            <a:endParaRPr lang="vi-VN" altLang="en-US" sz="1400">
              <a:cs typeface="Arial" panose="020B0604020202020204" pitchFamily="34" charset="0"/>
            </a:endParaRPr>
          </a:p>
          <a:p>
            <a:pPr eaLnBrk="1" hangingPunct="1"/>
            <a:endParaRPr lang="vi-VN" altLang="en-US" sz="1400">
              <a:cs typeface="Arial" panose="020B0604020202020204" pitchFamily="34" charset="0"/>
            </a:endParaRPr>
          </a:p>
        </p:txBody>
      </p:sp>
      <p:sp>
        <p:nvSpPr>
          <p:cNvPr id="22" name="Text Box 49">
            <a:extLst>
              <a:ext uri="{FF2B5EF4-FFF2-40B4-BE49-F238E27FC236}">
                <a16:creationId xmlns:a16="http://schemas.microsoft.com/office/drawing/2014/main" id="{33E89CCF-0D22-40A7-830D-4E6982EA7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2895600"/>
            <a:ext cx="3997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được lấy 2 lần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có</a:t>
            </a:r>
            <a:r>
              <a:rPr lang="vi-VN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1400" b="1">
                <a:cs typeface="Arial" panose="020B0604020202020204" pitchFamily="34" charset="0"/>
              </a:rPr>
              <a:t> </a:t>
            </a:r>
            <a:r>
              <a:rPr lang="en-US" altLang="en-US" sz="1400" b="1">
                <a:cs typeface="Arial" panose="020B0604020202020204" pitchFamily="34" charset="0"/>
              </a:rPr>
              <a:t>        </a:t>
            </a:r>
            <a:r>
              <a:rPr lang="en-US" altLang="en-US" sz="1400" b="1">
                <a:solidFill>
                  <a:srgbClr val="C00000"/>
                </a:solidFill>
                <a:cs typeface="Arial" panose="020B0604020202020204" pitchFamily="34" charset="0"/>
              </a:rPr>
              <a:t>6 </a:t>
            </a:r>
            <a:r>
              <a:rPr lang="vi-VN" altLang="en-US" sz="1400" b="1">
                <a:solidFill>
                  <a:srgbClr val="C00000"/>
                </a:solidFill>
                <a:cs typeface="Arial" panose="020B0604020202020204" pitchFamily="34" charset="0"/>
              </a:rPr>
              <a:t>x 2 </a:t>
            </a:r>
            <a:r>
              <a:rPr lang="en-US" altLang="en-US" sz="1400" b="1">
                <a:solidFill>
                  <a:srgbClr val="C00000"/>
                </a:solidFill>
                <a:cs typeface="Arial" panose="020B0604020202020204" pitchFamily="34" charset="0"/>
              </a:rPr>
              <a:t>=</a:t>
            </a:r>
            <a:r>
              <a:rPr lang="vi-VN" altLang="en-US" sz="1400" b="1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>
                <a:solidFill>
                  <a:srgbClr val="C00000"/>
                </a:solidFill>
                <a:cs typeface="Arial" panose="020B0604020202020204" pitchFamily="34" charset="0"/>
              </a:rPr>
              <a:t>  6 + 6  = 12</a:t>
            </a:r>
          </a:p>
          <a:p>
            <a:pPr eaLnBrk="1" hangingPunct="1"/>
            <a:r>
              <a:rPr lang="en-US" altLang="en-US" sz="1400" b="1">
                <a:solidFill>
                  <a:srgbClr val="C00000"/>
                </a:solidFill>
                <a:cs typeface="Arial" panose="020B0604020202020204" pitchFamily="34" charset="0"/>
              </a:rPr>
              <a:t>            Vậy:     6 x 2 = 12</a:t>
            </a:r>
            <a:endParaRPr lang="vi-VN" altLang="en-US" sz="1400" b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 Box 50">
            <a:extLst>
              <a:ext uri="{FF2B5EF4-FFF2-40B4-BE49-F238E27FC236}">
                <a16:creationId xmlns:a16="http://schemas.microsoft.com/office/drawing/2014/main" id="{DA13283F-F52F-4167-8D43-2B83F7DF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được lấy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lần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có</a:t>
            </a: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>
                <a:solidFill>
                  <a:srgbClr val="C00000"/>
                </a:solidFill>
                <a:cs typeface="Arial" panose="020B0604020202020204" pitchFamily="34" charset="0"/>
              </a:rPr>
              <a:t>6 x 3 = 6 + 6 + 6 = 18</a:t>
            </a:r>
          </a:p>
          <a:p>
            <a:pPr eaLnBrk="1" hangingPunct="1"/>
            <a:r>
              <a:rPr lang="en-US" altLang="en-US" sz="1600" b="1">
                <a:solidFill>
                  <a:srgbClr val="C00000"/>
                </a:solidFill>
                <a:cs typeface="Arial" panose="020B0604020202020204" pitchFamily="34" charset="0"/>
              </a:rPr>
              <a:t> Vậy:          6 x 3 = 18</a:t>
            </a:r>
            <a:endParaRPr lang="vi-VN" altLang="en-US" sz="1600" b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oup 14">
            <a:extLst>
              <a:ext uri="{FF2B5EF4-FFF2-40B4-BE49-F238E27FC236}">
                <a16:creationId xmlns:a16="http://schemas.microsoft.com/office/drawing/2014/main" id="{0510D4F1-B0BF-47D2-BB95-AFDEBEF5FF0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47800"/>
            <a:ext cx="457200" cy="914400"/>
            <a:chOff x="432" y="1152"/>
            <a:chExt cx="480" cy="576"/>
          </a:xfrm>
        </p:grpSpPr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78C76EA8-05AC-41E7-8C7B-6BCA39E27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3E8334BA-FB6A-4104-9870-38371C4C5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411A8CDD-8AA6-462A-9BE0-24518501E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0">
              <a:extLst>
                <a:ext uri="{FF2B5EF4-FFF2-40B4-BE49-F238E27FC236}">
                  <a16:creationId xmlns:a16="http://schemas.microsoft.com/office/drawing/2014/main" id="{0C3A1C17-21A1-47B4-B57E-8C76A98BD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28698312-4440-4667-AE3E-CBB2F0639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12">
              <a:extLst>
                <a:ext uri="{FF2B5EF4-FFF2-40B4-BE49-F238E27FC236}">
                  <a16:creationId xmlns:a16="http://schemas.microsoft.com/office/drawing/2014/main" id="{C10A65AA-6CE2-4A66-972B-E3A6D5F14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13">
              <a:extLst>
                <a:ext uri="{FF2B5EF4-FFF2-40B4-BE49-F238E27FC236}">
                  <a16:creationId xmlns:a16="http://schemas.microsoft.com/office/drawing/2014/main" id="{65768FF1-1882-4233-A8E1-64710A3D7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2" name="Group 14">
            <a:extLst>
              <a:ext uri="{FF2B5EF4-FFF2-40B4-BE49-F238E27FC236}">
                <a16:creationId xmlns:a16="http://schemas.microsoft.com/office/drawing/2014/main" id="{4A669328-130B-4F76-B50D-2F758587530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514600"/>
            <a:ext cx="457200" cy="914400"/>
            <a:chOff x="432" y="1152"/>
            <a:chExt cx="480" cy="576"/>
          </a:xfrm>
        </p:grpSpPr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0A4A4130-A61A-4F7C-B45C-1BFCBF133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8">
              <a:extLst>
                <a:ext uri="{FF2B5EF4-FFF2-40B4-BE49-F238E27FC236}">
                  <a16:creationId xmlns:a16="http://schemas.microsoft.com/office/drawing/2014/main" id="{F33A295B-25F7-46D3-AFAB-7629091EB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ADF48C48-3C23-4729-A2FC-AE830E6F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10">
              <a:extLst>
                <a:ext uri="{FF2B5EF4-FFF2-40B4-BE49-F238E27FC236}">
                  <a16:creationId xmlns:a16="http://schemas.microsoft.com/office/drawing/2014/main" id="{F147DE62-B154-4B7D-B4D0-019FF1156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A786625B-16F7-4986-8CF7-487DF1AC9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12">
              <a:extLst>
                <a:ext uri="{FF2B5EF4-FFF2-40B4-BE49-F238E27FC236}">
                  <a16:creationId xmlns:a16="http://schemas.microsoft.com/office/drawing/2014/main" id="{B78EB2D9-D6EB-45C0-90D9-B6104DADD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13">
              <a:extLst>
                <a:ext uri="{FF2B5EF4-FFF2-40B4-BE49-F238E27FC236}">
                  <a16:creationId xmlns:a16="http://schemas.microsoft.com/office/drawing/2014/main" id="{CDB2F120-2C34-44BB-8812-B18720673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0" name="Group 14">
            <a:extLst>
              <a:ext uri="{FF2B5EF4-FFF2-40B4-BE49-F238E27FC236}">
                <a16:creationId xmlns:a16="http://schemas.microsoft.com/office/drawing/2014/main" id="{77925D80-92A6-4787-81C4-62A28BF35EE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514600"/>
            <a:ext cx="457200" cy="914400"/>
            <a:chOff x="432" y="1152"/>
            <a:chExt cx="480" cy="576"/>
          </a:xfrm>
        </p:grpSpPr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8C4FC1E6-1A5B-4847-8B7C-C96F58965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8">
              <a:extLst>
                <a:ext uri="{FF2B5EF4-FFF2-40B4-BE49-F238E27FC236}">
                  <a16:creationId xmlns:a16="http://schemas.microsoft.com/office/drawing/2014/main" id="{F3A491DF-CA34-4D24-8BB3-7001B6975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Oval 9">
              <a:extLst>
                <a:ext uri="{FF2B5EF4-FFF2-40B4-BE49-F238E27FC236}">
                  <a16:creationId xmlns:a16="http://schemas.microsoft.com/office/drawing/2014/main" id="{8E8964BE-1EFD-4A96-8C67-5EC30F0B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Oval 10">
              <a:extLst>
                <a:ext uri="{FF2B5EF4-FFF2-40B4-BE49-F238E27FC236}">
                  <a16:creationId xmlns:a16="http://schemas.microsoft.com/office/drawing/2014/main" id="{B75A826E-F9EB-47DD-870D-B703C3A25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Oval 11">
              <a:extLst>
                <a:ext uri="{FF2B5EF4-FFF2-40B4-BE49-F238E27FC236}">
                  <a16:creationId xmlns:a16="http://schemas.microsoft.com/office/drawing/2014/main" id="{1D47DB52-796A-4ED0-B217-CA6F1DFED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C29E8856-A4C3-486E-B11A-26E6D5383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B4528841-0B61-4133-BD6E-FC8A5F66E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8" name="Group 14">
            <a:extLst>
              <a:ext uri="{FF2B5EF4-FFF2-40B4-BE49-F238E27FC236}">
                <a16:creationId xmlns:a16="http://schemas.microsoft.com/office/drawing/2014/main" id="{14234D8F-E660-491F-93AF-A4102038206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810000"/>
            <a:ext cx="457200" cy="914400"/>
            <a:chOff x="432" y="1152"/>
            <a:chExt cx="480" cy="576"/>
          </a:xfrm>
        </p:grpSpPr>
        <p:sp>
          <p:nvSpPr>
            <p:cNvPr id="49" name="Rectangle 7">
              <a:extLst>
                <a:ext uri="{FF2B5EF4-FFF2-40B4-BE49-F238E27FC236}">
                  <a16:creationId xmlns:a16="http://schemas.microsoft.com/office/drawing/2014/main" id="{5EB575F8-F36A-4E15-82D1-DFF1317FF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Oval 8">
              <a:extLst>
                <a:ext uri="{FF2B5EF4-FFF2-40B4-BE49-F238E27FC236}">
                  <a16:creationId xmlns:a16="http://schemas.microsoft.com/office/drawing/2014/main" id="{7A0C454A-52B1-46A1-84CD-0F8D91960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Oval 9">
              <a:extLst>
                <a:ext uri="{FF2B5EF4-FFF2-40B4-BE49-F238E27FC236}">
                  <a16:creationId xmlns:a16="http://schemas.microsoft.com/office/drawing/2014/main" id="{0B7B4AA9-F59F-42D7-850F-27F32A80F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Oval 10">
              <a:extLst>
                <a:ext uri="{FF2B5EF4-FFF2-40B4-BE49-F238E27FC236}">
                  <a16:creationId xmlns:a16="http://schemas.microsoft.com/office/drawing/2014/main" id="{B007E197-1B46-4FEA-B7F2-1D0C4C0EC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Oval 11">
              <a:extLst>
                <a:ext uri="{FF2B5EF4-FFF2-40B4-BE49-F238E27FC236}">
                  <a16:creationId xmlns:a16="http://schemas.microsoft.com/office/drawing/2014/main" id="{9BC0E552-42A2-48D2-8EDF-478C2B93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Oval 12">
              <a:extLst>
                <a:ext uri="{FF2B5EF4-FFF2-40B4-BE49-F238E27FC236}">
                  <a16:creationId xmlns:a16="http://schemas.microsoft.com/office/drawing/2014/main" id="{C864142F-8817-472E-96AA-4D6EE3041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Oval 13">
              <a:extLst>
                <a:ext uri="{FF2B5EF4-FFF2-40B4-BE49-F238E27FC236}">
                  <a16:creationId xmlns:a16="http://schemas.microsoft.com/office/drawing/2014/main" id="{8703E8B5-8CDC-4F54-8152-3540900CE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6" name="Group 14">
            <a:extLst>
              <a:ext uri="{FF2B5EF4-FFF2-40B4-BE49-F238E27FC236}">
                <a16:creationId xmlns:a16="http://schemas.microsoft.com/office/drawing/2014/main" id="{21AA9C29-4CAA-4309-BA17-B9B72ACA2EC4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810000"/>
            <a:ext cx="457200" cy="914400"/>
            <a:chOff x="432" y="1152"/>
            <a:chExt cx="480" cy="576"/>
          </a:xfrm>
        </p:grpSpPr>
        <p:sp>
          <p:nvSpPr>
            <p:cNvPr id="57" name="Rectangle 7">
              <a:extLst>
                <a:ext uri="{FF2B5EF4-FFF2-40B4-BE49-F238E27FC236}">
                  <a16:creationId xmlns:a16="http://schemas.microsoft.com/office/drawing/2014/main" id="{DF1386EB-B58F-4ACF-A757-488F427B4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Oval 8">
              <a:extLst>
                <a:ext uri="{FF2B5EF4-FFF2-40B4-BE49-F238E27FC236}">
                  <a16:creationId xmlns:a16="http://schemas.microsoft.com/office/drawing/2014/main" id="{E75E885F-D1AC-4BD0-811E-13C1071FD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Oval 9">
              <a:extLst>
                <a:ext uri="{FF2B5EF4-FFF2-40B4-BE49-F238E27FC236}">
                  <a16:creationId xmlns:a16="http://schemas.microsoft.com/office/drawing/2014/main" id="{09692CFB-063B-43B1-9FE8-7C4CAD7C4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Oval 10">
              <a:extLst>
                <a:ext uri="{FF2B5EF4-FFF2-40B4-BE49-F238E27FC236}">
                  <a16:creationId xmlns:a16="http://schemas.microsoft.com/office/drawing/2014/main" id="{890242E3-2D2C-469C-A251-0A0626284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Oval 11">
              <a:extLst>
                <a:ext uri="{FF2B5EF4-FFF2-40B4-BE49-F238E27FC236}">
                  <a16:creationId xmlns:a16="http://schemas.microsoft.com/office/drawing/2014/main" id="{AE2C9EE5-C923-48A8-85F4-203F81F00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3D8A4A84-B3D6-4BE4-84EC-FA27AE38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Oval 13">
              <a:extLst>
                <a:ext uri="{FF2B5EF4-FFF2-40B4-BE49-F238E27FC236}">
                  <a16:creationId xmlns:a16="http://schemas.microsoft.com/office/drawing/2014/main" id="{52BA5584-E571-4AFF-93D1-534BB3C10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4" name="Group 14">
            <a:extLst>
              <a:ext uri="{FF2B5EF4-FFF2-40B4-BE49-F238E27FC236}">
                <a16:creationId xmlns:a16="http://schemas.microsoft.com/office/drawing/2014/main" id="{5058E583-CD83-4A30-BE15-1A54F310262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810000"/>
            <a:ext cx="457200" cy="914400"/>
            <a:chOff x="432" y="1152"/>
            <a:chExt cx="480" cy="576"/>
          </a:xfrm>
        </p:grpSpPr>
        <p:sp>
          <p:nvSpPr>
            <p:cNvPr id="65" name="Rectangle 7">
              <a:extLst>
                <a:ext uri="{FF2B5EF4-FFF2-40B4-BE49-F238E27FC236}">
                  <a16:creationId xmlns:a16="http://schemas.microsoft.com/office/drawing/2014/main" id="{23F9E5F6-D032-46CA-8746-5F6564F5A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Oval 8">
              <a:extLst>
                <a:ext uri="{FF2B5EF4-FFF2-40B4-BE49-F238E27FC236}">
                  <a16:creationId xmlns:a16="http://schemas.microsoft.com/office/drawing/2014/main" id="{06DB0BDB-2C05-435B-B295-95E88EB1A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Oval 9">
              <a:extLst>
                <a:ext uri="{FF2B5EF4-FFF2-40B4-BE49-F238E27FC236}">
                  <a16:creationId xmlns:a16="http://schemas.microsoft.com/office/drawing/2014/main" id="{FFD43B26-7E9B-4A6E-A6EA-EA12B84CE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Oval 10">
              <a:extLst>
                <a:ext uri="{FF2B5EF4-FFF2-40B4-BE49-F238E27FC236}">
                  <a16:creationId xmlns:a16="http://schemas.microsoft.com/office/drawing/2014/main" id="{E2316E75-90E7-453B-98AE-8643FD00F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Oval 11">
              <a:extLst>
                <a:ext uri="{FF2B5EF4-FFF2-40B4-BE49-F238E27FC236}">
                  <a16:creationId xmlns:a16="http://schemas.microsoft.com/office/drawing/2014/main" id="{1EEC9B27-FF96-49E0-8FA7-13FAFB9F7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Oval 12">
              <a:extLst>
                <a:ext uri="{FF2B5EF4-FFF2-40B4-BE49-F238E27FC236}">
                  <a16:creationId xmlns:a16="http://schemas.microsoft.com/office/drawing/2014/main" id="{0F98FE8A-12B1-45A8-91BA-5F3E59E8B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13">
              <a:extLst>
                <a:ext uri="{FF2B5EF4-FFF2-40B4-BE49-F238E27FC236}">
                  <a16:creationId xmlns:a16="http://schemas.microsoft.com/office/drawing/2014/main" id="{C4D89EAC-531A-4A7E-B215-C49663448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2" name="AutoShape 46">
            <a:extLst>
              <a:ext uri="{FF2B5EF4-FFF2-40B4-BE49-F238E27FC236}">
                <a16:creationId xmlns:a16="http://schemas.microsoft.com/office/drawing/2014/main" id="{0B9B279D-05B1-41A6-8261-F842560C54CD}"/>
              </a:ext>
            </a:extLst>
          </p:cNvPr>
          <p:cNvSpPr>
            <a:spLocks/>
          </p:cNvSpPr>
          <p:nvPr/>
        </p:nvSpPr>
        <p:spPr bwMode="auto">
          <a:xfrm>
            <a:off x="1143000" y="15240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6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73" name="AutoShape 47">
            <a:extLst>
              <a:ext uri="{FF2B5EF4-FFF2-40B4-BE49-F238E27FC236}">
                <a16:creationId xmlns:a16="http://schemas.microsoft.com/office/drawing/2014/main" id="{D018E723-8C33-46BA-9613-F8EDBC6EAC2C}"/>
              </a:ext>
            </a:extLst>
          </p:cNvPr>
          <p:cNvSpPr>
            <a:spLocks/>
          </p:cNvSpPr>
          <p:nvPr/>
        </p:nvSpPr>
        <p:spPr bwMode="auto">
          <a:xfrm>
            <a:off x="1524000" y="2514600"/>
            <a:ext cx="152400" cy="1066800"/>
          </a:xfrm>
          <a:prstGeom prst="rightBrace">
            <a:avLst>
              <a:gd name="adj1" fmla="val 133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6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74" name="AutoShape 47">
            <a:extLst>
              <a:ext uri="{FF2B5EF4-FFF2-40B4-BE49-F238E27FC236}">
                <a16:creationId xmlns:a16="http://schemas.microsoft.com/office/drawing/2014/main" id="{5C66FBD8-71AE-4DCA-B93C-3FABA9F7FCD7}"/>
              </a:ext>
            </a:extLst>
          </p:cNvPr>
          <p:cNvSpPr>
            <a:spLocks/>
          </p:cNvSpPr>
          <p:nvPr/>
        </p:nvSpPr>
        <p:spPr bwMode="auto">
          <a:xfrm>
            <a:off x="2057400" y="3733800"/>
            <a:ext cx="152400" cy="1066800"/>
          </a:xfrm>
          <a:prstGeom prst="rightBrace">
            <a:avLst>
              <a:gd name="adj1" fmla="val 133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6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Box 15">
            <a:extLst>
              <a:ext uri="{FF2B5EF4-FFF2-40B4-BE49-F238E27FC236}">
                <a16:creationId xmlns:a16="http://schemas.microsoft.com/office/drawing/2014/main" id="{B9DCF3E0-50DA-43A8-BDF6-340AAE8E1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624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tích liền nhau trong bảng nhân hơn kém nhau:</a:t>
            </a:r>
          </a:p>
        </p:txBody>
      </p:sp>
      <p:sp>
        <p:nvSpPr>
          <p:cNvPr id="76" name="Text Box 17">
            <a:extLst>
              <a:ext uri="{FF2B5EF4-FFF2-40B4-BE49-F238E27FC236}">
                <a16:creationId xmlns:a16="http://schemas.microsoft.com/office/drawing/2014/main" id="{B7BA8FBD-89D4-4BF0-B0C5-96AB804FF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272088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800" b="1"/>
              <a:t>6 đơn vị </a:t>
            </a:r>
          </a:p>
        </p:txBody>
      </p:sp>
      <p:sp>
        <p:nvSpPr>
          <p:cNvPr id="77" name="Text Box 16">
            <a:extLst>
              <a:ext uri="{FF2B5EF4-FFF2-40B4-BE49-F238E27FC236}">
                <a16:creationId xmlns:a16="http://schemas.microsoft.com/office/drawing/2014/main" id="{8C0C63B6-CE1D-46B5-A241-7E0E5DCAB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5867400"/>
            <a:ext cx="384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Box 18">
            <a:extLst>
              <a:ext uri="{FF2B5EF4-FFF2-40B4-BE49-F238E27FC236}">
                <a16:creationId xmlns:a16="http://schemas.microsoft.com/office/drawing/2014/main" id="{880CD5A2-3B85-44A6-8EF2-7EAA1173D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7" y="5823744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400" b="1" dirty="0"/>
              <a:t>Tích liền trước + 6</a:t>
            </a:r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B1E80CF8-7FAD-4ACD-9917-8B4618714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090863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 24</a:t>
            </a:r>
          </a:p>
        </p:txBody>
      </p:sp>
      <p:sp>
        <p:nvSpPr>
          <p:cNvPr id="80" name="Text Box 4">
            <a:extLst>
              <a:ext uri="{FF2B5EF4-FFF2-40B4-BE49-F238E27FC236}">
                <a16:creationId xmlns:a16="http://schemas.microsoft.com/office/drawing/2014/main" id="{319B72A9-992F-49BF-A461-863909DE4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48063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81" name="Text Box 5">
            <a:extLst>
              <a:ext uri="{FF2B5EF4-FFF2-40B4-BE49-F238E27FC236}">
                <a16:creationId xmlns:a16="http://schemas.microsoft.com/office/drawing/2014/main" id="{FE99B8EA-139B-4205-A514-F4195F54C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5480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.VnTime" pitchFamily="34" charset="0"/>
                <a:cs typeface="Arial" panose="020B0604020202020204" pitchFamily="34" charset="0"/>
              </a:rPr>
              <a:t>6  x  5  =</a:t>
            </a:r>
            <a:endParaRPr lang="en-US" altLang="en-US" sz="1600" b="1">
              <a:solidFill>
                <a:srgbClr val="C000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82" name="Text Box 5">
            <a:extLst>
              <a:ext uri="{FF2B5EF4-FFF2-40B4-BE49-F238E27FC236}">
                <a16:creationId xmlns:a16="http://schemas.microsoft.com/office/drawing/2014/main" id="{B01889B6-ABCE-4289-B988-1BAF4E4C0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0052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.VnTime" pitchFamily="34" charset="0"/>
                <a:cs typeface="Arial" panose="020B0604020202020204" pitchFamily="34" charset="0"/>
              </a:rPr>
              <a:t>6  x 6   =  </a:t>
            </a:r>
            <a:endParaRPr lang="vi-VN" altLang="en-US" sz="16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id="{E989AF22-BDB7-415E-AD14-5E6476B9E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005263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84" name="Text Box 5">
            <a:extLst>
              <a:ext uri="{FF2B5EF4-FFF2-40B4-BE49-F238E27FC236}">
                <a16:creationId xmlns:a16="http://schemas.microsoft.com/office/drawing/2014/main" id="{0EC3D136-29A1-46A9-BCF3-BC5E1D973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3862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.VnTime" pitchFamily="34" charset="0"/>
                <a:cs typeface="Arial" panose="020B0604020202020204" pitchFamily="34" charset="0"/>
              </a:rPr>
              <a:t>6  x 7   =  </a:t>
            </a:r>
            <a:endParaRPr lang="vi-VN" altLang="en-US" sz="16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85" name="Text Box 5">
            <a:extLst>
              <a:ext uri="{FF2B5EF4-FFF2-40B4-BE49-F238E27FC236}">
                <a16:creationId xmlns:a16="http://schemas.microsoft.com/office/drawing/2014/main" id="{121FEC15-7F66-46CF-A5AD-764A19169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8434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.VnTime" pitchFamily="34" charset="0"/>
                <a:cs typeface="Arial" panose="020B0604020202020204" pitchFamily="34" charset="0"/>
              </a:rPr>
              <a:t>6  x 8   =  </a:t>
            </a:r>
            <a:endParaRPr lang="vi-VN" altLang="en-US" sz="16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86" name="Text Box 5">
            <a:extLst>
              <a:ext uri="{FF2B5EF4-FFF2-40B4-BE49-F238E27FC236}">
                <a16:creationId xmlns:a16="http://schemas.microsoft.com/office/drawing/2014/main" id="{1D1096D1-905E-42D2-83E7-14BBC0AC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2578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.VnTime" pitchFamily="34" charset="0"/>
                <a:cs typeface="Arial" panose="020B0604020202020204" pitchFamily="34" charset="0"/>
              </a:rPr>
              <a:t>6  x 9   =  </a:t>
            </a:r>
            <a:endParaRPr lang="vi-VN" altLang="en-US" sz="16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Box 5">
            <a:extLst>
              <a:ext uri="{FF2B5EF4-FFF2-40B4-BE49-F238E27FC236}">
                <a16:creationId xmlns:a16="http://schemas.microsoft.com/office/drawing/2014/main" id="{369A8E43-B4B3-4F9D-8D39-BCA9252DF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7150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.VnTime" pitchFamily="34" charset="0"/>
                <a:cs typeface="Arial" panose="020B0604020202020204" pitchFamily="34" charset="0"/>
              </a:rPr>
              <a:t>6  x 10   =  </a:t>
            </a:r>
            <a:endParaRPr lang="vi-VN" altLang="en-US" sz="16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4">
            <a:extLst>
              <a:ext uri="{FF2B5EF4-FFF2-40B4-BE49-F238E27FC236}">
                <a16:creationId xmlns:a16="http://schemas.microsoft.com/office/drawing/2014/main" id="{30A6E614-D861-4159-B5F6-03A8CBE3D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386263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89" name="Text Box 4">
            <a:extLst>
              <a:ext uri="{FF2B5EF4-FFF2-40B4-BE49-F238E27FC236}">
                <a16:creationId xmlns:a16="http://schemas.microsoft.com/office/drawing/2014/main" id="{E5DBB981-3640-4931-887A-FE59FFF2B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843463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90" name="Text Box 4">
            <a:extLst>
              <a:ext uri="{FF2B5EF4-FFF2-40B4-BE49-F238E27FC236}">
                <a16:creationId xmlns:a16="http://schemas.microsoft.com/office/drawing/2014/main" id="{9212FA29-E67F-435D-8002-95201835D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2578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91" name="Text Box 4">
            <a:extLst>
              <a:ext uri="{FF2B5EF4-FFF2-40B4-BE49-F238E27FC236}">
                <a16:creationId xmlns:a16="http://schemas.microsoft.com/office/drawing/2014/main" id="{96D27CE9-2ADF-400D-97D2-70C1872C8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7150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92" name="AutoShape 46">
            <a:extLst>
              <a:ext uri="{FF2B5EF4-FFF2-40B4-BE49-F238E27FC236}">
                <a16:creationId xmlns:a16="http://schemas.microsoft.com/office/drawing/2014/main" id="{9987A610-BFB3-4493-BB26-7C4A60C20A5F}"/>
              </a:ext>
            </a:extLst>
          </p:cNvPr>
          <p:cNvSpPr>
            <a:spLocks/>
          </p:cNvSpPr>
          <p:nvPr/>
        </p:nvSpPr>
        <p:spPr bwMode="auto">
          <a:xfrm>
            <a:off x="8229600" y="1752600"/>
            <a:ext cx="228600" cy="533400"/>
          </a:xfrm>
          <a:prstGeom prst="rightBrace">
            <a:avLst>
              <a:gd name="adj1" fmla="val 2222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6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93" name="Text Box 4">
            <a:extLst>
              <a:ext uri="{FF2B5EF4-FFF2-40B4-BE49-F238E27FC236}">
                <a16:creationId xmlns:a16="http://schemas.microsoft.com/office/drawing/2014/main" id="{93B88B18-5714-4537-8B17-625B153AA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871663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+ 6</a:t>
            </a:r>
          </a:p>
        </p:txBody>
      </p:sp>
      <p:sp>
        <p:nvSpPr>
          <p:cNvPr id="94" name="AutoShape 46">
            <a:extLst>
              <a:ext uri="{FF2B5EF4-FFF2-40B4-BE49-F238E27FC236}">
                <a16:creationId xmlns:a16="http://schemas.microsoft.com/office/drawing/2014/main" id="{61328C32-D6AB-4713-99D4-9E919D605B97}"/>
              </a:ext>
            </a:extLst>
          </p:cNvPr>
          <p:cNvSpPr>
            <a:spLocks/>
          </p:cNvSpPr>
          <p:nvPr/>
        </p:nvSpPr>
        <p:spPr bwMode="auto">
          <a:xfrm>
            <a:off x="8229600" y="2362200"/>
            <a:ext cx="228600" cy="4572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1600" b="1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95" name="Text Box 4">
            <a:extLst>
              <a:ext uri="{FF2B5EF4-FFF2-40B4-BE49-F238E27FC236}">
                <a16:creationId xmlns:a16="http://schemas.microsoft.com/office/drawing/2014/main" id="{FBDEB33C-48F2-474D-AE08-5D7EADE07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4384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.VnTime" pitchFamily="34" charset="0"/>
                <a:cs typeface="Arial" panose="020B0604020202020204" pitchFamily="34" charset="0"/>
              </a:rPr>
              <a:t>+ 6</a:t>
            </a:r>
          </a:p>
        </p:txBody>
      </p:sp>
      <p:pic>
        <p:nvPicPr>
          <p:cNvPr id="96" name="Picture 97" descr="PICTUR~4">
            <a:extLst>
              <a:ext uri="{FF2B5EF4-FFF2-40B4-BE49-F238E27FC236}">
                <a16:creationId xmlns:a16="http://schemas.microsoft.com/office/drawing/2014/main" id="{657BBA6D-5437-4652-B3AF-4BB1438DEB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33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8" descr="PICTUR~4">
            <a:extLst>
              <a:ext uri="{FF2B5EF4-FFF2-40B4-BE49-F238E27FC236}">
                <a16:creationId xmlns:a16="http://schemas.microsoft.com/office/drawing/2014/main" id="{456295CD-8D13-4E80-8E66-DA3B1CC6DB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971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00" descr="PICTUR~4">
            <a:extLst>
              <a:ext uri="{FF2B5EF4-FFF2-40B4-BE49-F238E27FC236}">
                <a16:creationId xmlns:a16="http://schemas.microsoft.com/office/drawing/2014/main" id="{076CE155-05E9-4A9E-9232-58A2E113E8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86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02" descr="PICTUR~4">
            <a:extLst>
              <a:ext uri="{FF2B5EF4-FFF2-40B4-BE49-F238E27FC236}">
                <a16:creationId xmlns:a16="http://schemas.microsoft.com/office/drawing/2014/main" id="{0703733A-271E-4FBA-A70C-8A2083042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00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04" descr="PICTUR~4">
            <a:extLst>
              <a:ext uri="{FF2B5EF4-FFF2-40B4-BE49-F238E27FC236}">
                <a16:creationId xmlns:a16="http://schemas.microsoft.com/office/drawing/2014/main" id="{210BC550-B70E-4D7B-9FBA-42645DE176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5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76" descr="PICTUR~4">
            <a:extLst>
              <a:ext uri="{FF2B5EF4-FFF2-40B4-BE49-F238E27FC236}">
                <a16:creationId xmlns:a16="http://schemas.microsoft.com/office/drawing/2014/main" id="{47AE0004-DE8C-4F29-9D7A-B35FFE5AA5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0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99" descr="PICTUR~4">
            <a:extLst>
              <a:ext uri="{FF2B5EF4-FFF2-40B4-BE49-F238E27FC236}">
                <a16:creationId xmlns:a16="http://schemas.microsoft.com/office/drawing/2014/main" id="{8B0D6B2B-E306-4DE6-A140-349870A26A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1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1" descr="PICTUR~4">
            <a:extLst>
              <a:ext uri="{FF2B5EF4-FFF2-40B4-BE49-F238E27FC236}">
                <a16:creationId xmlns:a16="http://schemas.microsoft.com/office/drawing/2014/main" id="{78DFE1C6-C3E8-4126-BCFC-5987D9CBC7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43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3" descr="PICTUR~4">
            <a:extLst>
              <a:ext uri="{FF2B5EF4-FFF2-40B4-BE49-F238E27FC236}">
                <a16:creationId xmlns:a16="http://schemas.microsoft.com/office/drawing/2014/main" id="{2EBF5361-0F00-4DD7-9305-5C8AB6E3CA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352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5" descr="PICTUR~4">
            <a:extLst>
              <a:ext uri="{FF2B5EF4-FFF2-40B4-BE49-F238E27FC236}">
                <a16:creationId xmlns:a16="http://schemas.microsoft.com/office/drawing/2014/main" id="{64DD6478-5BC2-403A-8A77-2B0B52E5E5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98" descr="PICTUR~4">
            <a:extLst>
              <a:ext uri="{FF2B5EF4-FFF2-40B4-BE49-F238E27FC236}">
                <a16:creationId xmlns:a16="http://schemas.microsoft.com/office/drawing/2014/main" id="{75960FF2-C26A-4A9E-90DD-824D117777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00" descr="PICTUR~4">
            <a:extLst>
              <a:ext uri="{FF2B5EF4-FFF2-40B4-BE49-F238E27FC236}">
                <a16:creationId xmlns:a16="http://schemas.microsoft.com/office/drawing/2014/main" id="{79649BB8-25C8-4ACB-B04B-A0281643C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02" descr="PICTUR~4">
            <a:extLst>
              <a:ext uri="{FF2B5EF4-FFF2-40B4-BE49-F238E27FC236}">
                <a16:creationId xmlns:a16="http://schemas.microsoft.com/office/drawing/2014/main" id="{A7DA8BD9-9420-4453-8E17-50458BF995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4" descr="PICTUR~4">
            <a:extLst>
              <a:ext uri="{FF2B5EF4-FFF2-40B4-BE49-F238E27FC236}">
                <a16:creationId xmlns:a16="http://schemas.microsoft.com/office/drawing/2014/main" id="{3572F3E4-A948-49BB-A6FC-93328623CC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76" descr="PICTUR~4">
            <a:extLst>
              <a:ext uri="{FF2B5EF4-FFF2-40B4-BE49-F238E27FC236}">
                <a16:creationId xmlns:a16="http://schemas.microsoft.com/office/drawing/2014/main" id="{1C64DFD8-D5AD-47AD-8FC2-A61E137620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99" descr="PICTUR~4">
            <a:extLst>
              <a:ext uri="{FF2B5EF4-FFF2-40B4-BE49-F238E27FC236}">
                <a16:creationId xmlns:a16="http://schemas.microsoft.com/office/drawing/2014/main" id="{C9817B48-1D59-417A-A587-06AFE01AAE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95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01" descr="PICTUR~4">
            <a:extLst>
              <a:ext uri="{FF2B5EF4-FFF2-40B4-BE49-F238E27FC236}">
                <a16:creationId xmlns:a16="http://schemas.microsoft.com/office/drawing/2014/main" id="{14143E54-20A9-4F81-97F2-9AB04C3787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03" descr="PICTUR~4">
            <a:extLst>
              <a:ext uri="{FF2B5EF4-FFF2-40B4-BE49-F238E27FC236}">
                <a16:creationId xmlns:a16="http://schemas.microsoft.com/office/drawing/2014/main" id="{9A242B10-9C75-40A7-8861-1C93A8BE9F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6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05" descr="PICTUR~4">
            <a:extLst>
              <a:ext uri="{FF2B5EF4-FFF2-40B4-BE49-F238E27FC236}">
                <a16:creationId xmlns:a16="http://schemas.microsoft.com/office/drawing/2014/main" id="{49E1CC06-7D42-47CF-9B8A-1FEB9EE396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38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04" descr="PICTUR~4">
            <a:extLst>
              <a:ext uri="{FF2B5EF4-FFF2-40B4-BE49-F238E27FC236}">
                <a16:creationId xmlns:a16="http://schemas.microsoft.com/office/drawing/2014/main" id="{3F3C1829-2D60-4E73-A879-453591BFB9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81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/>
      <p:bldP spid="94" grpId="0" animBg="1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476;p39">
            <a:extLst>
              <a:ext uri="{FF2B5EF4-FFF2-40B4-BE49-F238E27FC236}">
                <a16:creationId xmlns:a16="http://schemas.microsoft.com/office/drawing/2014/main" id="{690CA48F-0F25-486A-8CB0-426DDEC60738}"/>
              </a:ext>
            </a:extLst>
          </p:cNvPr>
          <p:cNvGrpSpPr/>
          <p:nvPr/>
        </p:nvGrpSpPr>
        <p:grpSpPr>
          <a:xfrm>
            <a:off x="168814" y="0"/>
            <a:ext cx="8975186" cy="6696222"/>
            <a:chOff x="3717376" y="1027716"/>
            <a:chExt cx="5488353" cy="4983389"/>
          </a:xfrm>
        </p:grpSpPr>
        <p:pic>
          <p:nvPicPr>
            <p:cNvPr id="15" name="Google Shape;477;p39" descr="24">
              <a:extLst>
                <a:ext uri="{FF2B5EF4-FFF2-40B4-BE49-F238E27FC236}">
                  <a16:creationId xmlns:a16="http://schemas.microsoft.com/office/drawing/2014/main" id="{42A7E48B-C3C3-42E9-AE00-F55CD9250ED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17376" y="1027716"/>
              <a:ext cx="5488353" cy="4983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478;p39">
              <a:extLst>
                <a:ext uri="{FF2B5EF4-FFF2-40B4-BE49-F238E27FC236}">
                  <a16:creationId xmlns:a16="http://schemas.microsoft.com/office/drawing/2014/main" id="{58C7AFC1-0F9A-4860-83E6-6F9DA6916F48}"/>
                </a:ext>
              </a:extLst>
            </p:cNvPr>
            <p:cNvSpPr/>
            <p:nvPr/>
          </p:nvSpPr>
          <p:spPr>
            <a:xfrm>
              <a:off x="4795256" y="3429000"/>
              <a:ext cx="337784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47E3BC5-69D5-4DCE-A5E1-CB17C05F427F}"/>
              </a:ext>
            </a:extLst>
          </p:cNvPr>
          <p:cNvSpPr txBox="1"/>
          <p:nvPr/>
        </p:nvSpPr>
        <p:spPr>
          <a:xfrm>
            <a:off x="689315" y="161778"/>
            <a:ext cx="31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9585B4C-2820-486C-B634-282075D8AFF4}"/>
              </a:ext>
            </a:extLst>
          </p:cNvPr>
          <p:cNvSpPr txBox="1"/>
          <p:nvPr/>
        </p:nvSpPr>
        <p:spPr>
          <a:xfrm>
            <a:off x="2278964" y="3106472"/>
            <a:ext cx="128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4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6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8 =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5E25745-0263-4A10-B1CF-12F38B26CA67}"/>
              </a:ext>
            </a:extLst>
          </p:cNvPr>
          <p:cNvSpPr txBox="1"/>
          <p:nvPr/>
        </p:nvSpPr>
        <p:spPr>
          <a:xfrm>
            <a:off x="2278964" y="3106471"/>
            <a:ext cx="128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4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6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8 =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12749C2A-F003-4549-9805-4E0A58D43A06}"/>
              </a:ext>
            </a:extLst>
          </p:cNvPr>
          <p:cNvSpPr txBox="1"/>
          <p:nvPr/>
        </p:nvSpPr>
        <p:spPr>
          <a:xfrm>
            <a:off x="6263792" y="3106473"/>
            <a:ext cx="128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1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3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5 =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B784F68-1839-4E54-800F-04039682D97D}"/>
              </a:ext>
            </a:extLst>
          </p:cNvPr>
          <p:cNvSpPr txBox="1"/>
          <p:nvPr/>
        </p:nvSpPr>
        <p:spPr>
          <a:xfrm>
            <a:off x="2278964" y="4866175"/>
            <a:ext cx="128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9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2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7 =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422A6B16-A12C-4BBD-8FA3-3151A73C5767}"/>
              </a:ext>
            </a:extLst>
          </p:cNvPr>
          <p:cNvSpPr txBox="1"/>
          <p:nvPr/>
        </p:nvSpPr>
        <p:spPr>
          <a:xfrm>
            <a:off x="6263791" y="4866176"/>
            <a:ext cx="1656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10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0 x 6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0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476;p39">
            <a:extLst>
              <a:ext uri="{FF2B5EF4-FFF2-40B4-BE49-F238E27FC236}">
                <a16:creationId xmlns:a16="http://schemas.microsoft.com/office/drawing/2014/main" id="{264052ED-089D-4C49-80EA-5A6BC0FC4AA0}"/>
              </a:ext>
            </a:extLst>
          </p:cNvPr>
          <p:cNvGrpSpPr/>
          <p:nvPr/>
        </p:nvGrpSpPr>
        <p:grpSpPr>
          <a:xfrm>
            <a:off x="168814" y="0"/>
            <a:ext cx="8975186" cy="6696222"/>
            <a:chOff x="3717376" y="1027716"/>
            <a:chExt cx="5488353" cy="4983389"/>
          </a:xfrm>
        </p:grpSpPr>
        <p:pic>
          <p:nvPicPr>
            <p:cNvPr id="35" name="Google Shape;477;p39" descr="24">
              <a:extLst>
                <a:ext uri="{FF2B5EF4-FFF2-40B4-BE49-F238E27FC236}">
                  <a16:creationId xmlns:a16="http://schemas.microsoft.com/office/drawing/2014/main" id="{FD6868EC-1F33-48CA-9868-440B91B8E0E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17376" y="1027716"/>
              <a:ext cx="5488353" cy="4983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478;p39">
              <a:extLst>
                <a:ext uri="{FF2B5EF4-FFF2-40B4-BE49-F238E27FC236}">
                  <a16:creationId xmlns:a16="http://schemas.microsoft.com/office/drawing/2014/main" id="{8AA8C309-7962-4EB0-8559-2658D2851B49}"/>
                </a:ext>
              </a:extLst>
            </p:cNvPr>
            <p:cNvSpPr/>
            <p:nvPr/>
          </p:nvSpPr>
          <p:spPr>
            <a:xfrm>
              <a:off x="4795256" y="3429000"/>
              <a:ext cx="337784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238EF189-B679-4B91-B383-D93DE2570855}"/>
              </a:ext>
            </a:extLst>
          </p:cNvPr>
          <p:cNvSpPr txBox="1"/>
          <p:nvPr/>
        </p:nvSpPr>
        <p:spPr>
          <a:xfrm>
            <a:off x="689315" y="161778"/>
            <a:ext cx="31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64308A6-853E-4AE3-A8AF-61E1E99C6CF4}"/>
              </a:ext>
            </a:extLst>
          </p:cNvPr>
          <p:cNvSpPr txBox="1"/>
          <p:nvPr/>
        </p:nvSpPr>
        <p:spPr>
          <a:xfrm>
            <a:off x="2278963" y="3106472"/>
            <a:ext cx="1913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4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6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8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6C4B0923-FA5F-432E-9ED6-A71DF533EAE0}"/>
              </a:ext>
            </a:extLst>
          </p:cNvPr>
          <p:cNvSpPr txBox="1"/>
          <p:nvPr/>
        </p:nvSpPr>
        <p:spPr>
          <a:xfrm>
            <a:off x="6263792" y="3106473"/>
            <a:ext cx="2401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1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3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5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083C6C4E-A445-4897-AA98-6345E49D454D}"/>
              </a:ext>
            </a:extLst>
          </p:cNvPr>
          <p:cNvSpPr txBox="1"/>
          <p:nvPr/>
        </p:nvSpPr>
        <p:spPr>
          <a:xfrm>
            <a:off x="2278964" y="4866175"/>
            <a:ext cx="2293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9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2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7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1D61DEA0-2355-4A77-9E09-FAB8FB92E4B3}"/>
              </a:ext>
            </a:extLst>
          </p:cNvPr>
          <p:cNvSpPr txBox="1"/>
          <p:nvPr/>
        </p:nvSpPr>
        <p:spPr>
          <a:xfrm>
            <a:off x="6263791" y="4866176"/>
            <a:ext cx="200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10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0 x 6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x 0 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0" descr="PPT素材-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14234" y="378444"/>
            <a:ext cx="10572466" cy="616095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0"/>
          <p:cNvSpPr/>
          <p:nvPr/>
        </p:nvSpPr>
        <p:spPr>
          <a:xfrm>
            <a:off x="944381" y="2535071"/>
            <a:ext cx="7585022" cy="272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Mỗi</a:t>
            </a:r>
            <a:r>
              <a:rPr lang="en-US" sz="4000" b="0" cap="none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b="0" cap="none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thùng</a:t>
            </a:r>
            <a:r>
              <a:rPr lang="en-US" sz="4000" b="0" cap="none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b="0" cap="none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US" sz="4000" b="0" cap="none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6 l </a:t>
            </a:r>
            <a:r>
              <a:rPr lang="en-US" sz="4000" b="0" cap="none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dầu</a:t>
            </a:r>
            <a:r>
              <a:rPr lang="en-US" sz="4000" b="0" cap="none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4000" dirty="0">
                <a:solidFill>
                  <a:srgbClr val="5481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000" b="0" cap="none" dirty="0">
              <a:solidFill>
                <a:srgbClr val="548135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E373DF5-7F4B-4EA7-AC21-104E95CC7701}"/>
              </a:ext>
            </a:extLst>
          </p:cNvPr>
          <p:cNvSpPr txBox="1"/>
          <p:nvPr/>
        </p:nvSpPr>
        <p:spPr>
          <a:xfrm rot="19505581">
            <a:off x="572999" y="1269849"/>
            <a:ext cx="251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8" descr="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851" y="224851"/>
            <a:ext cx="8802296" cy="6460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8" descr="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4203" y="705203"/>
            <a:ext cx="5069167" cy="51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8" descr="PPT素材-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2899" y="3161447"/>
            <a:ext cx="3583645" cy="34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8"/>
          <p:cNvSpPr/>
          <p:nvPr/>
        </p:nvSpPr>
        <p:spPr>
          <a:xfrm>
            <a:off x="1403752" y="1836468"/>
            <a:ext cx="5680792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Tóm</a:t>
            </a:r>
            <a:r>
              <a:rPr lang="en-US" sz="4400" b="1" i="0" u="none" strike="noStrike" cap="none" dirty="0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 </a:t>
            </a:r>
            <a:r>
              <a:rPr lang="en-US" sz="4400" b="1" i="0" u="none" strike="noStrike" cap="none" dirty="0" err="1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tắt</a:t>
            </a:r>
            <a:r>
              <a:rPr lang="en-US" sz="4400" b="1" i="0" u="none" strike="noStrike" cap="none" dirty="0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: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1 </a:t>
            </a:r>
            <a:r>
              <a:rPr lang="en-US" sz="4400" b="1" dirty="0" err="1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thùng</a:t>
            </a:r>
            <a:r>
              <a:rPr lang="en-US" sz="4400" b="1" dirty="0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: 5 l </a:t>
            </a:r>
            <a:r>
              <a:rPr lang="en-US" sz="4400" b="1" dirty="0" err="1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dầu</a:t>
            </a:r>
            <a:endParaRPr lang="en-US" sz="4400" b="1" dirty="0">
              <a:solidFill>
                <a:srgbClr val="FF9999"/>
              </a:solidFill>
              <a:latin typeface="Cambria" panose="02040503050406030204" pitchFamily="18" charset="0"/>
              <a:ea typeface="Cambria" panose="02040503050406030204" pitchFamily="18" charset="0"/>
              <a:cs typeface="Georgia"/>
              <a:sym typeface="Georg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5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thùng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: …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lít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dầu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Georgia"/>
                <a:sym typeface="Georgia"/>
              </a:rPr>
              <a:t>?</a:t>
            </a:r>
            <a:endParaRPr sz="4400" b="1" i="0" u="none" strike="noStrike" cap="none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Georgia"/>
              <a:sym typeface="Georgia"/>
            </a:endParaRPr>
          </a:p>
        </p:txBody>
      </p:sp>
      <p:pic>
        <p:nvPicPr>
          <p:cNvPr id="352" name="Google Shape;352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2" descr="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54636" y="0"/>
            <a:ext cx="9698636" cy="674557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2"/>
          <p:cNvSpPr/>
          <p:nvPr/>
        </p:nvSpPr>
        <p:spPr>
          <a:xfrm>
            <a:off x="1753848" y="1425798"/>
            <a:ext cx="7585022" cy="246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5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thùng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như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thế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số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lít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dầu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cap="none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</a:t>
            </a:r>
            <a:r>
              <a:rPr lang="en-US" sz="3600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5 = 30 ( l)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30 l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endParaRPr sz="3600" cap="none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419" name="Google Shape;41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33" descr="图片包含 室内, 墙壁&#10;&#10;已生成高可信度的说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1353" y="266293"/>
            <a:ext cx="9425353" cy="562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3" descr="图片包含 矢量图形, 事情&#10;&#10;已生成高可信度的说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086" y="4303758"/>
            <a:ext cx="3003384" cy="311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3" descr="图片包含 轮子&#10;&#10;已生成高可信度的说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6512" y="1292359"/>
            <a:ext cx="4393406" cy="107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5928" y="4602420"/>
            <a:ext cx="2051957" cy="2051957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3"/>
          <p:cNvSpPr/>
          <p:nvPr/>
        </p:nvSpPr>
        <p:spPr>
          <a:xfrm>
            <a:off x="1960226" y="551470"/>
            <a:ext cx="15680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2E75B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Bài</a:t>
            </a:r>
            <a:r>
              <a:rPr lang="en-US" sz="3600" dirty="0">
                <a:solidFill>
                  <a:srgbClr val="2E75B5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3:</a:t>
            </a:r>
            <a:endParaRPr sz="3600" b="0" cap="none" dirty="0">
              <a:solidFill>
                <a:srgbClr val="2E75B5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431" name="Google Shape;431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30;p33">
            <a:extLst>
              <a:ext uri="{FF2B5EF4-FFF2-40B4-BE49-F238E27FC236}">
                <a16:creationId xmlns:a16="http://schemas.microsoft.com/office/drawing/2014/main" id="{6EF65E58-7958-4231-9AE9-5A15CD5A4D0A}"/>
              </a:ext>
            </a:extLst>
          </p:cNvPr>
          <p:cNvSpPr/>
          <p:nvPr/>
        </p:nvSpPr>
        <p:spPr>
          <a:xfrm>
            <a:off x="2890788" y="536430"/>
            <a:ext cx="54498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3600" b="0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sz="3600" b="0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3798DD29-5A27-4FC0-A90C-83309BE16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31005"/>
              </p:ext>
            </p:extLst>
          </p:nvPr>
        </p:nvGraphicFramePr>
        <p:xfrm>
          <a:off x="1514978" y="2930931"/>
          <a:ext cx="6654800" cy="579120"/>
        </p:xfrm>
        <a:graphic>
          <a:graphicData uri="http://schemas.openxmlformats.org/drawingml/2006/table">
            <a:tbl>
              <a:tblPr firstRow="1" bandRow="1">
                <a:tableStyleId>{4EB23C9C-CD9F-46F6-8DEA-7133AA3BE66B}</a:tableStyleId>
              </a:tblPr>
              <a:tblGrid>
                <a:gridCol w="665480">
                  <a:extLst>
                    <a:ext uri="{9D8B030D-6E8A-4147-A177-3AD203B41FA5}">
                      <a16:colId xmlns:a16="http://schemas.microsoft.com/office/drawing/2014/main" val="1011497105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4267384862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274043851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4174519728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939921305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1686770905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985866239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035096401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231661036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3902975949"/>
                    </a:ext>
                  </a:extLst>
                </a:gridCol>
              </a:tblGrid>
              <a:tr h="5354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461655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C08BEEE-00E4-4857-8B9D-583A69A91FDD}"/>
              </a:ext>
            </a:extLst>
          </p:cNvPr>
          <p:cNvSpPr txBox="1"/>
          <p:nvPr/>
        </p:nvSpPr>
        <p:spPr>
          <a:xfrm>
            <a:off x="3514143" y="2908583"/>
            <a:ext cx="97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B909EDC-DF53-4893-B49A-083718236BDD}"/>
              </a:ext>
            </a:extLst>
          </p:cNvPr>
          <p:cNvSpPr txBox="1"/>
          <p:nvPr/>
        </p:nvSpPr>
        <p:spPr>
          <a:xfrm>
            <a:off x="4160901" y="2893137"/>
            <a:ext cx="97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1E2B0AE-44A2-4C2B-8201-CCF8F0D29C3A}"/>
              </a:ext>
            </a:extLst>
          </p:cNvPr>
          <p:cNvSpPr txBox="1"/>
          <p:nvPr/>
        </p:nvSpPr>
        <p:spPr>
          <a:xfrm>
            <a:off x="5482001" y="2908583"/>
            <a:ext cx="97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0D019C8-278E-44DA-A127-3B33E7317E77}"/>
              </a:ext>
            </a:extLst>
          </p:cNvPr>
          <p:cNvSpPr txBox="1"/>
          <p:nvPr/>
        </p:nvSpPr>
        <p:spPr>
          <a:xfrm>
            <a:off x="6160018" y="2888294"/>
            <a:ext cx="97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3748D2C-C663-4128-A4CB-F18ED0DA2EDA}"/>
              </a:ext>
            </a:extLst>
          </p:cNvPr>
          <p:cNvSpPr txBox="1"/>
          <p:nvPr/>
        </p:nvSpPr>
        <p:spPr>
          <a:xfrm>
            <a:off x="6830400" y="2900497"/>
            <a:ext cx="97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74" y="2622913"/>
            <a:ext cx="2854038" cy="285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03056" y="2622912"/>
            <a:ext cx="2908825" cy="29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72708" y="2622368"/>
            <a:ext cx="1457051" cy="29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67577" y="2622912"/>
            <a:ext cx="1556118" cy="290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2032000" y="601931"/>
            <a:ext cx="51411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6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CỬA BÍ MẬT</a:t>
            </a:r>
            <a:endParaRPr sz="5400" b="1" i="0" u="none" strike="noStrike" cap="none">
              <a:solidFill>
                <a:srgbClr val="0066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7" name="Google Shape;107;p14"/>
          <p:cNvCxnSpPr/>
          <p:nvPr/>
        </p:nvCxnSpPr>
        <p:spPr>
          <a:xfrm>
            <a:off x="962943" y="1123892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14"/>
          <p:cNvCxnSpPr/>
          <p:nvPr/>
        </p:nvCxnSpPr>
        <p:spPr>
          <a:xfrm>
            <a:off x="7069177" y="1127096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" name="Google Shape;109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41" descr="图片包含 轮子&#10;&#10;已生成高可信度的说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51" y="962686"/>
            <a:ext cx="5403145" cy="131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4021" y="1584367"/>
            <a:ext cx="5359004" cy="431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45927" y="695325"/>
            <a:ext cx="5695950" cy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41"/>
          <p:cNvSpPr/>
          <p:nvPr/>
        </p:nvSpPr>
        <p:spPr>
          <a:xfrm>
            <a:off x="4899011" y="2921514"/>
            <a:ext cx="27238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9999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DẶN DÒ</a:t>
            </a:r>
            <a:endParaRPr sz="5400" b="1" cap="none" dirty="0">
              <a:solidFill>
                <a:srgbClr val="FF9999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628650" y="102856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5" name="Google Shape;115;p15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3566" y="5687566"/>
            <a:ext cx="11704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472290" y="432685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3 </a:t>
            </a:r>
            <a:r>
              <a:rPr lang="en-US" sz="5400" b="1" i="0" u="none" strike="noStrike" cap="none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giờ</a:t>
            </a:r>
            <a:r>
              <a:rPr lang="en-US" sz="5400" b="1" i="0" u="none" strike="noStrike" cap="none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kém</a:t>
            </a:r>
            <a:r>
              <a:rPr lang="en-US" sz="5400" b="1" i="0" u="none" strike="noStrike" cap="none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15 </a:t>
            </a:r>
            <a:r>
              <a:rPr lang="en-US" sz="5400" b="1" i="0" u="none" strike="noStrike" cap="none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phút</a:t>
            </a:r>
            <a:endParaRPr lang="en-US" sz="5400" b="1" i="0" u="none" strike="noStrike" cap="none" dirty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Hoặc</a:t>
            </a:r>
            <a:endParaRPr lang="en-US" sz="5400" b="1" i="0" u="none" strike="noStrike" cap="none" dirty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lang="en-US" sz="5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5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5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5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200274" y="88767"/>
            <a:ext cx="1000125" cy="100012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4228785" y="120384"/>
            <a:ext cx="943101" cy="943101"/>
          </a:xfrm>
          <a:prstGeom prst="ellipse">
            <a:avLst/>
          </a:prstGeom>
          <a:solidFill>
            <a:srgbClr val="CCEC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4415641" y="109138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5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4415641" y="109138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4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4415640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3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4429897" y="119379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4401384" y="120740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4429897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0</a:t>
            </a:r>
            <a:endParaRPr sz="5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4085941" y="281146"/>
            <a:ext cx="12573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Bắt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đầu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oán lớp 3 | Xem đồng hồ | Hocthattot.vn">
            <a:extLst>
              <a:ext uri="{FF2B5EF4-FFF2-40B4-BE49-F238E27FC236}">
                <a16:creationId xmlns:a16="http://schemas.microsoft.com/office/drawing/2014/main" id="{8A587950-146A-48DE-8023-8BB5016F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61" y="2064544"/>
            <a:ext cx="1609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74" y="2622913"/>
            <a:ext cx="2854038" cy="285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03056" y="2622912"/>
            <a:ext cx="2908825" cy="29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72708" y="2622368"/>
            <a:ext cx="1457051" cy="29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67577" y="2622912"/>
            <a:ext cx="1556118" cy="290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/>
          <p:nvPr/>
        </p:nvSpPr>
        <p:spPr>
          <a:xfrm>
            <a:off x="2032000" y="601931"/>
            <a:ext cx="51411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6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CỬA BÍ MẬT</a:t>
            </a:r>
            <a:endParaRPr sz="5400" b="1" i="0" u="none" strike="noStrike" cap="none">
              <a:solidFill>
                <a:srgbClr val="0066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7" name="Google Shape;137;p16"/>
          <p:cNvCxnSpPr/>
          <p:nvPr/>
        </p:nvCxnSpPr>
        <p:spPr>
          <a:xfrm>
            <a:off x="962943" y="1123892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16"/>
          <p:cNvCxnSpPr/>
          <p:nvPr/>
        </p:nvCxnSpPr>
        <p:spPr>
          <a:xfrm>
            <a:off x="7069177" y="1127096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9" name="Google Shape;139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672083" y="232156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br>
              <a:rPr lang="en-US" sz="54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dirty="0">
                <a:latin typeface="Arial"/>
                <a:ea typeface="Arial"/>
                <a:cs typeface="Arial"/>
                <a:sym typeface="Arial"/>
              </a:rPr>
              <a:t>43 + 157 = ?</a:t>
            </a:r>
            <a:endParaRPr dirty="0"/>
          </a:p>
        </p:txBody>
      </p:sp>
      <p:pic>
        <p:nvPicPr>
          <p:cNvPr id="145" name="Google Shape;145;p17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3566" y="5687566"/>
            <a:ext cx="11704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1027422" y="267900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lang="en-US" sz="5400" b="1" dirty="0">
                <a:solidFill>
                  <a:srgbClr val="FF6600"/>
                </a:solidFill>
              </a:rPr>
              <a:t>43 + 157 = 200</a:t>
            </a:r>
            <a:endParaRPr dirty="0"/>
          </a:p>
        </p:txBody>
      </p:sp>
      <p:sp>
        <p:nvSpPr>
          <p:cNvPr id="147" name="Google Shape;147;p17"/>
          <p:cNvSpPr/>
          <p:nvPr/>
        </p:nvSpPr>
        <p:spPr>
          <a:xfrm>
            <a:off x="4200274" y="88767"/>
            <a:ext cx="1000125" cy="100012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4228785" y="120384"/>
            <a:ext cx="943101" cy="943101"/>
          </a:xfrm>
          <a:prstGeom prst="ellipse">
            <a:avLst/>
          </a:prstGeom>
          <a:solidFill>
            <a:srgbClr val="CCEC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4415641" y="109138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4415641" y="109138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4415640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4429897" y="119379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4401384" y="120740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4429897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4085941" y="281146"/>
            <a:ext cx="12573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Bắt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dirty="0"/>
          </a:p>
        </p:txBody>
      </p:sp>
      <p:pic>
        <p:nvPicPr>
          <p:cNvPr id="156" name="Google Shape;15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8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74" y="2622913"/>
            <a:ext cx="2854038" cy="285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03056" y="2622912"/>
            <a:ext cx="2908825" cy="29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72708" y="2622368"/>
            <a:ext cx="1457051" cy="29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67577" y="2622912"/>
            <a:ext cx="1556118" cy="290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/>
          <p:nvPr/>
        </p:nvSpPr>
        <p:spPr>
          <a:xfrm>
            <a:off x="2032000" y="601931"/>
            <a:ext cx="51411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6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CỬA BÍ MẬT</a:t>
            </a:r>
            <a:endParaRPr sz="5400" b="1" i="0" u="none" strike="noStrike" cap="none">
              <a:solidFill>
                <a:srgbClr val="0066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7" name="Google Shape;167;p18"/>
          <p:cNvCxnSpPr/>
          <p:nvPr/>
        </p:nvCxnSpPr>
        <p:spPr>
          <a:xfrm>
            <a:off x="962943" y="1123892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8" name="Google Shape;168;p18"/>
          <p:cNvCxnSpPr/>
          <p:nvPr/>
        </p:nvCxnSpPr>
        <p:spPr>
          <a:xfrm>
            <a:off x="7069177" y="1127096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9" name="Google Shape;169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169065" y="2279598"/>
            <a:ext cx="90910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Mỗi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hàng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5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sinh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Hỏi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8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hàng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như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thế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bao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nhiêu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sinh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?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5" name="Google Shape;175;p19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3566" y="5687566"/>
            <a:ext cx="11704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698500" y="229528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40 </a:t>
            </a:r>
            <a:r>
              <a:rPr lang="en-US" sz="5400" b="1" i="0" u="none" strike="noStrike" cap="none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học</a:t>
            </a:r>
            <a:r>
              <a:rPr lang="en-US" sz="5400" b="1" i="0" u="none" strike="noStrike" cap="none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sinh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4200274" y="88767"/>
            <a:ext cx="1000125" cy="100012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4228785" y="120384"/>
            <a:ext cx="943101" cy="943101"/>
          </a:xfrm>
          <a:prstGeom prst="ellipse">
            <a:avLst/>
          </a:prstGeom>
          <a:solidFill>
            <a:srgbClr val="CCEC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4415641" y="109138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5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4415641" y="109138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4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4415640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3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4429897" y="119379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4401384" y="120740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4429897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0</a:t>
            </a:r>
            <a:endParaRPr sz="5400" b="0" i="0" u="none" strike="noStrike" cap="none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4085941" y="281146"/>
            <a:ext cx="12573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Bắt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đầu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6" name="Google Shape;18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0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74" y="2622913"/>
            <a:ext cx="2854038" cy="285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03056" y="2622912"/>
            <a:ext cx="2908825" cy="29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72708" y="2622368"/>
            <a:ext cx="1457051" cy="29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67577" y="2622912"/>
            <a:ext cx="1556118" cy="290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/>
          <p:nvPr/>
        </p:nvSpPr>
        <p:spPr>
          <a:xfrm>
            <a:off x="2032000" y="601931"/>
            <a:ext cx="51411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6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CỬA BÍ MẬT</a:t>
            </a:r>
            <a:endParaRPr sz="5400" b="1" i="0" u="none" strike="noStrike" cap="none">
              <a:solidFill>
                <a:srgbClr val="0066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7" name="Google Shape;197;p20"/>
          <p:cNvCxnSpPr/>
          <p:nvPr/>
        </p:nvCxnSpPr>
        <p:spPr>
          <a:xfrm>
            <a:off x="962943" y="1123892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20"/>
          <p:cNvCxnSpPr/>
          <p:nvPr/>
        </p:nvCxnSpPr>
        <p:spPr>
          <a:xfrm>
            <a:off x="7069177" y="1127096"/>
            <a:ext cx="1104900" cy="0"/>
          </a:xfrm>
          <a:prstGeom prst="straightConnector1">
            <a:avLst/>
          </a:prstGeom>
          <a:noFill/>
          <a:ln w="19050" cap="flat" cmpd="sng">
            <a:solidFill>
              <a:srgbClr val="0066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9" name="Google Shape;199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756987" y="254685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dirty="0">
                <a:latin typeface="Arial"/>
                <a:ea typeface="Arial"/>
                <a:cs typeface="Arial"/>
                <a:sym typeface="Arial"/>
              </a:rPr>
              <a:t>45 : 5 = ?</a:t>
            </a:r>
            <a:endParaRPr dirty="0"/>
          </a:p>
        </p:txBody>
      </p:sp>
      <p:pic>
        <p:nvPicPr>
          <p:cNvPr id="205" name="Google Shape;205;p21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3566" y="5687566"/>
            <a:ext cx="11704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742728" y="254444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45 : 5 = 9</a:t>
            </a:r>
            <a:endParaRPr dirty="0"/>
          </a:p>
        </p:txBody>
      </p:sp>
      <p:sp>
        <p:nvSpPr>
          <p:cNvPr id="207" name="Google Shape;207;p21"/>
          <p:cNvSpPr/>
          <p:nvPr/>
        </p:nvSpPr>
        <p:spPr>
          <a:xfrm>
            <a:off x="4200274" y="88767"/>
            <a:ext cx="1000125" cy="100012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4228785" y="120384"/>
            <a:ext cx="943101" cy="943101"/>
          </a:xfrm>
          <a:prstGeom prst="ellipse">
            <a:avLst/>
          </a:prstGeom>
          <a:solidFill>
            <a:srgbClr val="CCEC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4415641" y="109138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4415641" y="109138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4415640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4429897" y="119379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4401384" y="120740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4429897" y="105231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4085941" y="281146"/>
            <a:ext cx="125730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Bắt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endParaRPr dirty="0"/>
          </a:p>
        </p:txBody>
      </p:sp>
      <p:pic>
        <p:nvPicPr>
          <p:cNvPr id="216" name="Google Shape;21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37618002"/>
</p:tagLst>
</file>

<file path=ppt/theme/theme1.xml><?xml version="1.0" encoding="utf-8"?>
<a:theme xmlns:a="http://schemas.openxmlformats.org/drawingml/2006/main" name="Theme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789</Words>
  <Application>Microsoft Office PowerPoint</Application>
  <PresentationFormat>On-screen Show (4:3)</PresentationFormat>
  <Paragraphs>171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</vt:lpstr>
      <vt:lpstr>Arial</vt:lpstr>
      <vt:lpstr>Calibri</vt:lpstr>
      <vt:lpstr>Cambria</vt:lpstr>
      <vt:lpstr>Georgia</vt:lpstr>
      <vt:lpstr>Times New Roman</vt:lpstr>
      <vt:lpstr>Theme2</vt:lpstr>
      <vt:lpstr>PowerPoint Presentation</vt:lpstr>
      <vt:lpstr>PowerPoint Presentation</vt:lpstr>
      <vt:lpstr> Đồng hồ sau chỉ mấy giờ? </vt:lpstr>
      <vt:lpstr>PowerPoint Presentation</vt:lpstr>
      <vt:lpstr> 43 + 157 = ?</vt:lpstr>
      <vt:lpstr>PowerPoint Presentation</vt:lpstr>
      <vt:lpstr>Mỗi hàng có 5 học sinh. Hỏi 8 hàng như thế có bao nhiêu học sinh?</vt:lpstr>
      <vt:lpstr>PowerPoint Presentation</vt:lpstr>
      <vt:lpstr>45 : 5 =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Lê Diệp Anh (ADAS – HS)</cp:lastModifiedBy>
  <cp:revision>8</cp:revision>
  <dcterms:modified xsi:type="dcterms:W3CDTF">2021-09-28T05:01:23Z</dcterms:modified>
</cp:coreProperties>
</file>