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300" r:id="rId3"/>
    <p:sldId id="291" r:id="rId4"/>
    <p:sldId id="301" r:id="rId5"/>
    <p:sldId id="279" r:id="rId6"/>
    <p:sldId id="280" r:id="rId7"/>
    <p:sldId id="292" r:id="rId8"/>
    <p:sldId id="293" r:id="rId9"/>
    <p:sldId id="304" r:id="rId10"/>
    <p:sldId id="297" r:id="rId11"/>
    <p:sldId id="298" r:id="rId12"/>
    <p:sldId id="302" r:id="rId13"/>
    <p:sldId id="306" r:id="rId14"/>
    <p:sldId id="295" r:id="rId15"/>
    <p:sldId id="296" r:id="rId1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0066"/>
    <a:srgbClr val="800000"/>
    <a:srgbClr val="0000FF"/>
    <a:srgbClr val="39F7F2"/>
    <a:srgbClr val="44D8E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/>
    <p:restoredTop sz="94569"/>
  </p:normalViewPr>
  <p:slideViewPr>
    <p:cSldViewPr showGuides="1">
      <p:cViewPr varScale="1">
        <p:scale>
          <a:sx n="75" d="100"/>
          <a:sy n="75" d="100"/>
        </p:scale>
        <p:origin x="1114" y="43"/>
      </p:cViewPr>
      <p:guideLst>
        <p:guide orient="horz" pos="217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/>
            <a:endParaRPr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/>
            <a:endParaRPr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eaLnBrk="1" hangingPunct="1"/>
            <a:endParaRPr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/>
            <a:endParaRPr sz="12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/>
            <a:endParaRPr sz="1200" dirty="0"/>
          </a:p>
        </p:txBody>
      </p:sp>
      <p:sp>
        <p:nvSpPr>
          <p:cNvPr id="1536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eaLnBrk="1" hangingPunct="1"/>
            <a:endParaRPr sz="1200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C40F594-EEE1-4507-89E8-DA9705FB2A80}" type="slidenum">
              <a:rPr lang="en-US" altLang="en-US" sz="1200"/>
              <a:pPr algn="r" eaLnBrk="1" hangingPunct="1"/>
              <a:t>1</a:t>
            </a:fld>
            <a:endParaRPr lang="en-US" altLang="en-US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3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2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/>
              <a:t>4</a:t>
            </a:fld>
            <a:endParaRPr lang="en-US" sz="1200" dirty="0"/>
          </a:p>
        </p:txBody>
      </p:sp>
      <p:sp>
        <p:nvSpPr>
          <p:cNvPr id="1843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/>
              <a:t>5</a:t>
            </a:fld>
            <a:endParaRPr lang="en-US" sz="1200" dirty="0"/>
          </a:p>
        </p:txBody>
      </p:sp>
      <p:sp>
        <p:nvSpPr>
          <p:cNvPr id="1945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0">
              <a:rPr lang="en-US" dirty="0">
                <a:latin typeface="Arial" panose="020B0604020202020204" pitchFamily="34" charset="0"/>
              </a:rPr>
              <a:t>18:38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0">
              <a:rPr lang="en-US" dirty="0">
                <a:latin typeface="Arial" panose="020B0604020202020204" pitchFamily="34" charset="0"/>
              </a:rPr>
              <a:t>18:38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0">
              <a:rPr lang="en-US" dirty="0">
                <a:latin typeface="Arial" panose="020B0604020202020204" pitchFamily="34" charset="0"/>
              </a:rPr>
              <a:t>18:38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0">
              <a:rPr lang="en-US" dirty="0">
                <a:latin typeface="Arial" panose="020B0604020202020204" pitchFamily="34" charset="0"/>
              </a:rPr>
              <a:t>18:38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0">
              <a:rPr lang="en-US" dirty="0">
                <a:latin typeface="Arial" panose="020B0604020202020204" pitchFamily="34" charset="0"/>
              </a:rPr>
              <a:t>18:38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0">
              <a:rPr lang="en-US" dirty="0">
                <a:latin typeface="Arial" panose="020B0604020202020204" pitchFamily="34" charset="0"/>
              </a:rPr>
              <a:t>18:38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0">
              <a:rPr lang="en-US" dirty="0">
                <a:latin typeface="Arial" panose="020B0604020202020204" pitchFamily="34" charset="0"/>
              </a:rPr>
              <a:t>18:38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0">
              <a:rPr lang="en-US" dirty="0">
                <a:latin typeface="Arial" panose="020B0604020202020204" pitchFamily="34" charset="0"/>
              </a:rPr>
              <a:t>18:38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0">
              <a:rPr lang="en-US" dirty="0">
                <a:latin typeface="Arial" panose="020B0604020202020204" pitchFamily="34" charset="0"/>
              </a:rPr>
              <a:t>18:38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0">
              <a:rPr lang="en-US" dirty="0">
                <a:latin typeface="Arial" panose="020B0604020202020204" pitchFamily="34" charset="0"/>
              </a:rPr>
              <a:t>18:38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0">
              <a:rPr lang="en-US" dirty="0">
                <a:latin typeface="Arial" panose="020B0604020202020204" pitchFamily="34" charset="0"/>
              </a:rPr>
              <a:t>18:38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0">
              <a:rPr lang="en-US" dirty="0">
                <a:latin typeface="Arial" panose="020B0604020202020204" pitchFamily="34" charset="0"/>
              </a:rPr>
              <a:t>18:38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0">
              <a:rPr lang="en-US" dirty="0">
                <a:latin typeface="Arial" panose="020B0604020202020204" pitchFamily="34" charset="0"/>
              </a:rPr>
              <a:t>18:38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0">
              <a:rPr lang="en-US" dirty="0">
                <a:latin typeface="Arial" panose="020B0604020202020204" pitchFamily="34" charset="0"/>
              </a:rPr>
              <a:t>18:38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0">
              <a:rPr lang="en-US" dirty="0">
                <a:latin typeface="Arial" panose="020B0604020202020204" pitchFamily="34" charset="0"/>
              </a:rPr>
              <a:t>18:38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0">
              <a:rPr lang="en-US" dirty="0">
                <a:latin typeface="Arial" panose="020B0604020202020204" pitchFamily="34" charset="0"/>
              </a:rPr>
              <a:t>18:38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0">
              <a:rPr lang="en-US" dirty="0">
                <a:latin typeface="Arial" panose="020B0604020202020204" pitchFamily="34" charset="0"/>
              </a:rPr>
              <a:t>18:38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0">
              <a:rPr lang="en-US" dirty="0">
                <a:latin typeface="Arial" panose="020B0604020202020204" pitchFamily="34" charset="0"/>
              </a:rPr>
              <a:t>18:38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0">
              <a:rPr lang="en-US" dirty="0">
                <a:latin typeface="Arial" panose="020B0604020202020204" pitchFamily="34" charset="0"/>
              </a:rPr>
              <a:t>18:38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0">
              <a:rPr lang="en-US" dirty="0">
                <a:latin typeface="Arial" panose="020B0604020202020204" pitchFamily="34" charset="0"/>
              </a:rPr>
              <a:t>18:38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0">
              <a:rPr lang="en-US" dirty="0">
                <a:latin typeface="Arial" panose="020B0604020202020204" pitchFamily="34" charset="0"/>
              </a:rPr>
              <a:t>18:38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0">
              <a:rPr lang="en-US" dirty="0">
                <a:latin typeface="Arial" panose="020B0604020202020204" pitchFamily="34" charset="0"/>
              </a:rPr>
              <a:t>18:38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lvl="0" eaLnBrk="1" hangingPunct="1"/>
            <a:fld id="{BB962C8B-B14F-4D97-AF65-F5344CB8AC3E}" type="datetime10">
              <a:rPr lang="en-US" dirty="0">
                <a:latin typeface="Arial" panose="020B0604020202020204" pitchFamily="34" charset="0"/>
              </a:rPr>
              <a:t>18:38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lvl="0" eaLnBrk="1" hangingPunct="1"/>
            <a:fld id="{BB962C8B-B14F-4D97-AF65-F5344CB8AC3E}" type="datetime10">
              <a:rPr lang="en-US" dirty="0">
                <a:latin typeface="Arial" panose="020B0604020202020204" pitchFamily="34" charset="0"/>
              </a:rPr>
              <a:t>18:38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10" Type="http://schemas.openxmlformats.org/officeDocument/2006/relationships/image" Target="../media/image8.wmf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j023624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60350"/>
            <a:ext cx="990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8" descr="daisy_button_blue_h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41675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0" descr="daisy_button_blue_h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544830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4"/>
          <p:cNvGrpSpPr>
            <a:grpSpLocks/>
          </p:cNvGrpSpPr>
          <p:nvPr/>
        </p:nvGrpSpPr>
        <p:grpSpPr bwMode="auto">
          <a:xfrm>
            <a:off x="128588" y="5943600"/>
            <a:ext cx="2919412" cy="914400"/>
            <a:chOff x="4656" y="3216"/>
            <a:chExt cx="1104" cy="651"/>
          </a:xfrm>
        </p:grpSpPr>
        <p:grpSp>
          <p:nvGrpSpPr>
            <p:cNvPr id="4114" name="Group 5"/>
            <p:cNvGrpSpPr>
              <a:grpSpLocks/>
            </p:cNvGrpSpPr>
            <p:nvPr/>
          </p:nvGrpSpPr>
          <p:grpSpPr bwMode="auto">
            <a:xfrm>
              <a:off x="4656" y="3216"/>
              <a:ext cx="1104" cy="651"/>
              <a:chOff x="1296" y="3577"/>
              <a:chExt cx="1104" cy="651"/>
            </a:xfrm>
          </p:grpSpPr>
          <p:pic>
            <p:nvPicPr>
              <p:cNvPr id="4116" name="Picture 6" descr="!hp8ls2l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3577"/>
                <a:ext cx="960" cy="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7" name="Picture 7" descr="!dk8_1la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3710"/>
                <a:ext cx="528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15" name="Picture 8" descr="ROSE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44" y="3360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3" name="Picture 22" descr="daisy_button_pink_hb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709" y="4897579"/>
            <a:ext cx="1371600" cy="124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1" descr="daisy_button_blue_h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97" y="1223122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daisy_button_blue_h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863" y="899272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6" name="Group 9"/>
          <p:cNvGrpSpPr>
            <a:grpSpLocks/>
          </p:cNvGrpSpPr>
          <p:nvPr/>
        </p:nvGrpSpPr>
        <p:grpSpPr bwMode="auto">
          <a:xfrm>
            <a:off x="5422900" y="5943600"/>
            <a:ext cx="3733800" cy="985838"/>
            <a:chOff x="96" y="3553"/>
            <a:chExt cx="1104" cy="671"/>
          </a:xfrm>
        </p:grpSpPr>
        <p:pic>
          <p:nvPicPr>
            <p:cNvPr id="4111" name="Picture 10" descr="!hp8ls2l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11" descr="!dk8_1la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12" descr="ROSE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4" descr="Book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3558232"/>
            <a:ext cx="2209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5458670"/>
            <a:ext cx="680112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sz="28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9413" y="2819400"/>
            <a:ext cx="3709988" cy="1071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rgbClr val="FF0066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Môn</a:t>
            </a:r>
            <a:r>
              <a:rPr lang="en-US" sz="5400" b="1" cap="none" spc="0" dirty="0">
                <a:ln w="12700">
                  <a:solidFill>
                    <a:srgbClr val="FF0066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: </a:t>
            </a:r>
            <a:r>
              <a:rPr lang="en-US" sz="5400" b="1" cap="none" spc="0" dirty="0" err="1">
                <a:ln w="12700">
                  <a:solidFill>
                    <a:srgbClr val="FF0066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Toán</a:t>
            </a:r>
            <a:r>
              <a:rPr lang="en-US" sz="5400" b="1" cap="none" spc="0" dirty="0">
                <a:ln w="12700">
                  <a:solidFill>
                    <a:srgbClr val="FF0066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7912288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Text Box 45"/>
          <p:cNvSpPr txBox="1"/>
          <p:nvPr/>
        </p:nvSpPr>
        <p:spPr>
          <a:xfrm>
            <a:off x="0" y="1066800"/>
            <a:ext cx="9144000" cy="156966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48cm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xăng-ti-mét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7" name="TextBox 2"/>
          <p:cNvSpPr txBox="1"/>
          <p:nvPr/>
        </p:nvSpPr>
        <p:spPr>
          <a:xfrm>
            <a:off x="0" y="477838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sz="32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 chia 6</a:t>
            </a:r>
          </a:p>
        </p:txBody>
      </p:sp>
      <p:sp>
        <p:nvSpPr>
          <p:cNvPr id="2" name="Text Box 14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  <a:ln w="9525">
            <a:noFill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200" y="66675"/>
            <a:ext cx="1751965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b="1" dirty="0" err="1"/>
              <a:t>Sgk</a:t>
            </a:r>
            <a:r>
              <a:rPr lang="en-US" altLang="en-US" b="1" dirty="0"/>
              <a:t> </a:t>
            </a:r>
            <a:r>
              <a:rPr lang="en-US" altLang="en-US" b="1" dirty="0" err="1"/>
              <a:t>trang</a:t>
            </a:r>
            <a:r>
              <a:rPr lang="en-US" altLang="en-US" b="1" dirty="0"/>
              <a:t> 24</a:t>
            </a:r>
            <a:endParaRPr lang="vi-VN" altLang="en-US" sz="1800" b="1" dirty="0"/>
          </a:p>
        </p:txBody>
      </p:sp>
      <p:sp>
        <p:nvSpPr>
          <p:cNvPr id="56348" name="Text Box 28"/>
          <p:cNvSpPr txBox="1"/>
          <p:nvPr/>
        </p:nvSpPr>
        <p:spPr>
          <a:xfrm>
            <a:off x="3276600" y="2636460"/>
            <a:ext cx="266700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600" b="1" i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vi-VN" sz="3600" b="1" i="1" u="sng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9"/>
          <p:cNvSpPr txBox="1"/>
          <p:nvPr/>
        </p:nvSpPr>
        <p:spPr>
          <a:xfrm>
            <a:off x="0" y="3282791"/>
            <a:ext cx="9134475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xăng-ti-mét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48 : 6 = 8 (cm)</a:t>
            </a:r>
          </a:p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8cm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8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1384996"/>
          </a:xfrm>
          <a:prstGeom prst="rect">
            <a:avLst/>
          </a:prstGeom>
          <a:solidFill>
            <a:srgbClr val="39F7F2"/>
          </a:solidFill>
          <a:ln>
            <a:solidFill>
              <a:srgbClr val="39F7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/>
              <a:t>Bài</a:t>
            </a:r>
            <a:r>
              <a:rPr lang="en-US" sz="2800" b="1" u="sng" dirty="0"/>
              <a:t> 4 </a:t>
            </a:r>
            <a:r>
              <a:rPr lang="en-US" sz="2800" b="1" dirty="0"/>
              <a:t>: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Một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đoạn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dây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đồng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dài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48cm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được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cắt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thành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các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đoạn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bằng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nhau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6cm 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Hỏi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cắt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được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mấy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đoạn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dây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600" y="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00FF"/>
                </a:solidFill>
              </a:rPr>
              <a:t>Toán</a:t>
            </a:r>
            <a:endParaRPr lang="en-US" sz="2800" b="1" u="sng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685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800000"/>
                </a:solidFill>
              </a:rPr>
              <a:t>Bảng</a:t>
            </a:r>
            <a:r>
              <a:rPr lang="en-US" sz="2800" b="1" dirty="0">
                <a:solidFill>
                  <a:srgbClr val="800000"/>
                </a:solidFill>
              </a:rPr>
              <a:t> chia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2743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B050"/>
                </a:solidFill>
                <a:latin typeface="Book Antiqua" panose="02040602050305030304" pitchFamily="18" charset="0"/>
              </a:rPr>
              <a:t>Tóm</a:t>
            </a:r>
            <a:r>
              <a:rPr lang="en-US" sz="2800" b="1" u="sng" dirty="0">
                <a:solidFill>
                  <a:srgbClr val="00B050"/>
                </a:solidFill>
                <a:latin typeface="Book Antiqua" panose="02040602050305030304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Book Antiqua" panose="02040602050305030304" pitchFamily="18" charset="0"/>
              </a:rPr>
              <a:t>tắt</a:t>
            </a:r>
            <a:r>
              <a:rPr lang="en-US" sz="2800" b="1" u="sng" dirty="0">
                <a:solidFill>
                  <a:srgbClr val="00B050"/>
                </a:solidFill>
                <a:latin typeface="Book Antiqua" panose="0204060205030503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3405424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6 cm: 1 </a:t>
            </a:r>
            <a:r>
              <a:rPr lang="en-US" sz="32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đoạn</a:t>
            </a:r>
            <a:endParaRPr lang="en-US" sz="3200" b="1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7A228F-F5B4-4A11-898C-B2B9A827CB56}"/>
              </a:ext>
            </a:extLst>
          </p:cNvPr>
          <p:cNvSpPr txBox="1"/>
          <p:nvPr/>
        </p:nvSpPr>
        <p:spPr>
          <a:xfrm>
            <a:off x="2133600" y="38862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48 cm: … </a:t>
            </a:r>
            <a:r>
              <a:rPr lang="en-US" sz="32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756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1384996"/>
          </a:xfrm>
          <a:prstGeom prst="rect">
            <a:avLst/>
          </a:prstGeom>
          <a:solidFill>
            <a:srgbClr val="39F7F2"/>
          </a:solidFill>
          <a:ln>
            <a:solidFill>
              <a:srgbClr val="39F7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/>
              <a:t>Bài</a:t>
            </a:r>
            <a:r>
              <a:rPr lang="en-US" sz="2800" b="1" u="sng" dirty="0"/>
              <a:t> 4 </a:t>
            </a:r>
            <a:r>
              <a:rPr lang="en-US" sz="2800" b="1" dirty="0"/>
              <a:t>: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Một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đoạn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dây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đồng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dài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48cm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được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cắt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thành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các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đoạn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bằng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nhau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6cm 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Hỏi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cắt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được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mấy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đoạn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dây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600" y="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00FF"/>
                </a:solidFill>
              </a:rPr>
              <a:t>Toán</a:t>
            </a:r>
            <a:endParaRPr lang="en-US" sz="2800" b="1" u="sng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685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800000"/>
                </a:solidFill>
              </a:rPr>
              <a:t>Bảng</a:t>
            </a:r>
            <a:r>
              <a:rPr lang="en-US" sz="2800" b="1" dirty="0">
                <a:solidFill>
                  <a:srgbClr val="800000"/>
                </a:solidFill>
              </a:rPr>
              <a:t> chia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2743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B050"/>
                </a:solidFill>
                <a:latin typeface="Book Antiqua" panose="02040602050305030304" pitchFamily="18" charset="0"/>
              </a:rPr>
              <a:t>Bài</a:t>
            </a:r>
            <a:r>
              <a:rPr lang="en-US" sz="2800" b="1" u="sng" dirty="0">
                <a:solidFill>
                  <a:srgbClr val="00B050"/>
                </a:solidFill>
                <a:latin typeface="Book Antiqua" panose="02040602050305030304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Book Antiqua" panose="02040602050305030304" pitchFamily="18" charset="0"/>
              </a:rPr>
              <a:t>giải</a:t>
            </a:r>
            <a:endParaRPr lang="en-US" sz="2800" b="1" u="sng" dirty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405424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dây</a:t>
            </a:r>
            <a:r>
              <a:rPr lang="en-US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cắt</a:t>
            </a:r>
            <a:r>
              <a:rPr lang="en-US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r>
              <a:rPr lang="en-US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48 : 6 = 8 ( </a:t>
            </a:r>
            <a:r>
              <a:rPr lang="en-US" sz="32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)</a:t>
            </a:r>
          </a:p>
          <a:p>
            <a:r>
              <a:rPr lang="en-US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</a:t>
            </a:r>
            <a:r>
              <a:rPr lang="en-US" sz="32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: 8 </a:t>
            </a:r>
            <a:r>
              <a:rPr lang="en-US" sz="32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dây</a:t>
            </a:r>
            <a:endParaRPr lang="en-US" sz="3200" b="1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1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12">
            <a:hlinkClick r:id="" action="ppaction://noaction"/>
          </p:cNvPr>
          <p:cNvSpPr/>
          <p:nvPr/>
        </p:nvSpPr>
        <p:spPr>
          <a:xfrm>
            <a:off x="3086100" y="76200"/>
            <a:ext cx="2971800" cy="990600"/>
          </a:xfrm>
          <a:prstGeom prst="homePlate">
            <a:avLst/>
          </a:prstGeom>
          <a:solidFill>
            <a:srgbClr val="FFFF00"/>
          </a:solidFill>
          <a:ln w="57150" cmpd="dbl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595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1191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6723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2318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7914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3509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9041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4637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119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10490" y="1905000"/>
            <a:ext cx="8969375" cy="34512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eaLnBrk="1" hangingPunct="1">
              <a:lnSpc>
                <a:spcPct val="140000"/>
              </a:lnSpc>
              <a:spcBef>
                <a:spcPct val="50000"/>
              </a:spcBef>
              <a:buNone/>
            </a:pPr>
            <a:r>
              <a:rPr lang="vi-VN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trước b</a:t>
            </a:r>
            <a:r>
              <a:rPr sz="5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br>
              <a:rPr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LUYỆN TẬP”</a:t>
            </a:r>
            <a:br>
              <a:rPr lang="vi-VN" sz="5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vi-VN" sz="5400" b="1" i="1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SGK T</a:t>
            </a:r>
            <a:r>
              <a:rPr sz="5400" b="1" i="1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rang </a:t>
            </a:r>
            <a:r>
              <a:rPr lang="vi-VN" sz="5400" b="1" i="1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25</a:t>
            </a:r>
          </a:p>
        </p:txBody>
      </p:sp>
    </p:spTree>
  </p:cSld>
  <p:clrMapOvr>
    <a:masterClrMapping/>
  </p:clrMapOvr>
  <p:transition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rgb-on-white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0"/>
            <a:ext cx="9448800" cy="704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6" name="Picture 12" descr="Flowers blink Anim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7" name="Picture 13" descr="Flowers blink Anim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8" name="Picture 10" descr="Animated Nature - Flower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3400" y="4038600"/>
            <a:ext cx="1600200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92" name="Picture 20" descr="2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88" y="2420938"/>
            <a:ext cx="21336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0" descr="2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420938"/>
            <a:ext cx="21336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90" name="Picture 18" descr="2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2404" y="4152359"/>
            <a:ext cx="4010025" cy="1633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055657" y="3200399"/>
            <a:ext cx="7021543" cy="15212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>
                <a:ln w="0">
                  <a:solidFill>
                    <a:srgbClr val="800000"/>
                  </a:solidFill>
                </a:ln>
                <a:solidFill>
                  <a:srgbClr val="00CC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Tiết</a:t>
            </a:r>
            <a:r>
              <a:rPr lang="en-US" sz="5400" b="0" cap="none" spc="0" dirty="0">
                <a:ln w="0">
                  <a:solidFill>
                    <a:srgbClr val="800000"/>
                  </a:solidFill>
                </a:ln>
                <a:solidFill>
                  <a:srgbClr val="00CC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>
                <a:ln w="0">
                  <a:solidFill>
                    <a:srgbClr val="800000"/>
                  </a:solidFill>
                </a:ln>
                <a:solidFill>
                  <a:srgbClr val="00CC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học</a:t>
            </a:r>
            <a:r>
              <a:rPr lang="en-US" sz="5400" b="0" cap="none" spc="0" dirty="0">
                <a:ln w="0">
                  <a:solidFill>
                    <a:srgbClr val="800000"/>
                  </a:solidFill>
                </a:ln>
                <a:solidFill>
                  <a:srgbClr val="00CC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>
                <a:ln w="0">
                  <a:solidFill>
                    <a:srgbClr val="800000"/>
                  </a:solidFill>
                </a:ln>
                <a:solidFill>
                  <a:srgbClr val="00CC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kết</a:t>
            </a:r>
            <a:r>
              <a:rPr lang="en-US" sz="5400" b="0" cap="none" spc="0" dirty="0">
                <a:ln w="0">
                  <a:solidFill>
                    <a:srgbClr val="800000"/>
                  </a:solidFill>
                </a:ln>
                <a:solidFill>
                  <a:srgbClr val="00CC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>
                <a:ln w="0">
                  <a:solidFill>
                    <a:srgbClr val="800000"/>
                  </a:solidFill>
                </a:ln>
                <a:solidFill>
                  <a:srgbClr val="00CC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thúc</a:t>
            </a:r>
            <a:r>
              <a:rPr lang="en-US" sz="5400" b="0" cap="none" spc="0" dirty="0">
                <a:ln w="0">
                  <a:solidFill>
                    <a:srgbClr val="800000"/>
                  </a:solidFill>
                </a:ln>
                <a:solidFill>
                  <a:srgbClr val="00CC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br>
              <a:rPr lang="en-US" sz="5400" b="0" cap="none" spc="0" dirty="0">
                <a:ln w="0">
                  <a:solidFill>
                    <a:srgbClr val="800000"/>
                  </a:solidFill>
                </a:ln>
                <a:solidFill>
                  <a:srgbClr val="00CC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US" sz="5400" b="0" cap="none" spc="0" dirty="0" err="1">
                <a:ln w="0">
                  <a:solidFill>
                    <a:srgbClr val="800000"/>
                  </a:solidFill>
                </a:ln>
                <a:solidFill>
                  <a:srgbClr val="00CC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Chúc</a:t>
            </a:r>
            <a:r>
              <a:rPr lang="en-US" sz="5400" b="0" cap="none" spc="0" dirty="0">
                <a:ln w="0">
                  <a:solidFill>
                    <a:srgbClr val="800000"/>
                  </a:solidFill>
                </a:ln>
                <a:solidFill>
                  <a:srgbClr val="00CC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>
                <a:ln w="0">
                  <a:solidFill>
                    <a:srgbClr val="800000"/>
                  </a:solidFill>
                </a:ln>
                <a:solidFill>
                  <a:srgbClr val="00CC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các</a:t>
            </a:r>
            <a:r>
              <a:rPr lang="en-US" sz="5400" b="0" cap="none" spc="0" dirty="0">
                <a:ln w="0">
                  <a:solidFill>
                    <a:srgbClr val="800000"/>
                  </a:solidFill>
                </a:ln>
                <a:solidFill>
                  <a:srgbClr val="00CC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con </a:t>
            </a:r>
            <a:r>
              <a:rPr lang="en-US" sz="5400" b="0" cap="none" spc="0" dirty="0" err="1">
                <a:ln w="0">
                  <a:solidFill>
                    <a:srgbClr val="800000"/>
                  </a:solidFill>
                </a:ln>
                <a:solidFill>
                  <a:srgbClr val="00CC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học</a:t>
            </a:r>
            <a:r>
              <a:rPr lang="en-US" sz="5400" b="0" cap="none" spc="0" dirty="0">
                <a:ln w="0">
                  <a:solidFill>
                    <a:srgbClr val="800000"/>
                  </a:solidFill>
                </a:ln>
                <a:solidFill>
                  <a:srgbClr val="00CC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>
                <a:ln w="0">
                  <a:solidFill>
                    <a:srgbClr val="800000"/>
                  </a:solidFill>
                </a:ln>
                <a:solidFill>
                  <a:srgbClr val="00CC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tốt</a:t>
            </a:r>
            <a:r>
              <a:rPr lang="en-US" sz="5400" b="0" cap="none" spc="0" dirty="0">
                <a:ln w="0">
                  <a:solidFill>
                    <a:srgbClr val="800000"/>
                  </a:solidFill>
                </a:ln>
                <a:solidFill>
                  <a:srgbClr val="00CC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!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WordArt 16"/>
          <p:cNvSpPr>
            <a:spLocks noTextEdit="1"/>
          </p:cNvSpPr>
          <p:nvPr/>
        </p:nvSpPr>
        <p:spPr>
          <a:xfrm>
            <a:off x="2895600" y="1219200"/>
            <a:ext cx="4038600" cy="83820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dirty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5126" name="Text Box 19"/>
          <p:cNvSpPr txBox="1"/>
          <p:nvPr/>
        </p:nvSpPr>
        <p:spPr>
          <a:xfrm>
            <a:off x="0" y="76200"/>
            <a:ext cx="9144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40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20" name="Picture 24" descr="D:\Tây Úc\hih\raise-your-hand-clipart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92" y="4190683"/>
            <a:ext cx="1465923" cy="258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286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Câu</a:t>
            </a:r>
            <a:r>
              <a:rPr lang="en-US" sz="2800" b="1" dirty="0">
                <a:solidFill>
                  <a:srgbClr val="FF0000"/>
                </a:solidFill>
              </a:rPr>
              <a:t> 1</a:t>
            </a:r>
            <a:r>
              <a:rPr lang="en-US" sz="2800" dirty="0"/>
              <a:t> : </a:t>
            </a:r>
            <a:r>
              <a:rPr lang="en-US" sz="2800" b="1" dirty="0"/>
              <a:t>1 </a:t>
            </a:r>
            <a:r>
              <a:rPr lang="en-US" sz="2800" b="1" dirty="0" err="1"/>
              <a:t>ngày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24 </a:t>
            </a:r>
            <a:r>
              <a:rPr lang="en-US" sz="2800" b="1" dirty="0" err="1"/>
              <a:t>giờ</a:t>
            </a:r>
            <a:r>
              <a:rPr lang="en-US" sz="2800" b="1" dirty="0"/>
              <a:t> . </a:t>
            </a:r>
            <a:r>
              <a:rPr lang="en-US" sz="2800" b="1" dirty="0" err="1"/>
              <a:t>Hỏi</a:t>
            </a:r>
            <a:r>
              <a:rPr lang="en-US" sz="2800" b="1" dirty="0"/>
              <a:t> 3 </a:t>
            </a:r>
            <a:r>
              <a:rPr lang="en-US" sz="2800" b="1" dirty="0" err="1"/>
              <a:t>ngày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bao</a:t>
            </a:r>
            <a:r>
              <a:rPr lang="en-US" sz="2800" b="1" dirty="0"/>
              <a:t> </a:t>
            </a:r>
            <a:r>
              <a:rPr lang="en-US" sz="2800" b="1" dirty="0" err="1"/>
              <a:t>nhiêu</a:t>
            </a:r>
            <a:r>
              <a:rPr lang="en-US" sz="2800" b="1" dirty="0"/>
              <a:t> </a:t>
            </a:r>
            <a:r>
              <a:rPr lang="en-US" sz="2800" b="1" dirty="0" err="1"/>
              <a:t>giờ</a:t>
            </a:r>
            <a:r>
              <a:rPr lang="en-US" sz="2800" b="1" dirty="0"/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3468707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 . 52 </a:t>
            </a:r>
            <a:r>
              <a:rPr lang="en-US" sz="3200" b="1" dirty="0" err="1"/>
              <a:t>giờ</a:t>
            </a:r>
            <a:r>
              <a:rPr lang="en-US" sz="3200" b="1" dirty="0"/>
              <a:t> </a:t>
            </a:r>
          </a:p>
          <a:p>
            <a:r>
              <a:rPr lang="en-US" sz="3200" b="1" dirty="0"/>
              <a:t>B . 62 </a:t>
            </a:r>
            <a:r>
              <a:rPr lang="en-US" sz="3200" b="1" dirty="0" err="1"/>
              <a:t>giờ</a:t>
            </a:r>
            <a:r>
              <a:rPr lang="en-US" sz="3200" b="1" dirty="0"/>
              <a:t> </a:t>
            </a:r>
          </a:p>
          <a:p>
            <a:r>
              <a:rPr lang="en-US" sz="3200" b="1" dirty="0"/>
              <a:t>C . 72 </a:t>
            </a:r>
            <a:r>
              <a:rPr lang="en-US" sz="3200" b="1" dirty="0" err="1"/>
              <a:t>giờ</a:t>
            </a:r>
            <a:endParaRPr lang="en-US" sz="3200" b="1" dirty="0"/>
          </a:p>
        </p:txBody>
      </p:sp>
      <p:sp>
        <p:nvSpPr>
          <p:cNvPr id="4" name="Oval 3"/>
          <p:cNvSpPr/>
          <p:nvPr/>
        </p:nvSpPr>
        <p:spPr>
          <a:xfrm>
            <a:off x="1905000" y="4419600"/>
            <a:ext cx="838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28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00FF"/>
                </a:solidFill>
              </a:rPr>
              <a:t>Toán</a:t>
            </a:r>
            <a:endParaRPr lang="en-US" sz="2800" b="1" u="sng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914400"/>
            <a:ext cx="49530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9144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66"/>
                </a:solidFill>
              </a:rPr>
              <a:t>KIỂM TRA BÀI CŨ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3622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Câu</a:t>
            </a:r>
            <a:r>
              <a:rPr lang="en-US" sz="2400" b="1" dirty="0">
                <a:solidFill>
                  <a:srgbClr val="FF0000"/>
                </a:solidFill>
              </a:rPr>
              <a:t> 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dirty="0"/>
              <a:t>: </a:t>
            </a:r>
            <a:r>
              <a:rPr lang="en-US" sz="2800" b="1" dirty="0" err="1"/>
              <a:t>Phép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 </a:t>
            </a:r>
            <a:r>
              <a:rPr lang="en-US" sz="2800" b="1" dirty="0" err="1"/>
              <a:t>đúng</a:t>
            </a:r>
            <a:r>
              <a:rPr lang="en-US" sz="2800" b="1" dirty="0"/>
              <a:t> hay </a:t>
            </a:r>
            <a:r>
              <a:rPr lang="en-US" sz="2800" b="1" dirty="0" err="1"/>
              <a:t>sai</a:t>
            </a:r>
            <a:r>
              <a:rPr lang="en-US" sz="2800" b="1" dirty="0"/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288542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6 x 9 + 6 = 6 x 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340864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=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40386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 : </a:t>
            </a:r>
            <a:r>
              <a:rPr lang="en-US" sz="2800" b="1" dirty="0" err="1"/>
              <a:t>Đúng</a:t>
            </a:r>
            <a:r>
              <a:rPr lang="en-US" sz="2800" b="1" dirty="0"/>
              <a:t> </a:t>
            </a:r>
          </a:p>
          <a:p>
            <a:r>
              <a:rPr lang="en-US" sz="2800" b="1" dirty="0"/>
              <a:t>B : Sai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8400" y="44550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 : Sai</a:t>
            </a:r>
          </a:p>
        </p:txBody>
      </p:sp>
    </p:spTree>
    <p:extLst>
      <p:ext uri="{BB962C8B-B14F-4D97-AF65-F5344CB8AC3E}">
        <p14:creationId xmlns:p14="http://schemas.microsoft.com/office/powerpoint/2010/main" val="415738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" y="0"/>
            <a:ext cx="9144000" cy="6858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2" name="Group 268"/>
          <p:cNvGrpSpPr/>
          <p:nvPr/>
        </p:nvGrpSpPr>
        <p:grpSpPr>
          <a:xfrm>
            <a:off x="1981200" y="1765935"/>
            <a:ext cx="1266825" cy="1510665"/>
            <a:chOff x="1333" y="1082"/>
            <a:chExt cx="626" cy="794"/>
          </a:xfrm>
        </p:grpSpPr>
        <p:sp>
          <p:nvSpPr>
            <p:cNvPr id="4136" name="Rectangle 169"/>
            <p:cNvSpPr/>
            <p:nvPr/>
          </p:nvSpPr>
          <p:spPr>
            <a:xfrm>
              <a:off x="1333" y="1082"/>
              <a:ext cx="626" cy="794"/>
            </a:xfrm>
            <a:prstGeom prst="rect">
              <a:avLst/>
            </a:prstGeom>
            <a:noFill/>
            <a:ln w="28575" cap="flat" cmpd="sng">
              <a:solidFill>
                <a:srgbClr val="0066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137" name="Oval 171"/>
            <p:cNvSpPr/>
            <p:nvPr/>
          </p:nvSpPr>
          <p:spPr>
            <a:xfrm>
              <a:off x="1433" y="1151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138" name="Oval 172"/>
            <p:cNvSpPr/>
            <p:nvPr/>
          </p:nvSpPr>
          <p:spPr>
            <a:xfrm>
              <a:off x="1683" y="1151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139" name="Oval 174"/>
            <p:cNvSpPr/>
            <p:nvPr/>
          </p:nvSpPr>
          <p:spPr>
            <a:xfrm>
              <a:off x="1433" y="1400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140" name="Oval 175"/>
            <p:cNvSpPr/>
            <p:nvPr/>
          </p:nvSpPr>
          <p:spPr>
            <a:xfrm>
              <a:off x="1683" y="1400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141" name="Oval 177"/>
            <p:cNvSpPr/>
            <p:nvPr/>
          </p:nvSpPr>
          <p:spPr>
            <a:xfrm>
              <a:off x="1433" y="1627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142" name="Oval 178"/>
            <p:cNvSpPr/>
            <p:nvPr/>
          </p:nvSpPr>
          <p:spPr>
            <a:xfrm>
              <a:off x="1683" y="1627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6339" name="AutoShape 195"/>
          <p:cNvSpPr/>
          <p:nvPr/>
        </p:nvSpPr>
        <p:spPr>
          <a:xfrm rot="-5400000">
            <a:off x="2328863" y="1252538"/>
            <a:ext cx="333375" cy="4533900"/>
          </a:xfrm>
          <a:prstGeom prst="leftBrace">
            <a:avLst>
              <a:gd name="adj1" fmla="val 113333"/>
              <a:gd name="adj2" fmla="val 50000"/>
            </a:avLst>
          </a:prstGeom>
          <a:noFill/>
          <a:ln w="2857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>
              <a:spcBef>
                <a:spcPct val="50000"/>
              </a:spcBef>
            </a:pPr>
            <a:endParaRPr lang="vi-VN" altLang="x-none" sz="2400" dirty="0">
              <a:solidFill>
                <a:srgbClr val="0066FF"/>
              </a:solidFill>
              <a:latin typeface=".VnAvant" panose="020B7200000000000000" pitchFamily="34" charset="0"/>
            </a:endParaRPr>
          </a:p>
        </p:txBody>
      </p:sp>
      <p:grpSp>
        <p:nvGrpSpPr>
          <p:cNvPr id="3" name="Group 269"/>
          <p:cNvGrpSpPr/>
          <p:nvPr/>
        </p:nvGrpSpPr>
        <p:grpSpPr>
          <a:xfrm>
            <a:off x="304800" y="1757045"/>
            <a:ext cx="1371600" cy="1510665"/>
            <a:chOff x="313" y="1082"/>
            <a:chExt cx="638" cy="794"/>
          </a:xfrm>
        </p:grpSpPr>
        <p:sp>
          <p:nvSpPr>
            <p:cNvPr id="4129" name="Oval 159"/>
            <p:cNvSpPr/>
            <p:nvPr/>
          </p:nvSpPr>
          <p:spPr>
            <a:xfrm>
              <a:off x="413" y="1151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130" name="Oval 160"/>
            <p:cNvSpPr/>
            <p:nvPr/>
          </p:nvSpPr>
          <p:spPr>
            <a:xfrm>
              <a:off x="663" y="1151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131" name="Oval 162"/>
            <p:cNvSpPr/>
            <p:nvPr/>
          </p:nvSpPr>
          <p:spPr>
            <a:xfrm>
              <a:off x="413" y="1400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132" name="Oval 163"/>
            <p:cNvSpPr/>
            <p:nvPr/>
          </p:nvSpPr>
          <p:spPr>
            <a:xfrm>
              <a:off x="663" y="1400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133" name="Oval 165"/>
            <p:cNvSpPr/>
            <p:nvPr/>
          </p:nvSpPr>
          <p:spPr>
            <a:xfrm>
              <a:off x="413" y="1627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134" name="Oval 166"/>
            <p:cNvSpPr/>
            <p:nvPr/>
          </p:nvSpPr>
          <p:spPr>
            <a:xfrm>
              <a:off x="663" y="1627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135" name="Rectangle 210"/>
            <p:cNvSpPr/>
            <p:nvPr/>
          </p:nvSpPr>
          <p:spPr>
            <a:xfrm>
              <a:off x="313" y="1082"/>
              <a:ext cx="638" cy="794"/>
            </a:xfrm>
            <a:prstGeom prst="rect">
              <a:avLst/>
            </a:prstGeom>
            <a:noFill/>
            <a:ln w="28575" cap="flat" cmpd="sng">
              <a:solidFill>
                <a:srgbClr val="0066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4" name="Group 267"/>
          <p:cNvGrpSpPr/>
          <p:nvPr/>
        </p:nvGrpSpPr>
        <p:grpSpPr>
          <a:xfrm>
            <a:off x="3429000" y="1765935"/>
            <a:ext cx="1295400" cy="1510665"/>
            <a:chOff x="2341" y="1078"/>
            <a:chExt cx="626" cy="794"/>
          </a:xfrm>
        </p:grpSpPr>
        <p:sp>
          <p:nvSpPr>
            <p:cNvPr id="4122" name="Rectangle 260"/>
            <p:cNvSpPr/>
            <p:nvPr/>
          </p:nvSpPr>
          <p:spPr>
            <a:xfrm>
              <a:off x="2341" y="1078"/>
              <a:ext cx="626" cy="794"/>
            </a:xfrm>
            <a:prstGeom prst="rect">
              <a:avLst/>
            </a:prstGeom>
            <a:noFill/>
            <a:ln w="28575" cap="flat" cmpd="sng">
              <a:solidFill>
                <a:srgbClr val="0066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123" name="Oval 261"/>
            <p:cNvSpPr/>
            <p:nvPr/>
          </p:nvSpPr>
          <p:spPr>
            <a:xfrm>
              <a:off x="2441" y="1147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124" name="Oval 262"/>
            <p:cNvSpPr/>
            <p:nvPr/>
          </p:nvSpPr>
          <p:spPr>
            <a:xfrm>
              <a:off x="2691" y="1147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125" name="Oval 263"/>
            <p:cNvSpPr/>
            <p:nvPr/>
          </p:nvSpPr>
          <p:spPr>
            <a:xfrm>
              <a:off x="2441" y="1396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126" name="Oval 264"/>
            <p:cNvSpPr/>
            <p:nvPr/>
          </p:nvSpPr>
          <p:spPr>
            <a:xfrm>
              <a:off x="2691" y="1396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127" name="Oval 265"/>
            <p:cNvSpPr/>
            <p:nvPr/>
          </p:nvSpPr>
          <p:spPr>
            <a:xfrm>
              <a:off x="2441" y="1623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128" name="Oval 266"/>
            <p:cNvSpPr/>
            <p:nvPr/>
          </p:nvSpPr>
          <p:spPr>
            <a:xfrm>
              <a:off x="2691" y="1623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6349" name="Oval 205"/>
          <p:cNvSpPr/>
          <p:nvPr/>
        </p:nvSpPr>
        <p:spPr>
          <a:xfrm>
            <a:off x="1057275" y="2313940"/>
            <a:ext cx="416560" cy="40132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endParaRPr lang="vi-VN" altLang="x-none" sz="2400" dirty="0">
              <a:solidFill>
                <a:srgbClr val="0066FF"/>
              </a:solidFill>
              <a:latin typeface=".VnAvant" panose="020B7200000000000000" pitchFamily="34" charset="0"/>
            </a:endParaRPr>
          </a:p>
        </p:txBody>
      </p:sp>
      <p:sp>
        <p:nvSpPr>
          <p:cNvPr id="38949" name="Text Box 37"/>
          <p:cNvSpPr txBox="1"/>
          <p:nvPr/>
        </p:nvSpPr>
        <p:spPr>
          <a:xfrm>
            <a:off x="5029200" y="1769110"/>
            <a:ext cx="4114800" cy="95313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D8C8E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ô vuông có bao nhiêu chấm tròn?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50" name="Text Box 38"/>
          <p:cNvSpPr txBox="1"/>
          <p:nvPr/>
        </p:nvSpPr>
        <p:spPr>
          <a:xfrm>
            <a:off x="5105400" y="2133600"/>
            <a:ext cx="3124200" cy="52197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D8C8E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Có 6 chấm tròn.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51" name="Text Box 39"/>
          <p:cNvSpPr txBox="1"/>
          <p:nvPr/>
        </p:nvSpPr>
        <p:spPr>
          <a:xfrm>
            <a:off x="5105400" y="2514600"/>
            <a:ext cx="3429000" cy="95313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D8C8E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bao nhiêu ô vuông?</a:t>
            </a:r>
            <a:endParaRPr sz="28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52" name="Text Box 40"/>
          <p:cNvSpPr txBox="1"/>
          <p:nvPr/>
        </p:nvSpPr>
        <p:spPr>
          <a:xfrm>
            <a:off x="5105400" y="2590800"/>
            <a:ext cx="3487420" cy="52197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D8C8E"/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Có 3 ô vuông.</a:t>
            </a:r>
            <a:endParaRPr sz="28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53" name="Text Box 41"/>
          <p:cNvSpPr txBox="1"/>
          <p:nvPr/>
        </p:nvSpPr>
        <p:spPr>
          <a:xfrm>
            <a:off x="5181600" y="2971800"/>
            <a:ext cx="3810000" cy="95313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D8C8E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Tất cả có bao nhiêu chấm tròn? Vì sao?</a:t>
            </a:r>
            <a:endParaRPr sz="28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54" name="Text Box 42"/>
          <p:cNvSpPr txBox="1"/>
          <p:nvPr/>
        </p:nvSpPr>
        <p:spPr>
          <a:xfrm>
            <a:off x="1600200" y="3810000"/>
            <a:ext cx="2725738" cy="7016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D8C8E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3 = 18</a:t>
            </a:r>
            <a:endParaRPr sz="4000" b="1" dirty="0">
              <a:solidFill>
                <a:srgbClr val="0066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8955" name="Text Box 43"/>
          <p:cNvSpPr txBox="1"/>
          <p:nvPr/>
        </p:nvSpPr>
        <p:spPr>
          <a:xfrm>
            <a:off x="5029200" y="3581400"/>
            <a:ext cx="3810000" cy="2246769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D8C8E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Vậy có 18 chấm tròn chia </a:t>
            </a:r>
            <a:r>
              <a:rPr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vuông 6 chấm tròn. Hỏi có mấy ô vuông ? L</a:t>
            </a:r>
            <a:r>
              <a:rPr sz="28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thế n</a:t>
            </a:r>
            <a:r>
              <a:rPr sz="28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28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56" name="Text Box 44"/>
          <p:cNvSpPr txBox="1"/>
          <p:nvPr/>
        </p:nvSpPr>
        <p:spPr>
          <a:xfrm>
            <a:off x="1447800" y="4419600"/>
            <a:ext cx="3124200" cy="7016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D8C8E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6 = 3</a:t>
            </a:r>
            <a:endParaRPr sz="4000" b="1" dirty="0">
              <a:solidFill>
                <a:srgbClr val="8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8957" name="Text Box 45"/>
          <p:cNvSpPr txBox="1"/>
          <p:nvPr/>
        </p:nvSpPr>
        <p:spPr>
          <a:xfrm>
            <a:off x="147320" y="5867400"/>
            <a:ext cx="8844280" cy="52197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D8C8E"/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Nhắc lại phép chia đã học học </a:t>
            </a:r>
            <a:r>
              <a:rPr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hép</a:t>
            </a:r>
            <a:r>
              <a:rPr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: 6 x 3 = 18</a:t>
            </a:r>
            <a:endParaRPr sz="28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58" name="Text Box 46"/>
          <p:cNvSpPr txBox="1"/>
          <p:nvPr/>
        </p:nvSpPr>
        <p:spPr>
          <a:xfrm>
            <a:off x="1447800" y="5029200"/>
            <a:ext cx="2743200" cy="7016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D8C8E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4000" b="1" dirty="0">
              <a:solidFill>
                <a:srgbClr val="FF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8959" name="Text Box 47"/>
          <p:cNvSpPr txBox="1"/>
          <p:nvPr/>
        </p:nvSpPr>
        <p:spPr>
          <a:xfrm>
            <a:off x="5181600" y="2971800"/>
            <a:ext cx="3657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18 chấm tròn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205"/>
          <p:cNvSpPr/>
          <p:nvPr/>
        </p:nvSpPr>
        <p:spPr>
          <a:xfrm>
            <a:off x="1057275" y="2765425"/>
            <a:ext cx="416560" cy="40132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endParaRPr lang="vi-VN" altLang="x-none" sz="2400" dirty="0">
              <a:solidFill>
                <a:srgbClr val="0066FF"/>
              </a:solidFill>
              <a:latin typeface=".VnAvant" panose="020B7200000000000000" pitchFamily="34" charset="0"/>
            </a:endParaRPr>
          </a:p>
        </p:txBody>
      </p:sp>
      <p:sp>
        <p:nvSpPr>
          <p:cNvPr id="48" name="Oval 205"/>
          <p:cNvSpPr/>
          <p:nvPr/>
        </p:nvSpPr>
        <p:spPr>
          <a:xfrm>
            <a:off x="1057275" y="1859915"/>
            <a:ext cx="397510" cy="40132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endParaRPr lang="vi-VN" altLang="x-none" sz="2400" dirty="0">
              <a:solidFill>
                <a:srgbClr val="0066FF"/>
              </a:solidFill>
              <a:latin typeface=".VnAvant" panose="020B7200000000000000" pitchFamily="34" charset="0"/>
            </a:endParaRPr>
          </a:p>
        </p:txBody>
      </p:sp>
      <p:sp>
        <p:nvSpPr>
          <p:cNvPr id="49" name="Oval 205"/>
          <p:cNvSpPr/>
          <p:nvPr/>
        </p:nvSpPr>
        <p:spPr>
          <a:xfrm>
            <a:off x="516255" y="1840230"/>
            <a:ext cx="392430" cy="40132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endParaRPr lang="vi-VN" altLang="x-none" sz="2400" dirty="0">
              <a:solidFill>
                <a:srgbClr val="0066FF"/>
              </a:solidFill>
              <a:latin typeface=".VnAvant" panose="020B7200000000000000" pitchFamily="34" charset="0"/>
            </a:endParaRPr>
          </a:p>
        </p:txBody>
      </p:sp>
      <p:sp>
        <p:nvSpPr>
          <p:cNvPr id="50" name="Oval 205"/>
          <p:cNvSpPr/>
          <p:nvPr/>
        </p:nvSpPr>
        <p:spPr>
          <a:xfrm>
            <a:off x="516255" y="2320925"/>
            <a:ext cx="390525" cy="40132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endParaRPr lang="vi-VN" altLang="x-none" sz="2400" dirty="0">
              <a:solidFill>
                <a:srgbClr val="0066FF"/>
              </a:solidFill>
              <a:latin typeface=".VnAvant" panose="020B7200000000000000" pitchFamily="34" charset="0"/>
            </a:endParaRPr>
          </a:p>
        </p:txBody>
      </p:sp>
      <p:sp>
        <p:nvSpPr>
          <p:cNvPr id="51" name="Oval 205"/>
          <p:cNvSpPr/>
          <p:nvPr/>
        </p:nvSpPr>
        <p:spPr>
          <a:xfrm>
            <a:off x="516255" y="2765425"/>
            <a:ext cx="409575" cy="40132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endParaRPr lang="vi-VN" altLang="x-none" sz="2400" dirty="0">
              <a:solidFill>
                <a:srgbClr val="0066FF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35560" y="549275"/>
            <a:ext cx="908304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chia 6</a:t>
            </a:r>
          </a:p>
        </p:txBody>
      </p:sp>
      <p:sp>
        <p:nvSpPr>
          <p:cNvPr id="5126" name="Text Box 19"/>
          <p:cNvSpPr txBox="1"/>
          <p:nvPr/>
        </p:nvSpPr>
        <p:spPr>
          <a:xfrm>
            <a:off x="0" y="4445"/>
            <a:ext cx="9144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36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89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89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8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389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389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389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389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8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8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38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38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2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20"/>
                            </p:stCondLst>
                            <p:childTnLst>
                              <p:par>
                                <p:cTn id="10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389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389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38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38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8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8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9" grpId="0" bldLvl="0" animBg="1"/>
      <p:bldP spid="6349" grpId="0" bldLvl="0" animBg="1"/>
      <p:bldP spid="38949" grpId="0"/>
      <p:bldP spid="38949" grpId="1" bldLvl="0" animBg="1"/>
      <p:bldP spid="38950" grpId="0" bldLvl="0" animBg="1"/>
      <p:bldP spid="38951" grpId="0"/>
      <p:bldP spid="38951" grpId="1" bldLvl="0" animBg="1"/>
      <p:bldP spid="38952" grpId="0"/>
      <p:bldP spid="38953" grpId="0"/>
      <p:bldP spid="38953" grpId="1" bldLvl="0" animBg="1"/>
      <p:bldP spid="38954" grpId="0"/>
      <p:bldP spid="38955" grpId="0"/>
      <p:bldP spid="38955" grpId="1" bldLvl="0" animBg="1"/>
      <p:bldP spid="38956" grpId="0"/>
      <p:bldP spid="38957" grpId="0"/>
      <p:bldP spid="38957" grpId="1" bldLvl="0" animBg="1"/>
      <p:bldP spid="38958" grpId="0"/>
      <p:bldP spid="38959" grpId="0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123" name="Object 250"/>
          <p:cNvGraphicFramePr>
            <a:graphicFrameLocks noChangeAspect="1"/>
          </p:cNvGraphicFramePr>
          <p:nvPr/>
        </p:nvGraphicFramePr>
        <p:xfrm>
          <a:off x="6267450" y="48228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4300" imgH="215900" progId="Equation.3">
                  <p:embed/>
                </p:oleObj>
              </mc:Choice>
              <mc:Fallback>
                <p:oleObj r:id="rId4" imgW="114300" imgH="2159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67450" y="4822825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251"/>
          <p:cNvGraphicFramePr>
            <a:graphicFrameLocks noChangeAspect="1"/>
          </p:cNvGraphicFramePr>
          <p:nvPr/>
        </p:nvGraphicFramePr>
        <p:xfrm>
          <a:off x="6267450" y="48228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14300" imgH="215900" progId="Equation.3">
                  <p:embed/>
                </p:oleObj>
              </mc:Choice>
              <mc:Fallback>
                <p:oleObj r:id="rId6" imgW="114300" imgH="2159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67450" y="4822825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5" name="Picture 5" descr="Pictur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" y="0"/>
            <a:ext cx="9144000" cy="6858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5128" name="Group 268"/>
          <p:cNvGrpSpPr/>
          <p:nvPr/>
        </p:nvGrpSpPr>
        <p:grpSpPr>
          <a:xfrm>
            <a:off x="1628775" y="2057400"/>
            <a:ext cx="993775" cy="1260475"/>
            <a:chOff x="1333" y="1082"/>
            <a:chExt cx="626" cy="794"/>
          </a:xfrm>
        </p:grpSpPr>
        <p:sp>
          <p:nvSpPr>
            <p:cNvPr id="5177" name="Rectangle 169"/>
            <p:cNvSpPr/>
            <p:nvPr/>
          </p:nvSpPr>
          <p:spPr>
            <a:xfrm>
              <a:off x="1333" y="1082"/>
              <a:ext cx="626" cy="794"/>
            </a:xfrm>
            <a:prstGeom prst="rect">
              <a:avLst/>
            </a:prstGeom>
            <a:noFill/>
            <a:ln w="28575" cap="flat" cmpd="sng">
              <a:solidFill>
                <a:srgbClr val="0066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178" name="Oval 171"/>
            <p:cNvSpPr/>
            <p:nvPr/>
          </p:nvSpPr>
          <p:spPr>
            <a:xfrm>
              <a:off x="1433" y="1151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179" name="Oval 172"/>
            <p:cNvSpPr/>
            <p:nvPr/>
          </p:nvSpPr>
          <p:spPr>
            <a:xfrm>
              <a:off x="1683" y="1151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180" name="Oval 174"/>
            <p:cNvSpPr/>
            <p:nvPr/>
          </p:nvSpPr>
          <p:spPr>
            <a:xfrm>
              <a:off x="1433" y="1400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181" name="Oval 175"/>
            <p:cNvSpPr/>
            <p:nvPr/>
          </p:nvSpPr>
          <p:spPr>
            <a:xfrm>
              <a:off x="1683" y="1400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182" name="Oval 177"/>
            <p:cNvSpPr/>
            <p:nvPr/>
          </p:nvSpPr>
          <p:spPr>
            <a:xfrm>
              <a:off x="1433" y="1627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183" name="Oval 178"/>
            <p:cNvSpPr/>
            <p:nvPr/>
          </p:nvSpPr>
          <p:spPr>
            <a:xfrm>
              <a:off x="1683" y="1627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5129" name="AutoShape 195"/>
          <p:cNvSpPr/>
          <p:nvPr/>
        </p:nvSpPr>
        <p:spPr>
          <a:xfrm rot="-5400000">
            <a:off x="1928813" y="1804988"/>
            <a:ext cx="333375" cy="3581400"/>
          </a:xfrm>
          <a:prstGeom prst="leftBrace">
            <a:avLst>
              <a:gd name="adj1" fmla="val 89523"/>
              <a:gd name="adj2" fmla="val 50000"/>
            </a:avLst>
          </a:prstGeom>
          <a:noFill/>
          <a:ln w="2857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>
              <a:spcBef>
                <a:spcPct val="50000"/>
              </a:spcBef>
            </a:pPr>
            <a:endParaRPr lang="vi-VN" altLang="x-none" sz="2400" dirty="0">
              <a:solidFill>
                <a:srgbClr val="0066FF"/>
              </a:solidFill>
              <a:latin typeface=".VnAvant" panose="020B7200000000000000" pitchFamily="34" charset="0"/>
            </a:endParaRPr>
          </a:p>
        </p:txBody>
      </p:sp>
      <p:grpSp>
        <p:nvGrpSpPr>
          <p:cNvPr id="5130" name="Group 269"/>
          <p:cNvGrpSpPr/>
          <p:nvPr/>
        </p:nvGrpSpPr>
        <p:grpSpPr>
          <a:xfrm>
            <a:off x="296863" y="2022475"/>
            <a:ext cx="1012825" cy="1260475"/>
            <a:chOff x="313" y="1082"/>
            <a:chExt cx="638" cy="794"/>
          </a:xfrm>
        </p:grpSpPr>
        <p:sp>
          <p:nvSpPr>
            <p:cNvPr id="5170" name="Oval 159"/>
            <p:cNvSpPr/>
            <p:nvPr/>
          </p:nvSpPr>
          <p:spPr>
            <a:xfrm>
              <a:off x="413" y="1151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171" name="Oval 160"/>
            <p:cNvSpPr/>
            <p:nvPr/>
          </p:nvSpPr>
          <p:spPr>
            <a:xfrm>
              <a:off x="663" y="1151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172" name="Oval 162"/>
            <p:cNvSpPr/>
            <p:nvPr/>
          </p:nvSpPr>
          <p:spPr>
            <a:xfrm>
              <a:off x="413" y="1400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173" name="Oval 163"/>
            <p:cNvSpPr/>
            <p:nvPr/>
          </p:nvSpPr>
          <p:spPr>
            <a:xfrm>
              <a:off x="663" y="1400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174" name="Oval 165"/>
            <p:cNvSpPr/>
            <p:nvPr/>
          </p:nvSpPr>
          <p:spPr>
            <a:xfrm>
              <a:off x="413" y="1627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175" name="Oval 166"/>
            <p:cNvSpPr/>
            <p:nvPr/>
          </p:nvSpPr>
          <p:spPr>
            <a:xfrm>
              <a:off x="663" y="1627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176" name="Rectangle 210"/>
            <p:cNvSpPr/>
            <p:nvPr/>
          </p:nvSpPr>
          <p:spPr>
            <a:xfrm>
              <a:off x="313" y="1082"/>
              <a:ext cx="638" cy="794"/>
            </a:xfrm>
            <a:prstGeom prst="rect">
              <a:avLst/>
            </a:prstGeom>
            <a:noFill/>
            <a:ln w="28575" cap="flat" cmpd="sng">
              <a:solidFill>
                <a:srgbClr val="0066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5131" name="Group 267"/>
          <p:cNvGrpSpPr/>
          <p:nvPr/>
        </p:nvGrpSpPr>
        <p:grpSpPr>
          <a:xfrm>
            <a:off x="2895600" y="2057400"/>
            <a:ext cx="993775" cy="1260475"/>
            <a:chOff x="2341" y="1078"/>
            <a:chExt cx="626" cy="794"/>
          </a:xfrm>
        </p:grpSpPr>
        <p:sp>
          <p:nvSpPr>
            <p:cNvPr id="5163" name="Rectangle 260"/>
            <p:cNvSpPr/>
            <p:nvPr/>
          </p:nvSpPr>
          <p:spPr>
            <a:xfrm>
              <a:off x="2341" y="1078"/>
              <a:ext cx="626" cy="794"/>
            </a:xfrm>
            <a:prstGeom prst="rect">
              <a:avLst/>
            </a:prstGeom>
            <a:noFill/>
            <a:ln w="28575" cap="flat" cmpd="sng">
              <a:solidFill>
                <a:srgbClr val="0066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164" name="Oval 261"/>
            <p:cNvSpPr/>
            <p:nvPr/>
          </p:nvSpPr>
          <p:spPr>
            <a:xfrm>
              <a:off x="2441" y="1147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165" name="Oval 262"/>
            <p:cNvSpPr/>
            <p:nvPr/>
          </p:nvSpPr>
          <p:spPr>
            <a:xfrm>
              <a:off x="2691" y="1147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166" name="Oval 263"/>
            <p:cNvSpPr/>
            <p:nvPr/>
          </p:nvSpPr>
          <p:spPr>
            <a:xfrm>
              <a:off x="2441" y="1396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167" name="Oval 264"/>
            <p:cNvSpPr/>
            <p:nvPr/>
          </p:nvSpPr>
          <p:spPr>
            <a:xfrm>
              <a:off x="2691" y="1396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168" name="Oval 265"/>
            <p:cNvSpPr/>
            <p:nvPr/>
          </p:nvSpPr>
          <p:spPr>
            <a:xfrm>
              <a:off x="2441" y="1623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169" name="Oval 266"/>
            <p:cNvSpPr/>
            <p:nvPr/>
          </p:nvSpPr>
          <p:spPr>
            <a:xfrm>
              <a:off x="2691" y="1623"/>
              <a:ext cx="181" cy="181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50000"/>
                </a:spcBef>
              </a:pPr>
              <a:endParaRPr lang="vi-VN" altLang="x-none" sz="2400" dirty="0">
                <a:solidFill>
                  <a:srgbClr val="0066FF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5132" name="Oval 201"/>
          <p:cNvSpPr/>
          <p:nvPr/>
        </p:nvSpPr>
        <p:spPr>
          <a:xfrm>
            <a:off x="430213" y="2124075"/>
            <a:ext cx="287337" cy="28733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endParaRPr lang="vi-VN" altLang="x-none" sz="2400" dirty="0">
              <a:solidFill>
                <a:srgbClr val="0066FF"/>
              </a:solidFill>
              <a:latin typeface=".VnAvant" panose="020B7200000000000000" pitchFamily="34" charset="0"/>
            </a:endParaRPr>
          </a:p>
        </p:txBody>
      </p:sp>
      <p:sp>
        <p:nvSpPr>
          <p:cNvPr id="5133" name="Oval 202"/>
          <p:cNvSpPr/>
          <p:nvPr/>
        </p:nvSpPr>
        <p:spPr>
          <a:xfrm>
            <a:off x="838200" y="2133600"/>
            <a:ext cx="287338" cy="28733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endParaRPr lang="vi-VN" altLang="x-none" sz="2400" dirty="0">
              <a:solidFill>
                <a:srgbClr val="0066FF"/>
              </a:solidFill>
              <a:latin typeface=".VnAvant" panose="020B7200000000000000" pitchFamily="34" charset="0"/>
            </a:endParaRPr>
          </a:p>
        </p:txBody>
      </p:sp>
      <p:sp>
        <p:nvSpPr>
          <p:cNvPr id="5134" name="Oval 204"/>
          <p:cNvSpPr/>
          <p:nvPr/>
        </p:nvSpPr>
        <p:spPr>
          <a:xfrm>
            <a:off x="430213" y="2519363"/>
            <a:ext cx="287337" cy="287337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endParaRPr lang="vi-VN" altLang="x-none" sz="2400" dirty="0">
              <a:solidFill>
                <a:srgbClr val="0066FF"/>
              </a:solidFill>
              <a:latin typeface=".VnAvant" panose="020B7200000000000000" pitchFamily="34" charset="0"/>
            </a:endParaRPr>
          </a:p>
        </p:txBody>
      </p:sp>
      <p:sp>
        <p:nvSpPr>
          <p:cNvPr id="5135" name="Oval 205"/>
          <p:cNvSpPr/>
          <p:nvPr/>
        </p:nvSpPr>
        <p:spPr>
          <a:xfrm>
            <a:off x="838200" y="2514600"/>
            <a:ext cx="287338" cy="28733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endParaRPr lang="vi-VN" altLang="x-none" sz="2400" dirty="0">
              <a:solidFill>
                <a:srgbClr val="0066FF"/>
              </a:solidFill>
              <a:latin typeface=".VnAvant" panose="020B7200000000000000" pitchFamily="34" charset="0"/>
            </a:endParaRPr>
          </a:p>
        </p:txBody>
      </p:sp>
      <p:sp>
        <p:nvSpPr>
          <p:cNvPr id="5136" name="Oval 207"/>
          <p:cNvSpPr/>
          <p:nvPr/>
        </p:nvSpPr>
        <p:spPr>
          <a:xfrm>
            <a:off x="430213" y="2879725"/>
            <a:ext cx="287337" cy="28733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endParaRPr lang="vi-VN" altLang="x-none" sz="2400" dirty="0">
              <a:solidFill>
                <a:srgbClr val="0066FF"/>
              </a:solidFill>
              <a:latin typeface=".VnAvant" panose="020B7200000000000000" pitchFamily="34" charset="0"/>
            </a:endParaRPr>
          </a:p>
        </p:txBody>
      </p:sp>
      <p:sp>
        <p:nvSpPr>
          <p:cNvPr id="5137" name="Oval 208"/>
          <p:cNvSpPr/>
          <p:nvPr/>
        </p:nvSpPr>
        <p:spPr>
          <a:xfrm>
            <a:off x="827088" y="2879725"/>
            <a:ext cx="287337" cy="28733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endParaRPr lang="vi-VN" altLang="x-none" sz="2400" dirty="0">
              <a:solidFill>
                <a:srgbClr val="0066FF"/>
              </a:solidFill>
              <a:latin typeface=".VnAvant" panose="020B7200000000000000" pitchFamily="34" charset="0"/>
            </a:endParaRPr>
          </a:p>
        </p:txBody>
      </p:sp>
      <p:sp>
        <p:nvSpPr>
          <p:cNvPr id="5138" name="Text Box 40"/>
          <p:cNvSpPr txBox="1"/>
          <p:nvPr/>
        </p:nvSpPr>
        <p:spPr>
          <a:xfrm>
            <a:off x="1143000" y="3810000"/>
            <a:ext cx="2725738" cy="7016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D8C8E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3 = 18</a:t>
            </a:r>
            <a:endParaRPr sz="4000" b="1" dirty="0">
              <a:solidFill>
                <a:srgbClr val="0066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39" name="Text Box 41"/>
          <p:cNvSpPr txBox="1"/>
          <p:nvPr/>
        </p:nvSpPr>
        <p:spPr>
          <a:xfrm>
            <a:off x="990600" y="4419600"/>
            <a:ext cx="3124200" cy="7016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D8C8E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6 = 3</a:t>
            </a:r>
            <a:endParaRPr sz="4000" b="1" dirty="0">
              <a:solidFill>
                <a:srgbClr val="8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03" name="Text Box 43"/>
          <p:cNvSpPr txBox="1"/>
          <p:nvPr/>
        </p:nvSpPr>
        <p:spPr>
          <a:xfrm>
            <a:off x="4191000" y="1892300"/>
            <a:ext cx="2057400" cy="49657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D8C8E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 x 1 =6 6 x 2 = 12 6 x 3 = 18 6 x 4 = 24 6 x 5 = 30 6 x 6 = 36 6 x 7 = 42 6 x 8 = 48 6 x 9 = 54 6 x10= 60 </a:t>
            </a:r>
            <a:endParaRPr sz="3200" b="1" dirty="0">
              <a:solidFill>
                <a:srgbClr val="0066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42" name="Text Box 44"/>
          <p:cNvSpPr txBox="1"/>
          <p:nvPr/>
        </p:nvSpPr>
        <p:spPr>
          <a:xfrm>
            <a:off x="7162800" y="1905000"/>
            <a:ext cx="1447800" cy="4572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D8C8E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sz="2400" dirty="0">
              <a:solidFill>
                <a:srgbClr val="0066FF"/>
              </a:solidFill>
              <a:latin typeface=".VnAvant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1005" name="Text Box 45"/>
          <p:cNvSpPr txBox="1"/>
          <p:nvPr/>
        </p:nvSpPr>
        <p:spPr>
          <a:xfrm>
            <a:off x="6934200" y="1828800"/>
            <a:ext cx="1828800" cy="57943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D8C8E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: 6 = 1</a:t>
            </a:r>
            <a:endParaRPr sz="3200" b="1" dirty="0">
              <a:solidFill>
                <a:srgbClr val="0066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06" name="Text Box 46"/>
          <p:cNvSpPr txBox="1"/>
          <p:nvPr/>
        </p:nvSpPr>
        <p:spPr>
          <a:xfrm>
            <a:off x="6769100" y="2286000"/>
            <a:ext cx="1993900" cy="57943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D8C8E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: 6 = 2</a:t>
            </a:r>
            <a:endParaRPr sz="3200" b="1" dirty="0">
              <a:solidFill>
                <a:srgbClr val="0066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07" name="Text Box 47"/>
          <p:cNvSpPr txBox="1"/>
          <p:nvPr/>
        </p:nvSpPr>
        <p:spPr>
          <a:xfrm>
            <a:off x="6781800" y="2819400"/>
            <a:ext cx="2362200" cy="57943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D8C8E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6 = 3</a:t>
            </a:r>
            <a:endParaRPr sz="3200" b="1" dirty="0">
              <a:solidFill>
                <a:srgbClr val="0066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08" name="Text Box 48"/>
          <p:cNvSpPr txBox="1"/>
          <p:nvPr/>
        </p:nvSpPr>
        <p:spPr>
          <a:xfrm>
            <a:off x="6854825" y="3352800"/>
            <a:ext cx="2289175" cy="57943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D8C8E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6 = 4</a:t>
            </a:r>
            <a:endParaRPr sz="3200" b="1" dirty="0">
              <a:solidFill>
                <a:srgbClr val="0066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09" name="Text Box 49"/>
          <p:cNvSpPr txBox="1"/>
          <p:nvPr/>
        </p:nvSpPr>
        <p:spPr>
          <a:xfrm>
            <a:off x="6854825" y="3810000"/>
            <a:ext cx="2289175" cy="57943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D8C8E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: 6 = 5</a:t>
            </a:r>
            <a:endParaRPr sz="3200" b="1" dirty="0">
              <a:solidFill>
                <a:srgbClr val="0066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10" name="Text Box 50"/>
          <p:cNvSpPr txBox="1"/>
          <p:nvPr/>
        </p:nvSpPr>
        <p:spPr>
          <a:xfrm>
            <a:off x="6854825" y="4297363"/>
            <a:ext cx="2289175" cy="579437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D8C8E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: 6 = 6</a:t>
            </a:r>
            <a:endParaRPr sz="3200" b="1" dirty="0">
              <a:solidFill>
                <a:srgbClr val="0066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11" name="Text Box 51"/>
          <p:cNvSpPr txBox="1"/>
          <p:nvPr/>
        </p:nvSpPr>
        <p:spPr>
          <a:xfrm>
            <a:off x="6858000" y="4800600"/>
            <a:ext cx="2286000" cy="57943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D8C8E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: 6 = 7</a:t>
            </a:r>
            <a:endParaRPr sz="3200" b="1" dirty="0">
              <a:solidFill>
                <a:srgbClr val="0066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12" name="Text Box 52"/>
          <p:cNvSpPr txBox="1"/>
          <p:nvPr/>
        </p:nvSpPr>
        <p:spPr>
          <a:xfrm>
            <a:off x="6858000" y="5334000"/>
            <a:ext cx="2286000" cy="57943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D8C8E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: 6 = 8</a:t>
            </a:r>
            <a:endParaRPr sz="3200" b="1" dirty="0">
              <a:solidFill>
                <a:srgbClr val="0066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13" name="Text Box 53"/>
          <p:cNvSpPr txBox="1"/>
          <p:nvPr/>
        </p:nvSpPr>
        <p:spPr>
          <a:xfrm>
            <a:off x="6934200" y="5791200"/>
            <a:ext cx="2209800" cy="57943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D8C8E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: 6 = 9</a:t>
            </a:r>
            <a:endParaRPr sz="3200" b="1" dirty="0">
              <a:solidFill>
                <a:srgbClr val="0066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14" name="Text Box 54"/>
          <p:cNvSpPr txBox="1"/>
          <p:nvPr/>
        </p:nvSpPr>
        <p:spPr>
          <a:xfrm>
            <a:off x="6934200" y="6278563"/>
            <a:ext cx="2209800" cy="579437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D8C8E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: 6 = 10</a:t>
            </a:r>
            <a:endParaRPr sz="3200" b="1" dirty="0">
              <a:solidFill>
                <a:srgbClr val="0066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15" name="Line 55"/>
          <p:cNvSpPr/>
          <p:nvPr/>
        </p:nvSpPr>
        <p:spPr>
          <a:xfrm>
            <a:off x="6477000" y="2133600"/>
            <a:ext cx="381000" cy="0"/>
          </a:xfrm>
          <a:prstGeom prst="line">
            <a:avLst/>
          </a:prstGeom>
          <a:ln w="38100" cap="flat" cmpd="sng">
            <a:solidFill>
              <a:srgbClr val="9900FF"/>
            </a:solidFill>
            <a:prstDash val="solid"/>
            <a:headEnd type="none" w="med" len="med"/>
            <a:tailEnd type="triangle" w="med" len="med"/>
          </a:ln>
          <a:effectLst>
            <a:prstShdw prst="shdw17" dist="17961" dir="2699999">
              <a:srgbClr val="5C0099"/>
            </a:prstShdw>
          </a:effectLst>
        </p:spPr>
      </p:sp>
      <p:sp>
        <p:nvSpPr>
          <p:cNvPr id="41016" name="Line 56"/>
          <p:cNvSpPr/>
          <p:nvPr/>
        </p:nvSpPr>
        <p:spPr>
          <a:xfrm>
            <a:off x="6477000" y="2590800"/>
            <a:ext cx="304800" cy="0"/>
          </a:xfrm>
          <a:prstGeom prst="line">
            <a:avLst/>
          </a:prstGeom>
          <a:ln w="38100" cap="flat" cmpd="sng">
            <a:solidFill>
              <a:srgbClr val="990000"/>
            </a:solidFill>
            <a:prstDash val="solid"/>
            <a:headEnd type="none" w="med" len="med"/>
            <a:tailEnd type="triangle" w="med" len="med"/>
          </a:ln>
          <a:effectLst>
            <a:prstShdw prst="shdw17" dist="17961" dir="2699999">
              <a:srgbClr val="5C0000"/>
            </a:prstShdw>
          </a:effectLst>
        </p:spPr>
      </p:sp>
      <p:sp>
        <p:nvSpPr>
          <p:cNvPr id="41017" name="Line 57"/>
          <p:cNvSpPr/>
          <p:nvPr/>
        </p:nvSpPr>
        <p:spPr>
          <a:xfrm>
            <a:off x="6477000" y="3124200"/>
            <a:ext cx="304800" cy="0"/>
          </a:xfrm>
          <a:prstGeom prst="line">
            <a:avLst/>
          </a:prstGeom>
          <a:ln w="38100" cap="flat" cmpd="sng">
            <a:solidFill>
              <a:srgbClr val="9900FF"/>
            </a:solidFill>
            <a:prstDash val="solid"/>
            <a:headEnd type="none" w="med" len="med"/>
            <a:tailEnd type="triangle" w="med" len="med"/>
          </a:ln>
          <a:effectLst>
            <a:prstShdw prst="shdw17" dist="17961" dir="2699999">
              <a:srgbClr val="5C0099"/>
            </a:prstShdw>
          </a:effectLst>
        </p:spPr>
      </p:sp>
      <p:sp>
        <p:nvSpPr>
          <p:cNvPr id="41018" name="Line 58"/>
          <p:cNvSpPr/>
          <p:nvPr/>
        </p:nvSpPr>
        <p:spPr>
          <a:xfrm>
            <a:off x="6477000" y="4114800"/>
            <a:ext cx="304800" cy="0"/>
          </a:xfrm>
          <a:prstGeom prst="line">
            <a:avLst/>
          </a:prstGeom>
          <a:ln w="38100" cap="flat" cmpd="sng">
            <a:solidFill>
              <a:srgbClr val="9900FF"/>
            </a:solidFill>
            <a:prstDash val="solid"/>
            <a:headEnd type="none" w="med" len="med"/>
            <a:tailEnd type="triangle" w="med" len="med"/>
          </a:ln>
          <a:effectLst>
            <a:prstShdw prst="shdw17" dist="17961" dir="2699999">
              <a:srgbClr val="5C0099"/>
            </a:prstShdw>
          </a:effectLst>
        </p:spPr>
      </p:sp>
      <p:sp>
        <p:nvSpPr>
          <p:cNvPr id="41019" name="Line 59"/>
          <p:cNvSpPr/>
          <p:nvPr/>
        </p:nvSpPr>
        <p:spPr>
          <a:xfrm>
            <a:off x="6477000" y="3657600"/>
            <a:ext cx="304800" cy="0"/>
          </a:xfrm>
          <a:prstGeom prst="line">
            <a:avLst/>
          </a:prstGeom>
          <a:ln w="38100" cap="flat" cmpd="sng">
            <a:solidFill>
              <a:srgbClr val="990000"/>
            </a:solidFill>
            <a:prstDash val="solid"/>
            <a:headEnd type="none" w="med" len="med"/>
            <a:tailEnd type="triangle" w="med" len="med"/>
          </a:ln>
          <a:effectLst>
            <a:prstShdw prst="shdw17" dist="17961" dir="2699999">
              <a:srgbClr val="5C0000"/>
            </a:prstShdw>
          </a:effectLst>
        </p:spPr>
      </p:sp>
      <p:sp>
        <p:nvSpPr>
          <p:cNvPr id="41020" name="Line 60"/>
          <p:cNvSpPr/>
          <p:nvPr/>
        </p:nvSpPr>
        <p:spPr>
          <a:xfrm>
            <a:off x="6477000" y="4648200"/>
            <a:ext cx="381000" cy="0"/>
          </a:xfrm>
          <a:prstGeom prst="line">
            <a:avLst/>
          </a:prstGeom>
          <a:ln w="38100" cap="flat" cmpd="sng">
            <a:solidFill>
              <a:srgbClr val="990000"/>
            </a:solidFill>
            <a:prstDash val="solid"/>
            <a:headEnd type="none" w="med" len="med"/>
            <a:tailEnd type="triangle" w="med" len="med"/>
          </a:ln>
          <a:effectLst>
            <a:prstShdw prst="shdw17" dist="17961" dir="2699999">
              <a:srgbClr val="5C0000"/>
            </a:prstShdw>
          </a:effectLst>
        </p:spPr>
      </p:sp>
      <p:sp>
        <p:nvSpPr>
          <p:cNvPr id="41021" name="Line 61"/>
          <p:cNvSpPr/>
          <p:nvPr/>
        </p:nvSpPr>
        <p:spPr>
          <a:xfrm>
            <a:off x="6477000" y="5105400"/>
            <a:ext cx="381000" cy="0"/>
          </a:xfrm>
          <a:prstGeom prst="line">
            <a:avLst/>
          </a:prstGeom>
          <a:ln w="38100" cap="flat" cmpd="sng">
            <a:solidFill>
              <a:srgbClr val="9900FF"/>
            </a:solidFill>
            <a:prstDash val="solid"/>
            <a:headEnd type="none" w="med" len="med"/>
            <a:tailEnd type="triangle" w="med" len="med"/>
          </a:ln>
          <a:effectLst>
            <a:prstShdw prst="shdw17" dist="17961" dir="2699999">
              <a:srgbClr val="5C0099"/>
            </a:prstShdw>
          </a:effectLst>
        </p:spPr>
      </p:sp>
      <p:sp>
        <p:nvSpPr>
          <p:cNvPr id="41022" name="Line 62"/>
          <p:cNvSpPr/>
          <p:nvPr/>
        </p:nvSpPr>
        <p:spPr>
          <a:xfrm>
            <a:off x="6477000" y="5638800"/>
            <a:ext cx="304800" cy="0"/>
          </a:xfrm>
          <a:prstGeom prst="line">
            <a:avLst/>
          </a:prstGeom>
          <a:ln w="38100" cap="flat" cmpd="sng">
            <a:solidFill>
              <a:srgbClr val="990000"/>
            </a:solidFill>
            <a:prstDash val="solid"/>
            <a:headEnd type="none" w="med" len="med"/>
            <a:tailEnd type="triangle" w="med" len="med"/>
          </a:ln>
          <a:effectLst>
            <a:prstShdw prst="shdw17" dist="17961" dir="2699999">
              <a:srgbClr val="5C0000"/>
            </a:prstShdw>
          </a:effectLst>
        </p:spPr>
      </p:sp>
      <p:sp>
        <p:nvSpPr>
          <p:cNvPr id="41023" name="Line 63"/>
          <p:cNvSpPr/>
          <p:nvPr/>
        </p:nvSpPr>
        <p:spPr>
          <a:xfrm>
            <a:off x="6477000" y="6096000"/>
            <a:ext cx="381000" cy="0"/>
          </a:xfrm>
          <a:prstGeom prst="line">
            <a:avLst/>
          </a:prstGeom>
          <a:ln w="38100" cap="flat" cmpd="sng">
            <a:solidFill>
              <a:srgbClr val="9900FF"/>
            </a:solidFill>
            <a:prstDash val="solid"/>
            <a:headEnd type="none" w="med" len="med"/>
            <a:tailEnd type="triangle" w="med" len="med"/>
          </a:ln>
          <a:effectLst>
            <a:prstShdw prst="shdw17" dist="17961" dir="2699999">
              <a:srgbClr val="5C0099"/>
            </a:prstShdw>
          </a:effectLst>
        </p:spPr>
      </p:sp>
      <p:sp>
        <p:nvSpPr>
          <p:cNvPr id="41024" name="Line 64"/>
          <p:cNvSpPr/>
          <p:nvPr/>
        </p:nvSpPr>
        <p:spPr>
          <a:xfrm>
            <a:off x="6553200" y="6553200"/>
            <a:ext cx="304800" cy="0"/>
          </a:xfrm>
          <a:prstGeom prst="line">
            <a:avLst/>
          </a:prstGeom>
          <a:ln w="38100" cap="flat" cmpd="sng">
            <a:solidFill>
              <a:srgbClr val="990000"/>
            </a:solidFill>
            <a:prstDash val="solid"/>
            <a:headEnd type="none" w="med" len="med"/>
            <a:tailEnd type="triangle" w="med" len="med"/>
          </a:ln>
          <a:effectLst>
            <a:prstShdw prst="shdw17" dist="17961" dir="2699999">
              <a:srgbClr val="5C0000"/>
            </a:prstShdw>
          </a:effectLst>
        </p:spPr>
      </p:sp>
      <p:sp>
        <p:nvSpPr>
          <p:cNvPr id="5" name="Rectangle 11"/>
          <p:cNvSpPr/>
          <p:nvPr/>
        </p:nvSpPr>
        <p:spPr>
          <a:xfrm>
            <a:off x="35560" y="549275"/>
            <a:ext cx="908304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chia 6</a:t>
            </a:r>
          </a:p>
        </p:txBody>
      </p:sp>
      <p:sp>
        <p:nvSpPr>
          <p:cNvPr id="4" name="Text Box 19"/>
          <p:cNvSpPr txBox="1"/>
          <p:nvPr/>
        </p:nvSpPr>
        <p:spPr>
          <a:xfrm>
            <a:off x="0" y="4445"/>
            <a:ext cx="9144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36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1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1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3" grpId="0"/>
      <p:bldP spid="41005" grpId="0"/>
      <p:bldP spid="41006" grpId="0"/>
      <p:bldP spid="41007" grpId="0"/>
      <p:bldP spid="41008" grpId="0"/>
      <p:bldP spid="41009" grpId="0"/>
      <p:bldP spid="41010" grpId="0"/>
      <p:bldP spid="41011" grpId="0"/>
      <p:bldP spid="41012" grpId="0"/>
      <p:bldP spid="41013" grpId="0"/>
      <p:bldP spid="410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s 7"/>
          <p:cNvSpPr/>
          <p:nvPr/>
        </p:nvSpPr>
        <p:spPr>
          <a:xfrm>
            <a:off x="342424" y="1660684"/>
            <a:ext cx="3702368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vi-VN" altLang="en-US" sz="5400" b="1">
                <a:solidFill>
                  <a:schemeClr val="tx1"/>
                </a:solidFill>
                <a:effectLst/>
                <a:sym typeface="Wingdings" panose="05000000000000000000" charset="0"/>
              </a:rPr>
              <a:t>  6 : 6 =  </a:t>
            </a:r>
            <a:r>
              <a:rPr lang="vi-VN" altLang="en-US" sz="5400" b="1">
                <a:solidFill>
                  <a:srgbClr val="0000FF"/>
                </a:solidFill>
                <a:effectLst/>
                <a:sym typeface="Wingdings" panose="05000000000000000000" charset="0"/>
              </a:rPr>
              <a:t>1</a:t>
            </a:r>
          </a:p>
        </p:txBody>
      </p:sp>
      <p:sp>
        <p:nvSpPr>
          <p:cNvPr id="3" name="Rectangles 2"/>
          <p:cNvSpPr/>
          <p:nvPr/>
        </p:nvSpPr>
        <p:spPr>
          <a:xfrm>
            <a:off x="342424" y="2559844"/>
            <a:ext cx="3702368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vi-VN" altLang="en-US" sz="5400" b="1">
                <a:solidFill>
                  <a:schemeClr val="tx1"/>
                </a:solidFill>
                <a:effectLst/>
                <a:sym typeface="Wingdings" panose="05000000000000000000" charset="0"/>
              </a:rPr>
              <a:t>12 : 6 =  </a:t>
            </a:r>
            <a:r>
              <a:rPr lang="vi-VN" altLang="en-US" sz="5400" b="1">
                <a:solidFill>
                  <a:srgbClr val="0000CC"/>
                </a:solidFill>
                <a:effectLst/>
                <a:sym typeface="Wingdings" panose="05000000000000000000" charset="0"/>
              </a:rPr>
              <a:t>2</a:t>
            </a:r>
          </a:p>
        </p:txBody>
      </p:sp>
      <p:sp>
        <p:nvSpPr>
          <p:cNvPr id="4" name="Rectangles 3"/>
          <p:cNvSpPr/>
          <p:nvPr>
            <p:custDataLst>
              <p:tags r:id="rId1"/>
            </p:custDataLst>
          </p:nvPr>
        </p:nvSpPr>
        <p:spPr>
          <a:xfrm>
            <a:off x="5116830" y="1660525"/>
            <a:ext cx="384810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vi-VN" altLang="en-US" sz="5400" b="1">
                <a:solidFill>
                  <a:schemeClr val="tx1"/>
                </a:solidFill>
                <a:effectLst/>
                <a:sym typeface="Wingdings" panose="05000000000000000000" charset="0"/>
              </a:rPr>
              <a:t>36 : 6 =  </a:t>
            </a:r>
            <a:r>
              <a:rPr lang="vi-VN" altLang="en-US" sz="5400" b="1">
                <a:solidFill>
                  <a:srgbClr val="0000CC"/>
                </a:solidFill>
                <a:effectLst/>
                <a:sym typeface="Wingdings" panose="05000000000000000000" charset="0"/>
              </a:rPr>
              <a:t>6</a:t>
            </a:r>
          </a:p>
        </p:txBody>
      </p:sp>
      <p:sp>
        <p:nvSpPr>
          <p:cNvPr id="6" name="Rectangles 5"/>
          <p:cNvSpPr/>
          <p:nvPr/>
        </p:nvSpPr>
        <p:spPr>
          <a:xfrm>
            <a:off x="342424" y="3459004"/>
            <a:ext cx="3702368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vi-VN" altLang="en-US" sz="5400" b="1">
                <a:solidFill>
                  <a:schemeClr val="tx1"/>
                </a:solidFill>
                <a:effectLst/>
                <a:sym typeface="Wingdings" panose="05000000000000000000" charset="0"/>
              </a:rPr>
              <a:t>18 : 6 =  </a:t>
            </a:r>
            <a:r>
              <a:rPr lang="vi-VN" altLang="en-US" sz="5400" b="1">
                <a:solidFill>
                  <a:srgbClr val="0000CC"/>
                </a:solidFill>
                <a:effectLst/>
                <a:sym typeface="Wingdings" panose="05000000000000000000" charset="0"/>
              </a:rPr>
              <a:t>3</a:t>
            </a:r>
          </a:p>
        </p:txBody>
      </p:sp>
      <p:sp>
        <p:nvSpPr>
          <p:cNvPr id="7" name="Rectangles 6"/>
          <p:cNvSpPr/>
          <p:nvPr/>
        </p:nvSpPr>
        <p:spPr>
          <a:xfrm>
            <a:off x="5116830" y="4358005"/>
            <a:ext cx="384810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vi-VN" altLang="en-US" sz="5400" b="1">
                <a:solidFill>
                  <a:schemeClr val="tx1"/>
                </a:solidFill>
                <a:effectLst/>
                <a:sym typeface="Wingdings" panose="05000000000000000000" charset="0"/>
              </a:rPr>
              <a:t>54 : 6 =  </a:t>
            </a:r>
            <a:r>
              <a:rPr lang="vi-VN" altLang="en-US" sz="5400" b="1">
                <a:solidFill>
                  <a:srgbClr val="0000CC"/>
                </a:solidFill>
                <a:effectLst/>
                <a:sym typeface="Wingdings" panose="05000000000000000000" charset="0"/>
              </a:rPr>
              <a:t>9</a:t>
            </a:r>
          </a:p>
        </p:txBody>
      </p:sp>
      <p:sp>
        <p:nvSpPr>
          <p:cNvPr id="10" name="Rectangles 9"/>
          <p:cNvSpPr/>
          <p:nvPr/>
        </p:nvSpPr>
        <p:spPr>
          <a:xfrm>
            <a:off x="342424" y="5257324"/>
            <a:ext cx="3702368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vi-VN" altLang="en-US" sz="5400" b="1">
                <a:solidFill>
                  <a:schemeClr val="tx1"/>
                </a:solidFill>
                <a:effectLst/>
                <a:sym typeface="Wingdings" panose="05000000000000000000" charset="0"/>
              </a:rPr>
              <a:t>30 : 6 =  </a:t>
            </a:r>
            <a:r>
              <a:rPr lang="vi-VN" altLang="en-US" sz="5400" b="1">
                <a:solidFill>
                  <a:srgbClr val="0000CC"/>
                </a:solidFill>
                <a:effectLst/>
                <a:sym typeface="Wingdings" panose="05000000000000000000" charset="0"/>
              </a:rPr>
              <a:t>5</a:t>
            </a:r>
          </a:p>
        </p:txBody>
      </p:sp>
      <p:sp>
        <p:nvSpPr>
          <p:cNvPr id="11" name="Rectangles 10"/>
          <p:cNvSpPr/>
          <p:nvPr/>
        </p:nvSpPr>
        <p:spPr>
          <a:xfrm>
            <a:off x="5116830" y="2559685"/>
            <a:ext cx="384810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vi-VN" altLang="en-US" sz="5400" b="1">
                <a:solidFill>
                  <a:schemeClr val="tx1"/>
                </a:solidFill>
                <a:effectLst/>
                <a:sym typeface="Wingdings" panose="05000000000000000000" charset="0"/>
              </a:rPr>
              <a:t>42 : 6 =  </a:t>
            </a:r>
            <a:r>
              <a:rPr lang="vi-VN" altLang="en-US" sz="5400" b="1">
                <a:solidFill>
                  <a:srgbClr val="0000CC"/>
                </a:solidFill>
                <a:effectLst/>
                <a:sym typeface="Wingdings" panose="05000000000000000000" charset="0"/>
              </a:rPr>
              <a:t>7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5116830" y="3458845"/>
            <a:ext cx="384873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vi-VN" altLang="en-US" sz="5400" b="1">
                <a:solidFill>
                  <a:schemeClr val="tx1"/>
                </a:solidFill>
                <a:effectLst/>
                <a:sym typeface="Wingdings" panose="05000000000000000000" charset="0"/>
              </a:rPr>
              <a:t>48 : 6 =  </a:t>
            </a:r>
            <a:r>
              <a:rPr lang="vi-VN" altLang="en-US" sz="5400" b="1">
                <a:solidFill>
                  <a:srgbClr val="0000CC"/>
                </a:solidFill>
                <a:effectLst/>
                <a:sym typeface="Wingdings" panose="05000000000000000000" charset="0"/>
              </a:rPr>
              <a:t>8</a:t>
            </a:r>
          </a:p>
        </p:txBody>
      </p:sp>
      <p:sp>
        <p:nvSpPr>
          <p:cNvPr id="13" name="Rectangles 12"/>
          <p:cNvSpPr/>
          <p:nvPr/>
        </p:nvSpPr>
        <p:spPr>
          <a:xfrm>
            <a:off x="342424" y="4453414"/>
            <a:ext cx="3702368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vi-VN" altLang="en-US" sz="5400" b="1">
                <a:solidFill>
                  <a:schemeClr val="tx1"/>
                </a:solidFill>
                <a:effectLst/>
                <a:sym typeface="Wingdings" panose="05000000000000000000" charset="0"/>
              </a:rPr>
              <a:t>24 : 6 =  </a:t>
            </a:r>
            <a:r>
              <a:rPr lang="vi-VN" altLang="en-US" sz="5400" b="1">
                <a:solidFill>
                  <a:srgbClr val="0000CC"/>
                </a:solidFill>
                <a:effectLst/>
                <a:sym typeface="Wingdings" panose="05000000000000000000" charset="0"/>
              </a:rPr>
              <a:t>4</a:t>
            </a:r>
          </a:p>
        </p:txBody>
      </p:sp>
      <p:sp>
        <p:nvSpPr>
          <p:cNvPr id="14" name="Rectangles 13"/>
          <p:cNvSpPr/>
          <p:nvPr/>
        </p:nvSpPr>
        <p:spPr>
          <a:xfrm>
            <a:off x="5116830" y="5257165"/>
            <a:ext cx="384873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vi-VN" altLang="en-US" sz="5400" b="1">
                <a:solidFill>
                  <a:schemeClr val="tx1"/>
                </a:solidFill>
                <a:effectLst/>
                <a:sym typeface="Wingdings" panose="05000000000000000000" charset="0"/>
              </a:rPr>
              <a:t>60 : 6 = </a:t>
            </a:r>
            <a:r>
              <a:rPr lang="vi-VN" altLang="en-US" sz="5400" b="1">
                <a:solidFill>
                  <a:srgbClr val="FF0000"/>
                </a:solidFill>
                <a:effectLst/>
                <a:sym typeface="Wingdings" panose="05000000000000000000" charset="0"/>
              </a:rPr>
              <a:t>10</a:t>
            </a:r>
          </a:p>
        </p:txBody>
      </p:sp>
      <p:sp>
        <p:nvSpPr>
          <p:cNvPr id="7177" name="TextBox 2"/>
          <p:cNvSpPr txBox="1"/>
          <p:nvPr/>
        </p:nvSpPr>
        <p:spPr>
          <a:xfrm>
            <a:off x="0" y="477838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sz="32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 chia 6</a:t>
            </a:r>
          </a:p>
        </p:txBody>
      </p:sp>
      <p:sp>
        <p:nvSpPr>
          <p:cNvPr id="17" name="Text Box 14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  <a:ln w="9525">
            <a:noFill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Content Placeholder 3" descr="Cam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4465" t="16304" r="26606" b="18478"/>
          <a:stretch>
            <a:fillRect/>
          </a:stretch>
        </p:blipFill>
        <p:spPr>
          <a:xfrm>
            <a:off x="4953000" y="1351280"/>
            <a:ext cx="1346200" cy="1339850"/>
          </a:xfrm>
          <a:prstGeom prst="rect">
            <a:avLst/>
          </a:prstGeom>
          <a:noFill/>
          <a:ln w="9525">
            <a:noFill/>
          </a:ln>
          <a:effectLst/>
        </p:spPr>
      </p:pic>
      <p:pic>
        <p:nvPicPr>
          <p:cNvPr id="19" name="Content Placeholder 3" descr="Cam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4465" t="16304" r="26606" b="18478"/>
          <a:stretch>
            <a:fillRect/>
          </a:stretch>
        </p:blipFill>
        <p:spPr>
          <a:xfrm>
            <a:off x="7543800" y="2209800"/>
            <a:ext cx="1346200" cy="1339850"/>
          </a:xfrm>
          <a:prstGeom prst="rect">
            <a:avLst/>
          </a:prstGeom>
          <a:noFill/>
          <a:ln w="9525">
            <a:noFill/>
          </a:ln>
          <a:effectLst/>
        </p:spPr>
      </p:pic>
      <p:pic>
        <p:nvPicPr>
          <p:cNvPr id="31" name="Content Placeholder 3" descr="Cam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4465" t="16304" r="26606" b="18478"/>
          <a:stretch>
            <a:fillRect/>
          </a:stretch>
        </p:blipFill>
        <p:spPr>
          <a:xfrm>
            <a:off x="2667000" y="1332865"/>
            <a:ext cx="1346200" cy="1339850"/>
          </a:xfrm>
          <a:prstGeom prst="rect">
            <a:avLst/>
          </a:prstGeom>
          <a:noFill/>
          <a:ln w="9525">
            <a:noFill/>
          </a:ln>
          <a:effectLst/>
        </p:spPr>
      </p:pic>
      <p:pic>
        <p:nvPicPr>
          <p:cNvPr id="9" name="Content Placeholder 3" descr="Cam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4465" t="16304" r="26606" b="18478"/>
          <a:stretch>
            <a:fillRect/>
          </a:stretch>
        </p:blipFill>
        <p:spPr>
          <a:xfrm>
            <a:off x="217170" y="2286000"/>
            <a:ext cx="1346200" cy="13398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3" name="Content Placeholder 3" descr="Cam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4465" t="16304" r="26606" b="18478"/>
          <a:stretch>
            <a:fillRect/>
          </a:stretch>
        </p:blipFill>
        <p:spPr>
          <a:xfrm>
            <a:off x="7543800" y="4944745"/>
            <a:ext cx="1346200" cy="1339850"/>
          </a:xfrm>
          <a:prstGeom prst="rect">
            <a:avLst/>
          </a:prstGeom>
          <a:noFill/>
          <a:ln w="9525">
            <a:noFill/>
          </a:ln>
          <a:effectLst/>
        </p:spPr>
      </p:pic>
      <p:pic>
        <p:nvPicPr>
          <p:cNvPr id="23" name="Content Placeholder 3" descr="Cam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4465" t="16304" r="26606" b="18478"/>
          <a:stretch>
            <a:fillRect/>
          </a:stretch>
        </p:blipFill>
        <p:spPr>
          <a:xfrm>
            <a:off x="152400" y="3200400"/>
            <a:ext cx="1346200" cy="1339850"/>
          </a:xfrm>
          <a:prstGeom prst="rect">
            <a:avLst/>
          </a:prstGeom>
          <a:noFill/>
          <a:ln w="9525">
            <a:noFill/>
          </a:ln>
          <a:effectLst/>
        </p:spPr>
      </p:pic>
      <p:pic>
        <p:nvPicPr>
          <p:cNvPr id="16" name="Content Placeholder 3" descr="Cam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4465" t="16304" r="26606" b="18478"/>
          <a:stretch>
            <a:fillRect/>
          </a:stretch>
        </p:blipFill>
        <p:spPr>
          <a:xfrm>
            <a:off x="2743200" y="4149090"/>
            <a:ext cx="1346200" cy="1339850"/>
          </a:xfrm>
          <a:prstGeom prst="rect">
            <a:avLst/>
          </a:prstGeom>
          <a:noFill/>
          <a:ln w="9525">
            <a:noFill/>
          </a:ln>
          <a:effectLst/>
        </p:spPr>
      </p:pic>
      <p:pic>
        <p:nvPicPr>
          <p:cNvPr id="2" name="Content Placeholder 3" descr="Cam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4465" t="16304" r="26606" b="18478"/>
          <a:stretch>
            <a:fillRect/>
          </a:stretch>
        </p:blipFill>
        <p:spPr>
          <a:xfrm>
            <a:off x="152400" y="4114800"/>
            <a:ext cx="1346200" cy="1339850"/>
          </a:xfrm>
          <a:prstGeom prst="rect">
            <a:avLst/>
          </a:prstGeom>
          <a:noFill/>
          <a:ln w="9525">
            <a:noFill/>
          </a:ln>
          <a:effectLst/>
        </p:spPr>
      </p:pic>
      <p:pic>
        <p:nvPicPr>
          <p:cNvPr id="15" name="Content Placeholder 3" descr="Cam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4465" t="16304" r="26606" b="18478"/>
          <a:stretch>
            <a:fillRect/>
          </a:stretch>
        </p:blipFill>
        <p:spPr>
          <a:xfrm>
            <a:off x="4953000" y="2273300"/>
            <a:ext cx="1346200" cy="1339850"/>
          </a:xfrm>
          <a:prstGeom prst="rect">
            <a:avLst/>
          </a:prstGeom>
          <a:noFill/>
          <a:ln w="9525">
            <a:noFill/>
          </a:ln>
          <a:effectLst/>
        </p:spPr>
      </p:pic>
      <p:pic>
        <p:nvPicPr>
          <p:cNvPr id="25" name="Content Placeholder 3" descr="Cam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4465" t="16304" r="26606" b="18478"/>
          <a:stretch>
            <a:fillRect/>
          </a:stretch>
        </p:blipFill>
        <p:spPr>
          <a:xfrm>
            <a:off x="4953000" y="3181350"/>
            <a:ext cx="1346200" cy="1339850"/>
          </a:xfrm>
          <a:prstGeom prst="rect">
            <a:avLst/>
          </a:prstGeom>
          <a:noFill/>
          <a:ln w="9525">
            <a:noFill/>
          </a:ln>
          <a:effectLst/>
        </p:spPr>
      </p:pic>
      <p:pic>
        <p:nvPicPr>
          <p:cNvPr id="21" name="Content Placeholder 3" descr="Cam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4465" t="16304" r="26606" b="18478"/>
          <a:stretch>
            <a:fillRect/>
          </a:stretch>
        </p:blipFill>
        <p:spPr>
          <a:xfrm>
            <a:off x="4953000" y="4038600"/>
            <a:ext cx="1346200" cy="1339850"/>
          </a:xfrm>
          <a:prstGeom prst="rect">
            <a:avLst/>
          </a:prstGeom>
          <a:noFill/>
          <a:ln w="9525">
            <a:noFill/>
          </a:ln>
          <a:effectLst/>
        </p:spPr>
      </p:pic>
      <p:pic>
        <p:nvPicPr>
          <p:cNvPr id="20" name="Content Placeholder 3" descr="Cam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4465" t="16304" r="26606" b="18478"/>
          <a:stretch>
            <a:fillRect/>
          </a:stretch>
        </p:blipFill>
        <p:spPr>
          <a:xfrm>
            <a:off x="4953000" y="4959985"/>
            <a:ext cx="1346200" cy="1339850"/>
          </a:xfrm>
          <a:prstGeom prst="rect">
            <a:avLst/>
          </a:prstGeom>
          <a:noFill/>
          <a:ln w="9525">
            <a:noFill/>
          </a:ln>
          <a:effectLst/>
        </p:spPr>
      </p:pic>
      <p:pic>
        <p:nvPicPr>
          <p:cNvPr id="27" name="Content Placeholder 3" descr="Cam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4465" t="16304" r="26606" b="18478"/>
          <a:stretch>
            <a:fillRect/>
          </a:stretch>
        </p:blipFill>
        <p:spPr>
          <a:xfrm>
            <a:off x="152400" y="4953000"/>
            <a:ext cx="1346200" cy="1339850"/>
          </a:xfrm>
          <a:prstGeom prst="rect">
            <a:avLst/>
          </a:prstGeom>
          <a:noFill/>
          <a:ln w="9525"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Text Box 45"/>
          <p:cNvSpPr txBox="1"/>
          <p:nvPr/>
        </p:nvSpPr>
        <p:spPr>
          <a:xfrm>
            <a:off x="0" y="1066800"/>
            <a:ext cx="9144000" cy="64516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</a:t>
            </a:r>
            <a:r>
              <a:rPr lang="vi-VN" alt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 nhẩm :</a:t>
            </a:r>
            <a:endParaRPr lang="vi-V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7" name="TextBox 2"/>
          <p:cNvSpPr txBox="1"/>
          <p:nvPr/>
        </p:nvSpPr>
        <p:spPr>
          <a:xfrm>
            <a:off x="0" y="477838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sz="32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 chia 6</a:t>
            </a:r>
          </a:p>
        </p:txBody>
      </p:sp>
      <p:sp>
        <p:nvSpPr>
          <p:cNvPr id="2" name="Text Box 14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  <a:ln w="9525">
            <a:noFill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762" y="196567"/>
            <a:ext cx="1751965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b="1" dirty="0" err="1"/>
              <a:t>Sgk</a:t>
            </a:r>
            <a:r>
              <a:rPr lang="en-US" altLang="en-US" b="1" dirty="0"/>
              <a:t> </a:t>
            </a:r>
            <a:r>
              <a:rPr lang="en-US" altLang="en-US" b="1" dirty="0" err="1"/>
              <a:t>trang</a:t>
            </a:r>
            <a:r>
              <a:rPr lang="en-US" altLang="en-US" b="1" dirty="0"/>
              <a:t> 24</a:t>
            </a:r>
            <a:endParaRPr lang="vi-VN" altLang="en-US" sz="1800" b="1" dirty="0"/>
          </a:p>
        </p:txBody>
      </p:sp>
      <p:sp>
        <p:nvSpPr>
          <p:cNvPr id="3" name="Text Box 2"/>
          <p:cNvSpPr txBox="1"/>
          <p:nvPr/>
        </p:nvSpPr>
        <p:spPr>
          <a:xfrm>
            <a:off x="70485" y="1917700"/>
            <a:ext cx="201041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vi-VN" altLang="en-US" sz="3200" dirty="0"/>
              <a:t>42 : 6 =</a:t>
            </a:r>
          </a:p>
          <a:p>
            <a:pPr>
              <a:lnSpc>
                <a:spcPct val="180000"/>
              </a:lnSpc>
            </a:pPr>
            <a:r>
              <a:rPr lang="en-US" altLang="en-US" sz="3200" dirty="0"/>
              <a:t>54</a:t>
            </a:r>
            <a:r>
              <a:rPr lang="vi-VN" altLang="en-US" sz="3200" dirty="0"/>
              <a:t> : 6 =</a:t>
            </a:r>
          </a:p>
          <a:p>
            <a:pPr>
              <a:lnSpc>
                <a:spcPct val="180000"/>
              </a:lnSpc>
            </a:pPr>
            <a:r>
              <a:rPr lang="en-US" altLang="en-US" sz="3200" dirty="0"/>
              <a:t>12</a:t>
            </a:r>
            <a:r>
              <a:rPr lang="vi-VN" altLang="en-US" sz="3200" dirty="0"/>
              <a:t> : 6 =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286000" y="1917700"/>
            <a:ext cx="2010410" cy="274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en-US" sz="3200" dirty="0"/>
              <a:t>24</a:t>
            </a:r>
            <a:r>
              <a:rPr lang="vi-VN" altLang="en-US" sz="3200" dirty="0"/>
              <a:t> : 6 =</a:t>
            </a:r>
          </a:p>
          <a:p>
            <a:pPr>
              <a:lnSpc>
                <a:spcPct val="180000"/>
              </a:lnSpc>
            </a:pPr>
            <a:r>
              <a:rPr lang="en-US" altLang="en-US" sz="3200" dirty="0"/>
              <a:t>36</a:t>
            </a:r>
            <a:r>
              <a:rPr lang="vi-VN" altLang="en-US" sz="3200" dirty="0"/>
              <a:t> : 6 =</a:t>
            </a:r>
          </a:p>
          <a:p>
            <a:pPr>
              <a:lnSpc>
                <a:spcPct val="180000"/>
              </a:lnSpc>
            </a:pPr>
            <a:r>
              <a:rPr lang="en-US" altLang="en-US" sz="3200" dirty="0"/>
              <a:t>6</a:t>
            </a:r>
            <a:r>
              <a:rPr lang="vi-VN" altLang="en-US" sz="3200" dirty="0"/>
              <a:t> : 6 =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572000" y="1917700"/>
            <a:ext cx="2010410" cy="274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en-US" sz="3200" dirty="0"/>
              <a:t>48</a:t>
            </a:r>
            <a:r>
              <a:rPr lang="vi-VN" altLang="en-US" sz="3200" dirty="0"/>
              <a:t> : 6 =</a:t>
            </a:r>
          </a:p>
          <a:p>
            <a:pPr>
              <a:lnSpc>
                <a:spcPct val="180000"/>
              </a:lnSpc>
            </a:pPr>
            <a:r>
              <a:rPr lang="en-US" altLang="en-US" sz="3200" dirty="0"/>
              <a:t>18</a:t>
            </a:r>
            <a:r>
              <a:rPr lang="vi-VN" altLang="en-US" sz="3200" dirty="0"/>
              <a:t>: 6 =</a:t>
            </a:r>
          </a:p>
          <a:p>
            <a:pPr>
              <a:lnSpc>
                <a:spcPct val="180000"/>
              </a:lnSpc>
            </a:pPr>
            <a:r>
              <a:rPr lang="en-US" altLang="en-US" sz="3200" dirty="0"/>
              <a:t>60</a:t>
            </a:r>
            <a:r>
              <a:rPr lang="vi-VN" altLang="en-US" sz="3200" dirty="0"/>
              <a:t> : 6 =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781800" y="1917700"/>
            <a:ext cx="2010410" cy="274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en-US" sz="3200" dirty="0"/>
              <a:t>30</a:t>
            </a:r>
            <a:r>
              <a:rPr lang="vi-VN" altLang="en-US" sz="3200" dirty="0"/>
              <a:t> : </a:t>
            </a:r>
            <a:r>
              <a:rPr lang="en-US" altLang="en-US" sz="3200" dirty="0"/>
              <a:t>6</a:t>
            </a:r>
            <a:r>
              <a:rPr lang="vi-VN" altLang="en-US" sz="3200" dirty="0"/>
              <a:t> =</a:t>
            </a:r>
          </a:p>
          <a:p>
            <a:pPr>
              <a:lnSpc>
                <a:spcPct val="180000"/>
              </a:lnSpc>
            </a:pPr>
            <a:r>
              <a:rPr lang="en-US" altLang="en-US" sz="3200" dirty="0"/>
              <a:t>30</a:t>
            </a:r>
            <a:r>
              <a:rPr lang="vi-VN" altLang="en-US" sz="3200" dirty="0"/>
              <a:t> : </a:t>
            </a:r>
            <a:r>
              <a:rPr lang="en-US" altLang="en-US" sz="3200" dirty="0"/>
              <a:t>5</a:t>
            </a:r>
            <a:r>
              <a:rPr lang="vi-VN" altLang="en-US" sz="3200" dirty="0"/>
              <a:t> =</a:t>
            </a:r>
          </a:p>
          <a:p>
            <a:pPr>
              <a:lnSpc>
                <a:spcPct val="180000"/>
              </a:lnSpc>
            </a:pPr>
            <a:r>
              <a:rPr lang="en-US" altLang="en-US" sz="3200" dirty="0"/>
              <a:t>30 </a:t>
            </a:r>
            <a:r>
              <a:rPr lang="vi-VN" altLang="en-US" sz="3200" dirty="0"/>
              <a:t>: </a:t>
            </a:r>
            <a:r>
              <a:rPr lang="en-US" altLang="en-US" sz="3200" dirty="0"/>
              <a:t>3</a:t>
            </a:r>
            <a:r>
              <a:rPr lang="vi-VN" altLang="en-US" sz="3200" dirty="0"/>
              <a:t> =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504315" y="2204403"/>
            <a:ext cx="586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>
                <a:solidFill>
                  <a:srgbClr val="0000CC"/>
                </a:solidFill>
              </a:rPr>
              <a:t>7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364615" y="3060700"/>
            <a:ext cx="826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>
                <a:solidFill>
                  <a:srgbClr val="0000CC"/>
                </a:solidFill>
              </a:rPr>
              <a:t>9</a:t>
            </a:r>
            <a:endParaRPr lang="vi-VN" altLang="en-US" sz="3200" dirty="0">
              <a:solidFill>
                <a:srgbClr val="0000CC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378585" y="3916997"/>
            <a:ext cx="826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>
                <a:solidFill>
                  <a:srgbClr val="0000CC"/>
                </a:solidFill>
              </a:rPr>
              <a:t>2</a:t>
            </a:r>
            <a:endParaRPr lang="vi-VN" altLang="en-US" sz="3200" dirty="0">
              <a:solidFill>
                <a:srgbClr val="0000CC"/>
              </a:solidFill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3481070" y="2204403"/>
            <a:ext cx="972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>
                <a:solidFill>
                  <a:srgbClr val="0000CC"/>
                </a:solidFill>
              </a:rPr>
              <a:t>4</a:t>
            </a:r>
            <a:endParaRPr lang="vi-VN" altLang="en-US" sz="3200" dirty="0">
              <a:solidFill>
                <a:srgbClr val="0000CC"/>
              </a:solidFill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3505200" y="3077737"/>
            <a:ext cx="93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>
                <a:solidFill>
                  <a:srgbClr val="0000CC"/>
                </a:solidFill>
              </a:rPr>
              <a:t>6</a:t>
            </a:r>
            <a:endParaRPr lang="vi-VN" altLang="en-US" sz="3200" dirty="0">
              <a:solidFill>
                <a:srgbClr val="0000CC"/>
              </a:solidFill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3513456" y="3962400"/>
            <a:ext cx="9779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>
                <a:solidFill>
                  <a:srgbClr val="0000CC"/>
                </a:solidFill>
              </a:rPr>
              <a:t>1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5715000" y="2204403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>
                <a:solidFill>
                  <a:srgbClr val="0000CC"/>
                </a:solidFill>
              </a:rPr>
              <a:t>8</a:t>
            </a:r>
            <a:endParaRPr lang="vi-VN" altLang="en-US" sz="3200" dirty="0">
              <a:solidFill>
                <a:srgbClr val="0000CC"/>
              </a:solidFill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5791201" y="3075882"/>
            <a:ext cx="871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>
                <a:solidFill>
                  <a:srgbClr val="0000CC"/>
                </a:solidFill>
              </a:rPr>
              <a:t>3</a:t>
            </a:r>
            <a:endParaRPr lang="vi-VN" altLang="en-US" sz="3200" dirty="0">
              <a:solidFill>
                <a:srgbClr val="0000CC"/>
              </a:solidFill>
            </a:endParaRPr>
          </a:p>
        </p:txBody>
      </p:sp>
      <p:sp>
        <p:nvSpPr>
          <p:cNvPr id="27" name="Text Box 26"/>
          <p:cNvSpPr txBox="1"/>
          <p:nvPr/>
        </p:nvSpPr>
        <p:spPr>
          <a:xfrm>
            <a:off x="5791200" y="3916997"/>
            <a:ext cx="925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>
                <a:solidFill>
                  <a:srgbClr val="0000CC"/>
                </a:solidFill>
              </a:rPr>
              <a:t>10</a:t>
            </a:r>
            <a:endParaRPr lang="vi-VN" altLang="en-US" sz="3200" dirty="0">
              <a:solidFill>
                <a:srgbClr val="0000CC"/>
              </a:solidFill>
            </a:endParaRPr>
          </a:p>
        </p:txBody>
      </p:sp>
      <p:sp>
        <p:nvSpPr>
          <p:cNvPr id="28" name="Text Box 27"/>
          <p:cNvSpPr txBox="1"/>
          <p:nvPr/>
        </p:nvSpPr>
        <p:spPr>
          <a:xfrm>
            <a:off x="8229600" y="2204404"/>
            <a:ext cx="562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>
                <a:solidFill>
                  <a:srgbClr val="0000CC"/>
                </a:solidFill>
              </a:rPr>
              <a:t>5</a:t>
            </a:r>
            <a:endParaRPr lang="vi-VN" altLang="en-US" sz="3200" dirty="0">
              <a:solidFill>
                <a:srgbClr val="0000CC"/>
              </a:solidFill>
            </a:endParaRPr>
          </a:p>
        </p:txBody>
      </p:sp>
      <p:sp>
        <p:nvSpPr>
          <p:cNvPr id="29" name="Text Box 28"/>
          <p:cNvSpPr txBox="1"/>
          <p:nvPr/>
        </p:nvSpPr>
        <p:spPr>
          <a:xfrm>
            <a:off x="8226425" y="3060700"/>
            <a:ext cx="565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>
                <a:solidFill>
                  <a:srgbClr val="0000CC"/>
                </a:solidFill>
              </a:rPr>
              <a:t>6</a:t>
            </a:r>
            <a:endParaRPr lang="vi-VN" altLang="en-US" sz="3200" dirty="0">
              <a:solidFill>
                <a:srgbClr val="0000CC"/>
              </a:solidFill>
            </a:endParaRPr>
          </a:p>
        </p:txBody>
      </p:sp>
      <p:sp>
        <p:nvSpPr>
          <p:cNvPr id="30" name="Text Box 29"/>
          <p:cNvSpPr txBox="1"/>
          <p:nvPr/>
        </p:nvSpPr>
        <p:spPr>
          <a:xfrm>
            <a:off x="8077200" y="3932179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>
                <a:solidFill>
                  <a:srgbClr val="0000CC"/>
                </a:solidFill>
              </a:rPr>
              <a:t>10</a:t>
            </a:r>
            <a:endParaRPr lang="vi-VN" altLang="en-US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4" grpId="0" animBg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3" grpId="0"/>
      <p:bldP spid="13" grpId="1"/>
      <p:bldP spid="21" grpId="0"/>
      <p:bldP spid="21" grpId="1"/>
      <p:bldP spid="22" grpId="0"/>
      <p:bldP spid="22" grpId="1"/>
      <p:bldP spid="23" grpId="0"/>
      <p:bldP spid="23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>
            <a:extLst>
              <a:ext uri="{FF2B5EF4-FFF2-40B4-BE49-F238E27FC236}">
                <a16:creationId xmlns:a16="http://schemas.microsoft.com/office/drawing/2014/main" id="{DB865966-E6AA-48ED-9376-66463E3F3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66800"/>
            <a:ext cx="334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/>
              <a:t>Bài 2:</a:t>
            </a:r>
            <a:r>
              <a:rPr lang="en-US" altLang="en-US"/>
              <a:t> Tính nhẩm</a:t>
            </a:r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2FBD5C3E-F813-469A-A759-679B54169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581400"/>
            <a:ext cx="81534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/>
              <a:t> 6 x 2 =            6 x 5 =           6 x 1 =</a:t>
            </a:r>
          </a:p>
          <a:p>
            <a:pPr eaLnBrk="1" hangingPunct="1"/>
            <a:r>
              <a:rPr lang="en-US" altLang="en-US" sz="3000"/>
              <a:t>12 : 6 =           30 : 6 =           6 : 6 =</a:t>
            </a:r>
          </a:p>
          <a:p>
            <a:pPr eaLnBrk="1" hangingPunct="1"/>
            <a:r>
              <a:rPr lang="en-US" altLang="en-US" sz="3000"/>
              <a:t>12 : 2 =           30 : 5 =           6 : 1 =</a:t>
            </a:r>
          </a:p>
        </p:txBody>
      </p:sp>
      <p:sp>
        <p:nvSpPr>
          <p:cNvPr id="50185" name="Text Box 9">
            <a:extLst>
              <a:ext uri="{FF2B5EF4-FFF2-40B4-BE49-F238E27FC236}">
                <a16:creationId xmlns:a16="http://schemas.microsoft.com/office/drawing/2014/main" id="{E24E1AF8-107E-4596-B0BA-A8809377A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05000"/>
            <a:ext cx="166211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6  x 4  =</a:t>
            </a:r>
          </a:p>
          <a:p>
            <a:pPr eaLnBrk="1" hangingPunct="1"/>
            <a:r>
              <a:rPr lang="en-US" altLang="en-US"/>
              <a:t>24 : 6  =</a:t>
            </a:r>
          </a:p>
          <a:p>
            <a:pPr eaLnBrk="1" hangingPunct="1"/>
            <a:r>
              <a:rPr lang="en-US" altLang="en-US"/>
              <a:t>24 : 4  =</a:t>
            </a:r>
          </a:p>
        </p:txBody>
      </p:sp>
      <p:sp>
        <p:nvSpPr>
          <p:cNvPr id="50186" name="Text Box 10">
            <a:extLst>
              <a:ext uri="{FF2B5EF4-FFF2-40B4-BE49-F238E27FC236}">
                <a16:creationId xmlns:a16="http://schemas.microsoft.com/office/drawing/2014/main" id="{A7B53954-E8C9-4CBE-A7DF-51E931002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828800"/>
            <a:ext cx="6397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24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  4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  6</a:t>
            </a:r>
          </a:p>
        </p:txBody>
      </p:sp>
      <p:sp>
        <p:nvSpPr>
          <p:cNvPr id="50188" name="Text Box 12">
            <a:extLst>
              <a:ext uri="{FF2B5EF4-FFF2-40B4-BE49-F238E27FC236}">
                <a16:creationId xmlns:a16="http://schemas.microsoft.com/office/drawing/2014/main" id="{995B2815-A4B5-4DC8-8784-71A176E25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505200"/>
            <a:ext cx="635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12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2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50189" name="Text Box 13">
            <a:extLst>
              <a:ext uri="{FF2B5EF4-FFF2-40B4-BE49-F238E27FC236}">
                <a16:creationId xmlns:a16="http://schemas.microsoft.com/office/drawing/2014/main" id="{16757C77-DC9D-42E6-83AF-804BA3C60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505200"/>
            <a:ext cx="635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30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5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50190" name="Text Box 14">
            <a:extLst>
              <a:ext uri="{FF2B5EF4-FFF2-40B4-BE49-F238E27FC236}">
                <a16:creationId xmlns:a16="http://schemas.microsoft.com/office/drawing/2014/main" id="{3F2B8B41-0239-4CD7-8B92-970ADAC57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505200"/>
            <a:ext cx="52228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6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1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6 </a:t>
            </a:r>
          </a:p>
        </p:txBody>
      </p:sp>
      <p:sp>
        <p:nvSpPr>
          <p:cNvPr id="9225" name="Rectangle 15" descr="Picture2">
            <a:extLst>
              <a:ext uri="{FF2B5EF4-FFF2-40B4-BE49-F238E27FC236}">
                <a16:creationId xmlns:a16="http://schemas.microsoft.com/office/drawing/2014/main" id="{32BB38FF-ABF3-4FF3-BA4E-83508AE0C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4267200" cy="762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800"/>
              <a:t>Toán:Bảng chia 6</a:t>
            </a:r>
          </a:p>
        </p:txBody>
      </p:sp>
      <p:sp>
        <p:nvSpPr>
          <p:cNvPr id="10" name="Text Box 47">
            <a:extLst>
              <a:ext uri="{FF2B5EF4-FFF2-40B4-BE49-F238E27FC236}">
                <a16:creationId xmlns:a16="http://schemas.microsoft.com/office/drawing/2014/main" id="{8703903F-0232-4D3D-9046-F5E998156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057400"/>
            <a:ext cx="518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</a:p>
        </p:txBody>
      </p:sp>
      <p:sp>
        <p:nvSpPr>
          <p:cNvPr id="11" name="Text Box 48">
            <a:extLst>
              <a:ext uri="{FF2B5EF4-FFF2-40B4-BE49-F238E27FC236}">
                <a16:creationId xmlns:a16="http://schemas.microsoft.com/office/drawing/2014/main" id="{7F1F254B-9015-4897-B211-55A9D602B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029200"/>
            <a:ext cx="7315200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Từ phép nhân, khi ta lấy tích chia cho thừa số này thì được thừa số kia.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8099547"/>
      </p:ext>
    </p:extLst>
  </p:cSld>
  <p:clrMapOvr>
    <a:masterClrMapping/>
  </p:clrMapOvr>
  <p:transition>
    <p:sndAc>
      <p:stSnd>
        <p:snd r:embed="rId3" name="nhac dao 1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1" grpId="0"/>
      <p:bldP spid="50185" grpId="0"/>
      <p:bldP spid="50186" grpId="0"/>
      <p:bldP spid="50188" grpId="0"/>
      <p:bldP spid="50189" grpId="0"/>
      <p:bldP spid="50190" grpId="0"/>
      <p:bldP spid="10" grpId="0"/>
      <p:bldP spid="10" grpId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Text Box 45"/>
          <p:cNvSpPr txBox="1"/>
          <p:nvPr/>
        </p:nvSpPr>
        <p:spPr>
          <a:xfrm>
            <a:off x="0" y="1066800"/>
            <a:ext cx="9144000" cy="156966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48cm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xăng-ti-mét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7" name="TextBox 2"/>
          <p:cNvSpPr txBox="1"/>
          <p:nvPr/>
        </p:nvSpPr>
        <p:spPr>
          <a:xfrm>
            <a:off x="0" y="477838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chia 6</a:t>
            </a:r>
            <a:endParaRPr lang="vi-VN" sz="3200" b="1" dirty="0">
              <a:solidFill>
                <a:srgbClr val="8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4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  <a:ln w="9525">
            <a:noFill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200" y="66675"/>
            <a:ext cx="1751965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b="1" dirty="0" err="1"/>
              <a:t>Sgk</a:t>
            </a:r>
            <a:r>
              <a:rPr lang="en-US" altLang="en-US" b="1" dirty="0"/>
              <a:t> </a:t>
            </a:r>
            <a:r>
              <a:rPr lang="en-US" altLang="en-US" b="1" dirty="0" err="1"/>
              <a:t>trang</a:t>
            </a:r>
            <a:r>
              <a:rPr lang="en-US" altLang="en-US" b="1" dirty="0"/>
              <a:t> 24</a:t>
            </a:r>
            <a:endParaRPr lang="vi-VN" altLang="en-US" sz="1800" b="1" dirty="0"/>
          </a:p>
        </p:txBody>
      </p:sp>
      <p:sp>
        <p:nvSpPr>
          <p:cNvPr id="56348" name="Text Box 28"/>
          <p:cNvSpPr txBox="1"/>
          <p:nvPr/>
        </p:nvSpPr>
        <p:spPr>
          <a:xfrm>
            <a:off x="3276600" y="2743200"/>
            <a:ext cx="228600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36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sz="3600" b="1" u="sng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36576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6 </a:t>
            </a:r>
            <a:r>
              <a:rPr lang="en-US" sz="3200" b="1" dirty="0" err="1">
                <a:solidFill>
                  <a:srgbClr val="0000FF"/>
                </a:solidFill>
              </a:rPr>
              <a:t>đoạn</a:t>
            </a:r>
            <a:r>
              <a:rPr lang="en-US" sz="3200" b="1" dirty="0">
                <a:solidFill>
                  <a:srgbClr val="0000FF"/>
                </a:solidFill>
              </a:rPr>
              <a:t>: 48 cm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1 </a:t>
            </a:r>
            <a:r>
              <a:rPr lang="en-US" sz="3200" b="1" dirty="0" err="1">
                <a:solidFill>
                  <a:srgbClr val="0000FF"/>
                </a:solidFill>
              </a:rPr>
              <a:t>đoạn</a:t>
            </a:r>
            <a:r>
              <a:rPr lang="en-US" sz="3200" b="1" dirty="0">
                <a:solidFill>
                  <a:srgbClr val="0000FF"/>
                </a:solidFill>
              </a:rPr>
              <a:t>: … cm?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4" grpId="0" animBg="1"/>
      <p:bldP spid="563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06749761255_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446794219,E:\BE KIM\co toan - 2012\co toan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763</Words>
  <Application>Microsoft Office PowerPoint</Application>
  <PresentationFormat>On-screen Show (4:3)</PresentationFormat>
  <Paragraphs>139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.VnAvant</vt:lpstr>
      <vt:lpstr>Arial</vt:lpstr>
      <vt:lpstr>Book Antiqua</vt:lpstr>
      <vt:lpstr>Cambria Math</vt:lpstr>
      <vt:lpstr>Times New Roman</vt:lpstr>
      <vt:lpstr>Default Design</vt:lpstr>
      <vt:lpstr>1_Default Design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Nguyễn Xuân Dung</cp:lastModifiedBy>
  <cp:revision>147</cp:revision>
  <dcterms:created xsi:type="dcterms:W3CDTF">2011-09-08T00:57:57Z</dcterms:created>
  <dcterms:modified xsi:type="dcterms:W3CDTF">2021-10-04T11:49:07Z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34FFF9D572384F3C8DBA398ACFEFD49F</vt:lpwstr>
  </property>
  <property fmtid="{D5CDD505-2E9C-101B-9397-08002B2CF9AE}" pid="3" name="KSOProductBuildVer">
    <vt:lpwstr>1033-11.2.0.10265</vt:lpwstr>
  </property>
</Properties>
</file>