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6" r:id="rId3"/>
    <p:sldId id="284" r:id="rId4"/>
    <p:sldId id="301" r:id="rId5"/>
    <p:sldId id="287" r:id="rId6"/>
    <p:sldId id="288" r:id="rId7"/>
    <p:sldId id="289" r:id="rId8"/>
    <p:sldId id="261" r:id="rId9"/>
    <p:sldId id="262" r:id="rId10"/>
    <p:sldId id="263" r:id="rId11"/>
    <p:sldId id="290" r:id="rId12"/>
    <p:sldId id="293" r:id="rId13"/>
    <p:sldId id="297" r:id="rId14"/>
    <p:sldId id="298" r:id="rId15"/>
    <p:sldId id="299" r:id="rId16"/>
    <p:sldId id="300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1657350"/>
            <a:ext cx="8762800" cy="15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ÂM NHẠC</a:t>
            </a:r>
          </a:p>
          <a:p>
            <a:pPr algn="ctr" eaLnBrk="1" hangingPunct="1">
              <a:defRPr/>
            </a:pPr>
            <a:r>
              <a:rPr lang="vi-VN" sz="2300" b="1">
                <a:solidFill>
                  <a:srgbClr val="FFFF00"/>
                </a:solidFill>
                <a:latin typeface="+mj-lt"/>
              </a:rPr>
              <a:t>CHỦ ĐỀ 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1: CHÀO NGÀY MỚI</a:t>
            </a:r>
            <a:endParaRPr lang="vi-VN" sz="23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300" b="1">
                <a:solidFill>
                  <a:srgbClr val="FFFF00"/>
                </a:solidFill>
                <a:latin typeface="+mj-lt"/>
              </a:rPr>
              <a:t>TIẾT 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3 - TẬP ĐỌC NHẠC: TĐN SỐ 1</a:t>
            </a:r>
          </a:p>
          <a:p>
            <a:pPr algn="ctr" eaLnBrk="1" hangingPunct="1">
              <a:defRPr/>
            </a:pPr>
            <a:r>
              <a:rPr lang="vi-VN" sz="2300" b="1" smtClean="0">
                <a:solidFill>
                  <a:srgbClr val="FFFF00"/>
                </a:solidFill>
                <a:latin typeface="+mj-lt"/>
              </a:rPr>
              <a:t>- LÝ THUYẾT ÂM 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NHẠC: PHÁCH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, Ô NHỊP, VẠCH NHỊP</a:t>
            </a:r>
            <a:endParaRPr lang="en-US" sz="23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603" name="Hộp_Văn_Bản 2"/>
          <p:cNvSpPr txBox="1">
            <a:spLocks noChangeArrowheads="1"/>
          </p:cNvSpPr>
          <p:nvPr/>
        </p:nvSpPr>
        <p:spPr bwMode="auto">
          <a:xfrm>
            <a:off x="1304925" y="457200"/>
            <a:ext cx="6570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vi-VN" sz="2000" b="1">
                <a:solidFill>
                  <a:srgbClr val="FFFF00"/>
                </a:solidFill>
                <a:latin typeface="+mj-lt"/>
              </a:rPr>
              <a:t>PHÒNG GIÁO DỤC VÀ ĐÀO TẠO TP. THÁI NGUYÊN</a:t>
            </a:r>
            <a:endParaRPr lang="en-US" sz="2000" b="1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0180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Ả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18684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7277100" y="3300413"/>
            <a:ext cx="1584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911350" y="3413125"/>
            <a:ext cx="52085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771800" y="1419622"/>
            <a:ext cx="1306488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2: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95686"/>
            <a:ext cx="5832648" cy="10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/>
        </p:nvSpPr>
        <p:spPr>
          <a:xfrm>
            <a:off x="2867129" y="1059582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Ghép câu 1 và câu 2:</a:t>
            </a:r>
            <a:endParaRPr lang="vi-VN" sz="2400" b="1" u="sng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</a:endParaRPr>
          </a:p>
        </p:txBody>
      </p:sp>
      <p:pic>
        <p:nvPicPr>
          <p:cNvPr id="8" name="Ản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89948"/>
            <a:ext cx="5689547" cy="21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7614"/>
            <a:ext cx="5652120" cy="2592288"/>
          </a:xfrm>
          <a:prstGeom prst="rect">
            <a:avLst/>
          </a:prstGeom>
        </p:spPr>
      </p:pic>
      <p:sp>
        <p:nvSpPr>
          <p:cNvPr id="6" name="Hình chữ nhật 5"/>
          <p:cNvSpPr/>
          <p:nvPr/>
        </p:nvSpPr>
        <p:spPr>
          <a:xfrm>
            <a:off x="2915816" y="813941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Ghép lời ca:</a:t>
            </a:r>
            <a:endParaRPr lang="vi-VN" sz="2400" b="1" u="sng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7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Ảnh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3775">
            <a:off x="309430" y="1675346"/>
            <a:ext cx="1036848" cy="1948440"/>
          </a:xfr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08">
            <a:off x="7003400" y="525507"/>
            <a:ext cx="1889796" cy="25286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96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24620"/>
            <a:ext cx="1033750" cy="27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036842" cy="25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̉nh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1590"/>
            <a:ext cx="5760640" cy="324036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835696" y="627534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 nhạc, hát kết hợp gõ đệm theo phách</a:t>
            </a: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1907704" y="295327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x               x      x          x            x                   xx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1547664" y="4011910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x               x        x            x            x                   xx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16" y="744117"/>
            <a:ext cx="7041976" cy="18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2"/>
          <p:cNvSpPr>
            <a:spLocks noGrp="1"/>
          </p:cNvSpPr>
          <p:nvPr>
            <p:ph type="title"/>
          </p:nvPr>
        </p:nvSpPr>
        <p:spPr>
          <a:xfrm>
            <a:off x="228600" y="285750"/>
            <a:ext cx="87630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 thuyết Âm nhạc: </a:t>
            </a:r>
            <a:r>
              <a:rPr lang="vi-VN" altLang="en-US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altLang="en-US" sz="2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ô nhịp, vạch nhịp</a:t>
            </a:r>
            <a:r>
              <a:rPr lang="en-US" altLang="en-US" sz="22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Title 2"/>
          <p:cNvSpPr txBox="1">
            <a:spLocks/>
          </p:cNvSpPr>
          <p:nvPr/>
        </p:nvSpPr>
        <p:spPr bwMode="auto">
          <a:xfrm>
            <a:off x="381000" y="2856334"/>
            <a:ext cx="843947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Nhịp là những phần nhỏ có giá trị thời gian bằng nhau được lặp đi lặp lại đều đặn trong một bản nhạc còn gọi là ô nhịp (hay 1 khuông).</a:t>
            </a: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Giữa các ô nhịp có một vạch đứng để phân cách </a:t>
            </a:r>
            <a:r>
              <a:rPr 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gọi là vạch nhịp.</a:t>
            </a: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Mỗi nhịp lại chia thành những phần nhỏ hơn đều nhau về thời gian gọi là phách.</a:t>
            </a: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Số chỉ nhịp được được viết ở đầu bản nhạc sau khóa nhạc</a:t>
            </a:r>
            <a:r>
              <a:rPr lang="en-US" alt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6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99393"/>
            <a:ext cx="8058150" cy="688181"/>
          </a:xfrm>
        </p:spPr>
        <p:txBody>
          <a:bodyPr>
            <a:normAutofit/>
          </a:bodyPr>
          <a:lstStyle/>
          <a:p>
            <a:pPr algn="just"/>
            <a:r>
              <a:rPr lang="en-US" alt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Nhịp 2/4: Là nhịp có 2 phách trong một ô nhịp, mỗi phách bằng một nốt đen. Phách 1 là phách mạnh, phách 2 là phách nhẹ.</a:t>
            </a:r>
          </a:p>
        </p:txBody>
      </p:sp>
      <p:pic>
        <p:nvPicPr>
          <p:cNvPr id="57347" name="Ả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/>
          <a:stretch>
            <a:fillRect/>
          </a:stretch>
        </p:blipFill>
        <p:spPr bwMode="auto">
          <a:xfrm>
            <a:off x="2427289" y="1059582"/>
            <a:ext cx="4090987" cy="57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Ảnh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>
            <a:fillRect/>
          </a:stretch>
        </p:blipFill>
        <p:spPr bwMode="auto">
          <a:xfrm>
            <a:off x="2438401" y="2400300"/>
            <a:ext cx="4079875" cy="6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Ả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/>
          <a:stretch>
            <a:fillRect/>
          </a:stretch>
        </p:blipFill>
        <p:spPr bwMode="auto">
          <a:xfrm>
            <a:off x="2438401" y="3836739"/>
            <a:ext cx="407987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2"/>
          <p:cNvSpPr>
            <a:spLocks noChangeArrowheads="1"/>
          </p:cNvSpPr>
          <p:nvPr/>
        </p:nvSpPr>
        <p:spPr bwMode="auto">
          <a:xfrm>
            <a:off x="317501" y="1709395"/>
            <a:ext cx="855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Nhịp 3/4: Là nhịp có 3 phách trong một ô nhịp, mỗi phách bằng một nốt đen. Phách 1 là phách mạnh, phách 2, phách 3 là phách nhẹ.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Rectangle 3"/>
          <p:cNvSpPr>
            <a:spLocks noChangeArrowheads="1"/>
          </p:cNvSpPr>
          <p:nvPr/>
        </p:nvSpPr>
        <p:spPr bwMode="auto">
          <a:xfrm>
            <a:off x="317500" y="3088580"/>
            <a:ext cx="8421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Nhịp 4/4: Là nhịp có 4 phách trong một ô nhịp, mỗi phách bằng một nốt đen. Phách 1 là phách mạnh, phách 2 là phách nhẹ, phách 3 là phách mạnh vừa, phách 4 là phách nhẹ.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8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17145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28707" name="Picture 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9575"/>
            <a:ext cx="1219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TRE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6" y="436960"/>
            <a:ext cx="2270125" cy="15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228601" y="1575197"/>
            <a:ext cx="8507413" cy="1028700"/>
            <a:chOff x="0" y="1248"/>
            <a:chExt cx="4651" cy="763"/>
          </a:xfrm>
        </p:grpSpPr>
        <p:pic>
          <p:nvPicPr>
            <p:cNvPr id="58375" name="Picture 6" descr="BHOMES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7" descr="BHOMES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8" descr="BHOMES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9" descr="BHOME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582614" y="3090863"/>
            <a:ext cx="82565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Các em luyện đọc thuần thục bài Tập đọc nhạc số 1.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Tìm thêm về phần lý thuyết âm nhạc  (Nhịp, phách, ô nhịp, vạch nhịp)</a:t>
            </a:r>
          </a:p>
        </p:txBody>
      </p:sp>
    </p:spTree>
    <p:extLst>
      <p:ext uri="{BB962C8B-B14F-4D97-AF65-F5344CB8AC3E}">
        <p14:creationId xmlns:p14="http://schemas.microsoft.com/office/powerpoint/2010/main" val="175502090"/>
      </p:ext>
    </p:extLst>
  </p:cSld>
  <p:clrMapOvr>
    <a:masterClrMapping/>
  </p:clrMapOvr>
  <p:transition advTm="16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Ảnh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3775">
            <a:off x="309430" y="1675346"/>
            <a:ext cx="1036848" cy="1948440"/>
          </a:xfr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08">
            <a:off x="7003400" y="525507"/>
            <a:ext cx="1889796" cy="25286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96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24620"/>
            <a:ext cx="1033750" cy="27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036842" cy="25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60512" y="267494"/>
            <a:ext cx="60198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Hát kết hợp gõ đệm theo nhịp</a:t>
            </a:r>
            <a:r>
              <a:rPr kumimoji="0" lang="vi-VN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bài</a:t>
            </a:r>
            <a:r>
              <a:rPr kumimoji="0" lang="vi-VN" altLang="en-US" sz="1500" b="1" i="0" u="none" strike="noStrike" kern="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altLang="en-US" sz="1500" b="1" i="1" u="none" strike="noStrike" kern="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Reo vang bình minh</a:t>
            </a:r>
            <a:endParaRPr kumimoji="0" lang="vi-VN" altLang="en-US" sz="15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500" b="1" i="0" u="sng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1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Reo vang reo! ca vang ca! Cất tiếng hát vang rừng xanh,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                  x            </a:t>
            </a:r>
            <a:r>
              <a:rPr kumimoji="0" lang="vi-VN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                                x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vang đồng! La bao la, tươi xanh tươi, ánh sáng tưng bừng hoa lá.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                   x                       x             x                             </a:t>
            </a:r>
            <a:r>
              <a:rPr kumimoji="0" lang="vi-VN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xx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2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Cây rung cây, hoa đua hoa. Khắp nơi bình minh rắc gieo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x                    </a:t>
            </a:r>
            <a:r>
              <a:rPr kumimoji="0" lang="vi-VN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                x                              x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 nồng. Gió đón gió, sáng chiếu sáng. Bình minh sáng ngập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                     x                         x                  x                     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hồn ta.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xx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3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Líu líu lo lo! Ta ca hát say sưa. Hát lên chào mừng trời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vi-VN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      x         x                 x            x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xuân luôn luôn tươi sáng.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x                       x      x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4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La la la la! Ta ca hát say sưa. Hát lên chào mừng bình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vi-VN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     x         x                 x             x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minh sáng muôn năm.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x                         xx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349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36575"/>
            <a:ext cx="7921625" cy="3203575"/>
          </a:xfrm>
        </p:spPr>
        <p:txBody>
          <a:bodyPr rtlCol="0">
            <a:normAutofit/>
          </a:bodyPr>
          <a:lstStyle/>
          <a:p>
            <a:pPr marL="0" indent="0" algn="ctr" defTabSz="68571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en-US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 ngày mới</a:t>
            </a:r>
            <a:endParaRPr lang="en-US" sz="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Tập đọc nhạc: TĐN số 1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Lý thuyết âm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nhạc: Phách,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 nhịp, vạch nhịp</a:t>
            </a:r>
            <a:endParaRPr lang="en-US" b="1">
              <a:solidFill>
                <a:srgbClr val="FFFF99"/>
              </a:solidFill>
            </a:endParaRPr>
          </a:p>
          <a:p>
            <a:pPr marL="171430" indent="-17143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>
              <a:solidFill>
                <a:srgbClr val="FFFFFF"/>
              </a:solidFill>
            </a:endParaRPr>
          </a:p>
          <a:p>
            <a:pPr marL="171430" indent="-171430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86000" y="14916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34526" y="2139702"/>
            <a:ext cx="78206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ở tư thế ngay ngắn, thoải mái, không gò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endParaRPr lang="vi-VN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chung nghe giảng và thực hiện các nhiệm vụ học tập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endParaRPr lang="en-US" altLang="en-US" sz="24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44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69" y="1063248"/>
            <a:ext cx="5254900" cy="194055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3131840" y="2985795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viết ở nhịp bao nhiêu?</a:t>
            </a: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gồm có mấy ô nhịp?</a:t>
            </a: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có sử dụng những nốt nhạc nào?</a:t>
            </a: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có sử dụng những hình nốt nào?</a:t>
            </a:r>
          </a:p>
        </p:txBody>
      </p:sp>
      <p:sp>
        <p:nvSpPr>
          <p:cNvPr id="4" name="Hộp_Văn_Bản 3"/>
          <p:cNvSpPr txBox="1"/>
          <p:nvPr/>
        </p:nvSpPr>
        <p:spPr>
          <a:xfrm>
            <a:off x="3199009" y="552792"/>
            <a:ext cx="4527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đọc nhạc: TĐN số 1: Cùng vui chơi</a:t>
            </a:r>
            <a:endParaRPr lang="en-US" sz="20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3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69" y="699542"/>
            <a:ext cx="5254900" cy="194055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2915816" y="278777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viết ở nhịp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2/4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gồm có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có sử dụng những nốt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Đồ, rê, mi, son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tập đọc nhạc có sử dụng những hình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vi-VN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móc đơn, nốt đen, nốt trắng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321584" y="123478"/>
            <a:ext cx="3914712" cy="857250"/>
          </a:xfrm>
        </p:spPr>
        <p:txBody>
          <a:bodyPr/>
          <a:lstStyle/>
          <a:p>
            <a:pPr algn="ctr"/>
            <a:r>
              <a:rPr lang="en-US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 cao độ và tiết tấu</a:t>
            </a:r>
          </a:p>
        </p:txBody>
      </p:sp>
      <p:sp>
        <p:nvSpPr>
          <p:cNvPr id="48131" name="Title 1"/>
          <p:cNvSpPr txBox="1">
            <a:spLocks/>
          </p:cNvSpPr>
          <p:nvPr/>
        </p:nvSpPr>
        <p:spPr bwMode="auto">
          <a:xfrm>
            <a:off x="2915816" y="847144"/>
            <a:ext cx="4727054" cy="3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Luyện cao độ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75087" y="2498655"/>
            <a:ext cx="6709480" cy="1513275"/>
            <a:chOff x="1140837" y="3331449"/>
            <a:chExt cx="8992988" cy="2018431"/>
          </a:xfrm>
        </p:grpSpPr>
        <p:sp>
          <p:nvSpPr>
            <p:cNvPr id="48135" name="Title 1"/>
            <p:cNvSpPr txBox="1">
              <a:spLocks/>
            </p:cNvSpPr>
            <p:nvPr/>
          </p:nvSpPr>
          <p:spPr bwMode="auto">
            <a:xfrm>
              <a:off x="1140837" y="3331449"/>
              <a:ext cx="30884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Luyện tiết tấu</a:t>
              </a:r>
            </a:p>
          </p:txBody>
        </p:sp>
        <p:pic>
          <p:nvPicPr>
            <p:cNvPr id="48136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804524"/>
              <a:ext cx="7496175" cy="109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Text Box 40"/>
            <p:cNvSpPr txBox="1">
              <a:spLocks noChangeArrowheads="1"/>
            </p:cNvSpPr>
            <p:nvPr/>
          </p:nvSpPr>
          <p:spPr bwMode="auto">
            <a:xfrm>
              <a:off x="1512322" y="4898311"/>
              <a:ext cx="8621503" cy="451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Đơn  đơn  </a:t>
              </a:r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đơn  đơn </a:t>
              </a:r>
              <a:r>
                <a:rPr lang="vi-VN" altLang="en-US" sz="16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en-US" sz="16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đen  </a:t>
              </a:r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đen  </a:t>
              </a:r>
              <a:r>
                <a:rPr lang="vi-VN" altLang="en-US" sz="16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6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đơn  đơn </a:t>
              </a:r>
              <a:r>
                <a:rPr lang="vi-VN" altLang="en-US" sz="16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6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đơn đơn  trắng</a:t>
              </a:r>
              <a:endParaRPr lang="en-US" alt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8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571124"/>
              </p:ext>
            </p:extLst>
          </p:nvPr>
        </p:nvGraphicFramePr>
        <p:xfrm>
          <a:off x="3033552" y="1341084"/>
          <a:ext cx="5592739" cy="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5" imgW="2866667" imgH="447856" progId="Paint.Picture">
                  <p:embed/>
                </p:oleObj>
              </mc:Choice>
              <mc:Fallback>
                <p:oleObj name="Bitmap Image" r:id="rId5" imgW="2866667" imgH="4478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552" y="1341084"/>
                        <a:ext cx="5592739" cy="6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40"/>
          <p:cNvSpPr txBox="1">
            <a:spLocks noChangeArrowheads="1"/>
          </p:cNvSpPr>
          <p:nvPr/>
        </p:nvSpPr>
        <p:spPr bwMode="auto">
          <a:xfrm>
            <a:off x="3505201" y="2067694"/>
            <a:ext cx="472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              </a:t>
            </a:r>
            <a:r>
              <a:rPr lang="vi-VN" alt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Rê            </a:t>
            </a:r>
            <a:r>
              <a:rPr lang="vi-VN" alt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           </a:t>
            </a:r>
            <a:r>
              <a:rPr lang="vi-VN" alt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endParaRPr lang="en-US" altLang="en-US"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9582"/>
            <a:ext cx="56886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761456" y="1347614"/>
            <a:ext cx="1378496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1: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92000"/>
            <a:ext cx="5832648" cy="11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618</Words>
  <Application>Microsoft Office PowerPoint</Application>
  <PresentationFormat>Trình chiếu Trên-màn-hình (16:9)</PresentationFormat>
  <Paragraphs>63</Paragraphs>
  <Slides>17</Slides>
  <Notes>0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17</vt:i4>
      </vt:variant>
    </vt:vector>
  </HeadingPairs>
  <TitlesOfParts>
    <vt:vector size="19" baseType="lpstr">
      <vt:lpstr>Chủ đề của Office</vt:lpstr>
      <vt:lpstr>Bitmap Image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Luyện cao độ và tiết tấu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 Lý thuyết Âm nhạc: Phách, ô nhịp, vạch nhịp </vt:lpstr>
      <vt:lpstr>- Nhịp 2/4: Là nhịp có 2 phách trong một ô nhịp, mỗi phách bằng một nốt đen. Phách 1 là phách mạnh, phách 2 là phách nhẹ.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TP. THÁI NGUYÊN</dc:title>
  <dc:creator>Trieu Luong Hung</dc:creator>
  <cp:lastModifiedBy>Trieu Luong Hung</cp:lastModifiedBy>
  <cp:revision>134</cp:revision>
  <dcterms:created xsi:type="dcterms:W3CDTF">2021-08-08T13:03:40Z</dcterms:created>
  <dcterms:modified xsi:type="dcterms:W3CDTF">2021-08-20T15:05:56Z</dcterms:modified>
</cp:coreProperties>
</file>