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7"/>
  </p:notesMasterIdLst>
  <p:sldIdLst>
    <p:sldId id="290" r:id="rId5"/>
    <p:sldId id="291" r:id="rId6"/>
    <p:sldId id="289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6" r:id="rId33"/>
    <p:sldId id="284" r:id="rId34"/>
    <p:sldId id="287" r:id="rId35"/>
    <p:sldId id="28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DELL\Downloads\yt1s.com - VIỆT NAM ƠI ĐÁNH BAY COVID  MINH BETA   ZUMBA  DANCE VERSION  ABAILA DANCE FITNESS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5400"/>
  <ax:ocxPr ax:name="_cy" ax:value="19050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0A2D6-BCFE-453E-BB29-A54FAAA00A1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F244B-857E-494E-B5A2-4241E3345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46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01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71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98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41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66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88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11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9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62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69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02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29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71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23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01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74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83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55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3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7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6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25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16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54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17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74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9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18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05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74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72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99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69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0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73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4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9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7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3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2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CBC77-E13B-4B74-8479-74484F4BC7C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1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6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1.mp3"/><Relationship Id="rId7" Type="http://schemas.openxmlformats.org/officeDocument/2006/relationships/image" Target="../media/image2.gif"/><Relationship Id="rId12" Type="http://schemas.openxmlformats.org/officeDocument/2006/relationships/image" Target="../media/image7.png"/><Relationship Id="rId2" Type="http://schemas.openxmlformats.org/officeDocument/2006/relationships/audio" Target="file:///D:\h&#7897;p%20Chi&#7871;n\&#273;&#7897;c%20t&#7845;u%201,2\Tico-Tico.mp3" TargetMode="External"/><Relationship Id="rId1" Type="http://schemas.microsoft.com/office/2007/relationships/media" Target="file:///D:\h&#7897;p%20Chi&#7871;n\&#273;&#7897;c%20t&#7845;u%201,2\Tico-Tico.mp3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5.jpeg"/><Relationship Id="rId4" Type="http://schemas.openxmlformats.org/officeDocument/2006/relationships/audio" Target="../media/media1.mp3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gi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4.mp3"/><Relationship Id="rId7" Type="http://schemas.openxmlformats.org/officeDocument/2006/relationships/image" Target="../media/image2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4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2.png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Tico-Tico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WordArt 5"/>
          <p:cNvSpPr>
            <a:spLocks noChangeArrowheads="1" noChangeShapeType="1" noTextEdit="1"/>
          </p:cNvSpPr>
          <p:nvPr/>
        </p:nvSpPr>
        <p:spPr bwMode="auto">
          <a:xfrm>
            <a:off x="838200" y="1360198"/>
            <a:ext cx="8153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04"/>
              </a:avLst>
            </a:prstTxWarp>
          </a:bodyPr>
          <a:lstStyle/>
          <a:p>
            <a:pPr algn="ctr"/>
            <a:r>
              <a:rPr lang="vi-VN" sz="32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giờ học Âm nhạc khối 4</a:t>
            </a:r>
            <a:endParaRPr lang="en-US" sz="32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447800" y="3154364"/>
            <a:ext cx="6172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err="1">
                <a:solidFill>
                  <a:srgbClr val="CC3300"/>
                </a:solidFill>
                <a:latin typeface="Times New Roman" pitchFamily="18" charset="0"/>
              </a:rPr>
              <a:t>Giáo</a:t>
            </a:r>
            <a:r>
              <a:rPr lang="en-US" sz="3200" b="1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CC3300"/>
                </a:solidFill>
                <a:latin typeface="Times New Roman" pitchFamily="18" charset="0"/>
              </a:rPr>
              <a:t>viên</a:t>
            </a:r>
            <a:r>
              <a:rPr lang="en-US" sz="3200" b="1">
                <a:solidFill>
                  <a:srgbClr val="CC3300"/>
                </a:solidFill>
                <a:latin typeface="Times New Roman" pitchFamily="18" charset="0"/>
              </a:rPr>
              <a:t>: </a:t>
            </a:r>
            <a:r>
              <a:rPr lang="en-US" sz="3200" b="1" err="1">
                <a:solidFill>
                  <a:srgbClr val="CC3300"/>
                </a:solidFill>
                <a:latin typeface="Times New Roman" pitchFamily="18" charset="0"/>
              </a:rPr>
              <a:t>Hà</a:t>
            </a:r>
            <a:r>
              <a:rPr lang="en-US" sz="3200" b="1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CC3300"/>
                </a:solidFill>
                <a:latin typeface="Times New Roman" pitchFamily="18" charset="0"/>
              </a:rPr>
              <a:t>Thị</a:t>
            </a:r>
            <a:r>
              <a:rPr lang="en-US" sz="3200" b="1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CC3300"/>
                </a:solidFill>
                <a:latin typeface="Times New Roman" pitchFamily="18" charset="0"/>
              </a:rPr>
              <a:t>Huyền</a:t>
            </a:r>
            <a:r>
              <a:rPr lang="en-US" sz="3200" b="1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CC3300"/>
                </a:solidFill>
                <a:latin typeface="Times New Roman" pitchFamily="18" charset="0"/>
              </a:rPr>
              <a:t>Trang</a:t>
            </a:r>
            <a:endParaRPr lang="en-US" sz="3200" b="1">
              <a:solidFill>
                <a:srgbClr val="CC33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3200" b="1">
              <a:solidFill>
                <a:srgbClr val="CC3300"/>
              </a:solidFill>
              <a:latin typeface="Times New Roman" pitchFamily="18" charset="0"/>
            </a:endParaRPr>
          </a:p>
        </p:txBody>
      </p:sp>
      <p:pic>
        <p:nvPicPr>
          <p:cNvPr id="2055" name="Picture 8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66334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38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724786"/>
            <a:ext cx="7696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"/>
            <a:ext cx="3048000" cy="144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2438400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723902"/>
            <a:ext cx="13906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42890"/>
            <a:ext cx="13906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nhac tap chung xuat s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58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11" fill="hold"/>
                                        <p:tgtEl>
                                          <p:spTgt spid="419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419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8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71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1989" grpId="0" animBg="1"/>
      <p:bldP spid="41989" grpId="1" animBg="1"/>
      <p:bldP spid="41990" grpId="0"/>
      <p:bldP spid="4199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1916832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4966" y="1052736"/>
            <a:ext cx="17940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1:</a:t>
            </a:r>
            <a:endParaRPr lang="en-US"/>
          </a:p>
        </p:txBody>
      </p:sp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608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7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74966" y="1052736"/>
            <a:ext cx="17940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2: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43607" y="2021489"/>
            <a:ext cx="70567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4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472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5589240"/>
            <a:ext cx="23391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1+2: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6969" y="1844838"/>
            <a:ext cx="7915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4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7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2060848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75863" y="1150600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3: </a:t>
            </a:r>
          </a:p>
        </p:txBody>
      </p:sp>
      <p:pic>
        <p:nvPicPr>
          <p:cNvPr id="6" name="3 GIOG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1216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5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9879" y="90873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4: </a:t>
            </a:r>
          </a:p>
        </p:txBody>
      </p:sp>
      <p:sp>
        <p:nvSpPr>
          <p:cNvPr id="3" name="Rectangle 2"/>
          <p:cNvSpPr/>
          <p:nvPr/>
        </p:nvSpPr>
        <p:spPr>
          <a:xfrm>
            <a:off x="940005" y="1678161"/>
            <a:ext cx="7056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54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5" name="4 GIOG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6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63333" y="5877286"/>
            <a:ext cx="26981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3+4: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0042" y="1196752"/>
            <a:ext cx="7200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40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306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2211" y="5877286"/>
            <a:ext cx="39004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1+2+3+4: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2015" y="1484791"/>
            <a:ext cx="720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2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4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8764" y="6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1" y="2254210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48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8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hay.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327895" y="1124758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5: </a:t>
            </a:r>
          </a:p>
        </p:txBody>
      </p:sp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8170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7895" y="1124758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6: 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2348894"/>
            <a:ext cx="77398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lây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3680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0012" y="5733270"/>
            <a:ext cx="29258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5+6: 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6" y="1844838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hay.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lây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5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101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8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77809" y="2438399"/>
            <a:ext cx="5588389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72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145">
            <a:off x="-228600" y="342900"/>
            <a:ext cx="3467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76377">
            <a:off x="5654675" y="404813"/>
            <a:ext cx="3467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32237"/>
            <a:ext cx="7696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994" y="723900"/>
            <a:ext cx="13906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9684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87656" y="1124758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7: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8183" y="2274838"/>
            <a:ext cx="77348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</a:p>
        </p:txBody>
      </p:sp>
      <p:pic>
        <p:nvPicPr>
          <p:cNvPr id="5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4698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1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0512" y="1124757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8: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1131" y="2492896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0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5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3527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2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2687" y="5589254"/>
            <a:ext cx="29258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7+8: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3141" y="1767818"/>
            <a:ext cx="80648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40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40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7067" y="5589254"/>
            <a:ext cx="4237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5+6+7+8: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9183" y="1268760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hay.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lây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60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34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7866" y="4786591"/>
            <a:ext cx="2448272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Lời</a:t>
            </a:r>
            <a:r>
              <a:rPr lang="en-US" sz="2400">
                <a:solidFill>
                  <a:srgbClr val="FF0000"/>
                </a:solidFill>
              </a:rPr>
              <a:t> 1( </a:t>
            </a:r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piano 1 </a:t>
            </a:r>
            <a:r>
              <a:rPr lang="en-US" sz="2400" err="1">
                <a:solidFill>
                  <a:srgbClr val="FF0000"/>
                </a:solidFill>
              </a:rPr>
              <a:t>lần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sau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đó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nhẩm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với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nhạc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nền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sau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đó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đồng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thanh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404664"/>
            <a:ext cx="8389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rus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600">
                <a:solidFill>
                  <a:prstClr val="white"/>
                </a:solidFill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hay.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lây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pic>
        <p:nvPicPr>
          <p:cNvPr id="10" name="Picture 2" descr="C:\Users\Administrator\Desktop\unna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ANO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80" y="5859013"/>
            <a:ext cx="609600" cy="609600"/>
          </a:xfrm>
          <a:prstGeom prst="rect">
            <a:avLst/>
          </a:prstGeom>
        </p:spPr>
      </p:pic>
      <p:pic>
        <p:nvPicPr>
          <p:cNvPr id="4" name="beat l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4328" y="5921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7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501015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rus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i="1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rus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i="1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chú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gấu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bông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đám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đông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i="1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i="1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200" i="1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25222"/>
            <a:ext cx="7518963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err="1">
                <a:solidFill>
                  <a:srgbClr val="FF0000"/>
                </a:solidFill>
              </a:rPr>
              <a:t>Hát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nhẩm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lời</a:t>
            </a:r>
            <a:r>
              <a:rPr lang="en-US" sz="2800">
                <a:solidFill>
                  <a:srgbClr val="FF0000"/>
                </a:solidFill>
              </a:rPr>
              <a:t> 2 </a:t>
            </a:r>
            <a:r>
              <a:rPr lang="en-US" sz="2800" err="1">
                <a:solidFill>
                  <a:srgbClr val="FF0000"/>
                </a:solidFill>
              </a:rPr>
              <a:t>trên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giai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điệu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lời</a:t>
            </a:r>
            <a:r>
              <a:rPr lang="en-US" sz="2800">
                <a:solidFill>
                  <a:srgbClr val="FF0000"/>
                </a:solidFill>
              </a:rPr>
              <a:t> 1, </a:t>
            </a:r>
            <a:r>
              <a:rPr lang="en-US" sz="2800" err="1">
                <a:solidFill>
                  <a:srgbClr val="FF0000"/>
                </a:solidFill>
              </a:rPr>
              <a:t>câu</a:t>
            </a:r>
            <a:r>
              <a:rPr lang="en-US" sz="2800">
                <a:solidFill>
                  <a:srgbClr val="FF0000"/>
                </a:solidFill>
              </a:rPr>
              <a:t> 9 </a:t>
            </a:r>
            <a:r>
              <a:rPr lang="en-US" sz="2800" err="1">
                <a:solidFill>
                  <a:srgbClr val="FF0000"/>
                </a:solidFill>
              </a:rPr>
              <a:t>cuối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hát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giống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câu</a:t>
            </a:r>
            <a:r>
              <a:rPr lang="en-US" sz="2800">
                <a:solidFill>
                  <a:srgbClr val="FF0000"/>
                </a:solidFill>
              </a:rPr>
              <a:t> 8 </a:t>
            </a:r>
            <a:r>
              <a:rPr lang="en-US" sz="2800" err="1">
                <a:solidFill>
                  <a:srgbClr val="FF0000"/>
                </a:solidFill>
              </a:rPr>
              <a:t>ngân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dài</a:t>
            </a:r>
            <a:r>
              <a:rPr lang="en-US" sz="2800">
                <a:solidFill>
                  <a:srgbClr val="FF0000"/>
                </a:solidFill>
              </a:rPr>
              <a:t> 4 </a:t>
            </a:r>
            <a:r>
              <a:rPr lang="en-US" sz="2800" err="1">
                <a:solidFill>
                  <a:srgbClr val="FF0000"/>
                </a:solidFill>
              </a:rPr>
              <a:t>phách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rưỡi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và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kết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9" name="loi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2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836712"/>
            <a:ext cx="8136904" cy="5472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1913" y="338799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FF0000"/>
                </a:solidFill>
              </a:rPr>
              <a:t>Hát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cả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bài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với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các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hình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thức</a:t>
            </a:r>
            <a:r>
              <a:rPr lang="en-US" sz="2800" b="1">
                <a:solidFill>
                  <a:srgbClr val="FF0000"/>
                </a:solidFill>
              </a:rPr>
              <a:t>: </a:t>
            </a:r>
            <a:r>
              <a:rPr lang="en-US" sz="2800" b="1" err="1">
                <a:solidFill>
                  <a:srgbClr val="FF0000"/>
                </a:solidFill>
              </a:rPr>
              <a:t>Lớp</a:t>
            </a:r>
            <a:r>
              <a:rPr lang="en-US" sz="2800" b="1">
                <a:solidFill>
                  <a:srgbClr val="FF0000"/>
                </a:solidFill>
              </a:rPr>
              <a:t>, </a:t>
            </a:r>
            <a:r>
              <a:rPr lang="en-US" sz="2800" b="1" err="1">
                <a:solidFill>
                  <a:srgbClr val="FF0000"/>
                </a:solidFill>
              </a:rPr>
              <a:t>tổ</a:t>
            </a:r>
            <a:r>
              <a:rPr lang="en-US" sz="2800" b="1">
                <a:solidFill>
                  <a:srgbClr val="FF0000"/>
                </a:solidFill>
              </a:rPr>
              <a:t>, </a:t>
            </a:r>
            <a:r>
              <a:rPr lang="en-US" sz="2800" b="1" err="1">
                <a:solidFill>
                  <a:srgbClr val="FF0000"/>
                </a:solidFill>
              </a:rPr>
              <a:t>cá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nhân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6" name="beat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6925" y="310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5368" y="6324142"/>
            <a:ext cx="4392487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nối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tiếp</a:t>
            </a:r>
            <a:r>
              <a:rPr lang="en-US" sz="2400">
                <a:solidFill>
                  <a:srgbClr val="FF0000"/>
                </a:solidFill>
              </a:rPr>
              <a:t>, </a:t>
            </a:r>
            <a:r>
              <a:rPr lang="en-US" sz="2400" err="1">
                <a:solidFill>
                  <a:srgbClr val="FF0000"/>
                </a:solidFill>
              </a:rPr>
              <a:t>đồng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ca</a:t>
            </a:r>
            <a:r>
              <a:rPr lang="en-US" sz="2400">
                <a:solidFill>
                  <a:srgbClr val="FF0000"/>
                </a:solidFill>
              </a:rPr>
              <a:t> (l2 </a:t>
            </a:r>
            <a:r>
              <a:rPr lang="en-US" sz="2400" err="1">
                <a:solidFill>
                  <a:srgbClr val="FF0000"/>
                </a:solidFill>
              </a:rPr>
              <a:t>giống</a:t>
            </a:r>
            <a:r>
              <a:rPr lang="en-US" sz="2400">
                <a:solidFill>
                  <a:srgbClr val="FF0000"/>
                </a:solidFill>
              </a:rPr>
              <a:t> l1)</a:t>
            </a:r>
          </a:p>
        </p:txBody>
      </p:sp>
      <p:pic>
        <p:nvPicPr>
          <p:cNvPr id="5" name="Picture 2" descr="C:\Users\Administrator\Desktop\unna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112" flipH="1">
            <a:off x="3677792" y="1724244"/>
            <a:ext cx="418725" cy="21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9" y="158173"/>
            <a:ext cx="134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TỔ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6281" y="260662"/>
            <a:ext cx="134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TỔ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3704" y="2935615"/>
            <a:ext cx="214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CẢ LỚP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7" y="1080396"/>
            <a:ext cx="269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</a:rPr>
              <a:t>Hát</a:t>
            </a: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 err="1">
                <a:solidFill>
                  <a:schemeClr val="bg1"/>
                </a:solidFill>
              </a:rPr>
              <a:t>câu</a:t>
            </a:r>
            <a:r>
              <a:rPr lang="en-US" sz="3600">
                <a:solidFill>
                  <a:schemeClr val="bg1"/>
                </a:solidFill>
              </a:rPr>
              <a:t> 1+2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6183" y="1184236"/>
            <a:ext cx="269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</a:rPr>
              <a:t>Hát</a:t>
            </a: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 err="1">
                <a:solidFill>
                  <a:schemeClr val="bg1"/>
                </a:solidFill>
              </a:rPr>
              <a:t>câu</a:t>
            </a:r>
            <a:r>
              <a:rPr lang="en-US" sz="3600">
                <a:solidFill>
                  <a:schemeClr val="bg1"/>
                </a:solidFill>
              </a:rPr>
              <a:t> 3+4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157" y="2132869"/>
            <a:ext cx="269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</a:rPr>
              <a:t>Hát</a:t>
            </a: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 err="1">
                <a:solidFill>
                  <a:schemeClr val="bg1"/>
                </a:solidFill>
              </a:rPr>
              <a:t>câu</a:t>
            </a:r>
            <a:r>
              <a:rPr lang="en-US" sz="3600">
                <a:solidFill>
                  <a:schemeClr val="bg1"/>
                </a:solidFill>
              </a:rPr>
              <a:t> 5+6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6182" y="2284179"/>
            <a:ext cx="269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</a:rPr>
              <a:t>Hát</a:t>
            </a: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 err="1">
                <a:solidFill>
                  <a:schemeClr val="bg1"/>
                </a:solidFill>
              </a:rPr>
              <a:t>câu</a:t>
            </a:r>
            <a:r>
              <a:rPr lang="en-US" sz="3600">
                <a:solidFill>
                  <a:schemeClr val="bg1"/>
                </a:solidFill>
              </a:rPr>
              <a:t> 7+8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42839" y="3949619"/>
            <a:ext cx="3501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FF00"/>
                </a:solidFill>
              </a:rPr>
              <a:t>CÂU 9 KẾT</a:t>
            </a:r>
          </a:p>
        </p:txBody>
      </p:sp>
      <p:pic>
        <p:nvPicPr>
          <p:cNvPr id="15" name="beat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7153" y="4780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3728" y="6150114"/>
            <a:ext cx="4824536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gõ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đệm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theo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nhịp</a:t>
            </a:r>
            <a:r>
              <a:rPr lang="en-US" sz="400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" name="Picture 2" descr="C:\Users\Administrator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8740" y="989453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8741" y="3257591"/>
            <a:ext cx="9145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      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7960" y="548694"/>
            <a:ext cx="1576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32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CÂU 1: </a:t>
            </a:r>
          </a:p>
        </p:txBody>
      </p:sp>
      <p:sp>
        <p:nvSpPr>
          <p:cNvPr id="8" name="Rectangle 7"/>
          <p:cNvSpPr/>
          <p:nvPr/>
        </p:nvSpPr>
        <p:spPr>
          <a:xfrm>
            <a:off x="3404635" y="2852936"/>
            <a:ext cx="2262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CÂU 9 KẾT: </a:t>
            </a:r>
            <a:endParaRPr lang="en-US" b="1"/>
          </a:p>
        </p:txBody>
      </p:sp>
      <p:pic>
        <p:nvPicPr>
          <p:cNvPr id="409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71" y="1947617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21" y="1947999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8" y="1968110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299" y="1955020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42" y="3920884"/>
            <a:ext cx="472281" cy="3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1725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972" y="3922363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8" y="3920884"/>
            <a:ext cx="472281" cy="3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848" y="3922370"/>
            <a:ext cx="472281" cy="3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1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2384" y="5042118"/>
            <a:ext cx="5401616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</a:rPr>
              <a:t>TRÒ CHƠI NGĂN NGỪA DỊCH BỆNH: HD </a:t>
            </a:r>
            <a:r>
              <a:rPr lang="vi-VN" sz="1400">
                <a:solidFill>
                  <a:prstClr val="black"/>
                </a:solidFill>
              </a:rPr>
              <a:t>động tác phòng ngừa covid như sau</a:t>
            </a:r>
            <a:endParaRPr lang="en-US" sz="1400">
              <a:solidFill>
                <a:prstClr val="black"/>
              </a:solidFill>
            </a:endParaRPr>
          </a:p>
          <a:p>
            <a:r>
              <a:rPr lang="en-US" sz="1400">
                <a:solidFill>
                  <a:prstClr val="black"/>
                </a:solidFill>
              </a:rPr>
              <a:t> </a:t>
            </a:r>
            <a:r>
              <a:rPr lang="vi-VN" sz="1400">
                <a:solidFill>
                  <a:prstClr val="black"/>
                </a:solidFill>
              </a:rPr>
              <a:t>- 1 đeo khẩu trang: dùng </a:t>
            </a:r>
            <a:r>
              <a:rPr lang="vi-VN" sz="1400" b="1">
                <a:solidFill>
                  <a:prstClr val="black"/>
                </a:solidFill>
              </a:rPr>
              <a:t>2 tay chồng lên nhau bịp lên mồm</a:t>
            </a:r>
            <a:endParaRPr lang="en-US" sz="1400">
              <a:solidFill>
                <a:prstClr val="black"/>
              </a:solidFill>
            </a:endParaRPr>
          </a:p>
          <a:p>
            <a:r>
              <a:rPr lang="vi-VN" sz="1400">
                <a:solidFill>
                  <a:prstClr val="black"/>
                </a:solidFill>
              </a:rPr>
              <a:t> - 2 gội đầu : </a:t>
            </a:r>
            <a:r>
              <a:rPr lang="vi-VN" sz="1400" b="1">
                <a:solidFill>
                  <a:prstClr val="black"/>
                </a:solidFill>
              </a:rPr>
              <a:t>dùng 2 tay gãi lên đầu	</a:t>
            </a:r>
            <a:endParaRPr lang="en-US" sz="1400">
              <a:solidFill>
                <a:prstClr val="black"/>
              </a:solidFill>
            </a:endParaRPr>
          </a:p>
          <a:p>
            <a:r>
              <a:rPr lang="vi-VN" sz="1400">
                <a:solidFill>
                  <a:prstClr val="black"/>
                </a:solidFill>
              </a:rPr>
              <a:t> - 3 rửa mặt : </a:t>
            </a:r>
            <a:r>
              <a:rPr lang="vi-VN" sz="1400" b="1">
                <a:solidFill>
                  <a:prstClr val="black"/>
                </a:solidFill>
              </a:rPr>
              <a:t>dùng 2 tay xoa lên mặt</a:t>
            </a:r>
            <a:endParaRPr lang="en-US" sz="1400">
              <a:solidFill>
                <a:prstClr val="black"/>
              </a:solidFill>
            </a:endParaRPr>
          </a:p>
          <a:p>
            <a:r>
              <a:rPr lang="vi-VN" sz="1400">
                <a:solidFill>
                  <a:prstClr val="black"/>
                </a:solidFill>
              </a:rPr>
              <a:t> - 4 rửa tay chân :</a:t>
            </a:r>
            <a:r>
              <a:rPr lang="vi-VN" sz="1400" b="1">
                <a:solidFill>
                  <a:prstClr val="black"/>
                </a:solidFill>
              </a:rPr>
              <a:t> dùng 2 tay xoa lên 2 chân</a:t>
            </a:r>
            <a:endParaRPr lang="en-US" sz="1400">
              <a:solidFill>
                <a:prstClr val="black"/>
              </a:solidFill>
            </a:endParaRPr>
          </a:p>
          <a:p>
            <a:r>
              <a:rPr lang="vi-VN" sz="1400">
                <a:solidFill>
                  <a:prstClr val="black"/>
                </a:solidFill>
              </a:rPr>
              <a:t> - 5 rửa tay: </a:t>
            </a:r>
            <a:r>
              <a:rPr lang="vi-VN" sz="1400" b="1">
                <a:solidFill>
                  <a:prstClr val="black"/>
                </a:solidFill>
              </a:rPr>
              <a:t>dùng 2 tay xoa vào nhau đưa về phía trước</a:t>
            </a:r>
            <a:endParaRPr lang="en-US" sz="1400">
              <a:solidFill>
                <a:prstClr val="black"/>
              </a:solidFill>
            </a:endParaRPr>
          </a:p>
          <a:p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7" y="279369"/>
            <a:ext cx="2016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GV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0192" y="33380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white"/>
                </a:solidFill>
              </a:rPr>
              <a:t>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1856377"/>
            <a:ext cx="421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GV HÔ: </a:t>
            </a:r>
            <a:r>
              <a:rPr lang="en-US" sz="240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dịch-bệnh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1747169"/>
            <a:ext cx="421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HS HÔ: </a:t>
            </a:r>
            <a:r>
              <a:rPr lang="en-US" sz="320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ai-lây</a:t>
            </a:r>
            <a:r>
              <a: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endParaRPr lang="en-US" sz="32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3" y="2636912"/>
            <a:ext cx="39707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VD GV HÔ: </a:t>
            </a:r>
            <a:r>
              <a:rPr lang="vi-VN" sz="4400">
                <a:solidFill>
                  <a:srgbClr val="FFFF00"/>
                </a:solidFill>
              </a:rPr>
              <a:t> </a:t>
            </a:r>
            <a:endParaRPr lang="en-US" sz="4400">
              <a:solidFill>
                <a:srgbClr val="FFFF00"/>
              </a:solidFill>
            </a:endParaRPr>
          </a:p>
          <a:p>
            <a:r>
              <a:rPr lang="vi-VN" sz="4400">
                <a:solidFill>
                  <a:srgbClr val="FFFF00"/>
                </a:solidFill>
              </a:rPr>
              <a:t>đeo khẩu trang</a:t>
            </a:r>
            <a:endParaRPr lang="en-US" sz="440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5014" y="2683078"/>
            <a:ext cx="41189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prstClr val="white"/>
                </a:solidFill>
              </a:rPr>
              <a:t>-</a:t>
            </a:r>
            <a:r>
              <a: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HS THỰC HIỆN: </a:t>
            </a:r>
            <a:r>
              <a:rPr lang="vi-VN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dùng 2 tay chồng lên nhau bịp lên mồm</a:t>
            </a:r>
            <a:endParaRPr lang="en-US" sz="32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4" y="0"/>
            <a:ext cx="9144000" cy="5140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4509120"/>
            <a:ext cx="9144000" cy="2348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313" y="5452733"/>
            <a:ext cx="799288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b="1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covid</a:t>
            </a:r>
            <a:r>
              <a:rPr 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19</a:t>
            </a:r>
            <a:endParaRPr lang="en-US" sz="32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94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144000" cy="2852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4664"/>
            <a:ext cx="21237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</a:rPr>
              <a:t>Tuyên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truyền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sau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đó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đọc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đồng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thanh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smtClean="0">
                <a:solidFill>
                  <a:srgbClr val="FF0000"/>
                </a:solidFill>
              </a:rPr>
              <a:t>5K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5122" name="Picture 2" descr="Bộ Y tế khuyến cáo &quot;5K&quot; chung sống an toàn với dịch bệnh - Bộ Y tế - Trang  tin về dịch bệnh viêm đường hô hấp cấp COVID-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712879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74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476675"/>
            <a:ext cx="8676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NÊU GIÁO DỤC –CỦNG CỐ-DẶN DÒ</a:t>
            </a:r>
          </a:p>
        </p:txBody>
      </p:sp>
    </p:spTree>
    <p:extLst>
      <p:ext uri="{BB962C8B-B14F-4D97-AF65-F5344CB8AC3E}">
        <p14:creationId xmlns:p14="http://schemas.microsoft.com/office/powerpoint/2010/main" val="42595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5534575"/>
            <a:ext cx="8748464" cy="1323439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000" b="1" err="1">
                <a:solidFill>
                  <a:srgbClr val="FFFF00"/>
                </a:solidFill>
              </a:rPr>
              <a:t>Chúc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quý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thầy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cô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mạnh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khỏe</a:t>
            </a:r>
            <a:r>
              <a:rPr lang="en-US" sz="4000" b="1">
                <a:solidFill>
                  <a:srgbClr val="FFFF00"/>
                </a:solidFill>
              </a:rPr>
              <a:t>, </a:t>
            </a:r>
          </a:p>
          <a:p>
            <a:r>
              <a:rPr lang="en-US" sz="4000" b="1" err="1">
                <a:solidFill>
                  <a:srgbClr val="FFFF00"/>
                </a:solidFill>
              </a:rPr>
              <a:t>các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bạn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học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sinh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chăm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ngoan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học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giỏi</a:t>
            </a:r>
            <a:endParaRPr lang="en-US" sz="4000" b="1">
              <a:solidFill>
                <a:srgbClr val="FFFF00"/>
              </a:solidFill>
            </a:endParaRPr>
          </a:p>
        </p:txBody>
      </p:sp>
      <p:pic>
        <p:nvPicPr>
          <p:cNvPr id="6" name="Picture 2" descr="100 MẪU LOGO ĐẸP VỀ NGÀNH GIÁO DỤ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2924944"/>
            <a:ext cx="2628292" cy="13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ghe m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388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052" name="WindowsMediaPlayer1" r:id="rId2" imgW="9142857" imgH="6857143"/>
        </mc:Choice>
        <mc:Fallback>
          <p:control name="WindowsMediaPlayer1" r:id="rId2" imgW="9142857" imgH="6857143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168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piano cat n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03" y="3770327"/>
            <a:ext cx="4015439" cy="308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0286" y="-20609"/>
            <a:ext cx="1944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TIẾT: </a:t>
            </a:r>
            <a:r>
              <a:rPr lang="en-US" sz="4000" b="1" smtClean="0">
                <a:solidFill>
                  <a:srgbClr val="002060"/>
                </a:solidFill>
              </a:rPr>
              <a:t>15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687290"/>
            <a:ext cx="7056784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err="1">
                <a:solidFill>
                  <a:srgbClr val="002060"/>
                </a:solidFill>
              </a:rPr>
              <a:t>Học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hát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bài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địa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phương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tự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chọn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bài</a:t>
            </a:r>
            <a:r>
              <a:rPr lang="en-US" sz="4000" b="1">
                <a:solidFill>
                  <a:srgbClr val="002060"/>
                </a:solidFill>
              </a:rPr>
              <a:t> :</a:t>
            </a:r>
            <a:r>
              <a:rPr lang="en-US" sz="4000" b="1" err="1">
                <a:solidFill>
                  <a:srgbClr val="FF0000"/>
                </a:solidFill>
              </a:rPr>
              <a:t>Em</a:t>
            </a:r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4000" b="1" err="1">
                <a:solidFill>
                  <a:srgbClr val="FF0000"/>
                </a:solidFill>
              </a:rPr>
              <a:t>phòng</a:t>
            </a:r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4000" b="1" err="1">
                <a:solidFill>
                  <a:srgbClr val="FF0000"/>
                </a:solidFill>
              </a:rPr>
              <a:t>chống</a:t>
            </a:r>
            <a:r>
              <a:rPr lang="en-US" sz="4000" b="1">
                <a:solidFill>
                  <a:srgbClr val="FF0000"/>
                </a:solidFill>
              </a:rPr>
              <a:t> Corona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4088" y="2049387"/>
            <a:ext cx="377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FF0000"/>
                </a:solidFill>
              </a:rPr>
              <a:t>Nhạc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và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lời</a:t>
            </a:r>
            <a:r>
              <a:rPr lang="en-US" sz="2800" b="1">
                <a:solidFill>
                  <a:srgbClr val="FF0000"/>
                </a:solidFill>
              </a:rPr>
              <a:t>: </a:t>
            </a:r>
            <a:r>
              <a:rPr lang="en-US" sz="2800" b="1" err="1">
                <a:solidFill>
                  <a:srgbClr val="FF0000"/>
                </a:solidFill>
              </a:rPr>
              <a:t>Bùi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Anh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Tôn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5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ùi Anh Tôn | Hội Nhạc Sĩ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555" y="2196360"/>
            <a:ext cx="2664296" cy="331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0851" y="2634179"/>
            <a:ext cx="231962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600" b="0" i="0">
                <a:solidFill>
                  <a:srgbClr val="212529"/>
                </a:solidFill>
                <a:effectLst/>
                <a:latin typeface="-apple-system"/>
              </a:rPr>
              <a:t> </a:t>
            </a:r>
            <a:r>
              <a:rPr lang="vi-VN" b="0" i="0">
                <a:solidFill>
                  <a:srgbClr val="212529"/>
                </a:solidFill>
                <a:effectLst/>
                <a:latin typeface="-apple-system"/>
              </a:rPr>
              <a:t>Bùi Anh Tôn sinh năm 1962 tại Sơn Tây – Hà Nội, quê Thái Bình, hiện là chuyên viên phụ trách Bộ môn Âm nhạc thuộc Sở Giáo dục và Đào tạo Thành phố H</a:t>
            </a:r>
            <a:r>
              <a:rPr lang="en-US" b="0" i="0">
                <a:solidFill>
                  <a:srgbClr val="212529"/>
                </a:solidFill>
                <a:effectLst/>
                <a:latin typeface="-apple-system"/>
              </a:rPr>
              <a:t>CM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28184" y="3184751"/>
            <a:ext cx="1944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"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Bài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hát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phòng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chống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dịch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Covid-19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sáng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tác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chiều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ngày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14/4/2020,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tác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giả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viết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dành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riêng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cho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thiếu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nhi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785" y="1052750"/>
            <a:ext cx="352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</a:rPr>
              <a:t>Tác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giả</a:t>
            </a:r>
            <a:r>
              <a:rPr lang="en-US" sz="3600">
                <a:solidFill>
                  <a:srgbClr val="FF0000"/>
                </a:solidFill>
              </a:rPr>
              <a:t>, </a:t>
            </a:r>
            <a:r>
              <a:rPr lang="en-US" sz="3600" err="1">
                <a:solidFill>
                  <a:srgbClr val="FF0000"/>
                </a:solidFill>
              </a:rPr>
              <a:t>tác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phẩm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unna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0"/>
            <a:ext cx="8928992" cy="5229200"/>
          </a:xfrm>
          <a:prstGeom prst="rect">
            <a:avLst/>
          </a:prstGeom>
        </p:spPr>
      </p:pic>
      <p:pic>
        <p:nvPicPr>
          <p:cNvPr id="6" name="nghe m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8968" y="5756087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9560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mẫu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10" name="beat 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88024" y="5311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1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3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7875" y="5877272"/>
            <a:ext cx="2326855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</a:rPr>
              <a:t>Đọc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lời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ca</a:t>
            </a:r>
            <a:r>
              <a:rPr lang="en-US" sz="40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43526" y="620702"/>
            <a:ext cx="8320962" cy="3765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1: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2: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vi-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rút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ta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3: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Đeo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4: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Đeo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vi-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rus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ta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5: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sách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hay. </a:t>
            </a: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6: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lây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đó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đây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7: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nhớ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8: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sợ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77765" y="2487974"/>
            <a:ext cx="1895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 b="1" u="sng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US" sz="4800" b="1" u="sng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</a:t>
            </a:r>
            <a:r>
              <a:rPr lang="en-US" sz="48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 </a:t>
            </a:r>
          </a:p>
        </p:txBody>
      </p:sp>
      <p:pic>
        <p:nvPicPr>
          <p:cNvPr id="10" name="Picture 2" descr="C:\Users\Administrator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92115" y="6021288"/>
            <a:ext cx="221143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</a:rPr>
              <a:t>Đọc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lời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ca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4708" y="1185726"/>
            <a:ext cx="8117789" cy="321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vi-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rus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ta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Đeo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Đeo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vi-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rus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ta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cùng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chú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gấu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bông</a:t>
            </a: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hăm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đám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đông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8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nhớ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sợ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đi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8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65093" y="539391"/>
            <a:ext cx="1465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US" sz="3600" b="1" u="sng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: </a:t>
            </a:r>
            <a:endParaRPr lang="en-US" sz="3600"/>
          </a:p>
        </p:txBody>
      </p:sp>
      <p:pic>
        <p:nvPicPr>
          <p:cNvPr id="6" name="Picture 2" descr="C:\Users\Administrator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943</Words>
  <Application>Microsoft Office PowerPoint</Application>
  <PresentationFormat>On-screen Show (4:3)</PresentationFormat>
  <Paragraphs>89</Paragraphs>
  <Slides>32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72</cp:revision>
  <dcterms:created xsi:type="dcterms:W3CDTF">2021-05-03T04:21:48Z</dcterms:created>
  <dcterms:modified xsi:type="dcterms:W3CDTF">2021-12-10T13:50:41Z</dcterms:modified>
</cp:coreProperties>
</file>