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7" r:id="rId2"/>
    <p:sldId id="256" r:id="rId3"/>
    <p:sldId id="260" r:id="rId4"/>
    <p:sldId id="262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00FF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00"/>
    <a:srgbClr val="FF00FF"/>
    <a:srgbClr val="0066FF"/>
    <a:srgbClr val="9900FF"/>
    <a:srgbClr val="FFFF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B30CA-CE12-4E7F-8995-1A5EE0274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C00BB-CD4A-44CF-BEBA-A5DE4AFDF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F4B5-B7D7-4210-9A82-EB93EC74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81625-1F29-499A-8B2B-242CDB8A5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A105D-6443-4763-A5DF-1157CD054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E1C0F-E7B0-4D45-839F-93562621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C7438-CFC3-4F2D-B5E3-1D2EB4962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D292A-95B4-4079-9D50-CF965D4E7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B9FC6-26BA-4B00-A509-288AAFB3D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3AE4D-8001-4591-A5BB-0DEF71047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FDAC3-637A-4C66-8F56-9B843BD65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10226-C903-4DC2-83E9-1D035EEB5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89F298E-80C9-4DB4-87BF-D56759C2E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2057400" y="2209800"/>
            <a:ext cx="5867400" cy="2286000"/>
          </a:xfrm>
          <a:prstGeom prst="irregularSeal2">
            <a:avLst/>
          </a:prstGeom>
          <a:gradFill rotWithShape="1">
            <a:gsLst>
              <a:gs pos="0">
                <a:srgbClr val="FFFFFF"/>
              </a:gs>
              <a:gs pos="100000">
                <a:srgbClr val="0066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GIÁO ÁN </a:t>
            </a:r>
          </a:p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Môn Toán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000" u="sng" smtClean="0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990600" y="1447800"/>
            <a:ext cx="2295525" cy="708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FF">
                    <a:alpha val="70195"/>
                  </a:srgbClr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CŨ :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214947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</a:t>
            </a:r>
            <a:r>
              <a:rPr lang="en-US" sz="2400">
                <a:latin typeface="Arial" charset="0"/>
              </a:rPr>
              <a:t> Một người làm trong hai ngày được trả 72 00 đồng tiền công.Hỏi với mức trả công như thế, nếu làm trong 5 ngày thì người đó được trả bao nhiêu tiền ?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-76200" y="3760788"/>
            <a:ext cx="32004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</a:t>
            </a:r>
            <a:r>
              <a:rPr lang="en-US" sz="2400" b="1" i="1" u="sng">
                <a:latin typeface="Arial" charset="0"/>
              </a:rPr>
              <a:t>Tóm tắt 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2 ngày : 72 000 đồng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5 ngày :   … đồng ?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 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971800" y="3048000"/>
            <a:ext cx="6629400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 b="1" i="1" u="sng">
                <a:latin typeface="Arial" charset="0"/>
              </a:rPr>
              <a:t>Bài giải</a:t>
            </a:r>
            <a:r>
              <a:rPr lang="en-US" sz="2400" b="1" i="1">
                <a:latin typeface="Arial" charset="0"/>
              </a:rPr>
              <a:t>: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 Số tiền công được trả cho 1 ngày làm là 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72 000 : 2 = 36 000 (đồng )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Số tiền công được trả cho 5 ngày làm là 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36 000 x 5 = 180 000 (đồng)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</a:t>
            </a:r>
            <a:r>
              <a:rPr lang="en-US" sz="2400" b="1" i="1">
                <a:latin typeface="Arial" charset="0"/>
              </a:rPr>
              <a:t>Đáp số :</a:t>
            </a:r>
            <a:r>
              <a:rPr lang="en-US" sz="2400">
                <a:latin typeface="Arial" charset="0"/>
              </a:rPr>
              <a:t> 180 000 đồng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6" grpId="0"/>
      <p:bldP spid="2057" grpId="0"/>
      <p:bldP spid="20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400" u="sng" smtClean="0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24000" y="12192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Ôn tập và bổ sung về giải toán (tiếp theo )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752600"/>
            <a:ext cx="8839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 a)</a:t>
            </a:r>
            <a:r>
              <a:rPr lang="en-US" sz="2400" b="1" i="1" u="sng">
                <a:latin typeface="Arial" charset="0"/>
              </a:rPr>
              <a:t> Ví dụ : </a:t>
            </a:r>
            <a:r>
              <a:rPr lang="en-US" sz="2400">
                <a:latin typeface="Arial" charset="0"/>
              </a:rPr>
              <a:t>Có 100 kg gạo được chia đều vào các bao 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Bảng dưới đây cho biết số bao gạo có được khi chia hết số gạo đó vào các bao, mỗi bao đựng 5 kg, 10 kg, 20 kg : </a:t>
            </a:r>
          </a:p>
        </p:txBody>
      </p:sp>
      <p:sp>
        <p:nvSpPr>
          <p:cNvPr id="5125" name="Text Box 16"/>
          <p:cNvSpPr txBox="1">
            <a:spLocks noChangeArrowheads="1"/>
          </p:cNvSpPr>
          <p:nvPr/>
        </p:nvSpPr>
        <p:spPr bwMode="auto">
          <a:xfrm>
            <a:off x="6934200" y="26670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9263" name="Group 47"/>
          <p:cNvGraphicFramePr>
            <a:graphicFrameLocks noGrp="1"/>
          </p:cNvGraphicFramePr>
          <p:nvPr>
            <p:ph idx="1"/>
          </p:nvPr>
        </p:nvGraphicFramePr>
        <p:xfrm>
          <a:off x="457200" y="3581400"/>
          <a:ext cx="8229600" cy="1858963"/>
        </p:xfrm>
        <a:graphic>
          <a:graphicData uri="http://schemas.openxmlformats.org/drawingml/2006/table">
            <a:tbl>
              <a:tblPr/>
              <a:tblGrid>
                <a:gridCol w="3657600"/>
                <a:gridCol w="1295400"/>
                <a:gridCol w="1828800"/>
                <a:gridCol w="1447800"/>
              </a:tblGrid>
              <a:tr h="9447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Số ki-lô-gam gạo ở mỗi bao 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5kg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10kg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20kg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</a:tr>
              <a:tr h="914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Số bao gạo 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20bao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 bao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 bao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9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0" y="5638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   Nhận xét</a:t>
            </a:r>
            <a:r>
              <a:rPr lang="en-US" sz="2400" b="1">
                <a:latin typeface="Arial" charset="0"/>
              </a:rPr>
              <a:t> : Khi số ki-lô-gam ở mỗi bao gấp lên bao nhiêu lần thì số bao gạo có được lại giảm đi bấy nhiêu lần.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630363"/>
          </a:xfrm>
        </p:spPr>
        <p:txBody>
          <a:bodyPr/>
          <a:lstStyle/>
          <a:p>
            <a:pPr algn="ctr" eaLnBrk="1" hangingPunct="1"/>
            <a:r>
              <a:rPr lang="en-US" sz="2400" u="sng" smtClean="0">
                <a:solidFill>
                  <a:srgbClr val="0000FF"/>
                </a:solidFill>
              </a:rPr>
              <a:t>Toán:</a:t>
            </a:r>
            <a:br>
              <a:rPr lang="en-US" sz="2400" u="sng" smtClean="0">
                <a:solidFill>
                  <a:srgbClr val="0000FF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 Ôn tập và bổ sung về giải toán (tiếp theo )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1800" u="sng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95400" y="3048000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-76200" y="1628775"/>
            <a:ext cx="861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b) Bài toán</a:t>
            </a:r>
            <a:r>
              <a:rPr lang="en-US" sz="2400">
                <a:latin typeface="Arial" charset="0"/>
              </a:rPr>
              <a:t> : Muốn đắp xong nền nhà trong 2 ngày, cần có 12 người . Hỏi muốn đắp xong nền nhà đó trong 4 ngày thì cần có bao nhiêu người ? (Mức làm của mỗi người như nhau)</a:t>
            </a:r>
            <a:r>
              <a:rPr lang="en-US" sz="2000">
                <a:latin typeface="Arial" charset="0"/>
              </a:rPr>
              <a:t>                                            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0" y="3733800"/>
            <a:ext cx="350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</a:t>
            </a:r>
            <a:r>
              <a:rPr lang="en-US" sz="2400" b="1" i="1" u="sng">
                <a:latin typeface="Arial" charset="0"/>
              </a:rPr>
              <a:t>Tóm tắt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2 ngày : 12 người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4 ngày : … người ? </a:t>
            </a:r>
          </a:p>
        </p:txBody>
      </p:sp>
      <p:sp>
        <p:nvSpPr>
          <p:cNvPr id="6150" name="Text Box 11"/>
          <p:cNvSpPr txBox="1">
            <a:spLocks noChangeArrowheads="1"/>
          </p:cNvSpPr>
          <p:nvPr/>
        </p:nvSpPr>
        <p:spPr bwMode="auto">
          <a:xfrm>
            <a:off x="4267200" y="4267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895600" y="321468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  <a:latin typeface="Arial" charset="0"/>
              </a:rPr>
              <a:t>Cách 1 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971800" y="2971800"/>
            <a:ext cx="6172200" cy="295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        </a:t>
            </a:r>
            <a:r>
              <a:rPr lang="en-US" sz="2400" b="1" i="1">
                <a:latin typeface="Arial" charset="0"/>
              </a:rPr>
              <a:t>Bài giải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Muốn đắp xong nền nhà trong 1 ngày, cần số người là : 12 x 2 = 24 (người) *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Muốn đắp xong nền nhà trong 4 ngày , cần số người là :24 : 4 = 6 (người)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</a:t>
            </a:r>
            <a:r>
              <a:rPr lang="en-US" sz="2400" b="1" i="1">
                <a:latin typeface="Arial" charset="0"/>
              </a:rPr>
              <a:t>Đáp số</a:t>
            </a:r>
            <a:r>
              <a:rPr lang="en-US" sz="2400">
                <a:latin typeface="Arial" charset="0"/>
              </a:rPr>
              <a:t> : 6 người 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667000" y="6400800"/>
            <a:ext cx="6400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400" b="1">
                <a:latin typeface="Arial" charset="0"/>
              </a:rPr>
              <a:t>(* )Bước này là bước rút về đơn vị 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allAtOnce"/>
      <p:bldP spid="15370" grpId="0"/>
      <p:bldP spid="15370" grpId="1"/>
      <p:bldP spid="15374" grpId="0"/>
      <p:bldP spid="15375" grpId="0"/>
      <p:bldP spid="153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630363"/>
          </a:xfrm>
        </p:spPr>
        <p:txBody>
          <a:bodyPr/>
          <a:lstStyle/>
          <a:p>
            <a:pPr algn="ctr" eaLnBrk="1" hangingPunct="1"/>
            <a:r>
              <a:rPr lang="en-US" sz="2400" u="sng" smtClean="0">
                <a:solidFill>
                  <a:srgbClr val="0000FF"/>
                </a:solidFill>
              </a:rPr>
              <a:t>Toán:</a:t>
            </a:r>
            <a:br>
              <a:rPr lang="en-US" sz="2400" u="sng" smtClean="0">
                <a:solidFill>
                  <a:srgbClr val="0000FF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 Ôn tập và bổ sung về giải toán (tiếp theo )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1800" u="sng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95400" y="3048000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-76200" y="1628775"/>
            <a:ext cx="861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b) Bài toán</a:t>
            </a:r>
            <a:r>
              <a:rPr lang="en-US" sz="2400">
                <a:latin typeface="Arial" charset="0"/>
              </a:rPr>
              <a:t> : Muốn đắp xong nền nhà trong 2 ngày, cần có 12 người . Hỏi muốn đắp xong nền nhà đó trong 4 ngày thì cần có bao nhiêu người ? (Mức làm của mỗi người như nhau)</a:t>
            </a:r>
            <a:r>
              <a:rPr lang="en-US" sz="2000">
                <a:latin typeface="Arial" charset="0"/>
              </a:rPr>
              <a:t>                                            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0" y="3733800"/>
            <a:ext cx="350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</a:t>
            </a:r>
            <a:r>
              <a:rPr lang="en-US" sz="2400" b="1" i="1" u="sng">
                <a:latin typeface="Arial" charset="0"/>
              </a:rPr>
              <a:t>Tóm tắt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2 ngày : 12 người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4 ngày : … người ?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267200" y="4267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895600" y="321468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  <a:latin typeface="Arial" charset="0"/>
              </a:rPr>
              <a:t>Cách 2 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971800" y="2895600"/>
            <a:ext cx="61722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        </a:t>
            </a:r>
            <a:r>
              <a:rPr lang="en-US" sz="2400" b="1" i="1">
                <a:latin typeface="Arial" charset="0"/>
              </a:rPr>
              <a:t>Bài giải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4 ngày gấp 2 ngày số lần là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4: 2 = 2 (lần )* *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Muốn đắp xong nền nhà trong 4 ngày , cần số người là : 12 : 2 = 6  (người)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</a:t>
            </a:r>
            <a:r>
              <a:rPr lang="en-US" sz="2400" b="1" i="1">
                <a:latin typeface="Arial" charset="0"/>
              </a:rPr>
              <a:t>Đáp số</a:t>
            </a:r>
            <a:r>
              <a:rPr lang="en-US" sz="2400">
                <a:latin typeface="Arial" charset="0"/>
              </a:rPr>
              <a:t> : 6 người 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667000" y="6400800"/>
            <a:ext cx="6400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2400" b="1">
                <a:latin typeface="Arial" charset="0"/>
              </a:rPr>
              <a:t>(** )Bước này là bước “tìm tỉ số ”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5" grpId="0"/>
      <p:bldP spid="48136" grpId="0"/>
      <p:bldP spid="481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630363"/>
          </a:xfrm>
        </p:spPr>
        <p:txBody>
          <a:bodyPr/>
          <a:lstStyle/>
          <a:p>
            <a:pPr algn="ctr" eaLnBrk="1" hangingPunct="1"/>
            <a:r>
              <a:rPr lang="en-US" sz="2800" u="sng" smtClean="0">
                <a:solidFill>
                  <a:srgbClr val="0000FF"/>
                </a:solidFill>
              </a:rPr>
              <a:t>Toán:</a:t>
            </a:r>
            <a:br>
              <a:rPr lang="en-US" sz="2800" u="sng" smtClean="0">
                <a:solidFill>
                  <a:srgbClr val="0000FF"/>
                </a:solidFill>
              </a:rPr>
            </a:br>
            <a:r>
              <a:rPr lang="en-US" sz="2800" smtClean="0">
                <a:solidFill>
                  <a:srgbClr val="FF0000"/>
                </a:solidFill>
              </a:rPr>
              <a:t> Ôn tập và bổ sung về giải toán (tiếp theo )</a:t>
            </a:r>
            <a:r>
              <a:rPr lang="en-US" sz="2400" smtClean="0">
                <a:solidFill>
                  <a:srgbClr val="FF0000"/>
                </a:solidFill>
              </a:rPr>
              <a:t> </a:t>
            </a:r>
            <a:r>
              <a:rPr lang="en-US" sz="1900" u="sng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0" y="1905000"/>
            <a:ext cx="8610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b="1" i="1">
                <a:latin typeface="Arial" charset="0"/>
              </a:rPr>
              <a:t>1.</a:t>
            </a:r>
            <a:r>
              <a:rPr lang="en-US">
                <a:latin typeface="Arial" charset="0"/>
              </a:rPr>
              <a:t> 10 người làm xong công việc phải hết 7 ngày .Nay muốn làm xong công việc đó trong 5 ngày thì cần bao  nhiêu người ? (Mức làm của mỗi người  như nhau)</a:t>
            </a:r>
            <a:endParaRPr lang="en-US" sz="2400">
              <a:latin typeface="Arial" charset="0"/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4267200" y="42672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630363"/>
          </a:xfrm>
        </p:spPr>
        <p:txBody>
          <a:bodyPr/>
          <a:lstStyle/>
          <a:p>
            <a:pPr algn="ctr" eaLnBrk="1" hangingPunct="1"/>
            <a:r>
              <a:rPr lang="en-US" sz="2400" smtClean="0">
                <a:solidFill>
                  <a:srgbClr val="0000FF"/>
                </a:solidFill>
              </a:rPr>
              <a:t/>
            </a:r>
            <a:br>
              <a:rPr lang="en-US" sz="2400" smtClean="0">
                <a:solidFill>
                  <a:srgbClr val="0000FF"/>
                </a:solidFill>
              </a:rPr>
            </a:br>
            <a:r>
              <a:rPr lang="en-US" sz="2400" u="sng" smtClean="0">
                <a:solidFill>
                  <a:srgbClr val="0000FF"/>
                </a:solidFill>
              </a:rPr>
              <a:t>Toán:</a:t>
            </a:r>
            <a:br>
              <a:rPr lang="en-US" sz="2400" u="sng" smtClean="0">
                <a:solidFill>
                  <a:srgbClr val="0000FF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 Ôn tập và bổ sung về giải toán (tiếp theo )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1800" u="sng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04800" y="1676400"/>
            <a:ext cx="3124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</a:t>
            </a:r>
            <a:r>
              <a:rPr lang="en-US" sz="2400" b="1" i="1" u="sng">
                <a:latin typeface="Arial" charset="0"/>
              </a:rPr>
              <a:t>Tóm tắt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7ngày : 10 người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5 ngày : … người ? 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4267200" y="4267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762000" y="3376613"/>
            <a:ext cx="90678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           </a:t>
            </a:r>
            <a:r>
              <a:rPr lang="en-US" sz="2400" b="1" i="1" u="sng">
                <a:latin typeface="Arial" charset="0"/>
              </a:rPr>
              <a:t>Bài giải</a:t>
            </a:r>
            <a:r>
              <a:rPr lang="en-US" sz="2400">
                <a:latin typeface="Arial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Để làm xong công việc trong 1 ngày thì cần số người :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   10 x7 = 70 (người)</a:t>
            </a:r>
          </a:p>
          <a:p>
            <a:r>
              <a:rPr lang="en-US" sz="2400">
                <a:latin typeface="Arial" charset="0"/>
              </a:rPr>
              <a:t>Để làm xong công việc trong 5 ngày thì cần số người : </a:t>
            </a:r>
          </a:p>
          <a:p>
            <a:r>
              <a:rPr lang="en-US" sz="2400">
                <a:latin typeface="Arial" charset="0"/>
              </a:rPr>
              <a:t>                   70 : 5 = 14 (người)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</a:t>
            </a:r>
            <a:r>
              <a:rPr lang="en-US" sz="2400" b="1" i="1">
                <a:latin typeface="Arial" charset="0"/>
              </a:rPr>
              <a:t>Đáp số</a:t>
            </a:r>
            <a:r>
              <a:rPr lang="en-US" sz="2400">
                <a:latin typeface="Arial" charset="0"/>
              </a:rPr>
              <a:t> : 14 người </a:t>
            </a:r>
          </a:p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0" grpId="1"/>
      <p:bldP spid="50183" grpId="0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00FF">
            <a:alpha val="89000"/>
          </a:srgbClr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00FF">
            <a:alpha val="89000"/>
          </a:srgbClr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276</TotalTime>
  <Words>592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</vt:lpstr>
      <vt:lpstr>Wingdings</vt:lpstr>
      <vt:lpstr>Calibri</vt:lpstr>
      <vt:lpstr>Watermark</vt:lpstr>
      <vt:lpstr>Slide 1</vt:lpstr>
      <vt:lpstr>Toán:</vt:lpstr>
      <vt:lpstr>Toán:</vt:lpstr>
      <vt:lpstr>Toán:  Ôn tập và bổ sung về giải toán (tiếp theo )  </vt:lpstr>
      <vt:lpstr>Toán:  Ôn tập và bổ sung về giải toán (tiếp theo )  </vt:lpstr>
      <vt:lpstr>Toán:  Ôn tập và bổ sung về giải toán (tiếp theo )  </vt:lpstr>
      <vt:lpstr> Toán:  Ôn tập và bổ sung về giải toán (tiếp theo )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65</cp:revision>
  <dcterms:created xsi:type="dcterms:W3CDTF">2005-10-20T02:20:55Z</dcterms:created>
  <dcterms:modified xsi:type="dcterms:W3CDTF">2016-06-30T03:34:15Z</dcterms:modified>
</cp:coreProperties>
</file>