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3"/>
  </p:notesMasterIdLst>
  <p:sldIdLst>
    <p:sldId id="282" r:id="rId2"/>
    <p:sldId id="292" r:id="rId3"/>
    <p:sldId id="258" r:id="rId4"/>
    <p:sldId id="294" r:id="rId5"/>
    <p:sldId id="259" r:id="rId6"/>
    <p:sldId id="260" r:id="rId7"/>
    <p:sldId id="293" r:id="rId8"/>
    <p:sldId id="261" r:id="rId9"/>
    <p:sldId id="290" r:id="rId10"/>
    <p:sldId id="262" r:id="rId11"/>
    <p:sldId id="28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66FF33"/>
    <a:srgbClr val="FFFF00"/>
    <a:srgbClr val="FF0000"/>
    <a:srgbClr val="CC00CC"/>
    <a:srgbClr val="FFFFFF"/>
    <a:srgbClr val="008000"/>
    <a:srgbClr val="0000FF"/>
    <a:srgbClr val="0CCDF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78" autoAdjust="0"/>
    <p:restoredTop sz="98347" autoAdjust="0"/>
  </p:normalViewPr>
  <p:slideViewPr>
    <p:cSldViewPr>
      <p:cViewPr>
        <p:scale>
          <a:sx n="75" d="100"/>
          <a:sy n="75" d="100"/>
        </p:scale>
        <p:origin x="-25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3E09AF-A9FD-428E-AB4E-A5DCDA063C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CFEC9-6BC1-40FC-8A4D-245F86891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5240A-31D1-4873-8DF8-C69D1630C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5664C-443B-4889-9588-9C90F42BE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37299-DE9E-4914-A215-1466E5024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15A72-3D5E-4B7B-802B-62874C50C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2E946-DD34-4BFD-8B88-CBD0F55C8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6F3F6-E0A0-4C97-AE17-F8FEEDF95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B37E2-4FB7-440F-B77A-4ED7BAC65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20197-47DC-437B-943D-9FFC68BD9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356F0-2212-4E79-B742-F922545F9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24A97-9654-4583-8631-35E5ED447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A0E9B-1DE3-4696-B8D3-5D2EB24FF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C0323-A19E-4595-9E10-AC8FFB90F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E45C4C6-F693-4C00-B914-3B5ABF96D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09600" y="1371600"/>
            <a:ext cx="3886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14400" y="1371600"/>
            <a:ext cx="4114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pic>
        <p:nvPicPr>
          <p:cNvPr id="3076" name="Picture 30" descr="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13" name="WordArt 33"/>
          <p:cNvSpPr>
            <a:spLocks noChangeArrowheads="1" noChangeShapeType="1" noTextEdit="1"/>
          </p:cNvSpPr>
          <p:nvPr/>
        </p:nvSpPr>
        <p:spPr bwMode="auto">
          <a:xfrm>
            <a:off x="3276600" y="2667000"/>
            <a:ext cx="36576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 TOÁN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295400" y="0"/>
            <a:ext cx="6188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u="sng" dirty="0" err="1"/>
              <a:t>Toán</a:t>
            </a:r>
            <a:endParaRPr lang="en-US" sz="2000" b="1" u="sng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 eaLnBrk="0" hangingPunct="0">
              <a:defRPr/>
            </a:pPr>
            <a:r>
              <a:rPr lang="en-US" sz="2000" b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Giải toán về tỉ số phần tr</a:t>
            </a:r>
            <a:r>
              <a:rPr lang="vi-VN" sz="2000" b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endParaRPr lang="en-US" sz="2000" b="1" dirty="0">
              <a:solidFill>
                <a:srgbClr val="008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1267" name="Text Box 38"/>
          <p:cNvSpPr txBox="1">
            <a:spLocks noChangeArrowheads="1"/>
          </p:cNvSpPr>
          <p:nvPr/>
        </p:nvSpPr>
        <p:spPr bwMode="auto">
          <a:xfrm>
            <a:off x="228600" y="15240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Bài 3</a:t>
            </a:r>
            <a:r>
              <a:rPr lang="en-US" sz="2800">
                <a:latin typeface="Arial" pitchFamily="34" charset="0"/>
              </a:rPr>
              <a:t>: (SGK)</a:t>
            </a:r>
          </a:p>
        </p:txBody>
      </p:sp>
      <p:sp>
        <p:nvSpPr>
          <p:cNvPr id="11268" name="Text Box 40"/>
          <p:cNvSpPr txBox="1">
            <a:spLocks noChangeArrowheads="1"/>
          </p:cNvSpPr>
          <p:nvPr/>
        </p:nvSpPr>
        <p:spPr bwMode="auto">
          <a:xfrm>
            <a:off x="3946525" y="31654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11269" name="Line 41"/>
          <p:cNvSpPr>
            <a:spLocks noChangeShapeType="1"/>
          </p:cNvSpPr>
          <p:nvPr/>
        </p:nvSpPr>
        <p:spPr bwMode="auto">
          <a:xfrm>
            <a:off x="4114800" y="3352800"/>
            <a:ext cx="0" cy="350520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762000" y="23622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u="sng">
                <a:solidFill>
                  <a:srgbClr val="008000"/>
                </a:solidFill>
                <a:latin typeface="Arial" pitchFamily="34" charset="0"/>
              </a:rPr>
              <a:t>Tóm tắt:</a:t>
            </a:r>
            <a:r>
              <a:rPr lang="en-US" sz="2800">
                <a:solidFill>
                  <a:srgbClr val="008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0" y="30480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Lớp có : 25 học sinh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       Nữ : 13 học sinh</a:t>
            </a: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6019800" y="2362200"/>
            <a:ext cx="289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u="sng">
                <a:solidFill>
                  <a:srgbClr val="008000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4419600" y="3048000"/>
            <a:ext cx="472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cả lớp là:</a:t>
            </a: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5257800" y="43434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13  :  25   = 0,52</a:t>
            </a:r>
          </a:p>
        </p:txBody>
      </p: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5334000" y="4953000"/>
            <a:ext cx="289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0,52  = 52 %</a:t>
            </a:r>
            <a:r>
              <a:rPr lang="en-US" sz="2800">
                <a:latin typeface="Arial" pitchFamily="34" charset="0"/>
              </a:rPr>
              <a:t> 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6096000" y="5867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Đáp số: 52 %</a:t>
            </a:r>
          </a:p>
        </p:txBody>
      </p:sp>
      <p:sp>
        <p:nvSpPr>
          <p:cNvPr id="11277" name="Text Box 63"/>
          <p:cNvSpPr txBox="1">
            <a:spLocks noChangeArrowheads="1"/>
          </p:cNvSpPr>
          <p:nvPr/>
        </p:nvSpPr>
        <p:spPr bwMode="auto">
          <a:xfrm>
            <a:off x="6994525" y="12604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18502" name="Text Box 70"/>
          <p:cNvSpPr txBox="1">
            <a:spLocks noChangeArrowheads="1"/>
          </p:cNvSpPr>
          <p:nvPr/>
        </p:nvSpPr>
        <p:spPr bwMode="auto">
          <a:xfrm>
            <a:off x="0" y="4343400"/>
            <a:ext cx="4038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cả lớp :…?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4" grpId="0"/>
      <p:bldP spid="18475" grpId="0"/>
      <p:bldP spid="18478" grpId="0"/>
      <p:bldP spid="18479" grpId="0"/>
      <p:bldP spid="18480" grpId="0"/>
      <p:bldP spid="18482" grpId="0"/>
      <p:bldP spid="18483" grpId="0"/>
      <p:bldP spid="185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7"/>
          <p:cNvSpPr>
            <a:spLocks noChangeArrowheads="1" noChangeShapeType="1" noTextEdit="1"/>
          </p:cNvSpPr>
          <p:nvPr/>
        </p:nvSpPr>
        <p:spPr bwMode="auto">
          <a:xfrm rot="5400000">
            <a:off x="-1733550" y="2571750"/>
            <a:ext cx="5715000" cy="11811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sz="32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Dặn dò </a:t>
            </a:r>
          </a:p>
        </p:txBody>
      </p:sp>
      <p:sp>
        <p:nvSpPr>
          <p:cNvPr id="12291" name="WordArt 8"/>
          <p:cNvSpPr>
            <a:spLocks noChangeArrowheads="1" noChangeShapeType="1" noTextEdit="1"/>
          </p:cNvSpPr>
          <p:nvPr/>
        </p:nvSpPr>
        <p:spPr bwMode="auto">
          <a:xfrm>
            <a:off x="1676400" y="1857375"/>
            <a:ext cx="68580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77"/>
              </a:avLst>
            </a:prstTxWarp>
          </a:bodyPr>
          <a:lstStyle/>
          <a:p>
            <a:pPr algn="ctr"/>
            <a:r>
              <a:rPr lang="en-US" sz="32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Về nhà học bài và chuẩn bị bài sau: </a:t>
            </a:r>
          </a:p>
          <a:p>
            <a:pPr algn="ctr"/>
            <a:r>
              <a:rPr lang="en-US" sz="32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"Luyện tập"</a:t>
            </a:r>
          </a:p>
          <a:p>
            <a:pPr algn="ctr"/>
            <a:endParaRPr lang="en-US" sz="3200" b="1" kern="1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2133600"/>
            <a:ext cx="7391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Arial" pitchFamily="34" charset="0"/>
              </a:rPr>
              <a:t>1/ Viết các phân số thành tỉ số phần trăm  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257800" y="3200400"/>
            <a:ext cx="990600" cy="1066800"/>
            <a:chOff x="768" y="3312"/>
            <a:chExt cx="845" cy="816"/>
          </a:xfrm>
        </p:grpSpPr>
        <p:graphicFrame>
          <p:nvGraphicFramePr>
            <p:cNvPr id="1027" name="Object 8"/>
            <p:cNvGraphicFramePr>
              <a:graphicFrameLocks noChangeAspect="1"/>
            </p:cNvGraphicFramePr>
            <p:nvPr/>
          </p:nvGraphicFramePr>
          <p:xfrm>
            <a:off x="1008" y="3312"/>
            <a:ext cx="605" cy="816"/>
          </p:xfrm>
          <a:graphic>
            <a:graphicData uri="http://schemas.openxmlformats.org/presentationml/2006/ole">
              <p:oleObj spid="_x0000_s1027" name="Microsoft Equation 3.0" r:id="rId3" imgW="291973" imgH="393529" progId="Equation.3">
                <p:embed/>
              </p:oleObj>
            </a:graphicData>
          </a:graphic>
        </p:graphicFrame>
        <p:sp>
          <p:nvSpPr>
            <p:cNvPr id="1035" name="AutoShape 9"/>
            <p:cNvSpPr>
              <a:spLocks noChangeArrowheads="1"/>
            </p:cNvSpPr>
            <p:nvPr/>
          </p:nvSpPr>
          <p:spPr bwMode="auto">
            <a:xfrm>
              <a:off x="768" y="3696"/>
              <a:ext cx="96" cy="96"/>
            </a:xfrm>
            <a:prstGeom prst="star32">
              <a:avLst>
                <a:gd name="adj" fmla="val 37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828800" y="3276600"/>
            <a:ext cx="1143000" cy="1066800"/>
            <a:chOff x="816" y="2496"/>
            <a:chExt cx="774" cy="720"/>
          </a:xfrm>
        </p:grpSpPr>
        <p:graphicFrame>
          <p:nvGraphicFramePr>
            <p:cNvPr id="1026" name="Object 11"/>
            <p:cNvGraphicFramePr>
              <a:graphicFrameLocks noChangeAspect="1"/>
            </p:cNvGraphicFramePr>
            <p:nvPr/>
          </p:nvGraphicFramePr>
          <p:xfrm>
            <a:off x="1056" y="2496"/>
            <a:ext cx="534" cy="720"/>
          </p:xfrm>
          <a:graphic>
            <a:graphicData uri="http://schemas.openxmlformats.org/presentationml/2006/ole">
              <p:oleObj spid="_x0000_s1026" name="Equation" r:id="rId4" imgW="291973" imgH="393529" progId="Equation.3">
                <p:embed/>
              </p:oleObj>
            </a:graphicData>
          </a:graphic>
        </p:graphicFrame>
        <p:sp>
          <p:nvSpPr>
            <p:cNvPr id="1034" name="AutoShape 12"/>
            <p:cNvSpPr>
              <a:spLocks noChangeArrowheads="1"/>
            </p:cNvSpPr>
            <p:nvPr/>
          </p:nvSpPr>
          <p:spPr bwMode="auto">
            <a:xfrm>
              <a:off x="816" y="2832"/>
              <a:ext cx="96" cy="96"/>
            </a:xfrm>
            <a:prstGeom prst="star32">
              <a:avLst>
                <a:gd name="adj" fmla="val 37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</p:grp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3657600" cy="228600"/>
          </a:xfrm>
          <a:noFill/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FF0000"/>
                </a:solidFill>
              </a:rPr>
              <a:t>Kiểm tra bài cũ</a:t>
            </a:r>
          </a:p>
        </p:txBody>
      </p:sp>
      <p:sp>
        <p:nvSpPr>
          <p:cNvPr id="1032" name="Rectangle 55"/>
          <p:cNvSpPr>
            <a:spLocks noChangeArrowheads="1"/>
          </p:cNvSpPr>
          <p:nvPr/>
        </p:nvSpPr>
        <p:spPr bwMode="auto">
          <a:xfrm>
            <a:off x="1447800" y="0"/>
            <a:ext cx="6096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2"/>
                </a:solidFill>
                <a:latin typeface="Arial" pitchFamily="34" charset="0"/>
              </a:rPr>
              <a:t>              </a:t>
            </a:r>
          </a:p>
          <a:p>
            <a:pPr algn="ctr"/>
            <a:r>
              <a:rPr lang="en-US" sz="2400" b="1" u="sng">
                <a:solidFill>
                  <a:schemeClr val="tx2"/>
                </a:solidFill>
                <a:latin typeface="Arial" pitchFamily="34" charset="0"/>
              </a:rPr>
              <a:t>Toán</a:t>
            </a:r>
            <a:br>
              <a:rPr lang="en-US" sz="2400" b="1" u="sng">
                <a:solidFill>
                  <a:schemeClr val="tx2"/>
                </a:solidFill>
                <a:latin typeface="Arial" pitchFamily="34" charset="0"/>
              </a:rPr>
            </a:br>
            <a:endParaRPr lang="vi-VN" sz="2400" b="1" u="sng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66617" name="Rectangle 57"/>
          <p:cNvSpPr>
            <a:spLocks noChangeArrowheads="1"/>
          </p:cNvSpPr>
          <p:nvPr/>
        </p:nvSpPr>
        <p:spPr bwMode="auto">
          <a:xfrm>
            <a:off x="0" y="50292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latin typeface="Arial" pitchFamily="34" charset="0"/>
              </a:rPr>
              <a:t>2/ Nêu cách tìm tỉ số phần trăm của hai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6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/>
      <p:bldP spid="66562" grpId="0"/>
      <p:bldP spid="666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25563"/>
          </a:xfrm>
          <a:noFill/>
        </p:spPr>
        <p:txBody>
          <a:bodyPr anchorCtr="1"/>
          <a:lstStyle/>
          <a:p>
            <a:pPr eaLnBrk="1" hangingPunct="1"/>
            <a:r>
              <a:rPr lang="en-US" sz="2000" b="1" u="sng" smtClean="0"/>
              <a:t>Toán</a:t>
            </a:r>
            <a:br>
              <a:rPr lang="en-US" sz="2000" b="1" u="sng" smtClean="0"/>
            </a:br>
            <a:endParaRPr lang="en-US" sz="2000" b="1" smtClean="0">
              <a:solidFill>
                <a:srgbClr val="FF3300"/>
              </a:solidFill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1524000"/>
            <a:ext cx="9144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 </a:t>
            </a:r>
            <a:r>
              <a:rPr lang="en-US" sz="2400" b="1" u="sng">
                <a:solidFill>
                  <a:srgbClr val="0033CC"/>
                </a:solidFill>
                <a:latin typeface="Arial" pitchFamily="34" charset="0"/>
              </a:rPr>
              <a:t>I-Ví dụ</a:t>
            </a:r>
            <a:r>
              <a:rPr lang="en-US" sz="2400" u="sng">
                <a:latin typeface="Arial" pitchFamily="34" charset="0"/>
              </a:rPr>
              <a:t> </a:t>
            </a:r>
            <a:r>
              <a:rPr lang="en-US" sz="2400">
                <a:latin typeface="Arial" pitchFamily="34" charset="0"/>
              </a:rPr>
              <a:t>: Tr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 tiểu học  Vạn Thọ có 600 học sinh, trong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ó có 315 học sinh nữ. Tìm 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toàn tr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ờng.</a:t>
            </a:r>
          </a:p>
          <a:p>
            <a:pPr eaLnBrk="0" hangingPunct="0">
              <a:spcBef>
                <a:spcPct val="50000"/>
              </a:spcBef>
            </a:pPr>
            <a:endParaRPr lang="en-US" sz="2400">
              <a:latin typeface="Arial" pitchFamily="34" charset="0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152400" y="2286000"/>
            <a:ext cx="2286000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5334000" y="1905000"/>
            <a:ext cx="2362200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3657600" y="2438400"/>
            <a:ext cx="5257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152400" y="2895600"/>
            <a:ext cx="32004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0" y="32131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Tỉ số của số học sinh nữ và số học sinh toàn tr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 là  315   :  600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có : 315   :  600   =  0,525  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762000" y="419100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0,525  x   100  : 100 =  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3492500" y="41656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52,5   :  100   =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5397500" y="41656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52,5  %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0" y="48006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Vậy tỉ số phần tr</a:t>
            </a:r>
            <a:r>
              <a:rPr lang="vi-VN" sz="2000">
                <a:latin typeface="Arial" pitchFamily="34" charset="0"/>
              </a:rPr>
              <a:t>ă</a:t>
            </a:r>
            <a:r>
              <a:rPr lang="en-US" sz="2000">
                <a:latin typeface="Arial" pitchFamily="34" charset="0"/>
              </a:rPr>
              <a:t>m của số học sinh nữ và số học sinh toàn tr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 là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52,5  %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609600" y="5715000"/>
            <a:ext cx="6629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Thông th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 ta viết gọn cách tính nh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 sau :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pitchFamily="34" charset="0"/>
              </a:rPr>
              <a:t>         </a:t>
            </a:r>
            <a:r>
              <a:rPr lang="en-US" sz="2000" b="1">
                <a:solidFill>
                  <a:srgbClr val="0000FF"/>
                </a:solidFill>
                <a:latin typeface="Arial" pitchFamily="34" charset="0"/>
              </a:rPr>
              <a:t>315   :   600    =   0,525    =  52,5  %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1828800" y="838200"/>
            <a:ext cx="548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  <a:latin typeface="Arial" pitchFamily="34" charset="0"/>
              </a:rPr>
              <a:t>Giải toán về tỉ số phần tr</a:t>
            </a:r>
            <a:r>
              <a:rPr lang="vi-VN" sz="2000" b="1">
                <a:solidFill>
                  <a:srgbClr val="008000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rgbClr val="008000"/>
                </a:solidFill>
                <a:latin typeface="Arial" pitchFamily="34" charset="0"/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 animBg="1"/>
      <p:bldP spid="4107" grpId="0" animBg="1"/>
      <p:bldP spid="4117" grpId="0"/>
      <p:bldP spid="4118" grpId="0"/>
      <p:bldP spid="4119" grpId="0"/>
      <p:bldP spid="4120" grpId="0"/>
      <p:bldP spid="4121" grpId="0"/>
      <p:bldP spid="41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533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2000" b="1" u="sng">
                <a:solidFill>
                  <a:schemeClr val="tx2"/>
                </a:solidFill>
                <a:latin typeface="Arial" pitchFamily="34" charset="0"/>
              </a:rPr>
              <a:t>Toán</a:t>
            </a:r>
            <a:br>
              <a:rPr lang="en-US" sz="2000" b="1" u="sng">
                <a:solidFill>
                  <a:schemeClr val="tx2"/>
                </a:solidFill>
                <a:latin typeface="Arial" pitchFamily="34" charset="0"/>
              </a:rPr>
            </a:br>
            <a:endParaRPr lang="en-US" sz="2000" b="1">
              <a:solidFill>
                <a:srgbClr val="FF3300"/>
              </a:solidFill>
              <a:latin typeface="Arial" pitchFamily="34" charset="0"/>
            </a:endParaRP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828800" y="19050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006666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1981200" y="990600"/>
            <a:ext cx="548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  <a:latin typeface="Arial" pitchFamily="34" charset="0"/>
              </a:rPr>
              <a:t>Giải toán về tỉ số phần tr</a:t>
            </a:r>
            <a:r>
              <a:rPr lang="vi-VN" sz="2000" b="1">
                <a:solidFill>
                  <a:srgbClr val="008000"/>
                </a:solidFill>
                <a:latin typeface="Arial" pitchFamily="34" charset="0"/>
              </a:rPr>
              <a:t>ă</a:t>
            </a:r>
            <a:r>
              <a:rPr lang="en-US" sz="2000" b="1">
                <a:solidFill>
                  <a:srgbClr val="0080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0" y="25908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Tỉ số phần trăm của số học sinh nữ và số học sinh toàn trường là: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1828800" y="37338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  <a:latin typeface="Arial" pitchFamily="34" charset="0"/>
              </a:rPr>
              <a:t>315 : 600 = 0,525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1676400" y="43434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  <a:latin typeface="Arial" pitchFamily="34" charset="0"/>
              </a:rPr>
              <a:t>0,525 = 52,5%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2667000" y="51054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Đáp số: 52,5%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0" grpId="0"/>
      <p:bldP spid="72711" grpId="0"/>
      <p:bldP spid="72712" grpId="0"/>
      <p:bldP spid="72713" grpId="0"/>
      <p:bldP spid="727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noFill/>
        </p:spPr>
        <p:txBody>
          <a:bodyPr anchorCtr="1"/>
          <a:lstStyle/>
          <a:p>
            <a:pPr eaLnBrk="1" hangingPunct="1"/>
            <a:r>
              <a:rPr lang="en-US" sz="2000" b="1" u="sng" smtClean="0"/>
              <a:t>Toán</a:t>
            </a:r>
            <a:br>
              <a:rPr lang="en-US" sz="2000" b="1" u="sng" smtClean="0"/>
            </a:br>
            <a:r>
              <a:rPr lang="en-US" sz="2000" b="1" smtClean="0">
                <a:solidFill>
                  <a:srgbClr val="008000"/>
                </a:solidFill>
              </a:rPr>
              <a:t>Giải toán về tỉ số phần tr</a:t>
            </a:r>
            <a:r>
              <a:rPr lang="vi-VN" sz="2000" b="1" smtClean="0">
                <a:solidFill>
                  <a:srgbClr val="008000"/>
                </a:solidFill>
              </a:rPr>
              <a:t>ă</a:t>
            </a:r>
            <a:r>
              <a:rPr lang="en-US" sz="2000" b="1" smtClean="0">
                <a:solidFill>
                  <a:srgbClr val="008000"/>
                </a:solidFill>
              </a:rPr>
              <a:t>m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381000" y="25908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8000"/>
                </a:solidFill>
                <a:latin typeface="Arial" pitchFamily="34" charset="0"/>
              </a:rPr>
              <a:t>Muốn tìm tỉ số phần tr</a:t>
            </a:r>
            <a:r>
              <a:rPr lang="vi-VN" sz="2400">
                <a:solidFill>
                  <a:srgbClr val="008000"/>
                </a:solidFill>
                <a:latin typeface="Arial" pitchFamily="34" charset="0"/>
              </a:rPr>
              <a:t>ă</a:t>
            </a:r>
            <a:r>
              <a:rPr lang="en-US" sz="2400">
                <a:solidFill>
                  <a:srgbClr val="008000"/>
                </a:solidFill>
                <a:latin typeface="Arial" pitchFamily="34" charset="0"/>
              </a:rPr>
              <a:t>m của hai số  315 và 600 ta làm nh</a:t>
            </a:r>
            <a:r>
              <a:rPr lang="vi-VN" sz="2400">
                <a:solidFill>
                  <a:srgbClr val="008000"/>
                </a:solidFill>
                <a:latin typeface="Arial" pitchFamily="34" charset="0"/>
              </a:rPr>
              <a:t>ư</a:t>
            </a:r>
            <a:r>
              <a:rPr lang="en-US" sz="2400">
                <a:solidFill>
                  <a:srgbClr val="008000"/>
                </a:solidFill>
                <a:latin typeface="Arial" pitchFamily="34" charset="0"/>
              </a:rPr>
              <a:t> sau: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609600" y="358140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- Tìm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ươ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ng của 315 và 600.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609600" y="41910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Arial" pitchFamily="34" charset="0"/>
              </a:rPr>
              <a:t>- 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Nhân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ươ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ng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ó với 100 và viết thêm kí hiệu % vào bên phải tích tìm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đư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ợc.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0" y="17526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33CC"/>
                </a:solidFill>
                <a:latin typeface="Arial" pitchFamily="34" charset="0"/>
              </a:rPr>
              <a:t>Muốn tìm tỉ số phần trăm của hai số 315 và  600 ta làm như thế nào?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393700" y="2209800"/>
            <a:ext cx="1968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CC00CC"/>
                </a:solidFill>
                <a:latin typeface="Arial" pitchFamily="34" charset="0"/>
              </a:rPr>
              <a:t>Ghi nhớ</a:t>
            </a:r>
            <a:r>
              <a:rPr lang="en-US" sz="2400" b="1">
                <a:solidFill>
                  <a:srgbClr val="CC00CC"/>
                </a:solidFill>
                <a:latin typeface="Arial" pitchFamily="34" charset="0"/>
              </a:rPr>
              <a:t>: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28600" y="5181600"/>
            <a:ext cx="8610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    </a:t>
            </a:r>
            <a:r>
              <a:rPr lang="en-US" sz="2400" b="1" i="1" u="sng">
                <a:solidFill>
                  <a:srgbClr val="CC00CC"/>
                </a:solidFill>
                <a:latin typeface="Arial" pitchFamily="34" charset="0"/>
              </a:rPr>
              <a:t>Lưu ý</a:t>
            </a:r>
            <a:r>
              <a:rPr lang="en-US" sz="2400" i="1" u="sng">
                <a:solidFill>
                  <a:srgbClr val="CC00CC"/>
                </a:solidFill>
                <a:latin typeface="Arial" pitchFamily="34" charset="0"/>
              </a:rPr>
              <a:t>: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US" sz="2400" i="1">
                <a:solidFill>
                  <a:srgbClr val="FF0000"/>
                </a:solidFill>
                <a:latin typeface="Arial" pitchFamily="34" charset="0"/>
              </a:rPr>
              <a:t>Tỉ số phần trăm đã mở rộng thêm a% với a là số thập phân.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2" grpId="0"/>
      <p:bldP spid="5144" grpId="0"/>
      <p:bldP spid="5145" grpId="0"/>
      <p:bldP spid="5154" grpId="0"/>
      <p:bldP spid="5154" grpId="1"/>
      <p:bldP spid="51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noFill/>
        </p:spPr>
        <p:txBody>
          <a:bodyPr anchorCtr="1"/>
          <a:lstStyle/>
          <a:p>
            <a:pPr eaLnBrk="1" hangingPunct="1"/>
            <a:r>
              <a:rPr lang="en-US" sz="2400" b="1" u="sng" smtClean="0"/>
              <a:t>Toán</a:t>
            </a:r>
            <a:br>
              <a:rPr lang="en-US" sz="2400" b="1" u="sng" smtClean="0"/>
            </a:br>
            <a:r>
              <a:rPr lang="en-US" sz="2400" b="1" smtClean="0">
                <a:solidFill>
                  <a:srgbClr val="008000"/>
                </a:solidFill>
              </a:rPr>
              <a:t>Giải toán về tỉ số phần tr</a:t>
            </a:r>
            <a:r>
              <a:rPr lang="vi-VN" sz="2400" b="1" smtClean="0">
                <a:solidFill>
                  <a:srgbClr val="008000"/>
                </a:solidFill>
              </a:rPr>
              <a:t>ă</a:t>
            </a:r>
            <a:r>
              <a:rPr lang="en-US" sz="2400" b="1" smtClean="0">
                <a:solidFill>
                  <a:srgbClr val="008000"/>
                </a:solidFill>
              </a:rPr>
              <a:t>m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28600" y="1676400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B</a:t>
            </a:r>
            <a:r>
              <a:rPr lang="en-US" sz="2800" b="1" u="sng">
                <a:solidFill>
                  <a:srgbClr val="0033CC"/>
                </a:solidFill>
              </a:rPr>
              <a:t>à</a:t>
            </a: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i toán</a:t>
            </a:r>
            <a:r>
              <a:rPr lang="en-US" sz="2800">
                <a:latin typeface="Arial" pitchFamily="34" charset="0"/>
              </a:rPr>
              <a:t>: Trong 80 kg n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ớc biển có 2,8 kg muối. Tìm 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của l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ợng muối trong n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ớc biển.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886200" y="3124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CC00CC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914400" y="3962400"/>
            <a:ext cx="7924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Tỉ số phần tr</a:t>
            </a:r>
            <a:r>
              <a:rPr lang="vi-VN" sz="2800">
                <a:solidFill>
                  <a:srgbClr val="0066FF"/>
                </a:solidFill>
                <a:latin typeface="Arial" pitchFamily="34" charset="0"/>
              </a:rPr>
              <a:t>ă</a:t>
            </a: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m của l</a:t>
            </a:r>
            <a:r>
              <a:rPr lang="vi-VN" sz="2800">
                <a:solidFill>
                  <a:srgbClr val="0066FF"/>
                </a:solidFill>
                <a:latin typeface="Arial" pitchFamily="34" charset="0"/>
              </a:rPr>
              <a:t>ư</a:t>
            </a: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ợng muối trong n</a:t>
            </a:r>
            <a:r>
              <a:rPr lang="vi-VN" sz="2800">
                <a:solidFill>
                  <a:srgbClr val="0066FF"/>
                </a:solidFill>
                <a:latin typeface="Arial" pitchFamily="34" charset="0"/>
              </a:rPr>
              <a:t>ư</a:t>
            </a: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ớc biển là 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429000" y="46482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2,8  : 80   =  0,035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429000" y="52578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0,035 = 3,5 %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724400" y="59436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  <a:latin typeface="Arial" pitchFamily="34" charset="0"/>
              </a:rPr>
              <a:t>Đáp số: 3,5 %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2743200" y="2133600"/>
            <a:ext cx="4495800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7467600" y="2133600"/>
            <a:ext cx="11430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304800" y="2590800"/>
            <a:ext cx="6019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  <p:bldP spid="6152" grpId="0"/>
      <p:bldP spid="6153" grpId="0"/>
      <p:bldP spid="6154" grpId="0"/>
      <p:bldP spid="6170" grpId="0" animBg="1"/>
      <p:bldP spid="6171" grpId="0" animBg="1"/>
      <p:bldP spid="61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422525" y="38512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85800" y="36576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1371600" y="228600"/>
            <a:ext cx="6188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u="sng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/>
            </a:r>
            <a:b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r>
              <a:rPr lang="en-US" sz="20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Giải</a:t>
            </a:r>
            <a:r>
              <a:rPr lang="en-US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toán</a:t>
            </a:r>
            <a:r>
              <a:rPr lang="en-US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về</a:t>
            </a:r>
            <a:r>
              <a:rPr lang="en-US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tỉ</a:t>
            </a:r>
            <a:r>
              <a:rPr lang="en-US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phần</a:t>
            </a:r>
            <a:r>
              <a:rPr lang="en-US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trăm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609600" y="1981200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  <a:latin typeface="Arial" pitchFamily="34" charset="0"/>
              </a:rPr>
              <a:t>Muốn tìm phần trăm của hai số ta làm như thế nào?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990600" y="2743200"/>
            <a:ext cx="76200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Muốn tìm phần trăm của hai số ta làm như sau: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  -Tìm thương của hai số.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  -Nhân thương đó với 100 rồi viết thêm kí hiệu % vào bên phải số tìm được.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/>
      <p:bldP spid="675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39825"/>
          </a:xfrm>
          <a:noFill/>
        </p:spPr>
        <p:txBody>
          <a:bodyPr anchorCtr="1"/>
          <a:lstStyle/>
          <a:p>
            <a:pPr eaLnBrk="1" hangingPunct="1"/>
            <a:r>
              <a:rPr lang="en-US" sz="2000" b="1" u="sng" smtClean="0"/>
              <a:t>Toán</a:t>
            </a:r>
            <a:br>
              <a:rPr lang="en-US" sz="2000" b="1" u="sng" smtClean="0"/>
            </a:br>
            <a:r>
              <a:rPr lang="en-US" sz="2000" b="1" smtClean="0">
                <a:solidFill>
                  <a:srgbClr val="008000"/>
                </a:solidFill>
              </a:rPr>
              <a:t>Giải toán về tỉ số phần tr</a:t>
            </a:r>
            <a:r>
              <a:rPr lang="vi-VN" sz="2000" b="1" smtClean="0">
                <a:solidFill>
                  <a:srgbClr val="008000"/>
                </a:solidFill>
              </a:rPr>
              <a:t>ă</a:t>
            </a:r>
            <a:r>
              <a:rPr lang="en-US" sz="2000" b="1" smtClean="0">
                <a:solidFill>
                  <a:srgbClr val="008000"/>
                </a:solidFill>
              </a:rPr>
              <a:t>m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1295400"/>
            <a:ext cx="441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latin typeface="Arial" pitchFamily="34" charset="0"/>
              </a:rPr>
              <a:t>II- Luyện tập: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0" y="2362200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Bài 1</a:t>
            </a:r>
            <a:r>
              <a:rPr lang="en-US" sz="2800">
                <a:latin typeface="Arial" pitchFamily="34" charset="0"/>
              </a:rPr>
              <a:t>: Viết thành 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(theo mẫu)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09600" y="3429000"/>
            <a:ext cx="800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0,57;              0,3;             0,234;             1,35.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228600" y="472440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66FF"/>
                </a:solidFill>
                <a:latin typeface="Arial" pitchFamily="34" charset="0"/>
              </a:rPr>
              <a:t>Mẫu : 0,57  = 57 %</a:t>
            </a:r>
          </a:p>
        </p:txBody>
      </p:sp>
      <p:sp>
        <p:nvSpPr>
          <p:cNvPr id="9223" name="Text Box 55"/>
          <p:cNvSpPr txBox="1">
            <a:spLocks noChangeArrowheads="1"/>
          </p:cNvSpPr>
          <p:nvPr/>
        </p:nvSpPr>
        <p:spPr bwMode="auto">
          <a:xfrm>
            <a:off x="1355725" y="56800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5" grpId="0"/>
      <p:bldP spid="72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39825"/>
          </a:xfrm>
          <a:noFill/>
        </p:spPr>
        <p:txBody>
          <a:bodyPr anchorCtr="1"/>
          <a:lstStyle/>
          <a:p>
            <a:pPr eaLnBrk="1" hangingPunct="1"/>
            <a:r>
              <a:rPr lang="en-US" sz="2000" b="1" u="sng" smtClean="0"/>
              <a:t>Toán</a:t>
            </a:r>
            <a:br>
              <a:rPr lang="en-US" sz="2000" b="1" u="sng" smtClean="0"/>
            </a:br>
            <a:r>
              <a:rPr lang="en-US" sz="2000" b="1" smtClean="0">
                <a:solidFill>
                  <a:srgbClr val="008000"/>
                </a:solidFill>
              </a:rPr>
              <a:t>Giải toán về tỉ số phần tr</a:t>
            </a:r>
            <a:r>
              <a:rPr lang="vi-VN" sz="2000" b="1" smtClean="0">
                <a:solidFill>
                  <a:srgbClr val="008000"/>
                </a:solidFill>
              </a:rPr>
              <a:t>ă</a:t>
            </a:r>
            <a:r>
              <a:rPr lang="en-US" sz="2000" b="1" smtClean="0">
                <a:solidFill>
                  <a:srgbClr val="008000"/>
                </a:solidFill>
              </a:rPr>
              <a:t>m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0" y="1295400"/>
            <a:ext cx="441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latin typeface="Arial" pitchFamily="34" charset="0"/>
              </a:rPr>
              <a:t>II- Luyện tập: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228600" y="2286000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33CC"/>
                </a:solidFill>
                <a:latin typeface="Arial" pitchFamily="34" charset="0"/>
              </a:rPr>
              <a:t>Bài 2</a:t>
            </a:r>
            <a:r>
              <a:rPr lang="en-US" sz="2800">
                <a:solidFill>
                  <a:srgbClr val="0033CC"/>
                </a:solidFill>
                <a:latin typeface="Arial" pitchFamily="34" charset="0"/>
              </a:rPr>
              <a:t>:</a:t>
            </a:r>
            <a:r>
              <a:rPr lang="en-US" sz="2800">
                <a:latin typeface="Arial" pitchFamily="34" charset="0"/>
              </a:rPr>
              <a:t> Tính 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của hai số (theo mẫu) :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609600" y="3581400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800">
                <a:latin typeface="Arial" pitchFamily="34" charset="0"/>
              </a:rPr>
              <a:t>19 và 30 ;           b)  45 và 61;           c) 1,2  và 26.        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914400" y="4724400"/>
            <a:ext cx="739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66FF"/>
                </a:solidFill>
                <a:latin typeface="Arial" pitchFamily="34" charset="0"/>
              </a:rPr>
              <a:t>Mẫu : 19  :   30  =  0,6333 … =  63,33 %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1355725" y="56800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63496" grpId="0"/>
      <p:bldP spid="63497" grpId="0"/>
      <p:bldP spid="6349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</TotalTime>
  <Words>620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Times New Roman</vt:lpstr>
      <vt:lpstr>Arial</vt:lpstr>
      <vt:lpstr>Default Design</vt:lpstr>
      <vt:lpstr>Microsoft Equation 3.0</vt:lpstr>
      <vt:lpstr>Slide 1</vt:lpstr>
      <vt:lpstr>Kiểm tra bài cũ</vt:lpstr>
      <vt:lpstr>Toán </vt:lpstr>
      <vt:lpstr>Slide 4</vt:lpstr>
      <vt:lpstr>Toán Giải toán về tỉ số phần trăm</vt:lpstr>
      <vt:lpstr>Toán Giải toán về tỉ số phần trăm</vt:lpstr>
      <vt:lpstr>Slide 7</vt:lpstr>
      <vt:lpstr>Toán Giải toán về tỉ số phần trăm</vt:lpstr>
      <vt:lpstr>Toán Giải toán về tỉ số phần trăm</vt:lpstr>
      <vt:lpstr>Slide 10</vt:lpstr>
      <vt:lpstr>Slide 11</vt:lpstr>
    </vt:vector>
  </TitlesOfParts>
  <Company>299 Tran Phu - Tu Son - B.N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Đoàn Trị</dc:title>
  <dc:creator>C.T Co Phan Hong Ha</dc:creator>
  <cp:lastModifiedBy>CSTeam</cp:lastModifiedBy>
  <cp:revision>129</cp:revision>
  <dcterms:created xsi:type="dcterms:W3CDTF">2008-12-03T11:16:06Z</dcterms:created>
  <dcterms:modified xsi:type="dcterms:W3CDTF">2016-06-30T03:34:50Z</dcterms:modified>
</cp:coreProperties>
</file>