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74" r:id="rId5"/>
    <p:sldId id="262" r:id="rId6"/>
    <p:sldId id="268" r:id="rId7"/>
    <p:sldId id="267" r:id="rId8"/>
    <p:sldId id="263" r:id="rId9"/>
    <p:sldId id="270" r:id="rId10"/>
    <p:sldId id="277" r:id="rId11"/>
    <p:sldId id="273" r:id="rId12"/>
    <p:sldId id="276" r:id="rId13"/>
    <p:sldId id="265" r:id="rId14"/>
    <p:sldId id="271" r:id="rId15"/>
  </p:sldIdLst>
  <p:sldSz cx="9144000" cy="6858000" type="screen4x3"/>
  <p:notesSz cx="6858000" cy="9144000"/>
  <p:defaultTextStyle>
    <a:defPPr>
      <a:defRPr lang="en-US"/>
    </a:defPPr>
    <a:lvl1pPr algn="l" rtl="0" fontAlgn="base">
      <a:spcBef>
        <a:spcPct val="0"/>
      </a:spcBef>
      <a:spcAft>
        <a:spcPct val="0"/>
      </a:spcAft>
      <a:defRPr sz="1400" kern="1200">
        <a:solidFill>
          <a:schemeClr val="tx1"/>
        </a:solidFill>
        <a:latin typeface="Arial" charset="0"/>
        <a:ea typeface="+mn-ea"/>
        <a:cs typeface="+mn-cs"/>
      </a:defRPr>
    </a:lvl1pPr>
    <a:lvl2pPr marL="457200" algn="l" rtl="0" fontAlgn="base">
      <a:spcBef>
        <a:spcPct val="0"/>
      </a:spcBef>
      <a:spcAft>
        <a:spcPct val="0"/>
      </a:spcAft>
      <a:defRPr sz="1400" kern="1200">
        <a:solidFill>
          <a:schemeClr val="tx1"/>
        </a:solidFill>
        <a:latin typeface="Arial" charset="0"/>
        <a:ea typeface="+mn-ea"/>
        <a:cs typeface="+mn-cs"/>
      </a:defRPr>
    </a:lvl2pPr>
    <a:lvl3pPr marL="914400" algn="l" rtl="0" fontAlgn="base">
      <a:spcBef>
        <a:spcPct val="0"/>
      </a:spcBef>
      <a:spcAft>
        <a:spcPct val="0"/>
      </a:spcAft>
      <a:defRPr sz="1400" kern="1200">
        <a:solidFill>
          <a:schemeClr val="tx1"/>
        </a:solidFill>
        <a:latin typeface="Arial" charset="0"/>
        <a:ea typeface="+mn-ea"/>
        <a:cs typeface="+mn-cs"/>
      </a:defRPr>
    </a:lvl3pPr>
    <a:lvl4pPr marL="1371600" algn="l" rtl="0" fontAlgn="base">
      <a:spcBef>
        <a:spcPct val="0"/>
      </a:spcBef>
      <a:spcAft>
        <a:spcPct val="0"/>
      </a:spcAft>
      <a:defRPr sz="1400" kern="1200">
        <a:solidFill>
          <a:schemeClr val="tx1"/>
        </a:solidFill>
        <a:latin typeface="Arial" charset="0"/>
        <a:ea typeface="+mn-ea"/>
        <a:cs typeface="+mn-cs"/>
      </a:defRPr>
    </a:lvl4pPr>
    <a:lvl5pPr marL="1828800" algn="l"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2ACD6"/>
    <a:srgbClr val="FCA2C2"/>
    <a:srgbClr val="FFCCFF"/>
    <a:srgbClr val="FF3300"/>
    <a:srgbClr val="3333CC"/>
    <a:srgbClr val="FFFFFF"/>
    <a:srgbClr val="0000CC"/>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734" autoAdjust="0"/>
    <p:restoredTop sz="94660"/>
  </p:normalViewPr>
  <p:slideViewPr>
    <p:cSldViewPr>
      <p:cViewPr varScale="1">
        <p:scale>
          <a:sx n="38" d="100"/>
          <a:sy n="38" d="100"/>
        </p:scale>
        <p:origin x="-142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11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8D7CF0E-AE7D-4829-B2C0-55ADC4B6B17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F641518-8068-4EC8-BF16-A90861E630D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69BEF7B-6950-4C68-AE50-1CA1B4B0D1F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E18A8A-8941-4EDA-B3E1-1DF2AD8E1B0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BFE860-0D35-471F-8AE6-1B34C7CFC6E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963E227-D840-4E6A-BC57-477E2303EF5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B886842-D55E-4400-BED1-3DA9A604FF7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49E923D-FB2E-4C03-8250-08B9FB6EBA1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CF2A585-62BE-4D5C-9813-60844DDD20F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36D99F-1B49-4F12-8A3D-79F8FD03FCC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DD20B90-701C-4336-B118-317014113E3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vl1pPr>
          </a:lstStyle>
          <a:p>
            <a:pPr>
              <a:defRPr/>
            </a:pPr>
            <a:fld id="{1336C82C-8845-4444-A4D6-E4F683AD19D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11" name="AutoShape 19"/>
          <p:cNvSpPr>
            <a:spLocks noChangeArrowheads="1"/>
          </p:cNvSpPr>
          <p:nvPr/>
        </p:nvSpPr>
        <p:spPr bwMode="auto">
          <a:xfrm>
            <a:off x="609600" y="2057400"/>
            <a:ext cx="8534400" cy="2514600"/>
          </a:xfrm>
          <a:prstGeom prst="horizontalScroll">
            <a:avLst>
              <a:gd name="adj" fmla="val 12500"/>
            </a:avLst>
          </a:prstGeom>
          <a:solidFill>
            <a:schemeClr val="accent1"/>
          </a:solidFill>
          <a:ln w="9525">
            <a:solidFill>
              <a:schemeClr val="tx1"/>
            </a:solidFill>
            <a:round/>
            <a:headEnd/>
            <a:tailEnd/>
          </a:ln>
        </p:spPr>
        <p:txBody>
          <a:bodyPr wrap="none" anchor="ctr"/>
          <a:lstStyle/>
          <a:p>
            <a:endParaRPr lang="en-US" sz="1200"/>
          </a:p>
        </p:txBody>
      </p:sp>
      <p:sp>
        <p:nvSpPr>
          <p:cNvPr id="2051" name="Text Box 12"/>
          <p:cNvSpPr txBox="1">
            <a:spLocks noChangeArrowheads="1"/>
          </p:cNvSpPr>
          <p:nvPr/>
        </p:nvSpPr>
        <p:spPr bwMode="auto">
          <a:xfrm>
            <a:off x="2286000" y="1447800"/>
            <a:ext cx="4343400" cy="276225"/>
          </a:xfrm>
          <a:prstGeom prst="rect">
            <a:avLst/>
          </a:prstGeom>
          <a:noFill/>
          <a:ln w="9525">
            <a:noFill/>
            <a:miter lim="800000"/>
            <a:headEnd/>
            <a:tailEnd/>
          </a:ln>
        </p:spPr>
        <p:txBody>
          <a:bodyPr>
            <a:spAutoFit/>
          </a:bodyPr>
          <a:lstStyle/>
          <a:p>
            <a:pPr>
              <a:spcBef>
                <a:spcPct val="50000"/>
              </a:spcBef>
            </a:pPr>
            <a:endParaRPr lang="en-US" sz="1200"/>
          </a:p>
        </p:txBody>
      </p:sp>
      <p:sp>
        <p:nvSpPr>
          <p:cNvPr id="8200" name="Rectangle 8"/>
          <p:cNvSpPr>
            <a:spLocks noGrp="1" noChangeArrowheads="1"/>
          </p:cNvSpPr>
          <p:nvPr>
            <p:ph type="body" idx="1"/>
          </p:nvPr>
        </p:nvSpPr>
        <p:spPr>
          <a:xfrm>
            <a:off x="914400" y="2438400"/>
            <a:ext cx="8229600" cy="2362200"/>
          </a:xfrm>
        </p:spPr>
        <p:txBody>
          <a:bodyPr/>
          <a:lstStyle/>
          <a:p>
            <a:pPr eaLnBrk="1" hangingPunct="1"/>
            <a:r>
              <a:rPr lang="en-US" smtClean="0">
                <a:solidFill>
                  <a:srgbClr val="FF6600"/>
                </a:solidFill>
              </a:rPr>
              <a:t>Bài 1:.                                  Từ những điều quan sát được,                 cho bài văn</a:t>
            </a:r>
          </a:p>
        </p:txBody>
      </p:sp>
      <p:sp>
        <p:nvSpPr>
          <p:cNvPr id="2053" name="Text Box 13"/>
          <p:cNvSpPr txBox="1">
            <a:spLocks noChangeArrowheads="1"/>
          </p:cNvSpPr>
          <p:nvPr/>
        </p:nvSpPr>
        <p:spPr bwMode="auto">
          <a:xfrm>
            <a:off x="1371600" y="1981200"/>
            <a:ext cx="4191000" cy="276225"/>
          </a:xfrm>
          <a:prstGeom prst="rect">
            <a:avLst/>
          </a:prstGeom>
          <a:noFill/>
          <a:ln w="9525">
            <a:noFill/>
            <a:miter lim="800000"/>
            <a:headEnd/>
            <a:tailEnd/>
          </a:ln>
        </p:spPr>
        <p:txBody>
          <a:bodyPr>
            <a:spAutoFit/>
          </a:bodyPr>
          <a:lstStyle/>
          <a:p>
            <a:pPr>
              <a:spcBef>
                <a:spcPct val="50000"/>
              </a:spcBef>
            </a:pPr>
            <a:endParaRPr lang="en-US" sz="1200"/>
          </a:p>
        </p:txBody>
      </p:sp>
      <p:sp>
        <p:nvSpPr>
          <p:cNvPr id="2054" name="WordArt 15"/>
          <p:cNvSpPr>
            <a:spLocks noChangeArrowheads="1" noChangeShapeType="1" noTextEdit="1"/>
          </p:cNvSpPr>
          <p:nvPr/>
        </p:nvSpPr>
        <p:spPr bwMode="auto">
          <a:xfrm>
            <a:off x="2743200" y="457200"/>
            <a:ext cx="3152775" cy="533400"/>
          </a:xfrm>
          <a:prstGeom prst="rect">
            <a:avLst/>
          </a:prstGeom>
        </p:spPr>
        <p:txBody>
          <a:bodyPr wrap="none" fromWordArt="1">
            <a:prstTxWarp prst="textPlain">
              <a:avLst>
                <a:gd name="adj" fmla="val 50000"/>
              </a:avLst>
            </a:prstTxWarp>
          </a:bodyPr>
          <a:lstStyle/>
          <a:p>
            <a:pPr algn="ctr"/>
            <a:r>
              <a:rPr lang="en-US" sz="2000" b="1" kern="10">
                <a:ln w="9525">
                  <a:noFill/>
                  <a:round/>
                  <a:headEnd/>
                  <a:tailEnd/>
                </a:ln>
                <a:solidFill>
                  <a:srgbClr val="0000FF"/>
                </a:solidFill>
                <a:effectLst>
                  <a:outerShdw dist="45791" dir="2021404" algn="ctr" rotWithShape="0">
                    <a:srgbClr val="B2B2B2">
                      <a:alpha val="79999"/>
                    </a:srgbClr>
                  </a:outerShdw>
                </a:effectLst>
                <a:latin typeface="Arial"/>
                <a:cs typeface="Arial"/>
              </a:rPr>
              <a:t>TẬP LÀM VĂN:</a:t>
            </a:r>
          </a:p>
        </p:txBody>
      </p:sp>
      <p:sp>
        <p:nvSpPr>
          <p:cNvPr id="2055" name="WordArt 18"/>
          <p:cNvSpPr>
            <a:spLocks noChangeArrowheads="1" noChangeShapeType="1" noTextEdit="1"/>
          </p:cNvSpPr>
          <p:nvPr/>
        </p:nvSpPr>
        <p:spPr bwMode="auto">
          <a:xfrm>
            <a:off x="2133600" y="1066800"/>
            <a:ext cx="4648200" cy="609600"/>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latin typeface="Arial"/>
                <a:cs typeface="Arial"/>
              </a:rPr>
              <a:t>LUYỆN TẬP TẢ CẢNH</a:t>
            </a:r>
          </a:p>
        </p:txBody>
      </p:sp>
      <p:sp>
        <p:nvSpPr>
          <p:cNvPr id="8214" name="Rectangle 22"/>
          <p:cNvSpPr>
            <a:spLocks noChangeArrowheads="1"/>
          </p:cNvSpPr>
          <p:nvPr/>
        </p:nvSpPr>
        <p:spPr bwMode="auto">
          <a:xfrm>
            <a:off x="4191000" y="2971800"/>
            <a:ext cx="2274888" cy="523875"/>
          </a:xfrm>
          <a:prstGeom prst="rect">
            <a:avLst/>
          </a:prstGeom>
          <a:noFill/>
          <a:ln w="9525">
            <a:noFill/>
            <a:miter lim="800000"/>
            <a:headEnd/>
            <a:tailEnd/>
          </a:ln>
        </p:spPr>
        <p:txBody>
          <a:bodyPr>
            <a:spAutoFit/>
          </a:bodyPr>
          <a:lstStyle/>
          <a:p>
            <a:r>
              <a:rPr lang="en-US" sz="2800">
                <a:solidFill>
                  <a:srgbClr val="FF6600"/>
                </a:solidFill>
              </a:rPr>
              <a:t>lập dàn ý  </a:t>
            </a:r>
          </a:p>
        </p:txBody>
      </p:sp>
      <p:sp>
        <p:nvSpPr>
          <p:cNvPr id="8216" name="Rectangle 24"/>
          <p:cNvSpPr>
            <a:spLocks noChangeArrowheads="1"/>
          </p:cNvSpPr>
          <p:nvPr/>
        </p:nvSpPr>
        <p:spPr bwMode="auto">
          <a:xfrm>
            <a:off x="1371600" y="3581400"/>
            <a:ext cx="3440113" cy="523875"/>
          </a:xfrm>
          <a:prstGeom prst="rect">
            <a:avLst/>
          </a:prstGeom>
          <a:noFill/>
          <a:ln w="9525">
            <a:noFill/>
            <a:miter lim="800000"/>
            <a:headEnd/>
            <a:tailEnd/>
          </a:ln>
        </p:spPr>
        <p:txBody>
          <a:bodyPr wrap="none">
            <a:spAutoFit/>
          </a:bodyPr>
          <a:lstStyle/>
          <a:p>
            <a:pPr>
              <a:spcBef>
                <a:spcPct val="20000"/>
              </a:spcBef>
            </a:pPr>
            <a:r>
              <a:rPr lang="en-US" sz="2800">
                <a:solidFill>
                  <a:srgbClr val="FF6600"/>
                </a:solidFill>
              </a:rPr>
              <a:t>miêu tả ngôi trường</a:t>
            </a:r>
            <a:r>
              <a:rPr lang="en-US" sz="2800">
                <a:solidFill>
                  <a:srgbClr val="3333CC"/>
                </a:solidFill>
              </a:rPr>
              <a:t>.</a:t>
            </a:r>
          </a:p>
        </p:txBody>
      </p:sp>
      <p:sp>
        <p:nvSpPr>
          <p:cNvPr id="8217" name="Rectangle 25"/>
          <p:cNvSpPr>
            <a:spLocks noChangeArrowheads="1"/>
          </p:cNvSpPr>
          <p:nvPr/>
        </p:nvSpPr>
        <p:spPr bwMode="auto">
          <a:xfrm>
            <a:off x="2514600" y="2438400"/>
            <a:ext cx="4114800" cy="523875"/>
          </a:xfrm>
          <a:prstGeom prst="rect">
            <a:avLst/>
          </a:prstGeom>
          <a:noFill/>
          <a:ln w="9525">
            <a:noFill/>
            <a:miter lim="800000"/>
            <a:headEnd/>
            <a:tailEnd/>
          </a:ln>
        </p:spPr>
        <p:txBody>
          <a:bodyPr>
            <a:spAutoFit/>
          </a:bodyPr>
          <a:lstStyle/>
          <a:p>
            <a:r>
              <a:rPr lang="en-US" sz="2800">
                <a:solidFill>
                  <a:srgbClr val="FF6600"/>
                </a:solidFill>
              </a:rPr>
              <a:t>Quan sát trường 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8200">
                                            <p:txEl>
                                              <p:pRg st="0" end="0"/>
                                            </p:txEl>
                                          </p:spTgt>
                                        </p:tgtEl>
                                        <p:attrNameLst>
                                          <p:attrName>style.visibility</p:attrName>
                                        </p:attrNameLst>
                                      </p:cBhvr>
                                      <p:to>
                                        <p:strVal val="visible"/>
                                      </p:to>
                                    </p:set>
                                    <p:anim calcmode="lin" valueType="num">
                                      <p:cBhvr>
                                        <p:cTn id="7" dur="1000" fill="hold"/>
                                        <p:tgtEl>
                                          <p:spTgt spid="8200">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8200">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8200">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200">
                                            <p:txEl>
                                              <p:pRg st="0" end="0"/>
                                            </p:txEl>
                                          </p:spTgt>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8211"/>
                                        </p:tgtEl>
                                        <p:attrNameLst>
                                          <p:attrName>style.visibility</p:attrName>
                                        </p:attrNameLst>
                                      </p:cBhvr>
                                      <p:to>
                                        <p:strVal val="visible"/>
                                      </p:to>
                                    </p:set>
                                    <p:anim calcmode="lin" valueType="num">
                                      <p:cBhvr>
                                        <p:cTn id="13" dur="1000" fill="hold"/>
                                        <p:tgtEl>
                                          <p:spTgt spid="8211"/>
                                        </p:tgtEl>
                                        <p:attrNameLst>
                                          <p:attrName>ppt_w</p:attrName>
                                        </p:attrNameLst>
                                      </p:cBhvr>
                                      <p:tavLst>
                                        <p:tav tm="0">
                                          <p:val>
                                            <p:fltVal val="0"/>
                                          </p:val>
                                        </p:tav>
                                        <p:tav tm="100000">
                                          <p:val>
                                            <p:strVal val="#ppt_w"/>
                                          </p:val>
                                        </p:tav>
                                      </p:tavLst>
                                    </p:anim>
                                    <p:anim calcmode="lin" valueType="num">
                                      <p:cBhvr>
                                        <p:cTn id="14" dur="1000" fill="hold"/>
                                        <p:tgtEl>
                                          <p:spTgt spid="8211"/>
                                        </p:tgtEl>
                                        <p:attrNameLst>
                                          <p:attrName>ppt_h</p:attrName>
                                        </p:attrNameLst>
                                      </p:cBhvr>
                                      <p:tavLst>
                                        <p:tav tm="0">
                                          <p:val>
                                            <p:fltVal val="0"/>
                                          </p:val>
                                        </p:tav>
                                        <p:tav tm="100000">
                                          <p:val>
                                            <p:strVal val="#ppt_h"/>
                                          </p:val>
                                        </p:tav>
                                      </p:tavLst>
                                    </p:anim>
                                    <p:anim calcmode="lin" valueType="num">
                                      <p:cBhvr>
                                        <p:cTn id="15" dur="1000" fill="hold"/>
                                        <p:tgtEl>
                                          <p:spTgt spid="8211"/>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8211"/>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grpId="0" nodeType="withEffect">
                                  <p:stCondLst>
                                    <p:cond delay="0"/>
                                  </p:stCondLst>
                                  <p:iterate type="lt">
                                    <p:tmPct val="0"/>
                                  </p:iterate>
                                  <p:childTnLst>
                                    <p:set>
                                      <p:cBhvr>
                                        <p:cTn id="18" dur="1" fill="hold">
                                          <p:stCondLst>
                                            <p:cond delay="0"/>
                                          </p:stCondLst>
                                        </p:cTn>
                                        <p:tgtEl>
                                          <p:spTgt spid="8217"/>
                                        </p:tgtEl>
                                        <p:attrNameLst>
                                          <p:attrName>style.visibility</p:attrName>
                                        </p:attrNameLst>
                                      </p:cBhvr>
                                      <p:to>
                                        <p:strVal val="visible"/>
                                      </p:to>
                                    </p:set>
                                    <p:anim calcmode="lin" valueType="num">
                                      <p:cBhvr>
                                        <p:cTn id="19" dur="1000" fill="hold"/>
                                        <p:tgtEl>
                                          <p:spTgt spid="8217"/>
                                        </p:tgtEl>
                                        <p:attrNameLst>
                                          <p:attrName>ppt_w</p:attrName>
                                        </p:attrNameLst>
                                      </p:cBhvr>
                                      <p:tavLst>
                                        <p:tav tm="0">
                                          <p:val>
                                            <p:fltVal val="0"/>
                                          </p:val>
                                        </p:tav>
                                        <p:tav tm="100000">
                                          <p:val>
                                            <p:strVal val="#ppt_w"/>
                                          </p:val>
                                        </p:tav>
                                      </p:tavLst>
                                    </p:anim>
                                    <p:anim calcmode="lin" valueType="num">
                                      <p:cBhvr>
                                        <p:cTn id="20" dur="1000" fill="hold"/>
                                        <p:tgtEl>
                                          <p:spTgt spid="8217"/>
                                        </p:tgtEl>
                                        <p:attrNameLst>
                                          <p:attrName>ppt_h</p:attrName>
                                        </p:attrNameLst>
                                      </p:cBhvr>
                                      <p:tavLst>
                                        <p:tav tm="0">
                                          <p:val>
                                            <p:fltVal val="0"/>
                                          </p:val>
                                        </p:tav>
                                        <p:tav tm="100000">
                                          <p:val>
                                            <p:strVal val="#ppt_h"/>
                                          </p:val>
                                        </p:tav>
                                      </p:tavLst>
                                    </p:anim>
                                    <p:anim calcmode="lin" valueType="num">
                                      <p:cBhvr>
                                        <p:cTn id="21" dur="1000" fill="hold"/>
                                        <p:tgtEl>
                                          <p:spTgt spid="8217"/>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8217"/>
                                        </p:tgtEl>
                                        <p:attrNameLst>
                                          <p:attrName>ppt_y</p:attrName>
                                        </p:attrNameLst>
                                      </p:cBhvr>
                                      <p:tavLst>
                                        <p:tav tm="0" fmla="#ppt_y+(sin(-2*pi*(1-$))*-#ppt_x+cos(-2*pi*(1-$))*(1-#ppt_y))*(1-$)">
                                          <p:val>
                                            <p:fltVal val="0"/>
                                          </p:val>
                                        </p:tav>
                                        <p:tav tm="100000">
                                          <p:val>
                                            <p:fltVal val="1"/>
                                          </p:val>
                                        </p:tav>
                                      </p:tavLst>
                                    </p:anim>
                                  </p:childTnLst>
                                </p:cTn>
                              </p:par>
                              <p:par>
                                <p:cTn id="23" presetID="15" presetClass="entr" presetSubtype="0" fill="hold" grpId="0" nodeType="withEffect">
                                  <p:stCondLst>
                                    <p:cond delay="0"/>
                                  </p:stCondLst>
                                  <p:iterate type="lt">
                                    <p:tmPct val="0"/>
                                  </p:iterate>
                                  <p:childTnLst>
                                    <p:set>
                                      <p:cBhvr>
                                        <p:cTn id="24" dur="1" fill="hold">
                                          <p:stCondLst>
                                            <p:cond delay="0"/>
                                          </p:stCondLst>
                                        </p:cTn>
                                        <p:tgtEl>
                                          <p:spTgt spid="8214"/>
                                        </p:tgtEl>
                                        <p:attrNameLst>
                                          <p:attrName>style.visibility</p:attrName>
                                        </p:attrNameLst>
                                      </p:cBhvr>
                                      <p:to>
                                        <p:strVal val="visible"/>
                                      </p:to>
                                    </p:set>
                                    <p:anim calcmode="lin" valueType="num">
                                      <p:cBhvr>
                                        <p:cTn id="25" dur="1000" fill="hold"/>
                                        <p:tgtEl>
                                          <p:spTgt spid="8214"/>
                                        </p:tgtEl>
                                        <p:attrNameLst>
                                          <p:attrName>ppt_w</p:attrName>
                                        </p:attrNameLst>
                                      </p:cBhvr>
                                      <p:tavLst>
                                        <p:tav tm="0">
                                          <p:val>
                                            <p:fltVal val="0"/>
                                          </p:val>
                                        </p:tav>
                                        <p:tav tm="100000">
                                          <p:val>
                                            <p:strVal val="#ppt_w"/>
                                          </p:val>
                                        </p:tav>
                                      </p:tavLst>
                                    </p:anim>
                                    <p:anim calcmode="lin" valueType="num">
                                      <p:cBhvr>
                                        <p:cTn id="26" dur="1000" fill="hold"/>
                                        <p:tgtEl>
                                          <p:spTgt spid="8214"/>
                                        </p:tgtEl>
                                        <p:attrNameLst>
                                          <p:attrName>ppt_h</p:attrName>
                                        </p:attrNameLst>
                                      </p:cBhvr>
                                      <p:tavLst>
                                        <p:tav tm="0">
                                          <p:val>
                                            <p:fltVal val="0"/>
                                          </p:val>
                                        </p:tav>
                                        <p:tav tm="100000">
                                          <p:val>
                                            <p:strVal val="#ppt_h"/>
                                          </p:val>
                                        </p:tav>
                                      </p:tavLst>
                                    </p:anim>
                                    <p:anim calcmode="lin" valueType="num">
                                      <p:cBhvr>
                                        <p:cTn id="27" dur="1000" fill="hold"/>
                                        <p:tgtEl>
                                          <p:spTgt spid="8214"/>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8214"/>
                                        </p:tgtEl>
                                        <p:attrNameLst>
                                          <p:attrName>ppt_y</p:attrName>
                                        </p:attrNameLst>
                                      </p:cBhvr>
                                      <p:tavLst>
                                        <p:tav tm="0" fmla="#ppt_y+(sin(-2*pi*(1-$))*-#ppt_x+cos(-2*pi*(1-$))*(1-#ppt_y))*(1-$)">
                                          <p:val>
                                            <p:fltVal val="0"/>
                                          </p:val>
                                        </p:tav>
                                        <p:tav tm="100000">
                                          <p:val>
                                            <p:fltVal val="1"/>
                                          </p:val>
                                        </p:tav>
                                      </p:tavLst>
                                    </p:anim>
                                  </p:childTnLst>
                                </p:cTn>
                              </p:par>
                              <p:par>
                                <p:cTn id="29" presetID="15" presetClass="entr" presetSubtype="0" fill="hold" grpId="0" nodeType="withEffect">
                                  <p:stCondLst>
                                    <p:cond delay="0"/>
                                  </p:stCondLst>
                                  <p:iterate type="lt">
                                    <p:tmPct val="0"/>
                                  </p:iterate>
                                  <p:childTnLst>
                                    <p:set>
                                      <p:cBhvr>
                                        <p:cTn id="30" dur="1" fill="hold">
                                          <p:stCondLst>
                                            <p:cond delay="0"/>
                                          </p:stCondLst>
                                        </p:cTn>
                                        <p:tgtEl>
                                          <p:spTgt spid="8216"/>
                                        </p:tgtEl>
                                        <p:attrNameLst>
                                          <p:attrName>style.visibility</p:attrName>
                                        </p:attrNameLst>
                                      </p:cBhvr>
                                      <p:to>
                                        <p:strVal val="visible"/>
                                      </p:to>
                                    </p:set>
                                    <p:anim calcmode="lin" valueType="num">
                                      <p:cBhvr>
                                        <p:cTn id="31" dur="1000" fill="hold"/>
                                        <p:tgtEl>
                                          <p:spTgt spid="8216"/>
                                        </p:tgtEl>
                                        <p:attrNameLst>
                                          <p:attrName>ppt_w</p:attrName>
                                        </p:attrNameLst>
                                      </p:cBhvr>
                                      <p:tavLst>
                                        <p:tav tm="0">
                                          <p:val>
                                            <p:fltVal val="0"/>
                                          </p:val>
                                        </p:tav>
                                        <p:tav tm="100000">
                                          <p:val>
                                            <p:strVal val="#ppt_w"/>
                                          </p:val>
                                        </p:tav>
                                      </p:tavLst>
                                    </p:anim>
                                    <p:anim calcmode="lin" valueType="num">
                                      <p:cBhvr>
                                        <p:cTn id="32" dur="1000" fill="hold"/>
                                        <p:tgtEl>
                                          <p:spTgt spid="8216"/>
                                        </p:tgtEl>
                                        <p:attrNameLst>
                                          <p:attrName>ppt_h</p:attrName>
                                        </p:attrNameLst>
                                      </p:cBhvr>
                                      <p:tavLst>
                                        <p:tav tm="0">
                                          <p:val>
                                            <p:fltVal val="0"/>
                                          </p:val>
                                        </p:tav>
                                        <p:tav tm="100000">
                                          <p:val>
                                            <p:strVal val="#ppt_h"/>
                                          </p:val>
                                        </p:tav>
                                      </p:tavLst>
                                    </p:anim>
                                    <p:anim calcmode="lin" valueType="num">
                                      <p:cBhvr>
                                        <p:cTn id="33" dur="1000" fill="hold"/>
                                        <p:tgtEl>
                                          <p:spTgt spid="8216"/>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821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0" presetClass="emph" presetSubtype="0" fill="hold" grpId="1" nodeType="clickEffect">
                                  <p:stCondLst>
                                    <p:cond delay="0"/>
                                  </p:stCondLst>
                                  <p:iterate type="lt">
                                    <p:tmPct val="10000"/>
                                  </p:iterate>
                                  <p:childTnLst>
                                    <p:set>
                                      <p:cBhvr override="childStyle">
                                        <p:cTn id="38" dur="500" autoRev="1" fill="hold"/>
                                        <p:tgtEl>
                                          <p:spTgt spid="8217"/>
                                        </p:tgtEl>
                                        <p:attrNameLst>
                                          <p:attrName>style.color</p:attrName>
                                        </p:attrNameLst>
                                      </p:cBhvr>
                                      <p:to>
                                        <p:clrVal>
                                          <a:schemeClr val="accent2"/>
                                        </p:clrVal>
                                      </p:to>
                                    </p:set>
                                    <p:set>
                                      <p:cBhvr>
                                        <p:cTn id="39" dur="500" autoRev="1" fill="hold"/>
                                        <p:tgtEl>
                                          <p:spTgt spid="8217"/>
                                        </p:tgtEl>
                                        <p:attrNameLst>
                                          <p:attrName>fillcolor</p:attrName>
                                        </p:attrNameLst>
                                      </p:cBhvr>
                                      <p:to>
                                        <p:clrVal>
                                          <a:schemeClr val="accent2"/>
                                        </p:clrVal>
                                      </p:to>
                                    </p:set>
                                    <p:set>
                                      <p:cBhvr>
                                        <p:cTn id="40" dur="500" autoRev="1" fill="hold"/>
                                        <p:tgtEl>
                                          <p:spTgt spid="8217"/>
                                        </p:tgtEl>
                                        <p:attrNameLst>
                                          <p:attrName>fill.type</p:attrName>
                                        </p:attrNameLst>
                                      </p:cBhvr>
                                      <p:to>
                                        <p:strVal val="solid"/>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20" presetClass="emph" presetSubtype="0" fill="hold" grpId="1" nodeType="clickEffect">
                                  <p:stCondLst>
                                    <p:cond delay="0"/>
                                  </p:stCondLst>
                                  <p:iterate type="lt">
                                    <p:tmPct val="10000"/>
                                  </p:iterate>
                                  <p:childTnLst>
                                    <p:set>
                                      <p:cBhvr override="childStyle">
                                        <p:cTn id="44" dur="500" autoRev="1" fill="hold"/>
                                        <p:tgtEl>
                                          <p:spTgt spid="8214"/>
                                        </p:tgtEl>
                                        <p:attrNameLst>
                                          <p:attrName>style.color</p:attrName>
                                        </p:attrNameLst>
                                      </p:cBhvr>
                                      <p:to>
                                        <p:clrVal>
                                          <a:schemeClr val="accent2"/>
                                        </p:clrVal>
                                      </p:to>
                                    </p:set>
                                    <p:set>
                                      <p:cBhvr>
                                        <p:cTn id="45" dur="500" autoRev="1" fill="hold"/>
                                        <p:tgtEl>
                                          <p:spTgt spid="8214"/>
                                        </p:tgtEl>
                                        <p:attrNameLst>
                                          <p:attrName>fillcolor</p:attrName>
                                        </p:attrNameLst>
                                      </p:cBhvr>
                                      <p:to>
                                        <p:clrVal>
                                          <a:schemeClr val="accent2"/>
                                        </p:clrVal>
                                      </p:to>
                                    </p:set>
                                    <p:set>
                                      <p:cBhvr>
                                        <p:cTn id="46" dur="500" autoRev="1" fill="hold"/>
                                        <p:tgtEl>
                                          <p:spTgt spid="8214"/>
                                        </p:tgtEl>
                                        <p:attrNameLst>
                                          <p:attrName>fill.type</p:attrName>
                                        </p:attrNameLst>
                                      </p:cBhvr>
                                      <p:to>
                                        <p:strVal val="solid"/>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20" presetClass="emph" presetSubtype="0" fill="hold" grpId="1" nodeType="clickEffect">
                                  <p:stCondLst>
                                    <p:cond delay="0"/>
                                  </p:stCondLst>
                                  <p:iterate type="lt">
                                    <p:tmPct val="10000"/>
                                  </p:iterate>
                                  <p:childTnLst>
                                    <p:set>
                                      <p:cBhvr override="childStyle">
                                        <p:cTn id="50" dur="500" autoRev="1" fill="hold"/>
                                        <p:tgtEl>
                                          <p:spTgt spid="8216"/>
                                        </p:tgtEl>
                                        <p:attrNameLst>
                                          <p:attrName>style.color</p:attrName>
                                        </p:attrNameLst>
                                      </p:cBhvr>
                                      <p:to>
                                        <p:clrVal>
                                          <a:schemeClr val="accent2"/>
                                        </p:clrVal>
                                      </p:to>
                                    </p:set>
                                    <p:set>
                                      <p:cBhvr>
                                        <p:cTn id="51" dur="500" autoRev="1" fill="hold"/>
                                        <p:tgtEl>
                                          <p:spTgt spid="8216"/>
                                        </p:tgtEl>
                                        <p:attrNameLst>
                                          <p:attrName>fillcolor</p:attrName>
                                        </p:attrNameLst>
                                      </p:cBhvr>
                                      <p:to>
                                        <p:clrVal>
                                          <a:schemeClr val="accent2"/>
                                        </p:clrVal>
                                      </p:to>
                                    </p:set>
                                    <p:set>
                                      <p:cBhvr>
                                        <p:cTn id="52" dur="500" autoRev="1" fill="hold"/>
                                        <p:tgtEl>
                                          <p:spTgt spid="821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11" grpId="0" animBg="1"/>
      <p:bldP spid="8200" grpId="0" build="p"/>
      <p:bldP spid="8214" grpId="0"/>
      <p:bldP spid="8214" grpId="1"/>
      <p:bldP spid="8216" grpId="0"/>
      <p:bldP spid="8216" grpId="1"/>
      <p:bldP spid="8217" grpId="0"/>
      <p:bldP spid="8217"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ChangeArrowheads="1"/>
          </p:cNvSpPr>
          <p:nvPr/>
        </p:nvSpPr>
        <p:spPr bwMode="auto">
          <a:xfrm>
            <a:off x="0" y="0"/>
            <a:ext cx="9144000" cy="3140075"/>
          </a:xfrm>
          <a:prstGeom prst="rect">
            <a:avLst/>
          </a:prstGeom>
          <a:noFill/>
          <a:ln w="9525">
            <a:noFill/>
            <a:miter lim="800000"/>
            <a:headEnd/>
            <a:tailEnd/>
          </a:ln>
        </p:spPr>
        <p:txBody>
          <a:bodyPr>
            <a:spAutoFit/>
          </a:bodyPr>
          <a:lstStyle/>
          <a:p>
            <a:r>
              <a:rPr lang="en-US" sz="2000" b="1">
                <a:solidFill>
                  <a:srgbClr val="FF3300"/>
                </a:solidFill>
              </a:rPr>
              <a:t>1.Mở bài:</a:t>
            </a:r>
            <a:r>
              <a:rPr lang="en-US" sz="2000">
                <a:solidFill>
                  <a:schemeClr val="tx2"/>
                </a:solidFill>
              </a:rPr>
              <a:t> </a:t>
            </a:r>
            <a:r>
              <a:rPr lang="en-US" sz="2000" b="1">
                <a:solidFill>
                  <a:schemeClr val="tx2"/>
                </a:solidFill>
              </a:rPr>
              <a:t>Giới thiệu bao quát :</a:t>
            </a:r>
            <a:r>
              <a:rPr lang="en-US" sz="2000">
                <a:solidFill>
                  <a:schemeClr val="tx2"/>
                </a:solidFill>
              </a:rPr>
              <a:t/>
            </a:r>
            <a:br>
              <a:rPr lang="en-US" sz="2000">
                <a:solidFill>
                  <a:schemeClr val="tx2"/>
                </a:solidFill>
              </a:rPr>
            </a:br>
            <a:r>
              <a:rPr lang="en-US" sz="2000">
                <a:solidFill>
                  <a:srgbClr val="FF33CC"/>
                </a:solidFill>
              </a:rPr>
              <a:t>- </a:t>
            </a:r>
            <a:r>
              <a:rPr lang="en-US" sz="2000">
                <a:solidFill>
                  <a:srgbClr val="0000FF"/>
                </a:solidFill>
              </a:rPr>
              <a:t>Trường nằm gần đường quốc lộ.  </a:t>
            </a:r>
            <a:br>
              <a:rPr lang="en-US" sz="2000">
                <a:solidFill>
                  <a:srgbClr val="0000FF"/>
                </a:solidFill>
              </a:rPr>
            </a:br>
            <a:r>
              <a:rPr lang="en-US" sz="2000">
                <a:solidFill>
                  <a:srgbClr val="0000FF"/>
                </a:solidFill>
              </a:rPr>
              <a:t>- Ngôi trường nổi bật dòng chữ: Trường Tiểu học Thi trấn Ái Tử. </a:t>
            </a:r>
          </a:p>
          <a:p>
            <a:r>
              <a:rPr lang="en-US" sz="2000">
                <a:solidFill>
                  <a:srgbClr val="0000FF"/>
                </a:solidFill>
              </a:rPr>
              <a:t>Những hàng cây xanh bao quanh.</a:t>
            </a:r>
            <a:br>
              <a:rPr lang="en-US" sz="2000">
                <a:solidFill>
                  <a:srgbClr val="0000FF"/>
                </a:solidFill>
              </a:rPr>
            </a:br>
            <a:r>
              <a:rPr lang="en-US" sz="2000" b="1">
                <a:solidFill>
                  <a:srgbClr val="FF3300"/>
                </a:solidFill>
              </a:rPr>
              <a:t>2.</a:t>
            </a:r>
            <a:r>
              <a:rPr lang="en-US" sz="2000">
                <a:solidFill>
                  <a:srgbClr val="FF3300"/>
                </a:solidFill>
              </a:rPr>
              <a:t> </a:t>
            </a:r>
            <a:r>
              <a:rPr lang="en-US" sz="2000" b="1">
                <a:solidFill>
                  <a:srgbClr val="FF3300"/>
                </a:solidFill>
              </a:rPr>
              <a:t>Thân bài</a:t>
            </a:r>
            <a:r>
              <a:rPr lang="en-US" sz="2000">
                <a:solidFill>
                  <a:srgbClr val="FF3300"/>
                </a:solidFill>
              </a:rPr>
              <a:t> :</a:t>
            </a:r>
            <a:r>
              <a:rPr lang="en-US" sz="2000" b="1">
                <a:solidFill>
                  <a:schemeClr val="tx2"/>
                </a:solidFill>
              </a:rPr>
              <a:t>Tả từng phần của cảnh trường</a:t>
            </a:r>
            <a:r>
              <a:rPr lang="en-US" sz="2000">
                <a:solidFill>
                  <a:srgbClr val="FFFF00"/>
                </a:solidFill>
              </a:rPr>
              <a:t> :</a:t>
            </a:r>
            <a:br>
              <a:rPr lang="en-US" sz="2000">
                <a:solidFill>
                  <a:srgbClr val="FFFF00"/>
                </a:solidFill>
              </a:rPr>
            </a:br>
            <a:r>
              <a:rPr lang="en-US" sz="2000">
                <a:solidFill>
                  <a:srgbClr val="CC0099"/>
                </a:solidFill>
              </a:rPr>
              <a:t>a, Sân trường</a:t>
            </a:r>
            <a:r>
              <a:rPr lang="en-US" sz="2000">
                <a:solidFill>
                  <a:srgbClr val="FF0066"/>
                </a:solidFill>
              </a:rPr>
              <a:t> :</a:t>
            </a:r>
            <a:r>
              <a:rPr lang="en-US" sz="2000">
                <a:solidFill>
                  <a:srgbClr val="0000FF"/>
                </a:solidFill>
              </a:rPr>
              <a:t>+ Sân xi măng rộng, giữa sân là cột cờ, trên sân có một số cây bàng cây phượng tỏa bóng mát rượi .</a:t>
            </a:r>
            <a:br>
              <a:rPr lang="en-US" sz="2000">
                <a:solidFill>
                  <a:srgbClr val="0000FF"/>
                </a:solidFill>
              </a:rPr>
            </a:br>
            <a:r>
              <a:rPr lang="en-US" sz="2000">
                <a:solidFill>
                  <a:srgbClr val="0000FF"/>
                </a:solidFill>
              </a:rPr>
              <a:t>+ Bồn hoa, ghế đá.</a:t>
            </a:r>
            <a:br>
              <a:rPr lang="en-US" sz="2000">
                <a:solidFill>
                  <a:srgbClr val="0000FF"/>
                </a:solidFill>
              </a:rPr>
            </a:br>
            <a:r>
              <a:rPr lang="en-US" sz="2000">
                <a:solidFill>
                  <a:srgbClr val="0000FF"/>
                </a:solidFill>
              </a:rPr>
              <a:t>+ Hoạt động của học sinh: Tiếng cười nói bước chân chạy nhảy, …</a:t>
            </a:r>
            <a:br>
              <a:rPr lang="en-US" sz="2000">
                <a:solidFill>
                  <a:srgbClr val="0000FF"/>
                </a:solidFill>
              </a:rPr>
            </a:br>
            <a:endParaRPr lang="en-US" sz="2000">
              <a:solidFill>
                <a:srgbClr val="0000FF"/>
              </a:solidFill>
            </a:endParaRPr>
          </a:p>
        </p:txBody>
      </p:sp>
      <p:sp>
        <p:nvSpPr>
          <p:cNvPr id="54277" name="Rectangle 5"/>
          <p:cNvSpPr>
            <a:spLocks noChangeArrowheads="1"/>
          </p:cNvSpPr>
          <p:nvPr/>
        </p:nvSpPr>
        <p:spPr bwMode="auto">
          <a:xfrm>
            <a:off x="0" y="5546725"/>
            <a:ext cx="9144000" cy="1311275"/>
          </a:xfrm>
          <a:prstGeom prst="rect">
            <a:avLst/>
          </a:prstGeom>
          <a:noFill/>
          <a:ln w="9525">
            <a:noFill/>
            <a:miter lim="800000"/>
            <a:headEnd/>
            <a:tailEnd/>
          </a:ln>
        </p:spPr>
        <p:txBody>
          <a:bodyPr>
            <a:spAutoFit/>
          </a:bodyPr>
          <a:lstStyle/>
          <a:p>
            <a:r>
              <a:rPr lang="en-US" sz="2000" b="1">
                <a:solidFill>
                  <a:srgbClr val="FF3300"/>
                </a:solidFill>
              </a:rPr>
              <a:t>3. Kết bài:</a:t>
            </a:r>
            <a:r>
              <a:rPr lang="en-US" sz="2000">
                <a:solidFill>
                  <a:schemeClr val="tx2"/>
                </a:solidFill>
              </a:rPr>
              <a:t> </a:t>
            </a:r>
            <a:r>
              <a:rPr lang="en-US" sz="2000" b="1">
                <a:solidFill>
                  <a:schemeClr val="tx2"/>
                </a:solidFill>
              </a:rPr>
              <a:t>Cảm nghĩ của em về ngôi trường</a:t>
            </a:r>
            <a:r>
              <a:rPr lang="en-US" sz="2000" b="1">
                <a:solidFill>
                  <a:srgbClr val="0000FF"/>
                </a:solidFill>
              </a:rPr>
              <a:t/>
            </a:r>
            <a:br>
              <a:rPr lang="en-US" sz="2000" b="1">
                <a:solidFill>
                  <a:srgbClr val="0000FF"/>
                </a:solidFill>
              </a:rPr>
            </a:br>
            <a:r>
              <a:rPr lang="en-US" sz="2000">
                <a:solidFill>
                  <a:srgbClr val="0000FF"/>
                </a:solidFill>
              </a:rPr>
              <a:t>+ Em yêu quý tự hào về trường.</a:t>
            </a:r>
            <a:br>
              <a:rPr lang="en-US" sz="2000">
                <a:solidFill>
                  <a:srgbClr val="0000FF"/>
                </a:solidFill>
              </a:rPr>
            </a:br>
            <a:r>
              <a:rPr lang="en-US" sz="2000">
                <a:solidFill>
                  <a:srgbClr val="0000FF"/>
                </a:solidFill>
              </a:rPr>
              <a:t>+ Em góp phần bảo vệ ngôi trường</a:t>
            </a:r>
            <a:br>
              <a:rPr lang="en-US" sz="2000">
                <a:solidFill>
                  <a:srgbClr val="0000FF"/>
                </a:solidFill>
              </a:rPr>
            </a:br>
            <a:r>
              <a:rPr lang="en-US" sz="2000">
                <a:solidFill>
                  <a:srgbClr val="0000FF"/>
                </a:solidFill>
              </a:rPr>
              <a:t>+ Học tốt tô điểm truyền thống tốt đẹp cho nhà trường .</a:t>
            </a:r>
          </a:p>
        </p:txBody>
      </p:sp>
      <p:sp>
        <p:nvSpPr>
          <p:cNvPr id="54278" name="Rectangle 6"/>
          <p:cNvSpPr>
            <a:spLocks noChangeArrowheads="1"/>
          </p:cNvSpPr>
          <p:nvPr/>
        </p:nvSpPr>
        <p:spPr bwMode="auto">
          <a:xfrm>
            <a:off x="0" y="2819400"/>
            <a:ext cx="8969375" cy="2835275"/>
          </a:xfrm>
          <a:prstGeom prst="rect">
            <a:avLst/>
          </a:prstGeom>
          <a:noFill/>
          <a:ln w="9525">
            <a:noFill/>
            <a:miter lim="800000"/>
            <a:headEnd/>
            <a:tailEnd/>
          </a:ln>
        </p:spPr>
        <p:txBody>
          <a:bodyPr>
            <a:spAutoFit/>
          </a:bodyPr>
          <a:lstStyle/>
          <a:p>
            <a:r>
              <a:rPr lang="en-US" sz="2000" b="1">
                <a:solidFill>
                  <a:srgbClr val="CC0099"/>
                </a:solidFill>
              </a:rPr>
              <a:t>b. Lớp học :</a:t>
            </a:r>
            <a:r>
              <a:rPr lang="en-US" sz="2000" b="1">
                <a:solidFill>
                  <a:srgbClr val="FF0066"/>
                </a:solidFill>
              </a:rPr>
              <a:t/>
            </a:r>
            <a:br>
              <a:rPr lang="en-US" sz="2000" b="1">
                <a:solidFill>
                  <a:srgbClr val="FF0066"/>
                </a:solidFill>
              </a:rPr>
            </a:br>
            <a:r>
              <a:rPr lang="en-US" sz="2000">
                <a:solidFill>
                  <a:schemeClr val="accent2"/>
                </a:solidFill>
              </a:rPr>
              <a:t>+ Hai dãy nhà cao tầng nối liền nhau.</a:t>
            </a:r>
            <a:br>
              <a:rPr lang="en-US" sz="2000">
                <a:solidFill>
                  <a:schemeClr val="accent2"/>
                </a:solidFill>
              </a:rPr>
            </a:br>
            <a:r>
              <a:rPr lang="en-US" sz="2000">
                <a:solidFill>
                  <a:schemeClr val="accent2"/>
                </a:solidFill>
              </a:rPr>
              <a:t>+ Các lớp học thoáng mát: Có quạt trần đèn điện. Màn che nắng và tủ sách trưng bày sản phẩm của các em .</a:t>
            </a:r>
            <a:br>
              <a:rPr lang="en-US" sz="2000">
                <a:solidFill>
                  <a:schemeClr val="accent2"/>
                </a:solidFill>
              </a:rPr>
            </a:br>
            <a:r>
              <a:rPr lang="en-US" sz="2000">
                <a:solidFill>
                  <a:schemeClr val="accent2"/>
                </a:solidFill>
              </a:rPr>
              <a:t>+ Bàn ghế thẳng hàng tươm tất, </a:t>
            </a:r>
            <a:br>
              <a:rPr lang="en-US" sz="2000">
                <a:solidFill>
                  <a:schemeClr val="accent2"/>
                </a:solidFill>
              </a:rPr>
            </a:br>
            <a:r>
              <a:rPr lang="en-US" sz="2000" b="1">
                <a:solidFill>
                  <a:srgbClr val="CC0099"/>
                </a:solidFill>
              </a:rPr>
              <a:t>c. Phòng thư viện</a:t>
            </a:r>
            <a:r>
              <a:rPr lang="en-US" sz="2000" b="1">
                <a:solidFill>
                  <a:schemeClr val="accent2"/>
                </a:solidFill>
              </a:rPr>
              <a:t>:</a:t>
            </a:r>
            <a:r>
              <a:rPr lang="en-US" sz="2000">
                <a:solidFill>
                  <a:schemeClr val="accent2"/>
                </a:solidFill>
              </a:rPr>
              <a:t> Thiết bị, văn phòng</a:t>
            </a:r>
            <a:br>
              <a:rPr lang="en-US" sz="2000">
                <a:solidFill>
                  <a:schemeClr val="accent2"/>
                </a:solidFill>
              </a:rPr>
            </a:br>
            <a:r>
              <a:rPr lang="en-US" sz="2000" b="1">
                <a:solidFill>
                  <a:srgbClr val="FF33CC"/>
                </a:solidFill>
              </a:rPr>
              <a:t>d. Vườn trường</a:t>
            </a:r>
            <a:r>
              <a:rPr lang="en-US" sz="2000" b="1">
                <a:solidFill>
                  <a:schemeClr val="accent2"/>
                </a:solidFill>
              </a:rPr>
              <a:t> :</a:t>
            </a:r>
            <a:r>
              <a:rPr lang="en-US" sz="2000">
                <a:solidFill>
                  <a:schemeClr val="accent2"/>
                </a:solidFill>
              </a:rPr>
              <a:t/>
            </a:r>
            <a:br>
              <a:rPr lang="en-US" sz="2000">
                <a:solidFill>
                  <a:schemeClr val="accent2"/>
                </a:solidFill>
              </a:rPr>
            </a:br>
            <a:r>
              <a:rPr lang="en-US" sz="2000">
                <a:solidFill>
                  <a:schemeClr val="accent2"/>
                </a:solidFill>
              </a:rPr>
              <a:t>+ Cây trong vườn </a:t>
            </a:r>
            <a:br>
              <a:rPr lang="en-US" sz="2000">
                <a:solidFill>
                  <a:schemeClr val="accent2"/>
                </a:solidFill>
              </a:rPr>
            </a:br>
            <a:r>
              <a:rPr lang="en-US" sz="2000">
                <a:solidFill>
                  <a:schemeClr val="accent2"/>
                </a:solidFill>
              </a:rPr>
              <a:t>+ Hoạt động chăm sóc vườn trường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277"/>
                                        </p:tgtEl>
                                        <p:attrNameLst>
                                          <p:attrName>style.visibility</p:attrName>
                                        </p:attrNameLst>
                                      </p:cBhvr>
                                      <p:to>
                                        <p:strVal val="visible"/>
                                      </p:to>
                                    </p:set>
                                    <p:anim calcmode="lin" valueType="num">
                                      <p:cBhvr additive="base">
                                        <p:cTn id="7" dur="500" fill="hold"/>
                                        <p:tgtEl>
                                          <p:spTgt spid="54277"/>
                                        </p:tgtEl>
                                        <p:attrNameLst>
                                          <p:attrName>ppt_x</p:attrName>
                                        </p:attrNameLst>
                                      </p:cBhvr>
                                      <p:tavLst>
                                        <p:tav tm="0">
                                          <p:val>
                                            <p:strVal val="#ppt_x"/>
                                          </p:val>
                                        </p:tav>
                                        <p:tav tm="100000">
                                          <p:val>
                                            <p:strVal val="#ppt_x"/>
                                          </p:val>
                                        </p:tav>
                                      </p:tavLst>
                                    </p:anim>
                                    <p:anim calcmode="lin" valueType="num">
                                      <p:cBhvr additive="base">
                                        <p:cTn id="8" dur="500" fill="hold"/>
                                        <p:tgtEl>
                                          <p:spTgt spid="5427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278"/>
                                        </p:tgtEl>
                                        <p:attrNameLst>
                                          <p:attrName>style.visibility</p:attrName>
                                        </p:attrNameLst>
                                      </p:cBhvr>
                                      <p:to>
                                        <p:strVal val="visible"/>
                                      </p:to>
                                    </p:set>
                                    <p:anim calcmode="lin" valueType="num">
                                      <p:cBhvr additive="base">
                                        <p:cTn id="13" dur="500" fill="hold"/>
                                        <p:tgtEl>
                                          <p:spTgt spid="54278"/>
                                        </p:tgtEl>
                                        <p:attrNameLst>
                                          <p:attrName>ppt_x</p:attrName>
                                        </p:attrNameLst>
                                      </p:cBhvr>
                                      <p:tavLst>
                                        <p:tav tm="0">
                                          <p:val>
                                            <p:strVal val="#ppt_x"/>
                                          </p:val>
                                        </p:tav>
                                        <p:tav tm="100000">
                                          <p:val>
                                            <p:strVal val="#ppt_x"/>
                                          </p:val>
                                        </p:tav>
                                      </p:tavLst>
                                    </p:anim>
                                    <p:anim calcmode="lin" valueType="num">
                                      <p:cBhvr additive="base">
                                        <p:cTn id="14" dur="500" fill="hold"/>
                                        <p:tgtEl>
                                          <p:spTgt spid="5427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7" grpId="0"/>
      <p:bldP spid="5427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ChangeArrowheads="1"/>
          </p:cNvSpPr>
          <p:nvPr/>
        </p:nvSpPr>
        <p:spPr bwMode="auto">
          <a:xfrm>
            <a:off x="0" y="3276600"/>
            <a:ext cx="8458200" cy="3046413"/>
          </a:xfrm>
          <a:prstGeom prst="rect">
            <a:avLst/>
          </a:prstGeom>
          <a:noFill/>
          <a:ln w="9525">
            <a:noFill/>
            <a:miter lim="800000"/>
            <a:headEnd/>
            <a:tailEnd/>
          </a:ln>
        </p:spPr>
        <p:txBody>
          <a:bodyPr>
            <a:spAutoFit/>
          </a:bodyPr>
          <a:lstStyle/>
          <a:p>
            <a:r>
              <a:rPr lang="en-US" sz="3200">
                <a:solidFill>
                  <a:srgbClr val="FF0066"/>
                </a:solidFill>
              </a:rPr>
              <a:t>   </a:t>
            </a:r>
            <a:r>
              <a:rPr lang="en-US" sz="3200">
                <a:solidFill>
                  <a:schemeClr val="tx2"/>
                </a:solidFill>
              </a:rPr>
              <a:t>  </a:t>
            </a:r>
            <a:r>
              <a:rPr lang="en-US" sz="3200">
                <a:solidFill>
                  <a:srgbClr val="FF00FF"/>
                </a:solidFill>
              </a:rPr>
              <a:t>Khi ánh ban mai lan tỏa khắp nơi, em cùng bạn đến trường mà lòng đầy thích thú.  Kia ! trường của em sừng sững như một vị thần khổng lồ hiện ra trước mắt.  Trường nằm gần đường quốc lộ, nổi bật dòng chữ Trường tiểu học Thị trấn Ái Tử.</a:t>
            </a:r>
          </a:p>
        </p:txBody>
      </p:sp>
      <p:sp>
        <p:nvSpPr>
          <p:cNvPr id="12291" name="AutoShape 5"/>
          <p:cNvSpPr>
            <a:spLocks noChangeArrowheads="1"/>
          </p:cNvSpPr>
          <p:nvPr/>
        </p:nvSpPr>
        <p:spPr bwMode="auto">
          <a:xfrm>
            <a:off x="2743200" y="2514600"/>
            <a:ext cx="2362200" cy="609600"/>
          </a:xfrm>
          <a:prstGeom prst="flowChartTerminator">
            <a:avLst/>
          </a:prstGeom>
          <a:solidFill>
            <a:srgbClr val="FFCCFF"/>
          </a:solidFill>
          <a:ln w="9525">
            <a:solidFill>
              <a:schemeClr val="tx1"/>
            </a:solidFill>
            <a:miter lim="800000"/>
            <a:headEnd/>
            <a:tailEnd/>
          </a:ln>
        </p:spPr>
        <p:txBody>
          <a:bodyPr wrap="none" anchor="ctr"/>
          <a:lstStyle/>
          <a:p>
            <a:endParaRPr lang="en-US"/>
          </a:p>
        </p:txBody>
      </p:sp>
      <p:sp>
        <p:nvSpPr>
          <p:cNvPr id="12292" name="Rectangle 6"/>
          <p:cNvSpPr>
            <a:spLocks noChangeArrowheads="1"/>
          </p:cNvSpPr>
          <p:nvPr/>
        </p:nvSpPr>
        <p:spPr bwMode="auto">
          <a:xfrm>
            <a:off x="2971800" y="2590800"/>
            <a:ext cx="2057400" cy="519113"/>
          </a:xfrm>
          <a:prstGeom prst="rect">
            <a:avLst/>
          </a:prstGeom>
          <a:noFill/>
          <a:ln w="9525">
            <a:noFill/>
            <a:miter lim="800000"/>
            <a:headEnd/>
            <a:tailEnd/>
          </a:ln>
        </p:spPr>
        <p:txBody>
          <a:bodyPr>
            <a:spAutoFit/>
          </a:bodyPr>
          <a:lstStyle/>
          <a:p>
            <a:pPr>
              <a:spcBef>
                <a:spcPct val="20000"/>
              </a:spcBef>
              <a:buFontTx/>
              <a:buChar char="•"/>
            </a:pPr>
            <a:r>
              <a:rPr lang="en-US" sz="2800">
                <a:solidFill>
                  <a:srgbClr val="FF3300"/>
                </a:solidFill>
              </a:rPr>
              <a:t>Thân bài:</a:t>
            </a:r>
            <a:r>
              <a:rPr lang="en-US" sz="2400"/>
              <a:t> </a:t>
            </a:r>
          </a:p>
        </p:txBody>
      </p:sp>
      <p:sp>
        <p:nvSpPr>
          <p:cNvPr id="12293" name="WordArt 7"/>
          <p:cNvSpPr>
            <a:spLocks noChangeArrowheads="1" noChangeShapeType="1" noTextEdit="1"/>
          </p:cNvSpPr>
          <p:nvPr/>
        </p:nvSpPr>
        <p:spPr bwMode="auto">
          <a:xfrm>
            <a:off x="2743200" y="685800"/>
            <a:ext cx="3152775" cy="533400"/>
          </a:xfrm>
          <a:prstGeom prst="rect">
            <a:avLst/>
          </a:prstGeom>
        </p:spPr>
        <p:txBody>
          <a:bodyPr wrap="none" fromWordArt="1">
            <a:prstTxWarp prst="textPlain">
              <a:avLst>
                <a:gd name="adj" fmla="val 50000"/>
              </a:avLst>
            </a:prstTxWarp>
          </a:bodyPr>
          <a:lstStyle/>
          <a:p>
            <a:pPr algn="ctr"/>
            <a:r>
              <a:rPr lang="en-US" sz="2400" b="1" kern="10">
                <a:ln w="9525">
                  <a:noFill/>
                  <a:round/>
                  <a:headEnd/>
                  <a:tailEnd/>
                </a:ln>
                <a:solidFill>
                  <a:srgbClr val="0000FF"/>
                </a:solidFill>
                <a:effectLst>
                  <a:outerShdw dist="45791" dir="2021404" algn="ctr" rotWithShape="0">
                    <a:srgbClr val="B2B2B2">
                      <a:alpha val="79999"/>
                    </a:srgbClr>
                  </a:outerShdw>
                </a:effectLst>
                <a:latin typeface="Arial"/>
                <a:cs typeface="Arial"/>
              </a:rPr>
              <a:t>TẬP LÀM VĂN:</a:t>
            </a:r>
          </a:p>
        </p:txBody>
      </p:sp>
      <p:sp>
        <p:nvSpPr>
          <p:cNvPr id="12294" name="WordArt 8"/>
          <p:cNvSpPr>
            <a:spLocks noChangeArrowheads="1" noChangeShapeType="1" noTextEdit="1"/>
          </p:cNvSpPr>
          <p:nvPr/>
        </p:nvSpPr>
        <p:spPr bwMode="auto">
          <a:xfrm>
            <a:off x="2133600" y="1447800"/>
            <a:ext cx="4648200" cy="457200"/>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LUYỆN TẬP TẢ CẢNH</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6"/>
          <p:cNvSpPr>
            <a:spLocks noChangeArrowheads="1"/>
          </p:cNvSpPr>
          <p:nvPr/>
        </p:nvSpPr>
        <p:spPr bwMode="auto">
          <a:xfrm>
            <a:off x="2743200" y="1447800"/>
            <a:ext cx="2362200" cy="609600"/>
          </a:xfrm>
          <a:prstGeom prst="flowChartTerminator">
            <a:avLst/>
          </a:prstGeom>
          <a:solidFill>
            <a:srgbClr val="FFCCFF"/>
          </a:solidFill>
          <a:ln w="9525">
            <a:solidFill>
              <a:schemeClr val="tx1"/>
            </a:solidFill>
            <a:miter lim="800000"/>
            <a:headEnd/>
            <a:tailEnd/>
          </a:ln>
        </p:spPr>
        <p:txBody>
          <a:bodyPr wrap="none" anchor="ctr"/>
          <a:lstStyle/>
          <a:p>
            <a:endParaRPr lang="en-US"/>
          </a:p>
        </p:txBody>
      </p:sp>
      <p:sp>
        <p:nvSpPr>
          <p:cNvPr id="13315" name="Rectangle 3"/>
          <p:cNvSpPr>
            <a:spLocks noGrp="1" noChangeArrowheads="1"/>
          </p:cNvSpPr>
          <p:nvPr>
            <p:ph type="body" idx="4294967295"/>
          </p:nvPr>
        </p:nvSpPr>
        <p:spPr>
          <a:xfrm>
            <a:off x="0" y="1981200"/>
            <a:ext cx="8229600" cy="4572000"/>
          </a:xfrm>
        </p:spPr>
        <p:txBody>
          <a:bodyPr/>
          <a:lstStyle/>
          <a:p>
            <a:pPr eaLnBrk="1" hangingPunct="1">
              <a:buFontTx/>
              <a:buNone/>
            </a:pPr>
            <a:r>
              <a:rPr lang="en-US" sz="2800" smtClean="0"/>
              <a:t>         </a:t>
            </a:r>
            <a:r>
              <a:rPr lang="en-US" sz="2800" smtClean="0">
                <a:solidFill>
                  <a:srgbClr val="0000FF"/>
                </a:solidFill>
              </a:rPr>
              <a:t>Sân trường em rộng được lát xi măng. Ởgiữa là bồn hoa lớn. Cây vạn tuế mạnh mẽ vươn lên trong bão táp mưa sa.  xung quanh là những thảm hoa mười giờ vẫn ngủ yên. Hoa nhài trắng tinh tỏa hương thơm ngào ngạt. Ánh nắng lan nhanh xuống sân trường ngã dài trên thảm cỏ, bên trái là cây phượng xòe tán rộng như một cái dù lớn che nắng mưa cho chúng em. Sân trường mỗi lúc mỗi đông, tiếng bước chân chạy thình thịch, tiếng reo hò rộn rã.</a:t>
            </a:r>
          </a:p>
        </p:txBody>
      </p:sp>
      <p:sp>
        <p:nvSpPr>
          <p:cNvPr id="13316" name="Rectangle 4"/>
          <p:cNvSpPr>
            <a:spLocks noChangeArrowheads="1"/>
          </p:cNvSpPr>
          <p:nvPr/>
        </p:nvSpPr>
        <p:spPr bwMode="auto">
          <a:xfrm>
            <a:off x="2971800" y="1524000"/>
            <a:ext cx="2057400" cy="519113"/>
          </a:xfrm>
          <a:prstGeom prst="rect">
            <a:avLst/>
          </a:prstGeom>
          <a:noFill/>
          <a:ln w="9525">
            <a:noFill/>
            <a:miter lim="800000"/>
            <a:headEnd/>
            <a:tailEnd/>
          </a:ln>
        </p:spPr>
        <p:txBody>
          <a:bodyPr>
            <a:spAutoFit/>
          </a:bodyPr>
          <a:lstStyle/>
          <a:p>
            <a:pPr>
              <a:spcBef>
                <a:spcPct val="20000"/>
              </a:spcBef>
              <a:buFontTx/>
              <a:buChar char="•"/>
            </a:pPr>
            <a:r>
              <a:rPr lang="en-US" sz="2800">
                <a:solidFill>
                  <a:srgbClr val="FF3300"/>
                </a:solidFill>
              </a:rPr>
              <a:t>Thân bài:</a:t>
            </a:r>
            <a:r>
              <a:rPr lang="en-US" sz="2400"/>
              <a:t> </a:t>
            </a:r>
          </a:p>
        </p:txBody>
      </p:sp>
      <p:sp>
        <p:nvSpPr>
          <p:cNvPr id="13317" name="WordArt 7"/>
          <p:cNvSpPr>
            <a:spLocks noChangeArrowheads="1" noChangeShapeType="1" noTextEdit="1"/>
          </p:cNvSpPr>
          <p:nvPr/>
        </p:nvSpPr>
        <p:spPr bwMode="auto">
          <a:xfrm>
            <a:off x="2743200" y="228600"/>
            <a:ext cx="3152775" cy="533400"/>
          </a:xfrm>
          <a:prstGeom prst="rect">
            <a:avLst/>
          </a:prstGeom>
        </p:spPr>
        <p:txBody>
          <a:bodyPr wrap="none" fromWordArt="1">
            <a:prstTxWarp prst="textPlain">
              <a:avLst>
                <a:gd name="adj" fmla="val 50000"/>
              </a:avLst>
            </a:prstTxWarp>
          </a:bodyPr>
          <a:lstStyle/>
          <a:p>
            <a:pPr algn="ctr"/>
            <a:r>
              <a:rPr lang="en-US" sz="2400" b="1" kern="10">
                <a:ln w="9525">
                  <a:noFill/>
                  <a:round/>
                  <a:headEnd/>
                  <a:tailEnd/>
                </a:ln>
                <a:solidFill>
                  <a:srgbClr val="0000FF"/>
                </a:solidFill>
                <a:effectLst>
                  <a:outerShdw dist="45791" dir="2021404" algn="ctr" rotWithShape="0">
                    <a:srgbClr val="B2B2B2">
                      <a:alpha val="79999"/>
                    </a:srgbClr>
                  </a:outerShdw>
                </a:effectLst>
                <a:latin typeface="Arial"/>
                <a:cs typeface="Arial"/>
              </a:rPr>
              <a:t>TẬP LÀM VĂN:</a:t>
            </a:r>
          </a:p>
        </p:txBody>
      </p:sp>
      <p:sp>
        <p:nvSpPr>
          <p:cNvPr id="13318" name="WordArt 8"/>
          <p:cNvSpPr>
            <a:spLocks noChangeArrowheads="1" noChangeShapeType="1" noTextEdit="1"/>
          </p:cNvSpPr>
          <p:nvPr/>
        </p:nvSpPr>
        <p:spPr bwMode="auto">
          <a:xfrm>
            <a:off x="2133600" y="685800"/>
            <a:ext cx="4648200" cy="685800"/>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LUYỆN TẬP TẢ CẢNH</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p:cNvSpPr>
            <a:spLocks noGrp="1" noChangeArrowheads="1"/>
          </p:cNvSpPr>
          <p:nvPr>
            <p:ph type="title" idx="4294967295"/>
          </p:nvPr>
        </p:nvSpPr>
        <p:spPr>
          <a:xfrm>
            <a:off x="0" y="1676400"/>
            <a:ext cx="9144000" cy="5257800"/>
          </a:xfrm>
        </p:spPr>
        <p:txBody>
          <a:bodyPr/>
          <a:lstStyle/>
          <a:p>
            <a:pPr algn="l" eaLnBrk="1" hangingPunct="1"/>
            <a:r>
              <a:rPr lang="en-US" sz="4000" smtClean="0"/>
              <a:t>* </a:t>
            </a:r>
            <a:r>
              <a:rPr lang="en-US" sz="2800" smtClean="0"/>
              <a:t>Đi hết các lớp là văn phòng nơi thầy cô hội họp. Phòng năng khiếu có đầy đủ dụng cụ học tập. Thư viện đây là kho tàng kiến thức vô cùng quý giá. Mới đầu giờ mà thầy cô và học sinh đến mượn sách rất đông. Đằng sau lớp học là vườn trường. Vào những giờ nghỉ chúng em thay nhau chăm bón cho cây. Vườn trồng nhiều loại cây và hoa. Mỗi cây có một vẻ đẹp riêng. Cây đinh lăng mềm mại như bàn tay em bé, hoa thược dược to bằng cái bát. Vườn trường như được khoác lên chiếc áo xanh um .</a:t>
            </a:r>
          </a:p>
        </p:txBody>
      </p:sp>
      <p:sp>
        <p:nvSpPr>
          <p:cNvPr id="14339" name="WordArt 5"/>
          <p:cNvSpPr>
            <a:spLocks noChangeArrowheads="1" noChangeShapeType="1" noTextEdit="1"/>
          </p:cNvSpPr>
          <p:nvPr/>
        </p:nvSpPr>
        <p:spPr bwMode="auto">
          <a:xfrm>
            <a:off x="2743200" y="381000"/>
            <a:ext cx="3152775" cy="533400"/>
          </a:xfrm>
          <a:prstGeom prst="rect">
            <a:avLst/>
          </a:prstGeom>
        </p:spPr>
        <p:txBody>
          <a:bodyPr wrap="none" fromWordArt="1">
            <a:prstTxWarp prst="textPlain">
              <a:avLst>
                <a:gd name="adj" fmla="val 50000"/>
              </a:avLst>
            </a:prstTxWarp>
          </a:bodyPr>
          <a:lstStyle/>
          <a:p>
            <a:pPr algn="ctr"/>
            <a:r>
              <a:rPr lang="en-US" sz="2400" b="1" kern="10">
                <a:ln w="9525">
                  <a:noFill/>
                  <a:round/>
                  <a:headEnd/>
                  <a:tailEnd/>
                </a:ln>
                <a:solidFill>
                  <a:srgbClr val="0000FF"/>
                </a:solidFill>
                <a:effectLst>
                  <a:outerShdw dist="45791" dir="2021404" algn="ctr" rotWithShape="0">
                    <a:srgbClr val="B2B2B2">
                      <a:alpha val="79999"/>
                    </a:srgbClr>
                  </a:outerShdw>
                </a:effectLst>
                <a:latin typeface="Arial"/>
                <a:cs typeface="Arial"/>
              </a:rPr>
              <a:t>TẬP LÀM VĂN:</a:t>
            </a:r>
          </a:p>
        </p:txBody>
      </p:sp>
      <p:sp>
        <p:nvSpPr>
          <p:cNvPr id="14340" name="WordArt 6"/>
          <p:cNvSpPr>
            <a:spLocks noChangeArrowheads="1" noChangeShapeType="1" noTextEdit="1"/>
          </p:cNvSpPr>
          <p:nvPr/>
        </p:nvSpPr>
        <p:spPr bwMode="auto">
          <a:xfrm>
            <a:off x="2133600" y="914400"/>
            <a:ext cx="4648200" cy="685800"/>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LUYỆN TẬP TẢ CẢNH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7652"/>
                                        </p:tgtEl>
                                        <p:attrNameLst>
                                          <p:attrName>style.visibility</p:attrName>
                                        </p:attrNameLst>
                                      </p:cBhvr>
                                      <p:to>
                                        <p:strVal val="visible"/>
                                      </p:to>
                                    </p:set>
                                    <p:anim calcmode="lin" valueType="num">
                                      <p:cBhvr additive="base">
                                        <p:cTn id="7" dur="5000" fill="hold"/>
                                        <p:tgtEl>
                                          <p:spTgt spid="27652"/>
                                        </p:tgtEl>
                                        <p:attrNameLst>
                                          <p:attrName>ppt_x</p:attrName>
                                        </p:attrNameLst>
                                      </p:cBhvr>
                                      <p:tavLst>
                                        <p:tav tm="0">
                                          <p:val>
                                            <p:strVal val="#ppt_x"/>
                                          </p:val>
                                        </p:tav>
                                        <p:tav tm="100000">
                                          <p:val>
                                            <p:strVal val="#ppt_x"/>
                                          </p:val>
                                        </p:tav>
                                      </p:tavLst>
                                    </p:anim>
                                    <p:anim calcmode="lin" valueType="num">
                                      <p:cBhvr additive="base">
                                        <p:cTn id="8" dur="5000" fill="hold"/>
                                        <p:tgtEl>
                                          <p:spTgt spid="276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4"/>
          <p:cNvSpPr>
            <a:spLocks noChangeArrowheads="1"/>
          </p:cNvSpPr>
          <p:nvPr/>
        </p:nvSpPr>
        <p:spPr bwMode="auto">
          <a:xfrm>
            <a:off x="533400" y="1752600"/>
            <a:ext cx="8458200" cy="4032250"/>
          </a:xfrm>
          <a:prstGeom prst="rect">
            <a:avLst/>
          </a:prstGeom>
          <a:solidFill>
            <a:schemeClr val="bg1"/>
          </a:solidFill>
          <a:ln w="9525">
            <a:noFill/>
            <a:miter lim="800000"/>
            <a:headEnd/>
            <a:tailEnd/>
          </a:ln>
        </p:spPr>
        <p:txBody>
          <a:bodyPr>
            <a:spAutoFit/>
          </a:bodyPr>
          <a:lstStyle/>
          <a:p>
            <a:endParaRPr lang="en-US" sz="3200">
              <a:solidFill>
                <a:srgbClr val="FF3300"/>
              </a:solidFill>
            </a:endParaRPr>
          </a:p>
          <a:p>
            <a:r>
              <a:rPr lang="en-US" sz="3200">
                <a:solidFill>
                  <a:schemeClr val="tx2"/>
                </a:solidFill>
              </a:rPr>
              <a:t>     </a:t>
            </a:r>
            <a:r>
              <a:rPr lang="en-US" sz="3200">
                <a:solidFill>
                  <a:srgbClr val="990099"/>
                </a:solidFill>
              </a:rPr>
              <a:t>Cảnh trường em là như vậy đấy .Em rất yêu mến ngôi trường vì nó đã chứng kiến bao kỉ niệm êm đềm trong sáng của em .</a:t>
            </a:r>
            <a:br>
              <a:rPr lang="en-US" sz="3200">
                <a:solidFill>
                  <a:srgbClr val="990099"/>
                </a:solidFill>
              </a:rPr>
            </a:br>
            <a:r>
              <a:rPr lang="en-US" sz="3200">
                <a:solidFill>
                  <a:srgbClr val="990099"/>
                </a:solidFill>
              </a:rPr>
              <a:t>những hình ảnh giữa thầy và trò mãi khắc sâu trong lòng em .Em cố gắng giữ môi trường sạch đẹp.Học giỏi để tô nên truyền thống tốt đẹp của nhà trường.</a:t>
            </a:r>
          </a:p>
        </p:txBody>
      </p:sp>
      <p:sp>
        <p:nvSpPr>
          <p:cNvPr id="15363" name="AutoShape 5"/>
          <p:cNvSpPr>
            <a:spLocks noChangeArrowheads="1"/>
          </p:cNvSpPr>
          <p:nvPr/>
        </p:nvSpPr>
        <p:spPr bwMode="auto">
          <a:xfrm>
            <a:off x="2743200" y="1630363"/>
            <a:ext cx="2362200" cy="609600"/>
          </a:xfrm>
          <a:prstGeom prst="flowChartTerminator">
            <a:avLst/>
          </a:prstGeom>
          <a:solidFill>
            <a:srgbClr val="FFCCFF"/>
          </a:solidFill>
          <a:ln w="9525">
            <a:solidFill>
              <a:schemeClr val="tx1"/>
            </a:solidFill>
            <a:miter lim="800000"/>
            <a:headEnd/>
            <a:tailEnd/>
          </a:ln>
        </p:spPr>
        <p:txBody>
          <a:bodyPr wrap="none" anchor="ctr"/>
          <a:lstStyle/>
          <a:p>
            <a:endParaRPr lang="en-US"/>
          </a:p>
        </p:txBody>
      </p:sp>
      <p:sp>
        <p:nvSpPr>
          <p:cNvPr id="15364" name="Rectangle 6"/>
          <p:cNvSpPr>
            <a:spLocks noChangeArrowheads="1"/>
          </p:cNvSpPr>
          <p:nvPr/>
        </p:nvSpPr>
        <p:spPr bwMode="auto">
          <a:xfrm>
            <a:off x="2971800" y="1600200"/>
            <a:ext cx="2057400" cy="579438"/>
          </a:xfrm>
          <a:prstGeom prst="rect">
            <a:avLst/>
          </a:prstGeom>
          <a:noFill/>
          <a:ln w="9525">
            <a:noFill/>
            <a:miter lim="800000"/>
            <a:headEnd/>
            <a:tailEnd/>
          </a:ln>
        </p:spPr>
        <p:txBody>
          <a:bodyPr>
            <a:spAutoFit/>
          </a:bodyPr>
          <a:lstStyle/>
          <a:p>
            <a:pPr>
              <a:spcBef>
                <a:spcPct val="20000"/>
              </a:spcBef>
              <a:buFontTx/>
              <a:buChar char="•"/>
            </a:pPr>
            <a:r>
              <a:rPr lang="en-US" sz="3200"/>
              <a:t>Kết bài</a:t>
            </a:r>
          </a:p>
        </p:txBody>
      </p:sp>
      <p:sp>
        <p:nvSpPr>
          <p:cNvPr id="15365" name="WordArt 7"/>
          <p:cNvSpPr>
            <a:spLocks noChangeArrowheads="1" noChangeShapeType="1" noTextEdit="1"/>
          </p:cNvSpPr>
          <p:nvPr/>
        </p:nvSpPr>
        <p:spPr bwMode="auto">
          <a:xfrm>
            <a:off x="2743200" y="457200"/>
            <a:ext cx="3152775" cy="533400"/>
          </a:xfrm>
          <a:prstGeom prst="rect">
            <a:avLst/>
          </a:prstGeom>
        </p:spPr>
        <p:txBody>
          <a:bodyPr wrap="none" fromWordArt="1">
            <a:prstTxWarp prst="textPlain">
              <a:avLst>
                <a:gd name="adj" fmla="val 50000"/>
              </a:avLst>
            </a:prstTxWarp>
          </a:bodyPr>
          <a:lstStyle/>
          <a:p>
            <a:pPr algn="ctr"/>
            <a:r>
              <a:rPr lang="en-US" sz="2400" b="1" kern="10">
                <a:ln w="9525">
                  <a:noFill/>
                  <a:round/>
                  <a:headEnd/>
                  <a:tailEnd/>
                </a:ln>
                <a:solidFill>
                  <a:srgbClr val="0000FF"/>
                </a:solidFill>
                <a:effectLst>
                  <a:outerShdw dist="45791" dir="2021404" algn="ctr" rotWithShape="0">
                    <a:srgbClr val="B2B2B2">
                      <a:alpha val="79999"/>
                    </a:srgbClr>
                  </a:outerShdw>
                </a:effectLst>
                <a:latin typeface="Arial"/>
                <a:cs typeface="Arial"/>
              </a:rPr>
              <a:t>TẬP LÀM VĂN:</a:t>
            </a:r>
          </a:p>
        </p:txBody>
      </p:sp>
      <p:sp>
        <p:nvSpPr>
          <p:cNvPr id="15366" name="WordArt 8"/>
          <p:cNvSpPr>
            <a:spLocks noChangeArrowheads="1" noChangeShapeType="1" noTextEdit="1"/>
          </p:cNvSpPr>
          <p:nvPr/>
        </p:nvSpPr>
        <p:spPr bwMode="auto">
          <a:xfrm>
            <a:off x="2133600" y="1066800"/>
            <a:ext cx="4648200" cy="533400"/>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LUYỆN TẬP TẢ CẢNH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38916"/>
                                        </p:tgtEl>
                                        <p:attrNameLst>
                                          <p:attrName>style.visibility</p:attrName>
                                        </p:attrNameLst>
                                      </p:cBhvr>
                                      <p:to>
                                        <p:strVal val="visible"/>
                                      </p:to>
                                    </p:set>
                                    <p:anim calcmode="lin" valueType="num">
                                      <p:cBhvr additive="base">
                                        <p:cTn id="7" dur="5000" fill="hold"/>
                                        <p:tgtEl>
                                          <p:spTgt spid="38916"/>
                                        </p:tgtEl>
                                        <p:attrNameLst>
                                          <p:attrName>ppt_x</p:attrName>
                                        </p:attrNameLst>
                                      </p:cBhvr>
                                      <p:tavLst>
                                        <p:tav tm="0">
                                          <p:val>
                                            <p:strVal val="#ppt_x"/>
                                          </p:val>
                                        </p:tav>
                                        <p:tav tm="100000">
                                          <p:val>
                                            <p:strVal val="#ppt_x"/>
                                          </p:val>
                                        </p:tav>
                                      </p:tavLst>
                                    </p:anim>
                                    <p:anim calcmode="lin" valueType="num">
                                      <p:cBhvr additive="base">
                                        <p:cTn id="8" dur="5000" fill="hold"/>
                                        <p:tgtEl>
                                          <p:spTgt spid="389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8"/>
          <p:cNvSpPr>
            <a:spLocks noChangeArrowheads="1"/>
          </p:cNvSpPr>
          <p:nvPr/>
        </p:nvSpPr>
        <p:spPr bwMode="auto">
          <a:xfrm>
            <a:off x="533400" y="2667000"/>
            <a:ext cx="7315200" cy="3886200"/>
          </a:xfrm>
          <a:prstGeom prst="flowChartAlternateProcess">
            <a:avLst/>
          </a:prstGeom>
          <a:solidFill>
            <a:srgbClr val="FFCCFF"/>
          </a:solidFill>
          <a:ln w="9525">
            <a:solidFill>
              <a:schemeClr val="tx1"/>
            </a:solidFill>
            <a:miter lim="800000"/>
            <a:headEnd/>
            <a:tailEnd/>
          </a:ln>
        </p:spPr>
        <p:txBody>
          <a:bodyPr wrap="none" anchor="ctr"/>
          <a:lstStyle/>
          <a:p>
            <a:endParaRPr lang="en-US"/>
          </a:p>
        </p:txBody>
      </p:sp>
      <p:sp>
        <p:nvSpPr>
          <p:cNvPr id="3075" name="AutoShape 4"/>
          <p:cNvSpPr>
            <a:spLocks noChangeArrowheads="1"/>
          </p:cNvSpPr>
          <p:nvPr/>
        </p:nvSpPr>
        <p:spPr bwMode="auto">
          <a:xfrm>
            <a:off x="1524000" y="1600200"/>
            <a:ext cx="5334000" cy="838200"/>
          </a:xfrm>
          <a:prstGeom prst="flowChartTerminator">
            <a:avLst/>
          </a:prstGeom>
          <a:solidFill>
            <a:schemeClr val="hlink"/>
          </a:solidFill>
          <a:ln w="9525">
            <a:solidFill>
              <a:schemeClr val="tx1"/>
            </a:solidFill>
            <a:miter lim="800000"/>
            <a:headEnd/>
            <a:tailEnd/>
          </a:ln>
        </p:spPr>
        <p:txBody>
          <a:bodyPr wrap="none" anchor="ctr"/>
          <a:lstStyle/>
          <a:p>
            <a:endParaRPr lang="en-US"/>
          </a:p>
        </p:txBody>
      </p:sp>
      <p:sp>
        <p:nvSpPr>
          <p:cNvPr id="3076" name="Rectangle 5"/>
          <p:cNvSpPr>
            <a:spLocks noChangeArrowheads="1"/>
          </p:cNvSpPr>
          <p:nvPr/>
        </p:nvSpPr>
        <p:spPr bwMode="auto">
          <a:xfrm>
            <a:off x="609600" y="2946400"/>
            <a:ext cx="7162800" cy="3416300"/>
          </a:xfrm>
          <a:prstGeom prst="rect">
            <a:avLst/>
          </a:prstGeom>
          <a:noFill/>
          <a:ln w="9525">
            <a:noFill/>
            <a:miter lim="800000"/>
            <a:headEnd/>
            <a:tailEnd/>
          </a:ln>
        </p:spPr>
        <p:txBody>
          <a:bodyPr>
            <a:spAutoFit/>
          </a:bodyPr>
          <a:lstStyle/>
          <a:p>
            <a:r>
              <a:rPr lang="en-US" sz="2400">
                <a:solidFill>
                  <a:srgbClr val="FF3300"/>
                </a:solidFill>
              </a:rPr>
              <a:t>                    Gồm có 3 phần</a:t>
            </a:r>
            <a:br>
              <a:rPr lang="en-US" sz="2400">
                <a:solidFill>
                  <a:srgbClr val="FF3300"/>
                </a:solidFill>
              </a:rPr>
            </a:br>
            <a:r>
              <a:rPr lang="en-US" sz="2400">
                <a:solidFill>
                  <a:srgbClr val="FF3300"/>
                </a:solidFill>
              </a:rPr>
              <a:t/>
            </a:r>
            <a:br>
              <a:rPr lang="en-US" sz="2400">
                <a:solidFill>
                  <a:srgbClr val="FF3300"/>
                </a:solidFill>
              </a:rPr>
            </a:br>
            <a:r>
              <a:rPr lang="en-US" sz="2400">
                <a:solidFill>
                  <a:srgbClr val="FF3300"/>
                </a:solidFill>
              </a:rPr>
              <a:t>      </a:t>
            </a:r>
            <a:r>
              <a:rPr lang="en-US" sz="2400">
                <a:solidFill>
                  <a:schemeClr val="tx2"/>
                </a:solidFill>
              </a:rPr>
              <a:t>1, Mở bài: </a:t>
            </a:r>
            <a:br>
              <a:rPr lang="en-US" sz="2400">
                <a:solidFill>
                  <a:schemeClr val="tx2"/>
                </a:solidFill>
              </a:rPr>
            </a:br>
            <a:r>
              <a:rPr lang="en-US" sz="2400">
                <a:solidFill>
                  <a:schemeClr val="tx2"/>
                </a:solidFill>
              </a:rPr>
              <a:t>Giới thiệu bao quát về cảnh  sẽ tả</a:t>
            </a:r>
            <a:br>
              <a:rPr lang="en-US" sz="2400">
                <a:solidFill>
                  <a:schemeClr val="tx2"/>
                </a:solidFill>
              </a:rPr>
            </a:br>
            <a:r>
              <a:rPr lang="en-US" sz="2400">
                <a:solidFill>
                  <a:schemeClr val="tx2"/>
                </a:solidFill>
              </a:rPr>
              <a:t>     2, Thân bài :</a:t>
            </a:r>
            <a:br>
              <a:rPr lang="en-US" sz="2400">
                <a:solidFill>
                  <a:schemeClr val="tx2"/>
                </a:solidFill>
              </a:rPr>
            </a:br>
            <a:r>
              <a:rPr lang="en-US" sz="2400">
                <a:solidFill>
                  <a:schemeClr val="tx2"/>
                </a:solidFill>
              </a:rPr>
              <a:t> Tả từng phần của cảnh  hoặc sự thay đổi của cảnh theo thời gian.</a:t>
            </a:r>
            <a:br>
              <a:rPr lang="en-US" sz="2400">
                <a:solidFill>
                  <a:schemeClr val="tx2"/>
                </a:solidFill>
              </a:rPr>
            </a:br>
            <a:r>
              <a:rPr lang="en-US" sz="2400">
                <a:solidFill>
                  <a:schemeClr val="tx2"/>
                </a:solidFill>
              </a:rPr>
              <a:t>     3, Kết bài: </a:t>
            </a:r>
            <a:br>
              <a:rPr lang="en-US" sz="2400">
                <a:solidFill>
                  <a:schemeClr val="tx2"/>
                </a:solidFill>
              </a:rPr>
            </a:br>
            <a:r>
              <a:rPr lang="en-US" sz="2400">
                <a:solidFill>
                  <a:schemeClr val="tx2"/>
                </a:solidFill>
              </a:rPr>
              <a:t>Nêu nhận xét hoặc cảm nghĩ của người viết</a:t>
            </a:r>
          </a:p>
        </p:txBody>
      </p:sp>
      <p:sp>
        <p:nvSpPr>
          <p:cNvPr id="3077" name="Rectangle 6"/>
          <p:cNvSpPr>
            <a:spLocks noChangeArrowheads="1"/>
          </p:cNvSpPr>
          <p:nvPr/>
        </p:nvSpPr>
        <p:spPr bwMode="auto">
          <a:xfrm>
            <a:off x="1905000" y="1706563"/>
            <a:ext cx="4740275" cy="579437"/>
          </a:xfrm>
          <a:prstGeom prst="rect">
            <a:avLst/>
          </a:prstGeom>
          <a:noFill/>
          <a:ln w="9525">
            <a:noFill/>
            <a:miter lim="800000"/>
            <a:headEnd/>
            <a:tailEnd/>
          </a:ln>
        </p:spPr>
        <p:txBody>
          <a:bodyPr wrap="none">
            <a:spAutoFit/>
          </a:bodyPr>
          <a:lstStyle/>
          <a:p>
            <a:r>
              <a:rPr lang="en-US" sz="3200">
                <a:solidFill>
                  <a:schemeClr val="bg1"/>
                </a:solidFill>
              </a:rPr>
              <a:t>*Cấu tạo bài văn tả cảnh:</a:t>
            </a:r>
          </a:p>
        </p:txBody>
      </p:sp>
      <p:sp>
        <p:nvSpPr>
          <p:cNvPr id="3078" name="WordArt 9"/>
          <p:cNvSpPr>
            <a:spLocks noChangeArrowheads="1" noChangeShapeType="1" noTextEdit="1"/>
          </p:cNvSpPr>
          <p:nvPr/>
        </p:nvSpPr>
        <p:spPr bwMode="auto">
          <a:xfrm>
            <a:off x="2819400" y="304800"/>
            <a:ext cx="3152775" cy="533400"/>
          </a:xfrm>
          <a:prstGeom prst="rect">
            <a:avLst/>
          </a:prstGeom>
        </p:spPr>
        <p:txBody>
          <a:bodyPr wrap="none" fromWordArt="1">
            <a:prstTxWarp prst="textPlain">
              <a:avLst>
                <a:gd name="adj" fmla="val 50000"/>
              </a:avLst>
            </a:prstTxWarp>
          </a:bodyPr>
          <a:lstStyle/>
          <a:p>
            <a:pPr algn="ctr"/>
            <a:r>
              <a:rPr lang="en-US" sz="2400" b="1" kern="10">
                <a:ln w="9525">
                  <a:noFill/>
                  <a:round/>
                  <a:headEnd/>
                  <a:tailEnd/>
                </a:ln>
                <a:solidFill>
                  <a:srgbClr val="0000FF"/>
                </a:solidFill>
                <a:effectLst>
                  <a:outerShdw dist="45791" dir="2021404" algn="ctr" rotWithShape="0">
                    <a:srgbClr val="B2B2B2">
                      <a:alpha val="79999"/>
                    </a:srgbClr>
                  </a:outerShdw>
                </a:effectLst>
                <a:latin typeface="Arial"/>
                <a:cs typeface="Arial"/>
              </a:rPr>
              <a:t>TẬP LÀM VĂN:</a:t>
            </a:r>
          </a:p>
        </p:txBody>
      </p:sp>
      <p:sp>
        <p:nvSpPr>
          <p:cNvPr id="3079" name="WordArt 10"/>
          <p:cNvSpPr>
            <a:spLocks noChangeArrowheads="1" noChangeShapeType="1" noTextEdit="1"/>
          </p:cNvSpPr>
          <p:nvPr/>
        </p:nvSpPr>
        <p:spPr bwMode="auto">
          <a:xfrm>
            <a:off x="2057400" y="914400"/>
            <a:ext cx="4648200" cy="533400"/>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LUYỆN TẬP TẢ CẢNH</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381000" y="1295400"/>
            <a:ext cx="8229600" cy="5257800"/>
          </a:xfrm>
        </p:spPr>
        <p:txBody>
          <a:bodyPr/>
          <a:lstStyle/>
          <a:p>
            <a:pPr eaLnBrk="1" hangingPunct="1">
              <a:lnSpc>
                <a:spcPct val="80000"/>
              </a:lnSpc>
            </a:pPr>
            <a:r>
              <a:rPr lang="en-US" sz="2800" smtClean="0"/>
              <a:t>Có thể tả ngôi trường vào một thời điểm nhất định (một buổi sáng hay một buổi chiều, vào mùa hè hay mùa đông…) cũng có thể tả ngôi trường với cảnh sắc thay đổi theo thời gian, từ sáng đến chiều từ mùa xuân đến mùa đông… )</a:t>
            </a:r>
          </a:p>
          <a:p>
            <a:pPr eaLnBrk="1" hangingPunct="1">
              <a:lnSpc>
                <a:spcPct val="80000"/>
              </a:lnSpc>
            </a:pPr>
            <a:r>
              <a:rPr lang="en-US" sz="2800" smtClean="0"/>
              <a:t>Bình thường nên tả theo trình tự quan sát từ xa đến gần, từ ngoài vào trong… tuy nhiên cũng có thể tả theo thứ tự ngược lại (Từ gần đến xa , từ trong ra ngoài…)</a:t>
            </a:r>
          </a:p>
          <a:p>
            <a:pPr eaLnBrk="1" hangingPunct="1">
              <a:lnSpc>
                <a:spcPct val="80000"/>
              </a:lnSpc>
            </a:pPr>
            <a:r>
              <a:rPr lang="en-US" sz="2800" smtClean="0"/>
              <a:t>Ngôi trường nào cũng gắn với hoạt động của thầy và trò. Có thể tả các hoạt động này nhưng chỉ nên tả lướt qua, để không biến bài văn tả cảnh thành bài văn tả cảnh sinh hoạt .</a:t>
            </a:r>
          </a:p>
        </p:txBody>
      </p:sp>
      <p:sp>
        <p:nvSpPr>
          <p:cNvPr id="4099" name="AutoShape 4"/>
          <p:cNvSpPr>
            <a:spLocks noChangeArrowheads="1"/>
          </p:cNvSpPr>
          <p:nvPr/>
        </p:nvSpPr>
        <p:spPr bwMode="auto">
          <a:xfrm>
            <a:off x="2362200" y="381000"/>
            <a:ext cx="2590800" cy="623888"/>
          </a:xfrm>
          <a:prstGeom prst="star16">
            <a:avLst>
              <a:gd name="adj" fmla="val 37500"/>
            </a:avLst>
          </a:prstGeom>
          <a:solidFill>
            <a:srgbClr val="FFCCFF"/>
          </a:solidFill>
          <a:ln w="9525">
            <a:solidFill>
              <a:schemeClr val="tx1"/>
            </a:solidFill>
            <a:miter lim="800000"/>
            <a:headEnd/>
            <a:tailEnd/>
          </a:ln>
        </p:spPr>
        <p:txBody>
          <a:bodyPr wrap="none" anchor="ctr"/>
          <a:lstStyle/>
          <a:p>
            <a:pPr algn="ctr"/>
            <a:r>
              <a:rPr lang="en-US" sz="2800">
                <a:solidFill>
                  <a:srgbClr val="3333CC"/>
                </a:solidFill>
              </a:rPr>
              <a:t>Lưu ý</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additive="base">
                                        <p:cTn id="7" dur="500" fill="hold"/>
                                        <p:tgtEl>
                                          <p:spTgt spid="184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35">
                                            <p:txEl>
                                              <p:pRg st="1" end="1"/>
                                            </p:txEl>
                                          </p:spTgt>
                                        </p:tgtEl>
                                        <p:attrNameLst>
                                          <p:attrName>style.visibility</p:attrName>
                                        </p:attrNameLst>
                                      </p:cBhvr>
                                      <p:to>
                                        <p:strVal val="visible"/>
                                      </p:to>
                                    </p:set>
                                    <p:anim calcmode="lin" valueType="num">
                                      <p:cBhvr additive="base">
                                        <p:cTn id="13" dur="500" fill="hold"/>
                                        <p:tgtEl>
                                          <p:spTgt spid="1843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4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435">
                                            <p:txEl>
                                              <p:pRg st="2" end="2"/>
                                            </p:txEl>
                                          </p:spTgt>
                                        </p:tgtEl>
                                        <p:attrNameLst>
                                          <p:attrName>style.visibility</p:attrName>
                                        </p:attrNameLst>
                                      </p:cBhvr>
                                      <p:to>
                                        <p:strVal val="visible"/>
                                      </p:to>
                                    </p:set>
                                    <p:anim calcmode="lin" valueType="num">
                                      <p:cBhvr additive="base">
                                        <p:cTn id="19" dur="5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3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20" name="AutoShape 16"/>
          <p:cNvSpPr>
            <a:spLocks noChangeArrowheads="1"/>
          </p:cNvSpPr>
          <p:nvPr/>
        </p:nvSpPr>
        <p:spPr bwMode="auto">
          <a:xfrm>
            <a:off x="2438400" y="1600200"/>
            <a:ext cx="3429000" cy="685800"/>
          </a:xfrm>
          <a:prstGeom prst="flowChartTerminator">
            <a:avLst/>
          </a:prstGeom>
          <a:solidFill>
            <a:srgbClr val="FFFF00"/>
          </a:solidFill>
          <a:ln w="9525">
            <a:solidFill>
              <a:schemeClr val="tx1"/>
            </a:solidFill>
            <a:miter lim="800000"/>
            <a:headEnd/>
            <a:tailEnd/>
          </a:ln>
        </p:spPr>
        <p:txBody>
          <a:bodyPr wrap="none" anchor="ctr"/>
          <a:lstStyle/>
          <a:p>
            <a:endParaRPr lang="en-US"/>
          </a:p>
        </p:txBody>
      </p:sp>
      <p:sp>
        <p:nvSpPr>
          <p:cNvPr id="47108" name="Rectangle 4"/>
          <p:cNvSpPr>
            <a:spLocks noChangeArrowheads="1"/>
          </p:cNvSpPr>
          <p:nvPr/>
        </p:nvSpPr>
        <p:spPr bwMode="auto">
          <a:xfrm>
            <a:off x="304800" y="2743200"/>
            <a:ext cx="8610600" cy="3046413"/>
          </a:xfrm>
          <a:prstGeom prst="rect">
            <a:avLst/>
          </a:prstGeom>
          <a:noFill/>
          <a:ln w="9525">
            <a:noFill/>
            <a:miter lim="800000"/>
            <a:headEnd/>
            <a:tailEnd/>
          </a:ln>
        </p:spPr>
        <p:txBody>
          <a:bodyPr>
            <a:spAutoFit/>
          </a:bodyPr>
          <a:lstStyle/>
          <a:p>
            <a:r>
              <a:rPr lang="en-US" sz="3200">
                <a:solidFill>
                  <a:schemeClr val="tx2"/>
                </a:solidFill>
              </a:rPr>
              <a:t>+ Dựa vào điều </a:t>
            </a:r>
            <a:r>
              <a:rPr lang="en-US" sz="3200"/>
              <a:t>đã </a:t>
            </a:r>
            <a:r>
              <a:rPr lang="en-US" sz="3200">
                <a:solidFill>
                  <a:schemeClr val="tx2"/>
                </a:solidFill>
              </a:rPr>
              <a:t>quan sát, lập dàn bài tả cảnh trường học.</a:t>
            </a:r>
          </a:p>
          <a:p>
            <a:endParaRPr lang="en-US" sz="3200">
              <a:solidFill>
                <a:schemeClr val="tx2"/>
              </a:solidFill>
            </a:endParaRPr>
          </a:p>
          <a:p>
            <a:r>
              <a:rPr lang="en-US" sz="3200">
                <a:solidFill>
                  <a:schemeClr val="tx2"/>
                </a:solidFill>
              </a:rPr>
              <a:t>+ Thời gian 5 phút. Nhóm nào xong trình bày ở bảng. Trên bảng chỉ dành cho nhóm làm nhanh.</a:t>
            </a:r>
          </a:p>
        </p:txBody>
      </p:sp>
      <p:sp>
        <p:nvSpPr>
          <p:cNvPr id="47121" name="Rectangle 17"/>
          <p:cNvSpPr>
            <a:spLocks noChangeArrowheads="1"/>
          </p:cNvSpPr>
          <p:nvPr/>
        </p:nvSpPr>
        <p:spPr bwMode="auto">
          <a:xfrm>
            <a:off x="2667000" y="1676400"/>
            <a:ext cx="3276600" cy="519113"/>
          </a:xfrm>
          <a:prstGeom prst="rect">
            <a:avLst/>
          </a:prstGeom>
          <a:noFill/>
          <a:ln w="9525">
            <a:noFill/>
            <a:miter lim="800000"/>
            <a:headEnd/>
            <a:tailEnd/>
          </a:ln>
        </p:spPr>
        <p:txBody>
          <a:bodyPr>
            <a:spAutoFit/>
          </a:bodyPr>
          <a:lstStyle/>
          <a:p>
            <a:r>
              <a:rPr lang="en-US" sz="2800"/>
              <a:t>Hoạt động nhóm.</a:t>
            </a:r>
          </a:p>
        </p:txBody>
      </p:sp>
      <p:sp>
        <p:nvSpPr>
          <p:cNvPr id="5125" name="WordArt 18"/>
          <p:cNvSpPr>
            <a:spLocks noChangeArrowheads="1" noChangeShapeType="1" noTextEdit="1"/>
          </p:cNvSpPr>
          <p:nvPr/>
        </p:nvSpPr>
        <p:spPr bwMode="auto">
          <a:xfrm>
            <a:off x="2743200" y="381000"/>
            <a:ext cx="3152775" cy="533400"/>
          </a:xfrm>
          <a:prstGeom prst="rect">
            <a:avLst/>
          </a:prstGeom>
        </p:spPr>
        <p:txBody>
          <a:bodyPr wrap="none" fromWordArt="1">
            <a:prstTxWarp prst="textPlain">
              <a:avLst>
                <a:gd name="adj" fmla="val 50000"/>
              </a:avLst>
            </a:prstTxWarp>
          </a:bodyPr>
          <a:lstStyle/>
          <a:p>
            <a:pPr algn="ctr"/>
            <a:r>
              <a:rPr lang="en-US" sz="2400" b="1" kern="10">
                <a:ln w="9525">
                  <a:noFill/>
                  <a:round/>
                  <a:headEnd/>
                  <a:tailEnd/>
                </a:ln>
                <a:solidFill>
                  <a:srgbClr val="0000FF"/>
                </a:solidFill>
                <a:effectLst>
                  <a:outerShdw dist="45791" dir="2021404" algn="ctr" rotWithShape="0">
                    <a:srgbClr val="B2B2B2">
                      <a:alpha val="79999"/>
                    </a:srgbClr>
                  </a:outerShdw>
                </a:effectLst>
                <a:latin typeface="Arial"/>
                <a:cs typeface="Arial"/>
              </a:rPr>
              <a:t>TẬP LÀM VĂN:</a:t>
            </a:r>
          </a:p>
        </p:txBody>
      </p:sp>
      <p:sp>
        <p:nvSpPr>
          <p:cNvPr id="5126" name="WordArt 19"/>
          <p:cNvSpPr>
            <a:spLocks noChangeArrowheads="1" noChangeShapeType="1" noTextEdit="1"/>
          </p:cNvSpPr>
          <p:nvPr/>
        </p:nvSpPr>
        <p:spPr bwMode="auto">
          <a:xfrm>
            <a:off x="2133600" y="990600"/>
            <a:ext cx="4648200" cy="533400"/>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LUYỆN TẬP TẢ CẢNH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47120"/>
                                        </p:tgtEl>
                                        <p:attrNameLst>
                                          <p:attrName>style.visibility</p:attrName>
                                        </p:attrNameLst>
                                      </p:cBhvr>
                                      <p:to>
                                        <p:strVal val="visible"/>
                                      </p:to>
                                    </p:set>
                                    <p:anim calcmode="lin" valueType="num">
                                      <p:cBhvr>
                                        <p:cTn id="7" dur="1000" fill="hold"/>
                                        <p:tgtEl>
                                          <p:spTgt spid="4712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47120"/>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47120"/>
                                        </p:tgtEl>
                                        <p:attrNameLst>
                                          <p:attrName>ppt_y</p:attrName>
                                        </p:attrNameLst>
                                      </p:cBhvr>
                                      <p:tavLst>
                                        <p:tav tm="0">
                                          <p:val>
                                            <p:strVal val="#ppt_y"/>
                                          </p:val>
                                        </p:tav>
                                        <p:tav tm="100000">
                                          <p:val>
                                            <p:strVal val="#ppt_y"/>
                                          </p:val>
                                        </p:tav>
                                      </p:tavLst>
                                    </p:anim>
                                    <p:animEffect transition="in" filter="fade">
                                      <p:cBhvr>
                                        <p:cTn id="10" dur="1000"/>
                                        <p:tgtEl>
                                          <p:spTgt spid="47120"/>
                                        </p:tgtEl>
                                      </p:cBhvr>
                                    </p:animEffect>
                                  </p:childTnLst>
                                </p:cTn>
                              </p:par>
                              <p:par>
                                <p:cTn id="11" presetID="48" presetClass="entr" presetSubtype="0" accel="50000" fill="hold" grpId="0" nodeType="withEffect">
                                  <p:stCondLst>
                                    <p:cond delay="0"/>
                                  </p:stCondLst>
                                  <p:childTnLst>
                                    <p:set>
                                      <p:cBhvr>
                                        <p:cTn id="12" dur="1" fill="hold">
                                          <p:stCondLst>
                                            <p:cond delay="0"/>
                                          </p:stCondLst>
                                        </p:cTn>
                                        <p:tgtEl>
                                          <p:spTgt spid="47121"/>
                                        </p:tgtEl>
                                        <p:attrNameLst>
                                          <p:attrName>style.visibility</p:attrName>
                                        </p:attrNameLst>
                                      </p:cBhvr>
                                      <p:to>
                                        <p:strVal val="visible"/>
                                      </p:to>
                                    </p:set>
                                    <p:anim calcmode="lin" valueType="num">
                                      <p:cBhvr>
                                        <p:cTn id="13" dur="1000" fill="hold"/>
                                        <p:tgtEl>
                                          <p:spTgt spid="47121"/>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47121"/>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47121"/>
                                        </p:tgtEl>
                                        <p:attrNameLst>
                                          <p:attrName>ppt_y</p:attrName>
                                        </p:attrNameLst>
                                      </p:cBhvr>
                                      <p:tavLst>
                                        <p:tav tm="0">
                                          <p:val>
                                            <p:strVal val="#ppt_y"/>
                                          </p:val>
                                        </p:tav>
                                        <p:tav tm="100000">
                                          <p:val>
                                            <p:strVal val="#ppt_y"/>
                                          </p:val>
                                        </p:tav>
                                      </p:tavLst>
                                    </p:anim>
                                    <p:animEffect transition="in" filter="fade">
                                      <p:cBhvr>
                                        <p:cTn id="16" dur="1000"/>
                                        <p:tgtEl>
                                          <p:spTgt spid="4712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8" presetClass="entr" presetSubtype="0" accel="50000" fill="hold" grpId="0" nodeType="clickEffect">
                                  <p:stCondLst>
                                    <p:cond delay="0"/>
                                  </p:stCondLst>
                                  <p:childTnLst>
                                    <p:set>
                                      <p:cBhvr>
                                        <p:cTn id="20" dur="1" fill="hold">
                                          <p:stCondLst>
                                            <p:cond delay="0"/>
                                          </p:stCondLst>
                                        </p:cTn>
                                        <p:tgtEl>
                                          <p:spTgt spid="47108"/>
                                        </p:tgtEl>
                                        <p:attrNameLst>
                                          <p:attrName>style.visibility</p:attrName>
                                        </p:attrNameLst>
                                      </p:cBhvr>
                                      <p:to>
                                        <p:strVal val="visible"/>
                                      </p:to>
                                    </p:set>
                                    <p:anim calcmode="lin" valueType="num">
                                      <p:cBhvr>
                                        <p:cTn id="21" dur="1000" fill="hold"/>
                                        <p:tgtEl>
                                          <p:spTgt spid="4710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2" dur="1000" fill="hold"/>
                                        <p:tgtEl>
                                          <p:spTgt spid="47108"/>
                                        </p:tgtEl>
                                        <p:attrNameLst>
                                          <p:attrName>ppt_x</p:attrName>
                                        </p:attrNameLst>
                                      </p:cBhvr>
                                      <p:tavLst>
                                        <p:tav tm="0">
                                          <p:val>
                                            <p:fltVal val="-1"/>
                                          </p:val>
                                        </p:tav>
                                        <p:tav tm="50000">
                                          <p:val>
                                            <p:fltVal val="0.95"/>
                                          </p:val>
                                        </p:tav>
                                        <p:tav tm="100000">
                                          <p:val>
                                            <p:strVal val="#ppt_x"/>
                                          </p:val>
                                        </p:tav>
                                      </p:tavLst>
                                    </p:anim>
                                    <p:anim calcmode="lin" valueType="num">
                                      <p:cBhvr>
                                        <p:cTn id="23" dur="1000" fill="hold"/>
                                        <p:tgtEl>
                                          <p:spTgt spid="47108"/>
                                        </p:tgtEl>
                                        <p:attrNameLst>
                                          <p:attrName>ppt_y</p:attrName>
                                        </p:attrNameLst>
                                      </p:cBhvr>
                                      <p:tavLst>
                                        <p:tav tm="0">
                                          <p:val>
                                            <p:strVal val="#ppt_y"/>
                                          </p:val>
                                        </p:tav>
                                        <p:tav tm="100000">
                                          <p:val>
                                            <p:strVal val="#ppt_y"/>
                                          </p:val>
                                        </p:tav>
                                      </p:tavLst>
                                    </p:anim>
                                    <p:animEffect transition="in" filter="fade">
                                      <p:cBhvr>
                                        <p:cTn id="24" dur="1000"/>
                                        <p:tgtEl>
                                          <p:spTgt spid="4710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xit" presetSubtype="4" fill="hold" grpId="1" nodeType="clickEffect">
                                  <p:stCondLst>
                                    <p:cond delay="0"/>
                                  </p:stCondLst>
                                  <p:childTnLst>
                                    <p:anim calcmode="lin" valueType="num">
                                      <p:cBhvr additive="base">
                                        <p:cTn id="28" dur="500"/>
                                        <p:tgtEl>
                                          <p:spTgt spid="47120"/>
                                        </p:tgtEl>
                                        <p:attrNameLst>
                                          <p:attrName>ppt_x</p:attrName>
                                        </p:attrNameLst>
                                      </p:cBhvr>
                                      <p:tavLst>
                                        <p:tav tm="0">
                                          <p:val>
                                            <p:strVal val="ppt_x"/>
                                          </p:val>
                                        </p:tav>
                                        <p:tav tm="100000">
                                          <p:val>
                                            <p:strVal val="ppt_x"/>
                                          </p:val>
                                        </p:tav>
                                      </p:tavLst>
                                    </p:anim>
                                    <p:anim calcmode="lin" valueType="num">
                                      <p:cBhvr additive="base">
                                        <p:cTn id="29" dur="500"/>
                                        <p:tgtEl>
                                          <p:spTgt spid="47120"/>
                                        </p:tgtEl>
                                        <p:attrNameLst>
                                          <p:attrName>ppt_y</p:attrName>
                                        </p:attrNameLst>
                                      </p:cBhvr>
                                      <p:tavLst>
                                        <p:tav tm="0">
                                          <p:val>
                                            <p:strVal val="ppt_y"/>
                                          </p:val>
                                        </p:tav>
                                        <p:tav tm="100000">
                                          <p:val>
                                            <p:strVal val="1+ppt_h/2"/>
                                          </p:val>
                                        </p:tav>
                                      </p:tavLst>
                                    </p:anim>
                                    <p:set>
                                      <p:cBhvr>
                                        <p:cTn id="30" dur="1" fill="hold">
                                          <p:stCondLst>
                                            <p:cond delay="499"/>
                                          </p:stCondLst>
                                        </p:cTn>
                                        <p:tgtEl>
                                          <p:spTgt spid="47120"/>
                                        </p:tgtEl>
                                        <p:attrNameLst>
                                          <p:attrName>style.visibility</p:attrName>
                                        </p:attrNameLst>
                                      </p:cBhvr>
                                      <p:to>
                                        <p:strVal val="hidden"/>
                                      </p:to>
                                    </p:set>
                                  </p:childTnLst>
                                </p:cTn>
                              </p:par>
                              <p:par>
                                <p:cTn id="31" presetID="2" presetClass="exit" presetSubtype="4" fill="hold" grpId="1" nodeType="withEffect">
                                  <p:stCondLst>
                                    <p:cond delay="0"/>
                                  </p:stCondLst>
                                  <p:childTnLst>
                                    <p:anim calcmode="lin" valueType="num">
                                      <p:cBhvr additive="base">
                                        <p:cTn id="32" dur="500"/>
                                        <p:tgtEl>
                                          <p:spTgt spid="47121"/>
                                        </p:tgtEl>
                                        <p:attrNameLst>
                                          <p:attrName>ppt_x</p:attrName>
                                        </p:attrNameLst>
                                      </p:cBhvr>
                                      <p:tavLst>
                                        <p:tav tm="0">
                                          <p:val>
                                            <p:strVal val="ppt_x"/>
                                          </p:val>
                                        </p:tav>
                                        <p:tav tm="100000">
                                          <p:val>
                                            <p:strVal val="ppt_x"/>
                                          </p:val>
                                        </p:tav>
                                      </p:tavLst>
                                    </p:anim>
                                    <p:anim calcmode="lin" valueType="num">
                                      <p:cBhvr additive="base">
                                        <p:cTn id="33" dur="500"/>
                                        <p:tgtEl>
                                          <p:spTgt spid="47121"/>
                                        </p:tgtEl>
                                        <p:attrNameLst>
                                          <p:attrName>ppt_y</p:attrName>
                                        </p:attrNameLst>
                                      </p:cBhvr>
                                      <p:tavLst>
                                        <p:tav tm="0">
                                          <p:val>
                                            <p:strVal val="ppt_y"/>
                                          </p:val>
                                        </p:tav>
                                        <p:tav tm="100000">
                                          <p:val>
                                            <p:strVal val="1+ppt_h/2"/>
                                          </p:val>
                                        </p:tav>
                                      </p:tavLst>
                                    </p:anim>
                                    <p:set>
                                      <p:cBhvr>
                                        <p:cTn id="34" dur="1" fill="hold">
                                          <p:stCondLst>
                                            <p:cond delay="499"/>
                                          </p:stCondLst>
                                        </p:cTn>
                                        <p:tgtEl>
                                          <p:spTgt spid="471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20" grpId="0" animBg="1"/>
      <p:bldP spid="47120" grpId="1" animBg="1"/>
      <p:bldP spid="47108" grpId="0"/>
      <p:bldP spid="47121" grpId="0"/>
      <p:bldP spid="47121"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0" name="AutoShape 6"/>
          <p:cNvSpPr>
            <a:spLocks noChangeArrowheads="1"/>
          </p:cNvSpPr>
          <p:nvPr/>
        </p:nvSpPr>
        <p:spPr bwMode="auto">
          <a:xfrm>
            <a:off x="2514600" y="1600200"/>
            <a:ext cx="2667000" cy="914400"/>
          </a:xfrm>
          <a:prstGeom prst="flowChartPreparation">
            <a:avLst/>
          </a:prstGeom>
          <a:solidFill>
            <a:srgbClr val="FCA2C2"/>
          </a:solidFill>
          <a:ln w="9525">
            <a:solidFill>
              <a:schemeClr val="tx1"/>
            </a:solidFill>
            <a:miter lim="800000"/>
            <a:headEnd/>
            <a:tailEnd/>
          </a:ln>
        </p:spPr>
        <p:txBody>
          <a:bodyPr wrap="none" anchor="ctr"/>
          <a:lstStyle/>
          <a:p>
            <a:endParaRPr lang="en-US"/>
          </a:p>
        </p:txBody>
      </p:sp>
      <p:sp>
        <p:nvSpPr>
          <p:cNvPr id="21508" name="Rectangle 4"/>
          <p:cNvSpPr>
            <a:spLocks noGrp="1" noChangeArrowheads="1"/>
          </p:cNvSpPr>
          <p:nvPr>
            <p:ph type="title"/>
          </p:nvPr>
        </p:nvSpPr>
        <p:spPr>
          <a:xfrm>
            <a:off x="457200" y="2667000"/>
            <a:ext cx="8077200" cy="2971800"/>
          </a:xfrm>
        </p:spPr>
        <p:txBody>
          <a:bodyPr/>
          <a:lstStyle/>
          <a:p>
            <a:pPr algn="l" eaLnBrk="1" hangingPunct="1"/>
            <a:r>
              <a:rPr lang="en-US" sz="3600" b="1" smtClean="0">
                <a:solidFill>
                  <a:srgbClr val="FF0066"/>
                </a:solidFill>
              </a:rPr>
              <a:t>1.Mở bài</a:t>
            </a:r>
            <a:r>
              <a:rPr lang="en-US" sz="3600" smtClean="0"/>
              <a:t>: Giới thiệu bao quát :</a:t>
            </a:r>
            <a:br>
              <a:rPr lang="en-US" sz="3600" smtClean="0"/>
            </a:br>
            <a:r>
              <a:rPr lang="en-US" sz="3200" smtClean="0"/>
              <a:t>- Trường nằm gần đường quốc lộ.  </a:t>
            </a:r>
            <a:br>
              <a:rPr lang="en-US" sz="3200" smtClean="0"/>
            </a:br>
            <a:r>
              <a:rPr lang="en-US" sz="3200" smtClean="0"/>
              <a:t>- Ngôi trường nổi bật dòng chữ: Trường Tiểu học Thi trấn Ái Tử. Những hàng cây xanh bao quanh.</a:t>
            </a:r>
            <a:br>
              <a:rPr lang="en-US" sz="3200" smtClean="0"/>
            </a:br>
            <a:endParaRPr lang="en-US" sz="3200" smtClean="0"/>
          </a:p>
        </p:txBody>
      </p:sp>
      <p:sp>
        <p:nvSpPr>
          <p:cNvPr id="21509" name="WordArt 5"/>
          <p:cNvSpPr>
            <a:spLocks noChangeArrowheads="1" noChangeShapeType="1" noTextEdit="1"/>
          </p:cNvSpPr>
          <p:nvPr/>
        </p:nvSpPr>
        <p:spPr bwMode="auto">
          <a:xfrm>
            <a:off x="2895600" y="1828800"/>
            <a:ext cx="1828800" cy="468313"/>
          </a:xfrm>
          <a:prstGeom prst="rect">
            <a:avLst/>
          </a:prstGeom>
        </p:spPr>
        <p:txBody>
          <a:bodyPr wrap="none" fromWordArt="1">
            <a:prstTxWarp prst="textPlain">
              <a:avLst>
                <a:gd name="adj" fmla="val 50000"/>
              </a:avLst>
            </a:prstTxWarp>
          </a:bodyPr>
          <a:lstStyle/>
          <a:p>
            <a:pPr algn="ctr"/>
            <a:r>
              <a:rPr lang="en-US" sz="3200" kern="10">
                <a:ln w="9525">
                  <a:solidFill>
                    <a:srgbClr val="000000"/>
                  </a:solidFill>
                  <a:round/>
                  <a:headEnd/>
                  <a:tailEnd/>
                </a:ln>
                <a:solidFill>
                  <a:srgbClr val="000000"/>
                </a:solidFill>
                <a:latin typeface="Arial"/>
                <a:cs typeface="Arial"/>
              </a:rPr>
              <a:t>DÀN Ý</a:t>
            </a:r>
          </a:p>
        </p:txBody>
      </p:sp>
      <p:sp>
        <p:nvSpPr>
          <p:cNvPr id="6149" name="WordArt 7"/>
          <p:cNvSpPr>
            <a:spLocks noChangeArrowheads="1" noChangeShapeType="1" noTextEdit="1"/>
          </p:cNvSpPr>
          <p:nvPr/>
        </p:nvSpPr>
        <p:spPr bwMode="auto">
          <a:xfrm>
            <a:off x="2819400" y="304800"/>
            <a:ext cx="3152775" cy="533400"/>
          </a:xfrm>
          <a:prstGeom prst="rect">
            <a:avLst/>
          </a:prstGeom>
        </p:spPr>
        <p:txBody>
          <a:bodyPr wrap="none" fromWordArt="1">
            <a:prstTxWarp prst="textPlain">
              <a:avLst>
                <a:gd name="adj" fmla="val 50000"/>
              </a:avLst>
            </a:prstTxWarp>
          </a:bodyPr>
          <a:lstStyle/>
          <a:p>
            <a:pPr algn="ctr"/>
            <a:r>
              <a:rPr lang="en-US" sz="2400" b="1" kern="10">
                <a:ln w="9525">
                  <a:noFill/>
                  <a:round/>
                  <a:headEnd/>
                  <a:tailEnd/>
                </a:ln>
                <a:solidFill>
                  <a:srgbClr val="0000FF"/>
                </a:solidFill>
                <a:effectLst>
                  <a:outerShdw dist="45791" dir="2021404" algn="ctr" rotWithShape="0">
                    <a:srgbClr val="B2B2B2">
                      <a:alpha val="79999"/>
                    </a:srgbClr>
                  </a:outerShdw>
                </a:effectLst>
                <a:latin typeface="Arial"/>
                <a:cs typeface="Arial"/>
              </a:rPr>
              <a:t>TẬP LÀM VĂN:</a:t>
            </a:r>
          </a:p>
        </p:txBody>
      </p:sp>
      <p:sp>
        <p:nvSpPr>
          <p:cNvPr id="6150" name="WordArt 8"/>
          <p:cNvSpPr>
            <a:spLocks noChangeArrowheads="1" noChangeShapeType="1" noTextEdit="1"/>
          </p:cNvSpPr>
          <p:nvPr/>
        </p:nvSpPr>
        <p:spPr bwMode="auto">
          <a:xfrm>
            <a:off x="2133600" y="990600"/>
            <a:ext cx="4648200" cy="533400"/>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LUYỆN TẬP TẢ CẢNH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1510"/>
                                        </p:tgtEl>
                                        <p:attrNameLst>
                                          <p:attrName>style.visibility</p:attrName>
                                        </p:attrNameLst>
                                      </p:cBhvr>
                                      <p:to>
                                        <p:strVal val="visible"/>
                                      </p:to>
                                    </p:set>
                                    <p:anim calcmode="lin" valueType="num">
                                      <p:cBhvr>
                                        <p:cTn id="7" dur="1000" fill="hold"/>
                                        <p:tgtEl>
                                          <p:spTgt spid="21510"/>
                                        </p:tgtEl>
                                        <p:attrNameLst>
                                          <p:attrName>ppt_w</p:attrName>
                                        </p:attrNameLst>
                                      </p:cBhvr>
                                      <p:tavLst>
                                        <p:tav tm="0">
                                          <p:val>
                                            <p:fltVal val="0"/>
                                          </p:val>
                                        </p:tav>
                                        <p:tav tm="100000">
                                          <p:val>
                                            <p:strVal val="#ppt_w"/>
                                          </p:val>
                                        </p:tav>
                                      </p:tavLst>
                                    </p:anim>
                                    <p:anim calcmode="lin" valueType="num">
                                      <p:cBhvr>
                                        <p:cTn id="8" dur="1000" fill="hold"/>
                                        <p:tgtEl>
                                          <p:spTgt spid="21510"/>
                                        </p:tgtEl>
                                        <p:attrNameLst>
                                          <p:attrName>ppt_h</p:attrName>
                                        </p:attrNameLst>
                                      </p:cBhvr>
                                      <p:tavLst>
                                        <p:tav tm="0">
                                          <p:val>
                                            <p:fltVal val="0"/>
                                          </p:val>
                                        </p:tav>
                                        <p:tav tm="100000">
                                          <p:val>
                                            <p:strVal val="#ppt_h"/>
                                          </p:val>
                                        </p:tav>
                                      </p:tavLst>
                                    </p:anim>
                                    <p:anim calcmode="lin" valueType="num">
                                      <p:cBhvr>
                                        <p:cTn id="9" dur="1000" fill="hold"/>
                                        <p:tgtEl>
                                          <p:spTgt spid="2151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1510"/>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21509"/>
                                        </p:tgtEl>
                                        <p:attrNameLst>
                                          <p:attrName>style.visibility</p:attrName>
                                        </p:attrNameLst>
                                      </p:cBhvr>
                                      <p:to>
                                        <p:strVal val="visible"/>
                                      </p:to>
                                    </p:set>
                                    <p:anim calcmode="lin" valueType="num">
                                      <p:cBhvr>
                                        <p:cTn id="13" dur="1000" fill="hold"/>
                                        <p:tgtEl>
                                          <p:spTgt spid="21509"/>
                                        </p:tgtEl>
                                        <p:attrNameLst>
                                          <p:attrName>ppt_w</p:attrName>
                                        </p:attrNameLst>
                                      </p:cBhvr>
                                      <p:tavLst>
                                        <p:tav tm="0">
                                          <p:val>
                                            <p:fltVal val="0"/>
                                          </p:val>
                                        </p:tav>
                                        <p:tav tm="100000">
                                          <p:val>
                                            <p:strVal val="#ppt_w"/>
                                          </p:val>
                                        </p:tav>
                                      </p:tavLst>
                                    </p:anim>
                                    <p:anim calcmode="lin" valueType="num">
                                      <p:cBhvr>
                                        <p:cTn id="14" dur="1000" fill="hold"/>
                                        <p:tgtEl>
                                          <p:spTgt spid="21509"/>
                                        </p:tgtEl>
                                        <p:attrNameLst>
                                          <p:attrName>ppt_h</p:attrName>
                                        </p:attrNameLst>
                                      </p:cBhvr>
                                      <p:tavLst>
                                        <p:tav tm="0">
                                          <p:val>
                                            <p:fltVal val="0"/>
                                          </p:val>
                                        </p:tav>
                                        <p:tav tm="100000">
                                          <p:val>
                                            <p:strVal val="#ppt_h"/>
                                          </p:val>
                                        </p:tav>
                                      </p:tavLst>
                                    </p:anim>
                                    <p:anim calcmode="lin" valueType="num">
                                      <p:cBhvr>
                                        <p:cTn id="15" dur="1000" fill="hold"/>
                                        <p:tgtEl>
                                          <p:spTgt spid="21509"/>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2150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0" presetClass="emph" presetSubtype="0" fill="hold" grpId="0" nodeType="clickEffect">
                                  <p:stCondLst>
                                    <p:cond delay="0"/>
                                  </p:stCondLst>
                                  <p:iterate type="lt">
                                    <p:tmPct val="10000"/>
                                  </p:iterate>
                                  <p:childTnLst>
                                    <p:set>
                                      <p:cBhvr override="childStyle">
                                        <p:cTn id="20" dur="500" autoRev="1" fill="hold"/>
                                        <p:tgtEl>
                                          <p:spTgt spid="21508"/>
                                        </p:tgtEl>
                                        <p:attrNameLst>
                                          <p:attrName>style.color</p:attrName>
                                        </p:attrNameLst>
                                      </p:cBhvr>
                                      <p:to>
                                        <p:clrVal>
                                          <a:srgbClr val="FF6600"/>
                                        </p:clrVal>
                                      </p:to>
                                    </p:set>
                                    <p:set>
                                      <p:cBhvr>
                                        <p:cTn id="21" dur="500" autoRev="1" fill="hold"/>
                                        <p:tgtEl>
                                          <p:spTgt spid="21508"/>
                                        </p:tgtEl>
                                        <p:attrNameLst>
                                          <p:attrName>fillcolor</p:attrName>
                                        </p:attrNameLst>
                                      </p:cBhvr>
                                      <p:to>
                                        <p:clrVal>
                                          <a:srgbClr val="FF6600"/>
                                        </p:clrVal>
                                      </p:to>
                                    </p:set>
                                    <p:set>
                                      <p:cBhvr>
                                        <p:cTn id="22" dur="500" autoRev="1" fill="hold"/>
                                        <p:tgtEl>
                                          <p:spTgt spid="2150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0" grpId="0" animBg="1"/>
      <p:bldP spid="21508" grpId="0"/>
      <p:bldP spid="2150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4"/>
          <p:cNvSpPr>
            <a:spLocks noChangeArrowheads="1"/>
          </p:cNvSpPr>
          <p:nvPr/>
        </p:nvSpPr>
        <p:spPr bwMode="auto">
          <a:xfrm>
            <a:off x="0" y="1289050"/>
            <a:ext cx="9144000" cy="4708525"/>
          </a:xfrm>
          <a:prstGeom prst="rect">
            <a:avLst/>
          </a:prstGeom>
          <a:noFill/>
          <a:ln w="9525">
            <a:noFill/>
            <a:miter lim="800000"/>
            <a:headEnd/>
            <a:tailEnd/>
          </a:ln>
        </p:spPr>
        <p:txBody>
          <a:bodyPr>
            <a:spAutoFit/>
          </a:bodyPr>
          <a:lstStyle/>
          <a:p>
            <a:r>
              <a:rPr lang="en-US" sz="2000" b="1">
                <a:solidFill>
                  <a:srgbClr val="FF0066"/>
                </a:solidFill>
              </a:rPr>
              <a:t>2. Thân bài</a:t>
            </a:r>
            <a:r>
              <a:rPr lang="en-US" sz="2000">
                <a:solidFill>
                  <a:schemeClr val="tx2"/>
                </a:solidFill>
              </a:rPr>
              <a:t> :</a:t>
            </a:r>
            <a:r>
              <a:rPr lang="en-US" sz="2000" b="1">
                <a:solidFill>
                  <a:schemeClr val="tx2"/>
                </a:solidFill>
              </a:rPr>
              <a:t>Tả từng phần của cảnh trường</a:t>
            </a:r>
            <a:r>
              <a:rPr lang="en-US" sz="2000">
                <a:solidFill>
                  <a:schemeClr val="tx2"/>
                </a:solidFill>
              </a:rPr>
              <a:t> :</a:t>
            </a:r>
            <a:br>
              <a:rPr lang="en-US" sz="2000">
                <a:solidFill>
                  <a:schemeClr val="tx2"/>
                </a:solidFill>
              </a:rPr>
            </a:br>
            <a:r>
              <a:rPr lang="en-US" sz="2000" b="1">
                <a:solidFill>
                  <a:schemeClr val="tx2"/>
                </a:solidFill>
              </a:rPr>
              <a:t>a, Sân trường</a:t>
            </a:r>
            <a:r>
              <a:rPr lang="en-US" sz="2000">
                <a:solidFill>
                  <a:schemeClr val="tx2"/>
                </a:solidFill>
              </a:rPr>
              <a:t> :</a:t>
            </a:r>
            <a:br>
              <a:rPr lang="en-US" sz="2000">
                <a:solidFill>
                  <a:schemeClr val="tx2"/>
                </a:solidFill>
              </a:rPr>
            </a:br>
            <a:r>
              <a:rPr lang="en-US" sz="2000">
                <a:solidFill>
                  <a:srgbClr val="0000FF"/>
                </a:solidFill>
              </a:rPr>
              <a:t>+ Sân xi măng rộng, giữa sân là cột cờ, trên sân có một số cây bàng cây phượng tỏa bóng mát rượi .</a:t>
            </a:r>
            <a:br>
              <a:rPr lang="en-US" sz="2000">
                <a:solidFill>
                  <a:srgbClr val="0000FF"/>
                </a:solidFill>
              </a:rPr>
            </a:br>
            <a:r>
              <a:rPr lang="en-US" sz="2000">
                <a:solidFill>
                  <a:srgbClr val="0000FF"/>
                </a:solidFill>
              </a:rPr>
              <a:t>+ Bồn hoa, ghế đá.</a:t>
            </a:r>
            <a:br>
              <a:rPr lang="en-US" sz="2000">
                <a:solidFill>
                  <a:srgbClr val="0000FF"/>
                </a:solidFill>
              </a:rPr>
            </a:br>
            <a:r>
              <a:rPr lang="en-US" sz="2000">
                <a:solidFill>
                  <a:srgbClr val="0000FF"/>
                </a:solidFill>
              </a:rPr>
              <a:t>+ Hoạt động của học sinh:Tiếng cười nói bước chân chạy nhảy. ..</a:t>
            </a:r>
          </a:p>
          <a:p>
            <a:r>
              <a:rPr lang="en-US" sz="2000" b="1">
                <a:solidFill>
                  <a:schemeClr val="tx2"/>
                </a:solidFill>
              </a:rPr>
              <a:t>b. Lớp học</a:t>
            </a:r>
            <a:r>
              <a:rPr lang="en-US" sz="2000">
                <a:solidFill>
                  <a:schemeClr val="tx2"/>
                </a:solidFill>
              </a:rPr>
              <a:t> :</a:t>
            </a:r>
            <a:br>
              <a:rPr lang="en-US" sz="2000">
                <a:solidFill>
                  <a:schemeClr val="tx2"/>
                </a:solidFill>
              </a:rPr>
            </a:br>
            <a:r>
              <a:rPr lang="en-US" sz="2000">
                <a:solidFill>
                  <a:srgbClr val="0000FF"/>
                </a:solidFill>
              </a:rPr>
              <a:t>+ Hai dãy nhà cao tầng nối liền nhau.</a:t>
            </a:r>
            <a:br>
              <a:rPr lang="en-US" sz="2000">
                <a:solidFill>
                  <a:srgbClr val="0000FF"/>
                </a:solidFill>
              </a:rPr>
            </a:br>
            <a:r>
              <a:rPr lang="en-US" sz="2000">
                <a:solidFill>
                  <a:srgbClr val="0000FF"/>
                </a:solidFill>
              </a:rPr>
              <a:t>+ Các lớp học thoáng mát: Có quạt trần đèn điện. Màn che nắng và tủ sách trưng bày sản phẩm của các em .</a:t>
            </a:r>
            <a:br>
              <a:rPr lang="en-US" sz="2000">
                <a:solidFill>
                  <a:srgbClr val="0000FF"/>
                </a:solidFill>
              </a:rPr>
            </a:br>
            <a:r>
              <a:rPr lang="en-US" sz="2000">
                <a:solidFill>
                  <a:srgbClr val="0000FF"/>
                </a:solidFill>
              </a:rPr>
              <a:t>+ Bàn ghế thẳng hàng tươm tất, </a:t>
            </a:r>
            <a:br>
              <a:rPr lang="en-US" sz="2000">
                <a:solidFill>
                  <a:srgbClr val="0000FF"/>
                </a:solidFill>
              </a:rPr>
            </a:br>
            <a:r>
              <a:rPr lang="en-US" sz="2000" b="1">
                <a:solidFill>
                  <a:schemeClr val="tx2"/>
                </a:solidFill>
              </a:rPr>
              <a:t>c. Phòng thư viện</a:t>
            </a:r>
            <a:r>
              <a:rPr lang="en-US" sz="2000">
                <a:solidFill>
                  <a:schemeClr val="tx2"/>
                </a:solidFill>
              </a:rPr>
              <a:t>: </a:t>
            </a:r>
            <a:r>
              <a:rPr lang="en-US" sz="2000" b="1">
                <a:solidFill>
                  <a:schemeClr val="tx2"/>
                </a:solidFill>
              </a:rPr>
              <a:t>Thiết bị, văn phòng</a:t>
            </a:r>
            <a:r>
              <a:rPr lang="en-US" sz="2000">
                <a:solidFill>
                  <a:schemeClr val="tx2"/>
                </a:solidFill>
              </a:rPr>
              <a:t/>
            </a:r>
            <a:br>
              <a:rPr lang="en-US" sz="2000">
                <a:solidFill>
                  <a:schemeClr val="tx2"/>
                </a:solidFill>
              </a:rPr>
            </a:br>
            <a:r>
              <a:rPr lang="en-US" sz="2000" b="1">
                <a:solidFill>
                  <a:schemeClr val="tx2"/>
                </a:solidFill>
              </a:rPr>
              <a:t>d. Vườn trường</a:t>
            </a:r>
            <a:r>
              <a:rPr lang="en-US" sz="2000">
                <a:solidFill>
                  <a:schemeClr val="tx2"/>
                </a:solidFill>
              </a:rPr>
              <a:t> :</a:t>
            </a:r>
            <a:br>
              <a:rPr lang="en-US" sz="2000">
                <a:solidFill>
                  <a:schemeClr val="tx2"/>
                </a:solidFill>
              </a:rPr>
            </a:br>
            <a:r>
              <a:rPr lang="en-US" sz="2000">
                <a:solidFill>
                  <a:srgbClr val="0000FF"/>
                </a:solidFill>
              </a:rPr>
              <a:t>+ Cây trong vườn </a:t>
            </a:r>
            <a:br>
              <a:rPr lang="en-US" sz="2000">
                <a:solidFill>
                  <a:srgbClr val="0000FF"/>
                </a:solidFill>
              </a:rPr>
            </a:br>
            <a:r>
              <a:rPr lang="en-US" sz="2000">
                <a:solidFill>
                  <a:srgbClr val="0000FF"/>
                </a:solidFill>
              </a:rPr>
              <a:t>+ Hoạt động chăm sóc vườn trường</a:t>
            </a:r>
          </a:p>
        </p:txBody>
      </p:sp>
      <p:sp>
        <p:nvSpPr>
          <p:cNvPr id="32778" name="WordArt 10"/>
          <p:cNvSpPr>
            <a:spLocks noChangeArrowheads="1" noChangeShapeType="1" noTextEdit="1"/>
          </p:cNvSpPr>
          <p:nvPr/>
        </p:nvSpPr>
        <p:spPr bwMode="auto">
          <a:xfrm>
            <a:off x="3124200" y="990600"/>
            <a:ext cx="1828800" cy="238125"/>
          </a:xfrm>
          <a:prstGeom prst="rect">
            <a:avLst/>
          </a:prstGeom>
        </p:spPr>
        <p:txBody>
          <a:bodyPr wrap="none" fromWordArt="1">
            <a:prstTxWarp prst="textPlain">
              <a:avLst>
                <a:gd name="adj" fmla="val 50000"/>
              </a:avLst>
            </a:prstTxWarp>
          </a:bodyPr>
          <a:lstStyle/>
          <a:p>
            <a:pPr algn="ctr"/>
            <a:r>
              <a:rPr lang="en-US" sz="2800" kern="10">
                <a:ln w="9525">
                  <a:solidFill>
                    <a:srgbClr val="000000"/>
                  </a:solidFill>
                  <a:round/>
                  <a:headEnd/>
                  <a:tailEnd/>
                </a:ln>
                <a:solidFill>
                  <a:srgbClr val="000000"/>
                </a:solidFill>
                <a:latin typeface="Arial"/>
                <a:cs typeface="Arial"/>
              </a:rPr>
              <a:t>DÀN Ý</a:t>
            </a:r>
          </a:p>
        </p:txBody>
      </p:sp>
      <p:sp>
        <p:nvSpPr>
          <p:cNvPr id="7172" name="WordArt 11"/>
          <p:cNvSpPr>
            <a:spLocks noChangeArrowheads="1" noChangeShapeType="1" noTextEdit="1"/>
          </p:cNvSpPr>
          <p:nvPr/>
        </p:nvSpPr>
        <p:spPr bwMode="auto">
          <a:xfrm>
            <a:off x="2819400" y="0"/>
            <a:ext cx="3152775" cy="381000"/>
          </a:xfrm>
          <a:prstGeom prst="rect">
            <a:avLst/>
          </a:prstGeom>
        </p:spPr>
        <p:txBody>
          <a:bodyPr wrap="none" fromWordArt="1">
            <a:prstTxWarp prst="textPlain">
              <a:avLst>
                <a:gd name="adj" fmla="val 50000"/>
              </a:avLst>
            </a:prstTxWarp>
          </a:bodyPr>
          <a:lstStyle/>
          <a:p>
            <a:pPr algn="ctr"/>
            <a:r>
              <a:rPr lang="en-US" sz="2000" b="1" kern="10">
                <a:ln w="9525">
                  <a:noFill/>
                  <a:round/>
                  <a:headEnd/>
                  <a:tailEnd/>
                </a:ln>
                <a:solidFill>
                  <a:srgbClr val="0000FF"/>
                </a:solidFill>
                <a:effectLst>
                  <a:outerShdw dist="45791" dir="2021404" algn="ctr" rotWithShape="0">
                    <a:srgbClr val="B2B2B2">
                      <a:alpha val="79999"/>
                    </a:srgbClr>
                  </a:outerShdw>
                </a:effectLst>
                <a:latin typeface="Arial"/>
                <a:cs typeface="Arial"/>
              </a:rPr>
              <a:t>TẬP LÀM VĂN:</a:t>
            </a:r>
          </a:p>
        </p:txBody>
      </p:sp>
      <p:sp>
        <p:nvSpPr>
          <p:cNvPr id="7173" name="WordArt 12"/>
          <p:cNvSpPr>
            <a:spLocks noChangeArrowheads="1" noChangeShapeType="1" noTextEdit="1"/>
          </p:cNvSpPr>
          <p:nvPr/>
        </p:nvSpPr>
        <p:spPr bwMode="auto">
          <a:xfrm>
            <a:off x="1981200" y="381000"/>
            <a:ext cx="4648200" cy="457200"/>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latin typeface="Arial"/>
                <a:cs typeface="Arial"/>
              </a:rPr>
              <a:t>LUYỆN TẬP TẢ CẢNH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grpId="0" nodeType="withEffect">
                                  <p:stCondLst>
                                    <p:cond delay="0"/>
                                  </p:stCondLst>
                                  <p:childTnLst>
                                    <p:set>
                                      <p:cBhvr>
                                        <p:cTn id="6" dur="1" fill="hold">
                                          <p:stCondLst>
                                            <p:cond delay="0"/>
                                          </p:stCondLst>
                                        </p:cTn>
                                        <p:tgtEl>
                                          <p:spTgt spid="32778"/>
                                        </p:tgtEl>
                                        <p:attrNameLst>
                                          <p:attrName>style.visibility</p:attrName>
                                        </p:attrNameLst>
                                      </p:cBhvr>
                                      <p:to>
                                        <p:strVal val="visible"/>
                                      </p:to>
                                    </p:set>
                                    <p:anim calcmode="lin" valueType="num">
                                      <p:cBhvr>
                                        <p:cTn id="7" dur="1000" fill="hold"/>
                                        <p:tgtEl>
                                          <p:spTgt spid="32778"/>
                                        </p:tgtEl>
                                        <p:attrNameLst>
                                          <p:attrName>ppt_w</p:attrName>
                                        </p:attrNameLst>
                                      </p:cBhvr>
                                      <p:tavLst>
                                        <p:tav tm="0">
                                          <p:val>
                                            <p:fltVal val="0"/>
                                          </p:val>
                                        </p:tav>
                                        <p:tav tm="100000">
                                          <p:val>
                                            <p:strVal val="#ppt_w"/>
                                          </p:val>
                                        </p:tav>
                                      </p:tavLst>
                                    </p:anim>
                                    <p:anim calcmode="lin" valueType="num">
                                      <p:cBhvr>
                                        <p:cTn id="8" dur="1000" fill="hold"/>
                                        <p:tgtEl>
                                          <p:spTgt spid="32778"/>
                                        </p:tgtEl>
                                        <p:attrNameLst>
                                          <p:attrName>ppt_h</p:attrName>
                                        </p:attrNameLst>
                                      </p:cBhvr>
                                      <p:tavLst>
                                        <p:tav tm="0">
                                          <p:val>
                                            <p:fltVal val="0"/>
                                          </p:val>
                                        </p:tav>
                                        <p:tav tm="100000">
                                          <p:val>
                                            <p:strVal val="#ppt_h"/>
                                          </p:val>
                                        </p:tav>
                                      </p:tavLst>
                                    </p:anim>
                                    <p:anim calcmode="lin" valueType="num">
                                      <p:cBhvr>
                                        <p:cTn id="9" dur="1000" fill="hold"/>
                                        <p:tgtEl>
                                          <p:spTgt spid="3277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277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1" presetClass="entr" presetSubtype="0" fill="hold" grpId="0" nodeType="clickEffect">
                                  <p:stCondLst>
                                    <p:cond delay="0"/>
                                  </p:stCondLst>
                                  <p:iterate type="lt">
                                    <p:tmPct val="10000"/>
                                  </p:iterate>
                                  <p:childTnLst>
                                    <p:set>
                                      <p:cBhvr>
                                        <p:cTn id="14" dur="1" fill="hold">
                                          <p:stCondLst>
                                            <p:cond delay="0"/>
                                          </p:stCondLst>
                                        </p:cTn>
                                        <p:tgtEl>
                                          <p:spTgt spid="32772"/>
                                        </p:tgtEl>
                                        <p:attrNameLst>
                                          <p:attrName>style.visibility</p:attrName>
                                        </p:attrNameLst>
                                      </p:cBhvr>
                                      <p:to>
                                        <p:strVal val="visible"/>
                                      </p:to>
                                    </p:set>
                                    <p:anim calcmode="lin" valueType="num">
                                      <p:cBhvr>
                                        <p:cTn id="15" dur="500" fill="hold"/>
                                        <p:tgtEl>
                                          <p:spTgt spid="32772"/>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32772"/>
                                        </p:tgtEl>
                                        <p:attrNameLst>
                                          <p:attrName>ppt_y</p:attrName>
                                        </p:attrNameLst>
                                      </p:cBhvr>
                                      <p:tavLst>
                                        <p:tav tm="0">
                                          <p:val>
                                            <p:strVal val="#ppt_y"/>
                                          </p:val>
                                        </p:tav>
                                        <p:tav tm="100000">
                                          <p:val>
                                            <p:strVal val="#ppt_y"/>
                                          </p:val>
                                        </p:tav>
                                      </p:tavLst>
                                    </p:anim>
                                    <p:anim calcmode="lin" valueType="num">
                                      <p:cBhvr>
                                        <p:cTn id="17" dur="500" fill="hold"/>
                                        <p:tgtEl>
                                          <p:spTgt spid="32772"/>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32772"/>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327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2" grpId="0"/>
      <p:bldP spid="3277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4"/>
          <p:cNvSpPr>
            <a:spLocks noChangeArrowheads="1"/>
          </p:cNvSpPr>
          <p:nvPr/>
        </p:nvSpPr>
        <p:spPr bwMode="auto">
          <a:xfrm>
            <a:off x="457200" y="2667000"/>
            <a:ext cx="7772400" cy="3387725"/>
          </a:xfrm>
          <a:prstGeom prst="rect">
            <a:avLst/>
          </a:prstGeom>
          <a:noFill/>
          <a:ln w="9525">
            <a:noFill/>
            <a:miter lim="800000"/>
            <a:headEnd/>
            <a:tailEnd/>
          </a:ln>
        </p:spPr>
        <p:txBody>
          <a:bodyPr>
            <a:spAutoFit/>
          </a:bodyPr>
          <a:lstStyle/>
          <a:p>
            <a:r>
              <a:rPr lang="en-US" sz="3600">
                <a:solidFill>
                  <a:srgbClr val="FF0066"/>
                </a:solidFill>
              </a:rPr>
              <a:t>3. Kết bài</a:t>
            </a:r>
            <a:r>
              <a:rPr lang="en-US" sz="3600">
                <a:solidFill>
                  <a:schemeClr val="tx2"/>
                </a:solidFill>
              </a:rPr>
              <a:t>: </a:t>
            </a:r>
          </a:p>
          <a:p>
            <a:r>
              <a:rPr lang="en-US" sz="3600">
                <a:solidFill>
                  <a:schemeClr val="tx2"/>
                </a:solidFill>
              </a:rPr>
              <a:t>Cảm nghĩ của em về ngôi trường</a:t>
            </a:r>
            <a:br>
              <a:rPr lang="en-US" sz="3600">
                <a:solidFill>
                  <a:schemeClr val="tx2"/>
                </a:solidFill>
              </a:rPr>
            </a:br>
            <a:r>
              <a:rPr lang="en-US" sz="3600">
                <a:solidFill>
                  <a:schemeClr val="tx2"/>
                </a:solidFill>
              </a:rPr>
              <a:t>+ Em yêu quý tự hào về trường.</a:t>
            </a:r>
            <a:br>
              <a:rPr lang="en-US" sz="3600">
                <a:solidFill>
                  <a:schemeClr val="tx2"/>
                </a:solidFill>
              </a:rPr>
            </a:br>
            <a:r>
              <a:rPr lang="en-US" sz="3600">
                <a:solidFill>
                  <a:schemeClr val="tx2"/>
                </a:solidFill>
              </a:rPr>
              <a:t>+</a:t>
            </a:r>
            <a:r>
              <a:rPr lang="en-US" sz="1800"/>
              <a:t> </a:t>
            </a:r>
            <a:r>
              <a:rPr lang="en-US" sz="3600">
                <a:solidFill>
                  <a:schemeClr val="tx2"/>
                </a:solidFill>
              </a:rPr>
              <a:t>Em</a:t>
            </a:r>
            <a:r>
              <a:rPr lang="en-US" sz="3600"/>
              <a:t> </a:t>
            </a:r>
            <a:r>
              <a:rPr lang="en-US" sz="3600">
                <a:solidFill>
                  <a:schemeClr val="tx2"/>
                </a:solidFill>
              </a:rPr>
              <a:t>góp phần bảo vệ ngôi trường</a:t>
            </a:r>
            <a:br>
              <a:rPr lang="en-US" sz="3600">
                <a:solidFill>
                  <a:schemeClr val="tx2"/>
                </a:solidFill>
              </a:rPr>
            </a:br>
            <a:r>
              <a:rPr lang="en-US" sz="3600">
                <a:solidFill>
                  <a:schemeClr val="tx2"/>
                </a:solidFill>
              </a:rPr>
              <a:t>+ Học tốt tô điểm truyền thống tốt đẹp cho nhà trường</a:t>
            </a:r>
            <a:r>
              <a:rPr lang="en-US" sz="1800">
                <a:solidFill>
                  <a:schemeClr val="tx2"/>
                </a:solidFill>
              </a:rPr>
              <a:t> .</a:t>
            </a:r>
          </a:p>
        </p:txBody>
      </p:sp>
      <p:sp>
        <p:nvSpPr>
          <p:cNvPr id="31749" name="AutoShape 5"/>
          <p:cNvSpPr>
            <a:spLocks noChangeArrowheads="1"/>
          </p:cNvSpPr>
          <p:nvPr/>
        </p:nvSpPr>
        <p:spPr bwMode="auto">
          <a:xfrm>
            <a:off x="2514600" y="1981200"/>
            <a:ext cx="2667000" cy="609600"/>
          </a:xfrm>
          <a:prstGeom prst="flowChartPreparation">
            <a:avLst/>
          </a:prstGeom>
          <a:solidFill>
            <a:srgbClr val="FCA2C2"/>
          </a:solidFill>
          <a:ln w="9525">
            <a:solidFill>
              <a:schemeClr val="tx1"/>
            </a:solidFill>
            <a:miter lim="800000"/>
            <a:headEnd/>
            <a:tailEnd/>
          </a:ln>
        </p:spPr>
        <p:txBody>
          <a:bodyPr wrap="none" anchor="ctr"/>
          <a:lstStyle/>
          <a:p>
            <a:endParaRPr lang="en-US"/>
          </a:p>
        </p:txBody>
      </p:sp>
      <p:sp>
        <p:nvSpPr>
          <p:cNvPr id="31750" name="WordArt 6"/>
          <p:cNvSpPr>
            <a:spLocks noChangeArrowheads="1" noChangeShapeType="1" noTextEdit="1"/>
          </p:cNvSpPr>
          <p:nvPr/>
        </p:nvSpPr>
        <p:spPr bwMode="auto">
          <a:xfrm>
            <a:off x="2895600" y="2057400"/>
            <a:ext cx="1828800" cy="304800"/>
          </a:xfrm>
          <a:prstGeom prst="rect">
            <a:avLst/>
          </a:prstGeom>
        </p:spPr>
        <p:txBody>
          <a:bodyPr wrap="none" fromWordArt="1">
            <a:prstTxWarp prst="textPlain">
              <a:avLst>
                <a:gd name="adj" fmla="val 50000"/>
              </a:avLst>
            </a:prstTxWarp>
          </a:bodyPr>
          <a:lstStyle/>
          <a:p>
            <a:pPr algn="ctr"/>
            <a:r>
              <a:rPr lang="en-US" sz="3200" kern="10">
                <a:ln w="9525">
                  <a:solidFill>
                    <a:srgbClr val="000000"/>
                  </a:solidFill>
                  <a:round/>
                  <a:headEnd/>
                  <a:tailEnd/>
                </a:ln>
                <a:solidFill>
                  <a:srgbClr val="000000"/>
                </a:solidFill>
                <a:latin typeface="Arial"/>
                <a:cs typeface="Arial"/>
              </a:rPr>
              <a:t>DÀN Ý</a:t>
            </a:r>
          </a:p>
        </p:txBody>
      </p:sp>
      <p:sp>
        <p:nvSpPr>
          <p:cNvPr id="8197" name="WordArt 7"/>
          <p:cNvSpPr>
            <a:spLocks noChangeArrowheads="1" noChangeShapeType="1" noTextEdit="1"/>
          </p:cNvSpPr>
          <p:nvPr/>
        </p:nvSpPr>
        <p:spPr bwMode="auto">
          <a:xfrm>
            <a:off x="2743200" y="533400"/>
            <a:ext cx="3152775" cy="533400"/>
          </a:xfrm>
          <a:prstGeom prst="rect">
            <a:avLst/>
          </a:prstGeom>
        </p:spPr>
        <p:txBody>
          <a:bodyPr wrap="none" fromWordArt="1">
            <a:prstTxWarp prst="textPlain">
              <a:avLst>
                <a:gd name="adj" fmla="val 50000"/>
              </a:avLst>
            </a:prstTxWarp>
          </a:bodyPr>
          <a:lstStyle/>
          <a:p>
            <a:pPr algn="ctr"/>
            <a:r>
              <a:rPr lang="en-US" sz="2400" b="1" kern="10">
                <a:ln w="9525">
                  <a:noFill/>
                  <a:round/>
                  <a:headEnd/>
                  <a:tailEnd/>
                </a:ln>
                <a:solidFill>
                  <a:srgbClr val="0000FF"/>
                </a:solidFill>
                <a:effectLst>
                  <a:outerShdw dist="45791" dir="2021404" algn="ctr" rotWithShape="0">
                    <a:srgbClr val="B2B2B2">
                      <a:alpha val="79999"/>
                    </a:srgbClr>
                  </a:outerShdw>
                </a:effectLst>
                <a:latin typeface="Arial"/>
                <a:cs typeface="Arial"/>
              </a:rPr>
              <a:t>TẬP LÀM VĂN:</a:t>
            </a:r>
          </a:p>
        </p:txBody>
      </p:sp>
      <p:sp>
        <p:nvSpPr>
          <p:cNvPr id="8198" name="WordArt 8"/>
          <p:cNvSpPr>
            <a:spLocks noChangeArrowheads="1" noChangeShapeType="1" noTextEdit="1"/>
          </p:cNvSpPr>
          <p:nvPr/>
        </p:nvSpPr>
        <p:spPr bwMode="auto">
          <a:xfrm>
            <a:off x="2133600" y="1219200"/>
            <a:ext cx="4648200" cy="457200"/>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0000"/>
                </a:solidFill>
                <a:latin typeface="Arial"/>
                <a:cs typeface="Arial"/>
              </a:rPr>
              <a:t>LUYỆN TẬP TẢ CẢNH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1749"/>
                                        </p:tgtEl>
                                        <p:attrNameLst>
                                          <p:attrName>style.visibility</p:attrName>
                                        </p:attrNameLst>
                                      </p:cBhvr>
                                      <p:to>
                                        <p:strVal val="visible"/>
                                      </p:to>
                                    </p:set>
                                    <p:anim calcmode="lin" valueType="num">
                                      <p:cBhvr>
                                        <p:cTn id="7" dur="1000" fill="hold"/>
                                        <p:tgtEl>
                                          <p:spTgt spid="31749"/>
                                        </p:tgtEl>
                                        <p:attrNameLst>
                                          <p:attrName>ppt_w</p:attrName>
                                        </p:attrNameLst>
                                      </p:cBhvr>
                                      <p:tavLst>
                                        <p:tav tm="0">
                                          <p:val>
                                            <p:fltVal val="0"/>
                                          </p:val>
                                        </p:tav>
                                        <p:tav tm="100000">
                                          <p:val>
                                            <p:strVal val="#ppt_w"/>
                                          </p:val>
                                        </p:tav>
                                      </p:tavLst>
                                    </p:anim>
                                    <p:anim calcmode="lin" valueType="num">
                                      <p:cBhvr>
                                        <p:cTn id="8" dur="1000" fill="hold"/>
                                        <p:tgtEl>
                                          <p:spTgt spid="31749"/>
                                        </p:tgtEl>
                                        <p:attrNameLst>
                                          <p:attrName>ppt_h</p:attrName>
                                        </p:attrNameLst>
                                      </p:cBhvr>
                                      <p:tavLst>
                                        <p:tav tm="0">
                                          <p:val>
                                            <p:fltVal val="0"/>
                                          </p:val>
                                        </p:tav>
                                        <p:tav tm="100000">
                                          <p:val>
                                            <p:strVal val="#ppt_h"/>
                                          </p:val>
                                        </p:tav>
                                      </p:tavLst>
                                    </p:anim>
                                    <p:anim calcmode="lin" valueType="num">
                                      <p:cBhvr>
                                        <p:cTn id="9" dur="1000" fill="hold"/>
                                        <p:tgtEl>
                                          <p:spTgt spid="31749"/>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1749"/>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31750"/>
                                        </p:tgtEl>
                                        <p:attrNameLst>
                                          <p:attrName>style.visibility</p:attrName>
                                        </p:attrNameLst>
                                      </p:cBhvr>
                                      <p:to>
                                        <p:strVal val="visible"/>
                                      </p:to>
                                    </p:set>
                                    <p:anim calcmode="lin" valueType="num">
                                      <p:cBhvr>
                                        <p:cTn id="13" dur="1000" fill="hold"/>
                                        <p:tgtEl>
                                          <p:spTgt spid="31750"/>
                                        </p:tgtEl>
                                        <p:attrNameLst>
                                          <p:attrName>ppt_w</p:attrName>
                                        </p:attrNameLst>
                                      </p:cBhvr>
                                      <p:tavLst>
                                        <p:tav tm="0">
                                          <p:val>
                                            <p:fltVal val="0"/>
                                          </p:val>
                                        </p:tav>
                                        <p:tav tm="100000">
                                          <p:val>
                                            <p:strVal val="#ppt_w"/>
                                          </p:val>
                                        </p:tav>
                                      </p:tavLst>
                                    </p:anim>
                                    <p:anim calcmode="lin" valueType="num">
                                      <p:cBhvr>
                                        <p:cTn id="14" dur="1000" fill="hold"/>
                                        <p:tgtEl>
                                          <p:spTgt spid="31750"/>
                                        </p:tgtEl>
                                        <p:attrNameLst>
                                          <p:attrName>ppt_h</p:attrName>
                                        </p:attrNameLst>
                                      </p:cBhvr>
                                      <p:tavLst>
                                        <p:tav tm="0">
                                          <p:val>
                                            <p:fltVal val="0"/>
                                          </p:val>
                                        </p:tav>
                                        <p:tav tm="100000">
                                          <p:val>
                                            <p:strVal val="#ppt_h"/>
                                          </p:val>
                                        </p:tav>
                                      </p:tavLst>
                                    </p:anim>
                                    <p:anim calcmode="lin" valueType="num">
                                      <p:cBhvr>
                                        <p:cTn id="15" dur="1000" fill="hold"/>
                                        <p:tgtEl>
                                          <p:spTgt spid="31750"/>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175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31748"/>
                                        </p:tgtEl>
                                        <p:attrNameLst>
                                          <p:attrName>style.visibility</p:attrName>
                                        </p:attrNameLst>
                                      </p:cBhvr>
                                      <p:to>
                                        <p:strVal val="visible"/>
                                      </p:to>
                                    </p:set>
                                    <p:animEffect transition="in" filter="fade">
                                      <p:cBhvr>
                                        <p:cTn id="21" dur="1000"/>
                                        <p:tgtEl>
                                          <p:spTgt spid="31748"/>
                                        </p:tgtEl>
                                      </p:cBhvr>
                                    </p:animEffect>
                                    <p:anim calcmode="lin" valueType="num">
                                      <p:cBhvr>
                                        <p:cTn id="22" dur="1000" fill="hold"/>
                                        <p:tgtEl>
                                          <p:spTgt spid="31748"/>
                                        </p:tgtEl>
                                        <p:attrNameLst>
                                          <p:attrName>ppt_x</p:attrName>
                                        </p:attrNameLst>
                                      </p:cBhvr>
                                      <p:tavLst>
                                        <p:tav tm="0">
                                          <p:val>
                                            <p:strVal val="#ppt_x-.1"/>
                                          </p:val>
                                        </p:tav>
                                        <p:tav tm="100000">
                                          <p:val>
                                            <p:strVal val="#ppt_x"/>
                                          </p:val>
                                        </p:tav>
                                      </p:tavLst>
                                    </p:anim>
                                    <p:anim calcmode="lin" valueType="num">
                                      <p:cBhvr>
                                        <p:cTn id="23" dur="1000" fill="hold"/>
                                        <p:tgtEl>
                                          <p:spTgt spid="3174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8" grpId="0"/>
      <p:bldP spid="31749" grpId="0" animBg="1"/>
      <p:bldP spid="3175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4"/>
          <p:cNvSpPr>
            <a:spLocks noGrp="1" noChangeArrowheads="1"/>
          </p:cNvSpPr>
          <p:nvPr>
            <p:ph type="title"/>
          </p:nvPr>
        </p:nvSpPr>
        <p:spPr>
          <a:xfrm>
            <a:off x="0" y="0"/>
            <a:ext cx="8458200" cy="3124200"/>
          </a:xfrm>
        </p:spPr>
        <p:txBody>
          <a:bodyPr/>
          <a:lstStyle/>
          <a:p>
            <a:pPr algn="l" eaLnBrk="1" hangingPunct="1"/>
            <a:r>
              <a:rPr lang="en-US" sz="1600" smtClean="0">
                <a:solidFill>
                  <a:srgbClr val="FF3300"/>
                </a:solidFill>
              </a:rPr>
              <a:t>1.Mở bài:</a:t>
            </a:r>
            <a:r>
              <a:rPr lang="en-US" sz="1600" smtClean="0"/>
              <a:t> </a:t>
            </a:r>
            <a:r>
              <a:rPr lang="en-US" sz="1600" smtClean="0">
                <a:solidFill>
                  <a:srgbClr val="FF33CC"/>
                </a:solidFill>
              </a:rPr>
              <a:t>Giới thiệu bao quát :</a:t>
            </a:r>
            <a:br>
              <a:rPr lang="en-US" sz="1600" smtClean="0">
                <a:solidFill>
                  <a:srgbClr val="FF33CC"/>
                </a:solidFill>
              </a:rPr>
            </a:br>
            <a:r>
              <a:rPr lang="en-US" sz="1600" smtClean="0">
                <a:solidFill>
                  <a:srgbClr val="FF33CC"/>
                </a:solidFill>
              </a:rPr>
              <a:t>- </a:t>
            </a:r>
            <a:r>
              <a:rPr lang="en-US" sz="1600" smtClean="0">
                <a:solidFill>
                  <a:srgbClr val="0000FF"/>
                </a:solidFill>
              </a:rPr>
              <a:t>Trường nằm gần đường quốc lộ.  </a:t>
            </a:r>
            <a:br>
              <a:rPr lang="en-US" sz="1600" smtClean="0">
                <a:solidFill>
                  <a:srgbClr val="0000FF"/>
                </a:solidFill>
              </a:rPr>
            </a:br>
            <a:r>
              <a:rPr lang="en-US" sz="1600" smtClean="0">
                <a:solidFill>
                  <a:srgbClr val="0000FF"/>
                </a:solidFill>
              </a:rPr>
              <a:t>- Ngôi trường nổi bật dòng chữ: Trường Tiểu học Thi trấn Ái Tử. Những hàng cây xanh bao quanh.</a:t>
            </a:r>
            <a:br>
              <a:rPr lang="en-US" sz="1600" smtClean="0">
                <a:solidFill>
                  <a:srgbClr val="0000FF"/>
                </a:solidFill>
              </a:rPr>
            </a:br>
            <a:r>
              <a:rPr lang="en-US" sz="1600" smtClean="0">
                <a:solidFill>
                  <a:srgbClr val="FF3300"/>
                </a:solidFill>
              </a:rPr>
              <a:t>2. Thân bài :</a:t>
            </a:r>
            <a:r>
              <a:rPr lang="en-US" sz="1600" smtClean="0"/>
              <a:t>Tả từng phần của cảnh trường :</a:t>
            </a:r>
            <a:br>
              <a:rPr lang="en-US" sz="1600" smtClean="0"/>
            </a:br>
            <a:r>
              <a:rPr lang="en-US" sz="1600" smtClean="0">
                <a:solidFill>
                  <a:srgbClr val="990099"/>
                </a:solidFill>
              </a:rPr>
              <a:t>a, Sân trường :</a:t>
            </a:r>
            <a:r>
              <a:rPr lang="en-US" sz="1600" smtClean="0"/>
              <a:t/>
            </a:r>
            <a:br>
              <a:rPr lang="en-US" sz="1600" smtClean="0"/>
            </a:br>
            <a:r>
              <a:rPr lang="en-US" sz="1600" smtClean="0">
                <a:solidFill>
                  <a:srgbClr val="0000FF"/>
                </a:solidFill>
              </a:rPr>
              <a:t>+ Sân xi măng rộng, giữa sân là cột cờ, trên sân có một số cây bàng cây phượng tỏa bóng mát rượi .</a:t>
            </a:r>
            <a:br>
              <a:rPr lang="en-US" sz="1600" smtClean="0">
                <a:solidFill>
                  <a:srgbClr val="0000FF"/>
                </a:solidFill>
              </a:rPr>
            </a:br>
            <a:r>
              <a:rPr lang="en-US" sz="1600" smtClean="0">
                <a:solidFill>
                  <a:srgbClr val="0000FF"/>
                </a:solidFill>
              </a:rPr>
              <a:t>+ Bồn hoa, ghế đá.</a:t>
            </a:r>
            <a:br>
              <a:rPr lang="en-US" sz="1600" smtClean="0">
                <a:solidFill>
                  <a:srgbClr val="0000FF"/>
                </a:solidFill>
              </a:rPr>
            </a:br>
            <a:r>
              <a:rPr lang="en-US" sz="1600" smtClean="0">
                <a:solidFill>
                  <a:srgbClr val="0000FF"/>
                </a:solidFill>
              </a:rPr>
              <a:t>+ Hoạt động của học sinh: Tiếng cười nói bước chân chạy nhảy, …</a:t>
            </a:r>
            <a:br>
              <a:rPr lang="en-US" sz="1600" smtClean="0">
                <a:solidFill>
                  <a:srgbClr val="0000FF"/>
                </a:solidFill>
              </a:rPr>
            </a:br>
            <a:endParaRPr lang="en-US" sz="1600" smtClean="0">
              <a:solidFill>
                <a:srgbClr val="0000FF"/>
              </a:solidFill>
            </a:endParaRPr>
          </a:p>
        </p:txBody>
      </p:sp>
      <p:sp>
        <p:nvSpPr>
          <p:cNvPr id="23558" name="Rectangle 6"/>
          <p:cNvSpPr>
            <a:spLocks noChangeArrowheads="1"/>
          </p:cNvSpPr>
          <p:nvPr/>
        </p:nvSpPr>
        <p:spPr bwMode="auto">
          <a:xfrm>
            <a:off x="0" y="2819400"/>
            <a:ext cx="8969375" cy="2586038"/>
          </a:xfrm>
          <a:prstGeom prst="rect">
            <a:avLst/>
          </a:prstGeom>
          <a:noFill/>
          <a:ln w="9525">
            <a:noFill/>
            <a:miter lim="800000"/>
            <a:headEnd/>
            <a:tailEnd/>
          </a:ln>
        </p:spPr>
        <p:txBody>
          <a:bodyPr>
            <a:spAutoFit/>
          </a:bodyPr>
          <a:lstStyle/>
          <a:p>
            <a:r>
              <a:rPr lang="en-US" sz="1800">
                <a:solidFill>
                  <a:srgbClr val="FF33CC"/>
                </a:solidFill>
              </a:rPr>
              <a:t>b. Lớp học</a:t>
            </a:r>
            <a:r>
              <a:rPr lang="en-US" sz="1800">
                <a:solidFill>
                  <a:schemeClr val="tx2"/>
                </a:solidFill>
              </a:rPr>
              <a:t> :</a:t>
            </a:r>
            <a:br>
              <a:rPr lang="en-US" sz="1800">
                <a:solidFill>
                  <a:schemeClr val="tx2"/>
                </a:solidFill>
              </a:rPr>
            </a:br>
            <a:r>
              <a:rPr lang="en-US" sz="1800">
                <a:solidFill>
                  <a:schemeClr val="accent2"/>
                </a:solidFill>
              </a:rPr>
              <a:t>+ Hai dãy nhà cao tầng nối liền nhau.</a:t>
            </a:r>
            <a:br>
              <a:rPr lang="en-US" sz="1800">
                <a:solidFill>
                  <a:schemeClr val="accent2"/>
                </a:solidFill>
              </a:rPr>
            </a:br>
            <a:r>
              <a:rPr lang="en-US" sz="1800">
                <a:solidFill>
                  <a:schemeClr val="accent2"/>
                </a:solidFill>
              </a:rPr>
              <a:t>+ Các lớp học thoáng mát: Có quạt trần đèn điện. Màn che nắng và tủ sách trưng bày sản phẩm của các em .</a:t>
            </a:r>
            <a:br>
              <a:rPr lang="en-US" sz="1800">
                <a:solidFill>
                  <a:schemeClr val="accent2"/>
                </a:solidFill>
              </a:rPr>
            </a:br>
            <a:r>
              <a:rPr lang="en-US" sz="1800">
                <a:solidFill>
                  <a:schemeClr val="accent2"/>
                </a:solidFill>
              </a:rPr>
              <a:t>+ Bàn ghế thẳng hàng tươm tất, </a:t>
            </a:r>
            <a:br>
              <a:rPr lang="en-US" sz="1800">
                <a:solidFill>
                  <a:schemeClr val="accent2"/>
                </a:solidFill>
              </a:rPr>
            </a:br>
            <a:r>
              <a:rPr lang="en-US" sz="1800">
                <a:solidFill>
                  <a:srgbClr val="FF33CC"/>
                </a:solidFill>
              </a:rPr>
              <a:t>c. Phòng thư viện</a:t>
            </a:r>
            <a:r>
              <a:rPr lang="en-US" sz="1800">
                <a:solidFill>
                  <a:schemeClr val="accent2"/>
                </a:solidFill>
              </a:rPr>
              <a:t>: Thiết bị, văn phòng</a:t>
            </a:r>
            <a:br>
              <a:rPr lang="en-US" sz="1800">
                <a:solidFill>
                  <a:schemeClr val="accent2"/>
                </a:solidFill>
              </a:rPr>
            </a:br>
            <a:r>
              <a:rPr lang="en-US" sz="1800">
                <a:solidFill>
                  <a:srgbClr val="FF33CC"/>
                </a:solidFill>
              </a:rPr>
              <a:t>d. Vườn trường</a:t>
            </a:r>
            <a:r>
              <a:rPr lang="en-US" sz="1800">
                <a:solidFill>
                  <a:schemeClr val="accent2"/>
                </a:solidFill>
              </a:rPr>
              <a:t> :</a:t>
            </a:r>
            <a:br>
              <a:rPr lang="en-US" sz="1800">
                <a:solidFill>
                  <a:schemeClr val="accent2"/>
                </a:solidFill>
              </a:rPr>
            </a:br>
            <a:r>
              <a:rPr lang="en-US" sz="1800">
                <a:solidFill>
                  <a:schemeClr val="accent2"/>
                </a:solidFill>
              </a:rPr>
              <a:t>+ Cây trong vườn </a:t>
            </a:r>
            <a:br>
              <a:rPr lang="en-US" sz="1800">
                <a:solidFill>
                  <a:schemeClr val="accent2"/>
                </a:solidFill>
              </a:rPr>
            </a:br>
            <a:r>
              <a:rPr lang="en-US" sz="1800">
                <a:solidFill>
                  <a:schemeClr val="accent2"/>
                </a:solidFill>
              </a:rPr>
              <a:t>+ Hoạt động chăm sóc vườn trường</a:t>
            </a:r>
          </a:p>
        </p:txBody>
      </p:sp>
      <p:sp>
        <p:nvSpPr>
          <p:cNvPr id="23559" name="Rectangle 7"/>
          <p:cNvSpPr>
            <a:spLocks noChangeArrowheads="1"/>
          </p:cNvSpPr>
          <p:nvPr/>
        </p:nvSpPr>
        <p:spPr bwMode="auto">
          <a:xfrm>
            <a:off x="0" y="5715000"/>
            <a:ext cx="9144000" cy="1200150"/>
          </a:xfrm>
          <a:prstGeom prst="rect">
            <a:avLst/>
          </a:prstGeom>
          <a:noFill/>
          <a:ln w="9525">
            <a:noFill/>
            <a:miter lim="800000"/>
            <a:headEnd/>
            <a:tailEnd/>
          </a:ln>
        </p:spPr>
        <p:txBody>
          <a:bodyPr>
            <a:spAutoFit/>
          </a:bodyPr>
          <a:lstStyle/>
          <a:p>
            <a:r>
              <a:rPr lang="en-US" sz="1800">
                <a:solidFill>
                  <a:srgbClr val="FF3300"/>
                </a:solidFill>
              </a:rPr>
              <a:t>3. Kết bài:</a:t>
            </a:r>
            <a:r>
              <a:rPr lang="en-US" sz="1800">
                <a:solidFill>
                  <a:schemeClr val="tx2"/>
                </a:solidFill>
              </a:rPr>
              <a:t> </a:t>
            </a:r>
            <a:r>
              <a:rPr lang="en-US" sz="1800">
                <a:solidFill>
                  <a:srgbClr val="0000FF"/>
                </a:solidFill>
              </a:rPr>
              <a:t>Cảm nghĩ của em về ngôi trường</a:t>
            </a:r>
            <a:br>
              <a:rPr lang="en-US" sz="1800">
                <a:solidFill>
                  <a:srgbClr val="0000FF"/>
                </a:solidFill>
              </a:rPr>
            </a:br>
            <a:r>
              <a:rPr lang="en-US" sz="1800">
                <a:solidFill>
                  <a:srgbClr val="0000FF"/>
                </a:solidFill>
              </a:rPr>
              <a:t>+ Em yêu quý tự hào về trường.</a:t>
            </a:r>
            <a:br>
              <a:rPr lang="en-US" sz="1800">
                <a:solidFill>
                  <a:srgbClr val="0000FF"/>
                </a:solidFill>
              </a:rPr>
            </a:br>
            <a:r>
              <a:rPr lang="en-US" sz="1800">
                <a:solidFill>
                  <a:srgbClr val="0000FF"/>
                </a:solidFill>
              </a:rPr>
              <a:t>+ Em góp phần bảo vệ ngôi trường - Học giỏi tô điểm thêm truyền thống tốt đẹp cho nhà trường .</a:t>
            </a:r>
          </a:p>
        </p:txBody>
      </p:sp>
      <p:sp>
        <p:nvSpPr>
          <p:cNvPr id="23560" name="AutoShape 8"/>
          <p:cNvSpPr>
            <a:spLocks noChangeArrowheads="1"/>
          </p:cNvSpPr>
          <p:nvPr/>
        </p:nvSpPr>
        <p:spPr bwMode="auto">
          <a:xfrm>
            <a:off x="3352800" y="133350"/>
            <a:ext cx="2667000" cy="323850"/>
          </a:xfrm>
          <a:prstGeom prst="flowChartPreparation">
            <a:avLst/>
          </a:prstGeom>
          <a:solidFill>
            <a:srgbClr val="FCA2C2"/>
          </a:solidFill>
          <a:ln w="9525">
            <a:solidFill>
              <a:schemeClr val="tx1"/>
            </a:solidFill>
            <a:miter lim="800000"/>
            <a:headEnd/>
            <a:tailEnd/>
          </a:ln>
        </p:spPr>
        <p:txBody>
          <a:bodyPr wrap="none" anchor="ctr"/>
          <a:lstStyle/>
          <a:p>
            <a:endParaRPr lang="en-US" sz="1200"/>
          </a:p>
        </p:txBody>
      </p:sp>
      <p:sp>
        <p:nvSpPr>
          <p:cNvPr id="23561" name="WordArt 9"/>
          <p:cNvSpPr>
            <a:spLocks noChangeArrowheads="1" noChangeShapeType="1" noTextEdit="1"/>
          </p:cNvSpPr>
          <p:nvPr/>
        </p:nvSpPr>
        <p:spPr bwMode="auto">
          <a:xfrm>
            <a:off x="3733800" y="173038"/>
            <a:ext cx="1828800" cy="207962"/>
          </a:xfrm>
          <a:prstGeom prst="rect">
            <a:avLst/>
          </a:prstGeom>
        </p:spPr>
        <p:txBody>
          <a:bodyPr wrap="none" fromWordArt="1">
            <a:prstTxWarp prst="textPlain">
              <a:avLst>
                <a:gd name="adj" fmla="val 50000"/>
              </a:avLst>
            </a:prstTxWarp>
          </a:bodyPr>
          <a:lstStyle/>
          <a:p>
            <a:pPr algn="ctr"/>
            <a:r>
              <a:rPr lang="en-US" sz="2800" kern="10">
                <a:ln w="9525">
                  <a:solidFill>
                    <a:srgbClr val="000000"/>
                  </a:solidFill>
                  <a:round/>
                  <a:headEnd/>
                  <a:tailEnd/>
                </a:ln>
                <a:solidFill>
                  <a:srgbClr val="000000"/>
                </a:solidFill>
                <a:latin typeface="Arial"/>
                <a:cs typeface="Arial"/>
              </a:rPr>
              <a:t>DÀN Ý</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3560"/>
                                        </p:tgtEl>
                                        <p:attrNameLst>
                                          <p:attrName>style.visibility</p:attrName>
                                        </p:attrNameLst>
                                      </p:cBhvr>
                                      <p:to>
                                        <p:strVal val="visible"/>
                                      </p:to>
                                    </p:set>
                                    <p:anim calcmode="lin" valueType="num">
                                      <p:cBhvr>
                                        <p:cTn id="7" dur="1000" fill="hold"/>
                                        <p:tgtEl>
                                          <p:spTgt spid="23560"/>
                                        </p:tgtEl>
                                        <p:attrNameLst>
                                          <p:attrName>ppt_w</p:attrName>
                                        </p:attrNameLst>
                                      </p:cBhvr>
                                      <p:tavLst>
                                        <p:tav tm="0">
                                          <p:val>
                                            <p:fltVal val="0"/>
                                          </p:val>
                                        </p:tav>
                                        <p:tav tm="100000">
                                          <p:val>
                                            <p:strVal val="#ppt_w"/>
                                          </p:val>
                                        </p:tav>
                                      </p:tavLst>
                                    </p:anim>
                                    <p:anim calcmode="lin" valueType="num">
                                      <p:cBhvr>
                                        <p:cTn id="8" dur="1000" fill="hold"/>
                                        <p:tgtEl>
                                          <p:spTgt spid="23560"/>
                                        </p:tgtEl>
                                        <p:attrNameLst>
                                          <p:attrName>ppt_h</p:attrName>
                                        </p:attrNameLst>
                                      </p:cBhvr>
                                      <p:tavLst>
                                        <p:tav tm="0">
                                          <p:val>
                                            <p:fltVal val="0"/>
                                          </p:val>
                                        </p:tav>
                                        <p:tav tm="100000">
                                          <p:val>
                                            <p:strVal val="#ppt_h"/>
                                          </p:val>
                                        </p:tav>
                                      </p:tavLst>
                                    </p:anim>
                                    <p:anim calcmode="lin" valueType="num">
                                      <p:cBhvr>
                                        <p:cTn id="9" dur="1000" fill="hold"/>
                                        <p:tgtEl>
                                          <p:spTgt spid="2356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3560"/>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23561"/>
                                        </p:tgtEl>
                                        <p:attrNameLst>
                                          <p:attrName>style.visibility</p:attrName>
                                        </p:attrNameLst>
                                      </p:cBhvr>
                                      <p:to>
                                        <p:strVal val="visible"/>
                                      </p:to>
                                    </p:set>
                                    <p:anim calcmode="lin" valueType="num">
                                      <p:cBhvr>
                                        <p:cTn id="13" dur="1000" fill="hold"/>
                                        <p:tgtEl>
                                          <p:spTgt spid="23561"/>
                                        </p:tgtEl>
                                        <p:attrNameLst>
                                          <p:attrName>ppt_w</p:attrName>
                                        </p:attrNameLst>
                                      </p:cBhvr>
                                      <p:tavLst>
                                        <p:tav tm="0">
                                          <p:val>
                                            <p:fltVal val="0"/>
                                          </p:val>
                                        </p:tav>
                                        <p:tav tm="100000">
                                          <p:val>
                                            <p:strVal val="#ppt_w"/>
                                          </p:val>
                                        </p:tav>
                                      </p:tavLst>
                                    </p:anim>
                                    <p:anim calcmode="lin" valueType="num">
                                      <p:cBhvr>
                                        <p:cTn id="14" dur="1000" fill="hold"/>
                                        <p:tgtEl>
                                          <p:spTgt spid="23561"/>
                                        </p:tgtEl>
                                        <p:attrNameLst>
                                          <p:attrName>ppt_h</p:attrName>
                                        </p:attrNameLst>
                                      </p:cBhvr>
                                      <p:tavLst>
                                        <p:tav tm="0">
                                          <p:val>
                                            <p:fltVal val="0"/>
                                          </p:val>
                                        </p:tav>
                                        <p:tav tm="100000">
                                          <p:val>
                                            <p:strVal val="#ppt_h"/>
                                          </p:val>
                                        </p:tav>
                                      </p:tavLst>
                                    </p:anim>
                                    <p:anim calcmode="lin" valueType="num">
                                      <p:cBhvr>
                                        <p:cTn id="15" dur="1000" fill="hold"/>
                                        <p:tgtEl>
                                          <p:spTgt spid="23561"/>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2356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3556"/>
                                        </p:tgtEl>
                                        <p:attrNameLst>
                                          <p:attrName>style.visibility</p:attrName>
                                        </p:attrNameLst>
                                      </p:cBhvr>
                                      <p:to>
                                        <p:strVal val="visible"/>
                                      </p:to>
                                    </p:set>
                                    <p:anim calcmode="lin" valueType="num">
                                      <p:cBhvr additive="base">
                                        <p:cTn id="21" dur="500" fill="hold"/>
                                        <p:tgtEl>
                                          <p:spTgt spid="23556"/>
                                        </p:tgtEl>
                                        <p:attrNameLst>
                                          <p:attrName>ppt_x</p:attrName>
                                        </p:attrNameLst>
                                      </p:cBhvr>
                                      <p:tavLst>
                                        <p:tav tm="0">
                                          <p:val>
                                            <p:strVal val="#ppt_x"/>
                                          </p:val>
                                        </p:tav>
                                        <p:tav tm="100000">
                                          <p:val>
                                            <p:strVal val="#ppt_x"/>
                                          </p:val>
                                        </p:tav>
                                      </p:tavLst>
                                    </p:anim>
                                    <p:anim calcmode="lin" valueType="num">
                                      <p:cBhvr additive="base">
                                        <p:cTn id="22" dur="500" fill="hold"/>
                                        <p:tgtEl>
                                          <p:spTgt spid="23556"/>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3558"/>
                                        </p:tgtEl>
                                        <p:attrNameLst>
                                          <p:attrName>style.visibility</p:attrName>
                                        </p:attrNameLst>
                                      </p:cBhvr>
                                      <p:to>
                                        <p:strVal val="visible"/>
                                      </p:to>
                                    </p:set>
                                    <p:anim calcmode="lin" valueType="num">
                                      <p:cBhvr additive="base">
                                        <p:cTn id="27" dur="500" fill="hold"/>
                                        <p:tgtEl>
                                          <p:spTgt spid="23558"/>
                                        </p:tgtEl>
                                        <p:attrNameLst>
                                          <p:attrName>ppt_x</p:attrName>
                                        </p:attrNameLst>
                                      </p:cBhvr>
                                      <p:tavLst>
                                        <p:tav tm="0">
                                          <p:val>
                                            <p:strVal val="#ppt_x"/>
                                          </p:val>
                                        </p:tav>
                                        <p:tav tm="100000">
                                          <p:val>
                                            <p:strVal val="#ppt_x"/>
                                          </p:val>
                                        </p:tav>
                                      </p:tavLst>
                                    </p:anim>
                                    <p:anim calcmode="lin" valueType="num">
                                      <p:cBhvr additive="base">
                                        <p:cTn id="28" dur="500" fill="hold"/>
                                        <p:tgtEl>
                                          <p:spTgt spid="23558"/>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3559"/>
                                        </p:tgtEl>
                                        <p:attrNameLst>
                                          <p:attrName>style.visibility</p:attrName>
                                        </p:attrNameLst>
                                      </p:cBhvr>
                                      <p:to>
                                        <p:strVal val="visible"/>
                                      </p:to>
                                    </p:set>
                                    <p:anim calcmode="lin" valueType="num">
                                      <p:cBhvr additive="base">
                                        <p:cTn id="33" dur="500" fill="hold"/>
                                        <p:tgtEl>
                                          <p:spTgt spid="23559"/>
                                        </p:tgtEl>
                                        <p:attrNameLst>
                                          <p:attrName>ppt_x</p:attrName>
                                        </p:attrNameLst>
                                      </p:cBhvr>
                                      <p:tavLst>
                                        <p:tav tm="0">
                                          <p:val>
                                            <p:strVal val="#ppt_x"/>
                                          </p:val>
                                        </p:tav>
                                        <p:tav tm="100000">
                                          <p:val>
                                            <p:strVal val="#ppt_x"/>
                                          </p:val>
                                        </p:tav>
                                      </p:tavLst>
                                    </p:anim>
                                    <p:anim calcmode="lin" valueType="num">
                                      <p:cBhvr additive="base">
                                        <p:cTn id="34" dur="500" fill="hold"/>
                                        <p:tgtEl>
                                          <p:spTgt spid="2355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p:bldP spid="23558" grpId="0"/>
      <p:bldP spid="23559" grpId="0"/>
      <p:bldP spid="23560" grpId="0" animBg="1"/>
      <p:bldP spid="2356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9" name="AutoShape 11"/>
          <p:cNvSpPr>
            <a:spLocks noChangeArrowheads="1"/>
          </p:cNvSpPr>
          <p:nvPr/>
        </p:nvSpPr>
        <p:spPr bwMode="auto">
          <a:xfrm>
            <a:off x="0" y="3581400"/>
            <a:ext cx="8686800" cy="2743200"/>
          </a:xfrm>
          <a:prstGeom prst="horizontalScroll">
            <a:avLst>
              <a:gd name="adj" fmla="val 12500"/>
            </a:avLst>
          </a:prstGeom>
          <a:solidFill>
            <a:srgbClr val="F2ACD6"/>
          </a:solidFill>
          <a:ln w="9525">
            <a:solidFill>
              <a:schemeClr val="hlink"/>
            </a:solidFill>
            <a:round/>
            <a:headEnd/>
            <a:tailEnd/>
          </a:ln>
        </p:spPr>
        <p:txBody>
          <a:bodyPr wrap="none" anchor="ctr"/>
          <a:lstStyle/>
          <a:p>
            <a:endParaRPr lang="en-US" sz="1200"/>
          </a:p>
        </p:txBody>
      </p:sp>
      <p:sp>
        <p:nvSpPr>
          <p:cNvPr id="37892" name="Rectangle 4"/>
          <p:cNvSpPr>
            <a:spLocks noChangeArrowheads="1"/>
          </p:cNvSpPr>
          <p:nvPr/>
        </p:nvSpPr>
        <p:spPr bwMode="auto">
          <a:xfrm>
            <a:off x="890588" y="1066800"/>
            <a:ext cx="7491412" cy="1570038"/>
          </a:xfrm>
          <a:prstGeom prst="rect">
            <a:avLst/>
          </a:prstGeom>
          <a:noFill/>
          <a:ln w="9525">
            <a:noFill/>
            <a:miter lim="800000"/>
            <a:headEnd/>
            <a:tailEnd/>
          </a:ln>
        </p:spPr>
        <p:txBody>
          <a:bodyPr>
            <a:spAutoFit/>
          </a:bodyPr>
          <a:lstStyle/>
          <a:p>
            <a:r>
              <a:rPr lang="en-US" sz="3200">
                <a:solidFill>
                  <a:srgbClr val="990099"/>
                </a:solidFill>
              </a:rPr>
              <a:t>II. Bài 2:</a:t>
            </a:r>
            <a:r>
              <a:rPr lang="en-US" sz="3200">
                <a:solidFill>
                  <a:schemeClr val="tx2"/>
                </a:solidFill>
              </a:rPr>
              <a:t> Chọn                       theo dàn ý trên .</a:t>
            </a:r>
            <a:br>
              <a:rPr lang="en-US" sz="3200">
                <a:solidFill>
                  <a:schemeClr val="tx2"/>
                </a:solidFill>
              </a:rPr>
            </a:br>
            <a:r>
              <a:rPr lang="en-US" sz="3200">
                <a:solidFill>
                  <a:schemeClr val="tx2"/>
                </a:solidFill>
              </a:rPr>
              <a:t>* Yêu cầu : 		          trong dàn bài, </a:t>
            </a:r>
            <a:endParaRPr lang="en-US" sz="3200">
              <a:solidFill>
                <a:srgbClr val="FF3300"/>
              </a:solidFill>
            </a:endParaRPr>
          </a:p>
        </p:txBody>
      </p:sp>
      <p:sp>
        <p:nvSpPr>
          <p:cNvPr id="37893" name="Rectangle 5"/>
          <p:cNvSpPr>
            <a:spLocks noChangeArrowheads="1"/>
          </p:cNvSpPr>
          <p:nvPr/>
        </p:nvSpPr>
        <p:spPr bwMode="auto">
          <a:xfrm>
            <a:off x="228600" y="3962400"/>
            <a:ext cx="8382000" cy="1816100"/>
          </a:xfrm>
          <a:prstGeom prst="rect">
            <a:avLst/>
          </a:prstGeom>
          <a:noFill/>
          <a:ln w="9525">
            <a:noFill/>
            <a:miter lim="800000"/>
            <a:headEnd/>
            <a:tailEnd/>
          </a:ln>
        </p:spPr>
        <p:txBody>
          <a:bodyPr>
            <a:spAutoFit/>
          </a:bodyPr>
          <a:lstStyle/>
          <a:p>
            <a:r>
              <a:rPr lang="en-US" sz="2800">
                <a:solidFill>
                  <a:schemeClr val="tx2"/>
                </a:solidFill>
              </a:rPr>
              <a:t>Lưu ý khi viết : Câu văn viết đúng.Tả có trình tự. Lột tả nét riêng của sự vật để người đọc h</a:t>
            </a:r>
            <a:r>
              <a:rPr lang="en-US" sz="2800"/>
              <a:t>ình</a:t>
            </a:r>
            <a:r>
              <a:rPr lang="en-US" sz="2800">
                <a:solidFill>
                  <a:schemeClr val="tx2"/>
                </a:solidFill>
              </a:rPr>
              <a:t> dung cảnh trường học .</a:t>
            </a:r>
            <a:br>
              <a:rPr lang="en-US" sz="2800">
                <a:solidFill>
                  <a:schemeClr val="tx2"/>
                </a:solidFill>
              </a:rPr>
            </a:br>
            <a:endParaRPr lang="en-US" sz="2800">
              <a:solidFill>
                <a:schemeClr val="tx2"/>
              </a:solidFill>
            </a:endParaRPr>
          </a:p>
        </p:txBody>
      </p:sp>
      <p:sp>
        <p:nvSpPr>
          <p:cNvPr id="37896" name="Rectangle 8"/>
          <p:cNvSpPr>
            <a:spLocks noChangeArrowheads="1"/>
          </p:cNvSpPr>
          <p:nvPr/>
        </p:nvSpPr>
        <p:spPr bwMode="auto">
          <a:xfrm>
            <a:off x="3581400" y="1066800"/>
            <a:ext cx="2643188" cy="584200"/>
          </a:xfrm>
          <a:prstGeom prst="rect">
            <a:avLst/>
          </a:prstGeom>
          <a:noFill/>
          <a:ln w="9525">
            <a:noFill/>
            <a:miter lim="800000"/>
            <a:headEnd/>
            <a:tailEnd/>
          </a:ln>
        </p:spPr>
        <p:txBody>
          <a:bodyPr wrap="none">
            <a:spAutoFit/>
          </a:bodyPr>
          <a:lstStyle/>
          <a:p>
            <a:r>
              <a:rPr lang="en-US" sz="3200"/>
              <a:t>viết một đoạn</a:t>
            </a:r>
          </a:p>
        </p:txBody>
      </p:sp>
      <p:sp>
        <p:nvSpPr>
          <p:cNvPr id="37897" name="Rectangle 9"/>
          <p:cNvSpPr>
            <a:spLocks noChangeArrowheads="1"/>
          </p:cNvSpPr>
          <p:nvPr/>
        </p:nvSpPr>
        <p:spPr bwMode="auto">
          <a:xfrm>
            <a:off x="2882900" y="2006600"/>
            <a:ext cx="2984500" cy="584200"/>
          </a:xfrm>
          <a:prstGeom prst="rect">
            <a:avLst/>
          </a:prstGeom>
          <a:noFill/>
          <a:ln w="9525">
            <a:noFill/>
            <a:miter lim="800000"/>
            <a:headEnd/>
            <a:tailEnd/>
          </a:ln>
        </p:spPr>
        <p:txBody>
          <a:bodyPr wrap="none">
            <a:spAutoFit/>
          </a:bodyPr>
          <a:lstStyle/>
          <a:p>
            <a:r>
              <a:rPr lang="en-US" sz="3200"/>
              <a:t>Chọn một đoạn</a:t>
            </a:r>
          </a:p>
        </p:txBody>
      </p:sp>
      <p:sp>
        <p:nvSpPr>
          <p:cNvPr id="37898" name="Rectangle 10"/>
          <p:cNvSpPr>
            <a:spLocks noChangeArrowheads="1"/>
          </p:cNvSpPr>
          <p:nvPr/>
        </p:nvSpPr>
        <p:spPr bwMode="auto">
          <a:xfrm>
            <a:off x="803275" y="2819400"/>
            <a:ext cx="8340725" cy="523875"/>
          </a:xfrm>
          <a:prstGeom prst="rect">
            <a:avLst/>
          </a:prstGeom>
          <a:noFill/>
          <a:ln w="9525">
            <a:noFill/>
            <a:miter lim="800000"/>
            <a:headEnd/>
            <a:tailEnd/>
          </a:ln>
        </p:spPr>
        <p:txBody>
          <a:bodyPr wrap="none">
            <a:spAutoFit/>
          </a:bodyPr>
          <a:lstStyle/>
          <a:p>
            <a:r>
              <a:rPr lang="en-US" sz="2800"/>
              <a:t>viết thành đoạn văn hoàn chỉnh tả cảnh trường học</a:t>
            </a:r>
          </a:p>
        </p:txBody>
      </p:sp>
      <p:sp>
        <p:nvSpPr>
          <p:cNvPr id="10248" name="WordArt 12"/>
          <p:cNvSpPr>
            <a:spLocks noChangeArrowheads="1" noChangeShapeType="1" noTextEdit="1"/>
          </p:cNvSpPr>
          <p:nvPr/>
        </p:nvSpPr>
        <p:spPr bwMode="auto">
          <a:xfrm>
            <a:off x="2743200" y="381000"/>
            <a:ext cx="3152775" cy="381000"/>
          </a:xfrm>
          <a:prstGeom prst="rect">
            <a:avLst/>
          </a:prstGeom>
        </p:spPr>
        <p:txBody>
          <a:bodyPr wrap="none" fromWordArt="1">
            <a:prstTxWarp prst="textPlain">
              <a:avLst>
                <a:gd name="adj" fmla="val 50000"/>
              </a:avLst>
            </a:prstTxWarp>
          </a:bodyPr>
          <a:lstStyle/>
          <a:p>
            <a:pPr algn="ctr"/>
            <a:r>
              <a:rPr lang="en-US" sz="2000" b="1" kern="10">
                <a:ln w="9525">
                  <a:noFill/>
                  <a:round/>
                  <a:headEnd/>
                  <a:tailEnd/>
                </a:ln>
                <a:solidFill>
                  <a:srgbClr val="0000FF"/>
                </a:solidFill>
                <a:effectLst>
                  <a:outerShdw dist="45791" dir="2021404" algn="ctr" rotWithShape="0">
                    <a:srgbClr val="B2B2B2">
                      <a:alpha val="79999"/>
                    </a:srgbClr>
                  </a:outerShdw>
                </a:effectLst>
                <a:latin typeface="Arial"/>
                <a:cs typeface="Arial"/>
              </a:rPr>
              <a:t>TẬP LÀM VĂN:</a:t>
            </a:r>
          </a:p>
        </p:txBody>
      </p:sp>
      <p:sp>
        <p:nvSpPr>
          <p:cNvPr id="10249" name="WordArt 13"/>
          <p:cNvSpPr>
            <a:spLocks noChangeArrowheads="1" noChangeShapeType="1" noTextEdit="1"/>
          </p:cNvSpPr>
          <p:nvPr/>
        </p:nvSpPr>
        <p:spPr bwMode="auto">
          <a:xfrm>
            <a:off x="2133600" y="728663"/>
            <a:ext cx="4648200" cy="490537"/>
          </a:xfrm>
          <a:prstGeom prst="rect">
            <a:avLst/>
          </a:prstGeom>
        </p:spPr>
        <p:txBody>
          <a:bodyPr wrap="none" fromWordArt="1">
            <a:prstTxWarp prst="textPlain">
              <a:avLst>
                <a:gd name="adj" fmla="val 50000"/>
              </a:avLst>
            </a:prstTxWarp>
          </a:bodyPr>
          <a:lstStyle/>
          <a:p>
            <a:pPr algn="ctr"/>
            <a:r>
              <a:rPr lang="en-US" sz="3200" kern="10">
                <a:ln w="9525">
                  <a:solidFill>
                    <a:srgbClr val="FF0000"/>
                  </a:solidFill>
                  <a:round/>
                  <a:headEnd/>
                  <a:tailEnd/>
                </a:ln>
                <a:solidFill>
                  <a:srgbClr val="FF0000"/>
                </a:solidFill>
                <a:latin typeface="Arial"/>
                <a:cs typeface="Arial"/>
              </a:rPr>
              <a:t>LUYỆN TẬP TẢ CẢNH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7892"/>
                                        </p:tgtEl>
                                        <p:attrNameLst>
                                          <p:attrName>style.visibility</p:attrName>
                                        </p:attrNameLst>
                                      </p:cBhvr>
                                      <p:to>
                                        <p:strVal val="visible"/>
                                      </p:to>
                                    </p:set>
                                    <p:anim calcmode="lin" valueType="num">
                                      <p:cBhvr>
                                        <p:cTn id="7" dur="1000" fill="hold"/>
                                        <p:tgtEl>
                                          <p:spTgt spid="37892"/>
                                        </p:tgtEl>
                                        <p:attrNameLst>
                                          <p:attrName>ppt_w</p:attrName>
                                        </p:attrNameLst>
                                      </p:cBhvr>
                                      <p:tavLst>
                                        <p:tav tm="0">
                                          <p:val>
                                            <p:fltVal val="0"/>
                                          </p:val>
                                        </p:tav>
                                        <p:tav tm="100000">
                                          <p:val>
                                            <p:strVal val="#ppt_w"/>
                                          </p:val>
                                        </p:tav>
                                      </p:tavLst>
                                    </p:anim>
                                    <p:anim calcmode="lin" valueType="num">
                                      <p:cBhvr>
                                        <p:cTn id="8" dur="1000" fill="hold"/>
                                        <p:tgtEl>
                                          <p:spTgt spid="37892"/>
                                        </p:tgtEl>
                                        <p:attrNameLst>
                                          <p:attrName>ppt_h</p:attrName>
                                        </p:attrNameLst>
                                      </p:cBhvr>
                                      <p:tavLst>
                                        <p:tav tm="0">
                                          <p:val>
                                            <p:fltVal val="0"/>
                                          </p:val>
                                        </p:tav>
                                        <p:tav tm="100000">
                                          <p:val>
                                            <p:strVal val="#ppt_h"/>
                                          </p:val>
                                        </p:tav>
                                      </p:tavLst>
                                    </p:anim>
                                    <p:anim calcmode="lin" valueType="num">
                                      <p:cBhvr>
                                        <p:cTn id="9" dur="1000" fill="hold"/>
                                        <p:tgtEl>
                                          <p:spTgt spid="3789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7892"/>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iterate type="lt">
                                    <p:tmPct val="0"/>
                                  </p:iterate>
                                  <p:childTnLst>
                                    <p:set>
                                      <p:cBhvr>
                                        <p:cTn id="12" dur="1" fill="hold">
                                          <p:stCondLst>
                                            <p:cond delay="0"/>
                                          </p:stCondLst>
                                        </p:cTn>
                                        <p:tgtEl>
                                          <p:spTgt spid="37896"/>
                                        </p:tgtEl>
                                        <p:attrNameLst>
                                          <p:attrName>style.visibility</p:attrName>
                                        </p:attrNameLst>
                                      </p:cBhvr>
                                      <p:to>
                                        <p:strVal val="visible"/>
                                      </p:to>
                                    </p:set>
                                    <p:anim calcmode="lin" valueType="num">
                                      <p:cBhvr>
                                        <p:cTn id="13" dur="1000" fill="hold"/>
                                        <p:tgtEl>
                                          <p:spTgt spid="37896"/>
                                        </p:tgtEl>
                                        <p:attrNameLst>
                                          <p:attrName>ppt_w</p:attrName>
                                        </p:attrNameLst>
                                      </p:cBhvr>
                                      <p:tavLst>
                                        <p:tav tm="0">
                                          <p:val>
                                            <p:fltVal val="0"/>
                                          </p:val>
                                        </p:tav>
                                        <p:tav tm="100000">
                                          <p:val>
                                            <p:strVal val="#ppt_w"/>
                                          </p:val>
                                        </p:tav>
                                      </p:tavLst>
                                    </p:anim>
                                    <p:anim calcmode="lin" valueType="num">
                                      <p:cBhvr>
                                        <p:cTn id="14" dur="1000" fill="hold"/>
                                        <p:tgtEl>
                                          <p:spTgt spid="37896"/>
                                        </p:tgtEl>
                                        <p:attrNameLst>
                                          <p:attrName>ppt_h</p:attrName>
                                        </p:attrNameLst>
                                      </p:cBhvr>
                                      <p:tavLst>
                                        <p:tav tm="0">
                                          <p:val>
                                            <p:fltVal val="0"/>
                                          </p:val>
                                        </p:tav>
                                        <p:tav tm="100000">
                                          <p:val>
                                            <p:strVal val="#ppt_h"/>
                                          </p:val>
                                        </p:tav>
                                      </p:tavLst>
                                    </p:anim>
                                    <p:anim calcmode="lin" valueType="num">
                                      <p:cBhvr>
                                        <p:cTn id="15" dur="1000" fill="hold"/>
                                        <p:tgtEl>
                                          <p:spTgt spid="37896"/>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7896"/>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grpId="0" nodeType="withEffect">
                                  <p:stCondLst>
                                    <p:cond delay="0"/>
                                  </p:stCondLst>
                                  <p:iterate type="lt">
                                    <p:tmPct val="0"/>
                                  </p:iterate>
                                  <p:childTnLst>
                                    <p:set>
                                      <p:cBhvr>
                                        <p:cTn id="18" dur="1" fill="hold">
                                          <p:stCondLst>
                                            <p:cond delay="0"/>
                                          </p:stCondLst>
                                        </p:cTn>
                                        <p:tgtEl>
                                          <p:spTgt spid="37897"/>
                                        </p:tgtEl>
                                        <p:attrNameLst>
                                          <p:attrName>style.visibility</p:attrName>
                                        </p:attrNameLst>
                                      </p:cBhvr>
                                      <p:to>
                                        <p:strVal val="visible"/>
                                      </p:to>
                                    </p:set>
                                    <p:anim calcmode="lin" valueType="num">
                                      <p:cBhvr>
                                        <p:cTn id="19" dur="1000" fill="hold"/>
                                        <p:tgtEl>
                                          <p:spTgt spid="37897"/>
                                        </p:tgtEl>
                                        <p:attrNameLst>
                                          <p:attrName>ppt_w</p:attrName>
                                        </p:attrNameLst>
                                      </p:cBhvr>
                                      <p:tavLst>
                                        <p:tav tm="0">
                                          <p:val>
                                            <p:fltVal val="0"/>
                                          </p:val>
                                        </p:tav>
                                        <p:tav tm="100000">
                                          <p:val>
                                            <p:strVal val="#ppt_w"/>
                                          </p:val>
                                        </p:tav>
                                      </p:tavLst>
                                    </p:anim>
                                    <p:anim calcmode="lin" valueType="num">
                                      <p:cBhvr>
                                        <p:cTn id="20" dur="1000" fill="hold"/>
                                        <p:tgtEl>
                                          <p:spTgt spid="37897"/>
                                        </p:tgtEl>
                                        <p:attrNameLst>
                                          <p:attrName>ppt_h</p:attrName>
                                        </p:attrNameLst>
                                      </p:cBhvr>
                                      <p:tavLst>
                                        <p:tav tm="0">
                                          <p:val>
                                            <p:fltVal val="0"/>
                                          </p:val>
                                        </p:tav>
                                        <p:tav tm="100000">
                                          <p:val>
                                            <p:strVal val="#ppt_h"/>
                                          </p:val>
                                        </p:tav>
                                      </p:tavLst>
                                    </p:anim>
                                    <p:anim calcmode="lin" valueType="num">
                                      <p:cBhvr>
                                        <p:cTn id="21" dur="1000" fill="hold"/>
                                        <p:tgtEl>
                                          <p:spTgt spid="37897"/>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37897"/>
                                        </p:tgtEl>
                                        <p:attrNameLst>
                                          <p:attrName>ppt_y</p:attrName>
                                        </p:attrNameLst>
                                      </p:cBhvr>
                                      <p:tavLst>
                                        <p:tav tm="0" fmla="#ppt_y+(sin(-2*pi*(1-$))*-#ppt_x+cos(-2*pi*(1-$))*(1-#ppt_y))*(1-$)">
                                          <p:val>
                                            <p:fltVal val="0"/>
                                          </p:val>
                                        </p:tav>
                                        <p:tav tm="100000">
                                          <p:val>
                                            <p:fltVal val="1"/>
                                          </p:val>
                                        </p:tav>
                                      </p:tavLst>
                                    </p:anim>
                                  </p:childTnLst>
                                </p:cTn>
                              </p:par>
                              <p:par>
                                <p:cTn id="23" presetID="15" presetClass="entr" presetSubtype="0" fill="hold" grpId="0" nodeType="withEffect">
                                  <p:stCondLst>
                                    <p:cond delay="0"/>
                                  </p:stCondLst>
                                  <p:iterate type="lt">
                                    <p:tmPct val="0"/>
                                  </p:iterate>
                                  <p:childTnLst>
                                    <p:set>
                                      <p:cBhvr>
                                        <p:cTn id="24" dur="1" fill="hold">
                                          <p:stCondLst>
                                            <p:cond delay="0"/>
                                          </p:stCondLst>
                                        </p:cTn>
                                        <p:tgtEl>
                                          <p:spTgt spid="37898"/>
                                        </p:tgtEl>
                                        <p:attrNameLst>
                                          <p:attrName>style.visibility</p:attrName>
                                        </p:attrNameLst>
                                      </p:cBhvr>
                                      <p:to>
                                        <p:strVal val="visible"/>
                                      </p:to>
                                    </p:set>
                                    <p:anim calcmode="lin" valueType="num">
                                      <p:cBhvr>
                                        <p:cTn id="25" dur="1000" fill="hold"/>
                                        <p:tgtEl>
                                          <p:spTgt spid="37898"/>
                                        </p:tgtEl>
                                        <p:attrNameLst>
                                          <p:attrName>ppt_w</p:attrName>
                                        </p:attrNameLst>
                                      </p:cBhvr>
                                      <p:tavLst>
                                        <p:tav tm="0">
                                          <p:val>
                                            <p:fltVal val="0"/>
                                          </p:val>
                                        </p:tav>
                                        <p:tav tm="100000">
                                          <p:val>
                                            <p:strVal val="#ppt_w"/>
                                          </p:val>
                                        </p:tav>
                                      </p:tavLst>
                                    </p:anim>
                                    <p:anim calcmode="lin" valueType="num">
                                      <p:cBhvr>
                                        <p:cTn id="26" dur="1000" fill="hold"/>
                                        <p:tgtEl>
                                          <p:spTgt spid="37898"/>
                                        </p:tgtEl>
                                        <p:attrNameLst>
                                          <p:attrName>ppt_h</p:attrName>
                                        </p:attrNameLst>
                                      </p:cBhvr>
                                      <p:tavLst>
                                        <p:tav tm="0">
                                          <p:val>
                                            <p:fltVal val="0"/>
                                          </p:val>
                                        </p:tav>
                                        <p:tav tm="100000">
                                          <p:val>
                                            <p:strVal val="#ppt_h"/>
                                          </p:val>
                                        </p:tav>
                                      </p:tavLst>
                                    </p:anim>
                                    <p:anim calcmode="lin" valueType="num">
                                      <p:cBhvr>
                                        <p:cTn id="27" dur="1000" fill="hold"/>
                                        <p:tgtEl>
                                          <p:spTgt spid="37898"/>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3789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0" presetClass="emph" presetSubtype="0" fill="hold" grpId="1" nodeType="clickEffect">
                                  <p:stCondLst>
                                    <p:cond delay="0"/>
                                  </p:stCondLst>
                                  <p:iterate type="lt">
                                    <p:tmPct val="10000"/>
                                  </p:iterate>
                                  <p:childTnLst>
                                    <p:set>
                                      <p:cBhvr override="childStyle">
                                        <p:cTn id="32" dur="500" autoRev="1" fill="hold"/>
                                        <p:tgtEl>
                                          <p:spTgt spid="37896"/>
                                        </p:tgtEl>
                                        <p:attrNameLst>
                                          <p:attrName>style.color</p:attrName>
                                        </p:attrNameLst>
                                      </p:cBhvr>
                                      <p:to>
                                        <p:clrVal>
                                          <a:srgbClr val="FF3300"/>
                                        </p:clrVal>
                                      </p:to>
                                    </p:set>
                                    <p:set>
                                      <p:cBhvr>
                                        <p:cTn id="33" dur="500" autoRev="1" fill="hold"/>
                                        <p:tgtEl>
                                          <p:spTgt spid="37896"/>
                                        </p:tgtEl>
                                        <p:attrNameLst>
                                          <p:attrName>fillcolor</p:attrName>
                                        </p:attrNameLst>
                                      </p:cBhvr>
                                      <p:to>
                                        <p:clrVal>
                                          <a:srgbClr val="FF3300"/>
                                        </p:clrVal>
                                      </p:to>
                                    </p:set>
                                    <p:set>
                                      <p:cBhvr>
                                        <p:cTn id="34" dur="500" autoRev="1" fill="hold"/>
                                        <p:tgtEl>
                                          <p:spTgt spid="37896"/>
                                        </p:tgtEl>
                                        <p:attrNameLst>
                                          <p:attrName>fill.type</p:attrName>
                                        </p:attrNameLst>
                                      </p:cBhvr>
                                      <p:to>
                                        <p:strVal val="solid"/>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20" presetClass="emph" presetSubtype="0" fill="hold" grpId="1" nodeType="clickEffect">
                                  <p:stCondLst>
                                    <p:cond delay="0"/>
                                  </p:stCondLst>
                                  <p:iterate type="lt">
                                    <p:tmPct val="10000"/>
                                  </p:iterate>
                                  <p:childTnLst>
                                    <p:set>
                                      <p:cBhvr override="childStyle">
                                        <p:cTn id="38" dur="500" autoRev="1" fill="hold"/>
                                        <p:tgtEl>
                                          <p:spTgt spid="37897"/>
                                        </p:tgtEl>
                                        <p:attrNameLst>
                                          <p:attrName>style.color</p:attrName>
                                        </p:attrNameLst>
                                      </p:cBhvr>
                                      <p:to>
                                        <p:clrVal>
                                          <a:srgbClr val="FF3300"/>
                                        </p:clrVal>
                                      </p:to>
                                    </p:set>
                                    <p:set>
                                      <p:cBhvr>
                                        <p:cTn id="39" dur="500" autoRev="1" fill="hold"/>
                                        <p:tgtEl>
                                          <p:spTgt spid="37897"/>
                                        </p:tgtEl>
                                        <p:attrNameLst>
                                          <p:attrName>fillcolor</p:attrName>
                                        </p:attrNameLst>
                                      </p:cBhvr>
                                      <p:to>
                                        <p:clrVal>
                                          <a:srgbClr val="FF3300"/>
                                        </p:clrVal>
                                      </p:to>
                                    </p:set>
                                    <p:set>
                                      <p:cBhvr>
                                        <p:cTn id="40" dur="500" autoRev="1" fill="hold"/>
                                        <p:tgtEl>
                                          <p:spTgt spid="37897"/>
                                        </p:tgtEl>
                                        <p:attrNameLst>
                                          <p:attrName>fill.type</p:attrName>
                                        </p:attrNameLst>
                                      </p:cBhvr>
                                      <p:to>
                                        <p:strVal val="solid"/>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20" presetClass="emph" presetSubtype="0" fill="hold" grpId="1" nodeType="clickEffect">
                                  <p:stCondLst>
                                    <p:cond delay="0"/>
                                  </p:stCondLst>
                                  <p:iterate type="lt">
                                    <p:tmPct val="10000"/>
                                  </p:iterate>
                                  <p:childTnLst>
                                    <p:set>
                                      <p:cBhvr override="childStyle">
                                        <p:cTn id="44" dur="500" autoRev="1" fill="hold"/>
                                        <p:tgtEl>
                                          <p:spTgt spid="37898"/>
                                        </p:tgtEl>
                                        <p:attrNameLst>
                                          <p:attrName>style.color</p:attrName>
                                        </p:attrNameLst>
                                      </p:cBhvr>
                                      <p:to>
                                        <p:clrVal>
                                          <a:srgbClr val="FF3300"/>
                                        </p:clrVal>
                                      </p:to>
                                    </p:set>
                                    <p:set>
                                      <p:cBhvr>
                                        <p:cTn id="45" dur="500" autoRev="1" fill="hold"/>
                                        <p:tgtEl>
                                          <p:spTgt spid="37898"/>
                                        </p:tgtEl>
                                        <p:attrNameLst>
                                          <p:attrName>fillcolor</p:attrName>
                                        </p:attrNameLst>
                                      </p:cBhvr>
                                      <p:to>
                                        <p:clrVal>
                                          <a:srgbClr val="FF3300"/>
                                        </p:clrVal>
                                      </p:to>
                                    </p:set>
                                    <p:set>
                                      <p:cBhvr>
                                        <p:cTn id="46" dur="500" autoRev="1" fill="hold"/>
                                        <p:tgtEl>
                                          <p:spTgt spid="37898"/>
                                        </p:tgtEl>
                                        <p:attrNameLst>
                                          <p:attrName>fill.type</p:attrName>
                                        </p:attrNameLst>
                                      </p:cBhvr>
                                      <p:to>
                                        <p:strVal val="solid"/>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5" presetClass="entr" presetSubtype="0" fill="hold" grpId="0" nodeType="clickEffect">
                                  <p:stCondLst>
                                    <p:cond delay="0"/>
                                  </p:stCondLst>
                                  <p:childTnLst>
                                    <p:set>
                                      <p:cBhvr>
                                        <p:cTn id="50" dur="1" fill="hold">
                                          <p:stCondLst>
                                            <p:cond delay="0"/>
                                          </p:stCondLst>
                                        </p:cTn>
                                        <p:tgtEl>
                                          <p:spTgt spid="37893"/>
                                        </p:tgtEl>
                                        <p:attrNameLst>
                                          <p:attrName>style.visibility</p:attrName>
                                        </p:attrNameLst>
                                      </p:cBhvr>
                                      <p:to>
                                        <p:strVal val="visible"/>
                                      </p:to>
                                    </p:set>
                                    <p:anim calcmode="lin" valueType="num">
                                      <p:cBhvr>
                                        <p:cTn id="51" dur="1000" fill="hold"/>
                                        <p:tgtEl>
                                          <p:spTgt spid="37893"/>
                                        </p:tgtEl>
                                        <p:attrNameLst>
                                          <p:attrName>ppt_w</p:attrName>
                                        </p:attrNameLst>
                                      </p:cBhvr>
                                      <p:tavLst>
                                        <p:tav tm="0">
                                          <p:val>
                                            <p:fltVal val="0"/>
                                          </p:val>
                                        </p:tav>
                                        <p:tav tm="100000">
                                          <p:val>
                                            <p:strVal val="#ppt_w"/>
                                          </p:val>
                                        </p:tav>
                                      </p:tavLst>
                                    </p:anim>
                                    <p:anim calcmode="lin" valueType="num">
                                      <p:cBhvr>
                                        <p:cTn id="52" dur="1000" fill="hold"/>
                                        <p:tgtEl>
                                          <p:spTgt spid="37893"/>
                                        </p:tgtEl>
                                        <p:attrNameLst>
                                          <p:attrName>ppt_h</p:attrName>
                                        </p:attrNameLst>
                                      </p:cBhvr>
                                      <p:tavLst>
                                        <p:tav tm="0">
                                          <p:val>
                                            <p:fltVal val="0"/>
                                          </p:val>
                                        </p:tav>
                                        <p:tav tm="100000">
                                          <p:val>
                                            <p:strVal val="#ppt_h"/>
                                          </p:val>
                                        </p:tav>
                                      </p:tavLst>
                                    </p:anim>
                                    <p:anim calcmode="lin" valueType="num">
                                      <p:cBhvr>
                                        <p:cTn id="53" dur="1000" fill="hold"/>
                                        <p:tgtEl>
                                          <p:spTgt spid="37893"/>
                                        </p:tgtEl>
                                        <p:attrNameLst>
                                          <p:attrName>ppt_x</p:attrName>
                                        </p:attrNameLst>
                                      </p:cBhvr>
                                      <p:tavLst>
                                        <p:tav tm="0" fmla="#ppt_x+(cos(-2*pi*(1-$))*-#ppt_x-sin(-2*pi*(1-$))*(1-#ppt_y))*(1-$)">
                                          <p:val>
                                            <p:fltVal val="0"/>
                                          </p:val>
                                        </p:tav>
                                        <p:tav tm="100000">
                                          <p:val>
                                            <p:fltVal val="1"/>
                                          </p:val>
                                        </p:tav>
                                      </p:tavLst>
                                    </p:anim>
                                    <p:anim calcmode="lin" valueType="num">
                                      <p:cBhvr>
                                        <p:cTn id="54" dur="1000" fill="hold"/>
                                        <p:tgtEl>
                                          <p:spTgt spid="37893"/>
                                        </p:tgtEl>
                                        <p:attrNameLst>
                                          <p:attrName>ppt_y</p:attrName>
                                        </p:attrNameLst>
                                      </p:cBhvr>
                                      <p:tavLst>
                                        <p:tav tm="0" fmla="#ppt_y+(sin(-2*pi*(1-$))*-#ppt_x+cos(-2*pi*(1-$))*(1-#ppt_y))*(1-$)">
                                          <p:val>
                                            <p:fltVal val="0"/>
                                          </p:val>
                                        </p:tav>
                                        <p:tav tm="100000">
                                          <p:val>
                                            <p:fltVal val="1"/>
                                          </p:val>
                                        </p:tav>
                                      </p:tavLst>
                                    </p:anim>
                                  </p:childTnLst>
                                </p:cTn>
                              </p:par>
                              <p:par>
                                <p:cTn id="55" presetID="15" presetClass="entr" presetSubtype="0" fill="hold" grpId="0" nodeType="withEffect">
                                  <p:stCondLst>
                                    <p:cond delay="0"/>
                                  </p:stCondLst>
                                  <p:childTnLst>
                                    <p:set>
                                      <p:cBhvr>
                                        <p:cTn id="56" dur="1" fill="hold">
                                          <p:stCondLst>
                                            <p:cond delay="0"/>
                                          </p:stCondLst>
                                        </p:cTn>
                                        <p:tgtEl>
                                          <p:spTgt spid="37899"/>
                                        </p:tgtEl>
                                        <p:attrNameLst>
                                          <p:attrName>style.visibility</p:attrName>
                                        </p:attrNameLst>
                                      </p:cBhvr>
                                      <p:to>
                                        <p:strVal val="visible"/>
                                      </p:to>
                                    </p:set>
                                    <p:anim calcmode="lin" valueType="num">
                                      <p:cBhvr>
                                        <p:cTn id="57" dur="1000" fill="hold"/>
                                        <p:tgtEl>
                                          <p:spTgt spid="37899"/>
                                        </p:tgtEl>
                                        <p:attrNameLst>
                                          <p:attrName>ppt_w</p:attrName>
                                        </p:attrNameLst>
                                      </p:cBhvr>
                                      <p:tavLst>
                                        <p:tav tm="0">
                                          <p:val>
                                            <p:fltVal val="0"/>
                                          </p:val>
                                        </p:tav>
                                        <p:tav tm="100000">
                                          <p:val>
                                            <p:strVal val="#ppt_w"/>
                                          </p:val>
                                        </p:tav>
                                      </p:tavLst>
                                    </p:anim>
                                    <p:anim calcmode="lin" valueType="num">
                                      <p:cBhvr>
                                        <p:cTn id="58" dur="1000" fill="hold"/>
                                        <p:tgtEl>
                                          <p:spTgt spid="37899"/>
                                        </p:tgtEl>
                                        <p:attrNameLst>
                                          <p:attrName>ppt_h</p:attrName>
                                        </p:attrNameLst>
                                      </p:cBhvr>
                                      <p:tavLst>
                                        <p:tav tm="0">
                                          <p:val>
                                            <p:fltVal val="0"/>
                                          </p:val>
                                        </p:tav>
                                        <p:tav tm="100000">
                                          <p:val>
                                            <p:strVal val="#ppt_h"/>
                                          </p:val>
                                        </p:tav>
                                      </p:tavLst>
                                    </p:anim>
                                    <p:anim calcmode="lin" valueType="num">
                                      <p:cBhvr>
                                        <p:cTn id="59" dur="1000" fill="hold"/>
                                        <p:tgtEl>
                                          <p:spTgt spid="37899"/>
                                        </p:tgtEl>
                                        <p:attrNameLst>
                                          <p:attrName>ppt_x</p:attrName>
                                        </p:attrNameLst>
                                      </p:cBhvr>
                                      <p:tavLst>
                                        <p:tav tm="0" fmla="#ppt_x+(cos(-2*pi*(1-$))*-#ppt_x-sin(-2*pi*(1-$))*(1-#ppt_y))*(1-$)">
                                          <p:val>
                                            <p:fltVal val="0"/>
                                          </p:val>
                                        </p:tav>
                                        <p:tav tm="100000">
                                          <p:val>
                                            <p:fltVal val="1"/>
                                          </p:val>
                                        </p:tav>
                                      </p:tavLst>
                                    </p:anim>
                                    <p:anim calcmode="lin" valueType="num">
                                      <p:cBhvr>
                                        <p:cTn id="60" dur="1000" fill="hold"/>
                                        <p:tgtEl>
                                          <p:spTgt spid="3789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9" grpId="0" animBg="1"/>
      <p:bldP spid="37892" grpId="0"/>
      <p:bldP spid="37893" grpId="0"/>
      <p:bldP spid="37896" grpId="0"/>
      <p:bldP spid="37896" grpId="1"/>
      <p:bldP spid="37897" grpId="0"/>
      <p:bldP spid="37897" grpId="1"/>
      <p:bldP spid="37898" grpId="0"/>
      <p:bldP spid="37898" grpId="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688</TotalTime>
  <Words>775</Words>
  <Application>Microsoft Office PowerPoint</Application>
  <PresentationFormat>On-screen Show (4:3)</PresentationFormat>
  <Paragraphs>65</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Default Design</vt:lpstr>
      <vt:lpstr>Slide 1</vt:lpstr>
      <vt:lpstr>Slide 2</vt:lpstr>
      <vt:lpstr>Slide 3</vt:lpstr>
      <vt:lpstr>Slide 4</vt:lpstr>
      <vt:lpstr>1.Mở bài: Giới thiệu bao quát : - Trường nằm gần đường quốc lộ.   - Ngôi trường nổi bật dòng chữ: Trường Tiểu học Thi trấn Ái Tử. Những hàng cây xanh bao quanh. </vt:lpstr>
      <vt:lpstr>Slide 6</vt:lpstr>
      <vt:lpstr>Slide 7</vt:lpstr>
      <vt:lpstr>1.Mở bài: Giới thiệu bao quát : - Trường nằm gần đường quốc lộ.   - Ngôi trường nổi bật dòng chữ: Trường Tiểu học Thi trấn Ái Tử. Những hàng cây xanh bao quanh. 2. Thân bài :Tả từng phần của cảnh trường : a, Sân trường : + Sân xi măng rộng, giữa sân là cột cờ, trên sân có một số cây bàng cây phượng tỏa bóng mát rượi . + Bồn hoa, ghế đá. + Hoạt động của học sinh: Tiếng cười nói bước chân chạy nhảy, … </vt:lpstr>
      <vt:lpstr>Slide 9</vt:lpstr>
      <vt:lpstr>Slide 10</vt:lpstr>
      <vt:lpstr>Slide 11</vt:lpstr>
      <vt:lpstr>Slide 12</vt:lpstr>
      <vt:lpstr>* Đi hết các lớp là văn phòng nơi thầy cô hội họp. Phòng năng khiếu có đầy đủ dụng cụ học tập. Thư viện đây là kho tàng kiến thức vô cùng quý giá. Mới đầu giờ mà thầy cô và học sinh đến mượn sách rất đông. Đằng sau lớp học là vườn trường. Vào những giờ nghỉ chúng em thay nhau chăm bón cho cây. Vườn trồng nhiều loại cây và hoa. Mỗi cây có một vẻ đẹp riêng. Cây đinh lăng mềm mại như bàn tay em bé, hoa thược dược to bằng cái bát. Vườn trường như được khoác lên chiếc áo xanh um .</vt:lpstr>
      <vt:lpstr>Slide 14</vt:lpstr>
    </vt:vector>
  </TitlesOfParts>
  <Company>Admin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CTy TNHH Thang Binh</dc:creator>
  <cp:lastModifiedBy>CSTeam</cp:lastModifiedBy>
  <cp:revision>114</cp:revision>
  <dcterms:created xsi:type="dcterms:W3CDTF">2007-11-18T12:07:33Z</dcterms:created>
  <dcterms:modified xsi:type="dcterms:W3CDTF">2016-06-30T02:59:03Z</dcterms:modified>
</cp:coreProperties>
</file>