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69" r:id="rId2"/>
    <p:sldId id="268" r:id="rId3"/>
    <p:sldId id="267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99"/>
    <a:srgbClr val="FF33CC"/>
    <a:srgbClr val="FF6600"/>
    <a:srgbClr val="808000"/>
    <a:srgbClr val="FF3300"/>
    <a:srgbClr val="FFFF00"/>
    <a:srgbClr val="000000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739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8093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093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C37E8-3ECD-4E5B-8F34-76A368666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E6332-C6E0-4EB9-BCE8-F095D014F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12B1B-E3EB-4CAC-91CC-E6EF73E33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58750"/>
            <a:ext cx="8229600" cy="597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4CC8B-5BB4-4AA1-8088-AF09DDD09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0A39C-1049-43C7-B4A4-A61DE641B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54E47-7F52-4CAE-A42B-124A798EC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735B4-03B4-4398-83B8-3D61C3ABA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37574-039D-42C5-BDA5-7DBBD61F3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13CB4-C6BF-43EA-BD5B-2A044CEB1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B4926-D434-42EE-B2C6-36DE20808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DA546-B554-4D60-88CD-ECCEF083C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B37B0-DB51-45B3-8C9D-53161BBBE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87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79913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9914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915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91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917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C5A0544-710D-4687-8D58-E0F087076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Picture1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119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0" name="WordArt 6"/>
          <p:cNvSpPr>
            <a:spLocks noChangeArrowheads="1" noChangeShapeType="1" noTextEdit="1"/>
          </p:cNvSpPr>
          <p:nvPr/>
        </p:nvSpPr>
        <p:spPr bwMode="auto">
          <a:xfrm>
            <a:off x="457200" y="2057400"/>
            <a:ext cx="8001000" cy="2362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GIẢNG ĐIỆN TỬ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219200" y="144463"/>
            <a:ext cx="739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00CC"/>
                </a:solidFill>
                <a:latin typeface="Arial" charset="0"/>
              </a:rPr>
              <a:t>Tập làm văn: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2222500" y="1651000"/>
            <a:ext cx="49799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 u="sng">
                <a:latin typeface="Arial" charset="0"/>
              </a:rPr>
              <a:t>Kiểm tra bài cũ :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92075" y="2971800"/>
            <a:ext cx="90519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FF99"/>
                </a:solidFill>
                <a:latin typeface="Arial" charset="0"/>
              </a:rPr>
              <a:t>Trình bày dàn ý bài văn tả người một người mà em thường gặp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304800" y="2057400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FF99"/>
                </a:solidFill>
                <a:latin typeface="Arial" charset="0"/>
              </a:rPr>
              <a:t>a) Chi đội 5A ghi biên bản để làm gì?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228600" y="2855913"/>
            <a:ext cx="91440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- Để cho mọi người biết chi đội đã tổ chức Đại hội ( Bằng chứng )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00"/>
                </a:solidFill>
                <a:latin typeface="Arial" charset="0"/>
              </a:rPr>
              <a:t>- Để mọi người nhớ và làm theo những điều đã bàn bạc, thống nhất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65100" y="4016375"/>
            <a:ext cx="876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b</a:t>
            </a:r>
            <a:r>
              <a:rPr lang="en-US" sz="2400" b="1">
                <a:solidFill>
                  <a:srgbClr val="00FF99"/>
                </a:solidFill>
              </a:rPr>
              <a:t>)</a:t>
            </a:r>
            <a:r>
              <a:rPr lang="en-US" sz="2400" b="1">
                <a:solidFill>
                  <a:srgbClr val="00FF99"/>
                </a:solidFill>
                <a:latin typeface="Arial" charset="0"/>
              </a:rPr>
              <a:t> Những </a:t>
            </a:r>
            <a:r>
              <a:rPr lang="vi-VN" sz="2400" b="1">
                <a:solidFill>
                  <a:srgbClr val="00FF99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FF99"/>
                </a:solidFill>
                <a:latin typeface="Arial" charset="0"/>
              </a:rPr>
              <a:t>iểm giống và khác nhau giữa </a:t>
            </a:r>
            <a:r>
              <a:rPr lang="en-US" sz="2400" b="1" i="1">
                <a:solidFill>
                  <a:srgbClr val="00FF99"/>
                </a:solidFill>
                <a:latin typeface="Arial" charset="0"/>
              </a:rPr>
              <a:t>biên bản</a:t>
            </a:r>
            <a:r>
              <a:rPr lang="en-US" sz="2400" b="1">
                <a:solidFill>
                  <a:srgbClr val="00FF99"/>
                </a:solidFill>
                <a:latin typeface="Arial" charset="0"/>
              </a:rPr>
              <a:t> và </a:t>
            </a:r>
            <a:r>
              <a:rPr lang="vi-VN" sz="2400" b="1" i="1">
                <a:solidFill>
                  <a:srgbClr val="00FF99"/>
                </a:solidFill>
                <a:latin typeface="Arial" charset="0"/>
              </a:rPr>
              <a:t>đơ</a:t>
            </a:r>
            <a:r>
              <a:rPr lang="en-US" sz="2400" b="1" i="1">
                <a:solidFill>
                  <a:srgbClr val="00FF99"/>
                </a:solidFill>
                <a:latin typeface="Arial" charset="0"/>
              </a:rPr>
              <a:t>n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533400" y="1503363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66FF"/>
                </a:solidFill>
                <a:latin typeface="Arial" charset="0"/>
              </a:rPr>
              <a:t>I. Nhận xét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219200" y="-87313"/>
            <a:ext cx="7391400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rgbClr val="0000CC"/>
                </a:solidFill>
                <a:latin typeface="Arial" charset="0"/>
              </a:rPr>
              <a:t>Tập làm văn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981200" y="1025525"/>
            <a:ext cx="5907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00FF00"/>
                </a:solidFill>
                <a:latin typeface="Arial" charset="0"/>
              </a:rPr>
              <a:t>Làm biên bản cuộc họp</a:t>
            </a:r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 flipH="1" flipV="1">
            <a:off x="9134475" y="2770188"/>
            <a:ext cx="0" cy="1828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4" grpId="1"/>
      <p:bldP spid="84995" grpId="0"/>
      <p:bldP spid="84995" grpId="1"/>
      <p:bldP spid="84996" grpId="0"/>
      <p:bldP spid="84996" grpId="1"/>
      <p:bldP spid="84997" grpId="0"/>
      <p:bldP spid="84997" grpId="1"/>
      <p:bldP spid="850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2362200" y="-41275"/>
            <a:ext cx="67818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Mở đầu đều có quốc hiệu, tiêu ngữ, đầu đề.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Kết thúc đều  có chữ kí của những người có trách nhiệm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.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0" y="93663"/>
            <a:ext cx="2286000" cy="461962"/>
          </a:xfrm>
          <a:prstGeom prst="rect">
            <a:avLst/>
          </a:prstGeom>
          <a:solidFill>
            <a:srgbClr val="FF99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* Giống nhau </a:t>
            </a: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 flipV="1">
            <a:off x="71438" y="1700213"/>
            <a:ext cx="9072562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7"/>
          <p:cNvSpPr>
            <a:spLocks noChangeShapeType="1"/>
          </p:cNvSpPr>
          <p:nvPr/>
        </p:nvSpPr>
        <p:spPr bwMode="auto">
          <a:xfrm flipH="1">
            <a:off x="0" y="1676400"/>
            <a:ext cx="80963" cy="4800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57150" y="6497638"/>
            <a:ext cx="908685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 flipH="1" flipV="1">
            <a:off x="9144000" y="1676400"/>
            <a:ext cx="0" cy="4876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10"/>
          <p:cNvSpPr>
            <a:spLocks noChangeShapeType="1"/>
          </p:cNvSpPr>
          <p:nvPr/>
        </p:nvSpPr>
        <p:spPr bwMode="auto">
          <a:xfrm>
            <a:off x="57150" y="2233613"/>
            <a:ext cx="908685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1"/>
          <p:cNvSpPr>
            <a:spLocks noChangeShapeType="1"/>
          </p:cNvSpPr>
          <p:nvPr/>
        </p:nvSpPr>
        <p:spPr bwMode="auto">
          <a:xfrm>
            <a:off x="4572000" y="1676400"/>
            <a:ext cx="0" cy="1828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109538" y="1752600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155" name="Text Box 13"/>
          <p:cNvSpPr txBox="1">
            <a:spLocks noChangeArrowheads="1"/>
          </p:cNvSpPr>
          <p:nvPr/>
        </p:nvSpPr>
        <p:spPr bwMode="auto">
          <a:xfrm>
            <a:off x="5029200" y="2057400"/>
            <a:ext cx="3733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                                                                                               </a:t>
            </a:r>
          </a:p>
        </p:txBody>
      </p:sp>
      <p:sp>
        <p:nvSpPr>
          <p:cNvPr id="6156" name="Text Box 14"/>
          <p:cNvSpPr txBox="1">
            <a:spLocks noChangeArrowheads="1"/>
          </p:cNvSpPr>
          <p:nvPr/>
        </p:nvSpPr>
        <p:spPr bwMode="auto">
          <a:xfrm>
            <a:off x="4605338" y="1752600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0" y="3533775"/>
            <a:ext cx="4495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-"/>
            </a:pPr>
            <a:r>
              <a:rPr lang="en-US" sz="1800" b="1">
                <a:solidFill>
                  <a:srgbClr val="00FF99"/>
                </a:solidFill>
                <a:latin typeface="Arial" charset="0"/>
              </a:rPr>
              <a:t>Không có tên đơn vị, đoàn thể, tổ chức</a:t>
            </a:r>
          </a:p>
          <a:p>
            <a:pPr algn="ctr">
              <a:spcBef>
                <a:spcPct val="50000"/>
              </a:spcBef>
              <a:buFontTx/>
              <a:buChar char="-"/>
            </a:pPr>
            <a:r>
              <a:rPr lang="en-US" sz="1800">
                <a:solidFill>
                  <a:srgbClr val="00FF99"/>
                </a:solidFill>
                <a:latin typeface="Arial" charset="0"/>
              </a:rPr>
              <a:t>Có noi nhận (Kính gửi)</a:t>
            </a:r>
          </a:p>
          <a:p>
            <a:pPr algn="ctr">
              <a:spcBef>
                <a:spcPct val="50000"/>
              </a:spcBef>
              <a:buFontTx/>
              <a:buChar char="-"/>
            </a:pPr>
            <a:endParaRPr lang="en-US" sz="1800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69850" y="1143000"/>
            <a:ext cx="2133600" cy="400050"/>
          </a:xfrm>
          <a:prstGeom prst="rect">
            <a:avLst/>
          </a:prstGeom>
          <a:solidFill>
            <a:srgbClr val="FF33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charset="0"/>
              </a:rPr>
              <a:t>* Khác nhau :</a:t>
            </a:r>
          </a:p>
        </p:txBody>
      </p:sp>
      <p:sp>
        <p:nvSpPr>
          <p:cNvPr id="63521" name="Text Box 33"/>
          <p:cNvSpPr txBox="1">
            <a:spLocks noChangeArrowheads="1"/>
          </p:cNvSpPr>
          <p:nvPr/>
        </p:nvSpPr>
        <p:spPr bwMode="auto">
          <a:xfrm>
            <a:off x="4648200" y="3984625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00FF99"/>
                </a:solidFill>
                <a:latin typeface="Arial" charset="0"/>
              </a:rPr>
              <a:t>- Không có nơi nhận</a:t>
            </a:r>
          </a:p>
        </p:txBody>
      </p:sp>
      <p:sp>
        <p:nvSpPr>
          <p:cNvPr id="6160" name="Text Box 38"/>
          <p:cNvSpPr txBox="1">
            <a:spLocks noChangeArrowheads="1"/>
          </p:cNvSpPr>
          <p:nvPr/>
        </p:nvSpPr>
        <p:spPr bwMode="auto">
          <a:xfrm>
            <a:off x="109538" y="1752600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161" name="Text Box 39"/>
          <p:cNvSpPr txBox="1">
            <a:spLocks noChangeArrowheads="1"/>
          </p:cNvSpPr>
          <p:nvPr/>
        </p:nvSpPr>
        <p:spPr bwMode="auto">
          <a:xfrm>
            <a:off x="4605338" y="1752600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162" name="Text Box 44"/>
          <p:cNvSpPr txBox="1">
            <a:spLocks noChangeArrowheads="1"/>
          </p:cNvSpPr>
          <p:nvPr/>
        </p:nvSpPr>
        <p:spPr bwMode="auto">
          <a:xfrm>
            <a:off x="109538" y="1752600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163" name="Text Box 45"/>
          <p:cNvSpPr txBox="1">
            <a:spLocks noChangeArrowheads="1"/>
          </p:cNvSpPr>
          <p:nvPr/>
        </p:nvSpPr>
        <p:spPr bwMode="auto">
          <a:xfrm>
            <a:off x="4605338" y="1752600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164" name="Text Box 49"/>
          <p:cNvSpPr txBox="1">
            <a:spLocks noChangeArrowheads="1"/>
          </p:cNvSpPr>
          <p:nvPr/>
        </p:nvSpPr>
        <p:spPr bwMode="auto">
          <a:xfrm>
            <a:off x="109538" y="1762125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165" name="Text Box 50"/>
          <p:cNvSpPr txBox="1">
            <a:spLocks noChangeArrowheads="1"/>
          </p:cNvSpPr>
          <p:nvPr/>
        </p:nvSpPr>
        <p:spPr bwMode="auto">
          <a:xfrm>
            <a:off x="4605338" y="1762125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166" name="Text Box 53"/>
          <p:cNvSpPr txBox="1">
            <a:spLocks noChangeArrowheads="1"/>
          </p:cNvSpPr>
          <p:nvPr/>
        </p:nvSpPr>
        <p:spPr bwMode="auto">
          <a:xfrm>
            <a:off x="109538" y="1752600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167" name="Text Box 54"/>
          <p:cNvSpPr txBox="1">
            <a:spLocks noChangeArrowheads="1"/>
          </p:cNvSpPr>
          <p:nvPr/>
        </p:nvSpPr>
        <p:spPr bwMode="auto">
          <a:xfrm>
            <a:off x="4605338" y="1752600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3546" name="Text Box 58"/>
          <p:cNvSpPr txBox="1">
            <a:spLocks noChangeArrowheads="1"/>
          </p:cNvSpPr>
          <p:nvPr/>
        </p:nvSpPr>
        <p:spPr bwMode="auto">
          <a:xfrm>
            <a:off x="4730750" y="3214688"/>
            <a:ext cx="4495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00FF99"/>
                </a:solidFill>
                <a:latin typeface="Arial" charset="0"/>
              </a:rPr>
              <a:t>- Thời gian địa điểm viết ghi ở dưới</a:t>
            </a:r>
          </a:p>
        </p:txBody>
      </p:sp>
      <p:sp>
        <p:nvSpPr>
          <p:cNvPr id="6169" name="Text Box 59"/>
          <p:cNvSpPr txBox="1">
            <a:spLocks noChangeArrowheads="1"/>
          </p:cNvSpPr>
          <p:nvPr/>
        </p:nvSpPr>
        <p:spPr bwMode="auto">
          <a:xfrm>
            <a:off x="109538" y="1752600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170" name="Text Box 60"/>
          <p:cNvSpPr txBox="1">
            <a:spLocks noChangeArrowheads="1"/>
          </p:cNvSpPr>
          <p:nvPr/>
        </p:nvSpPr>
        <p:spPr bwMode="auto">
          <a:xfrm>
            <a:off x="4605338" y="1752600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4648200" y="3595688"/>
            <a:ext cx="4495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00FF99"/>
                </a:solidFill>
                <a:latin typeface="Arial" charset="0"/>
              </a:rPr>
              <a:t>- Có tên đơn vị, đoàn thể, tổ chức</a:t>
            </a:r>
            <a:endParaRPr lang="en-US" sz="1800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63554" name="Text Box 66"/>
          <p:cNvSpPr txBox="1">
            <a:spLocks noChangeArrowheads="1"/>
          </p:cNvSpPr>
          <p:nvPr/>
        </p:nvSpPr>
        <p:spPr bwMode="auto">
          <a:xfrm>
            <a:off x="0" y="1752600"/>
            <a:ext cx="44196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Đơn</a:t>
            </a:r>
          </a:p>
        </p:txBody>
      </p:sp>
      <p:sp>
        <p:nvSpPr>
          <p:cNvPr id="63555" name="Text Box 67"/>
          <p:cNvSpPr txBox="1">
            <a:spLocks noChangeArrowheads="1"/>
          </p:cNvSpPr>
          <p:nvPr/>
        </p:nvSpPr>
        <p:spPr bwMode="auto">
          <a:xfrm>
            <a:off x="4648200" y="1752600"/>
            <a:ext cx="4495800" cy="40005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Biên bản</a:t>
            </a:r>
          </a:p>
        </p:txBody>
      </p:sp>
      <p:sp>
        <p:nvSpPr>
          <p:cNvPr id="63556" name="Text Box 68"/>
          <p:cNvSpPr txBox="1">
            <a:spLocks noChangeArrowheads="1"/>
          </p:cNvSpPr>
          <p:nvPr/>
        </p:nvSpPr>
        <p:spPr bwMode="auto">
          <a:xfrm>
            <a:off x="0" y="3194050"/>
            <a:ext cx="449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00FF99"/>
                </a:solidFill>
                <a:latin typeface="Arial" charset="0"/>
              </a:rPr>
              <a:t>- Thời gian địa điểm viết ghi ở trên</a:t>
            </a:r>
          </a:p>
        </p:txBody>
      </p:sp>
      <p:sp>
        <p:nvSpPr>
          <p:cNvPr id="63611" name="Rectangle 123"/>
          <p:cNvSpPr>
            <a:spLocks noChangeArrowheads="1"/>
          </p:cNvSpPr>
          <p:nvPr/>
        </p:nvSpPr>
        <p:spPr bwMode="auto">
          <a:xfrm>
            <a:off x="4572000" y="3581400"/>
            <a:ext cx="1825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3604" name="Rectangle 116"/>
          <p:cNvSpPr>
            <a:spLocks noChangeArrowheads="1"/>
          </p:cNvSpPr>
          <p:nvPr/>
        </p:nvSpPr>
        <p:spPr bwMode="auto">
          <a:xfrm>
            <a:off x="4572000" y="3048000"/>
            <a:ext cx="1825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6177" name="Line 126"/>
          <p:cNvSpPr>
            <a:spLocks noChangeShapeType="1"/>
          </p:cNvSpPr>
          <p:nvPr/>
        </p:nvSpPr>
        <p:spPr bwMode="auto">
          <a:xfrm>
            <a:off x="4572000" y="24384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615" name="Text Box 127"/>
          <p:cNvSpPr txBox="1">
            <a:spLocks noChangeArrowheads="1"/>
          </p:cNvSpPr>
          <p:nvPr/>
        </p:nvSpPr>
        <p:spPr bwMode="auto">
          <a:xfrm>
            <a:off x="858838" y="2266950"/>
            <a:ext cx="2132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  <a:latin typeface="Arial" charset="0"/>
              </a:rPr>
              <a:t>Cách mở đầu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63616" name="Text Box 128"/>
          <p:cNvSpPr txBox="1">
            <a:spLocks noChangeArrowheads="1"/>
          </p:cNvSpPr>
          <p:nvPr/>
        </p:nvSpPr>
        <p:spPr bwMode="auto">
          <a:xfrm>
            <a:off x="5486400" y="2343150"/>
            <a:ext cx="2047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  <a:latin typeface="Arial" charset="0"/>
              </a:rPr>
              <a:t>Cách mở đầu</a:t>
            </a:r>
            <a:endParaRPr lang="en-US" sz="1600">
              <a:latin typeface="Arial" charset="0"/>
            </a:endParaRPr>
          </a:p>
        </p:txBody>
      </p:sp>
      <p:sp>
        <p:nvSpPr>
          <p:cNvPr id="63617" name="Text Box 129"/>
          <p:cNvSpPr txBox="1">
            <a:spLocks noChangeArrowheads="1"/>
          </p:cNvSpPr>
          <p:nvPr/>
        </p:nvSpPr>
        <p:spPr bwMode="auto">
          <a:xfrm>
            <a:off x="781050" y="4359275"/>
            <a:ext cx="2151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  <a:latin typeface="Arial" charset="0"/>
              </a:rPr>
              <a:t>Cách kết thúc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63618" name="Text Box 130"/>
          <p:cNvSpPr txBox="1">
            <a:spLocks noChangeArrowheads="1"/>
          </p:cNvSpPr>
          <p:nvPr/>
        </p:nvSpPr>
        <p:spPr bwMode="auto">
          <a:xfrm>
            <a:off x="5181600" y="4419600"/>
            <a:ext cx="2151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  <a:latin typeface="Arial" charset="0"/>
              </a:rPr>
              <a:t>Cách kết thúc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6182" name="Text Box 131"/>
          <p:cNvSpPr txBox="1">
            <a:spLocks noChangeArrowheads="1"/>
          </p:cNvSpPr>
          <p:nvPr/>
        </p:nvSpPr>
        <p:spPr bwMode="auto">
          <a:xfrm>
            <a:off x="1584325" y="506095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3620" name="Text Box 132"/>
          <p:cNvSpPr txBox="1">
            <a:spLocks noChangeArrowheads="1"/>
          </p:cNvSpPr>
          <p:nvPr/>
        </p:nvSpPr>
        <p:spPr bwMode="auto">
          <a:xfrm>
            <a:off x="876300" y="4832350"/>
            <a:ext cx="18748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FF99"/>
                </a:solidFill>
                <a:latin typeface="Arial" charset="0"/>
              </a:rPr>
              <a:t>Có lời cảm ơn </a:t>
            </a:r>
          </a:p>
          <a:p>
            <a:r>
              <a:rPr lang="en-US" sz="2000">
                <a:solidFill>
                  <a:srgbClr val="00FF99"/>
                </a:solidFill>
                <a:latin typeface="Arial" charset="0"/>
              </a:rPr>
              <a:t>Có một chữ kí </a:t>
            </a:r>
          </a:p>
        </p:txBody>
      </p:sp>
      <p:sp>
        <p:nvSpPr>
          <p:cNvPr id="63621" name="Text Box 133"/>
          <p:cNvSpPr txBox="1">
            <a:spLocks noChangeArrowheads="1"/>
          </p:cNvSpPr>
          <p:nvPr/>
        </p:nvSpPr>
        <p:spPr bwMode="auto">
          <a:xfrm>
            <a:off x="4954588" y="4832350"/>
            <a:ext cx="2628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FF99"/>
                </a:solidFill>
                <a:latin typeface="Arial" charset="0"/>
              </a:rPr>
              <a:t>Không có lời cảm ơn </a:t>
            </a:r>
          </a:p>
          <a:p>
            <a:r>
              <a:rPr lang="en-US" sz="2000">
                <a:solidFill>
                  <a:srgbClr val="00FF99"/>
                </a:solidFill>
                <a:latin typeface="Arial" charset="0"/>
              </a:rPr>
              <a:t>Có hai chữ kí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3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3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3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  <p:bldP spid="63504" grpId="0"/>
      <p:bldP spid="63506" grpId="0" animBg="1"/>
      <p:bldP spid="63521" grpId="0"/>
      <p:bldP spid="63546" grpId="0"/>
      <p:bldP spid="63552" grpId="0"/>
      <p:bldP spid="63554" grpId="0" animBg="1"/>
      <p:bldP spid="63554" grpId="1" animBg="1"/>
      <p:bldP spid="63555" grpId="0" animBg="1"/>
      <p:bldP spid="63555" grpId="1" animBg="1"/>
      <p:bldP spid="63556" grpId="0"/>
      <p:bldP spid="63615" grpId="0"/>
      <p:bldP spid="63616" grpId="0"/>
      <p:bldP spid="63617" grpId="0"/>
      <p:bldP spid="63618" grpId="0"/>
      <p:bldP spid="63620" grpId="0"/>
      <p:bldP spid="636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457200" y="914400"/>
            <a:ext cx="800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66FF33"/>
                </a:solidFill>
                <a:latin typeface="Arial" charset="0"/>
              </a:rPr>
              <a:t>c) Tóm tắt những điều cần ghi vào biên bản.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914400" y="1676400"/>
            <a:ext cx="75438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Thời gian, địa điểm họp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Thành phần tham dự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Giới thiệu chủ toạ, thư kí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Nội dung họp (Diễn biến, tóm tắt các ý kiến, kết luận của cuộc họp)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Chữ kí của chủ tịch và thư kí.</a:t>
            </a:r>
          </a:p>
        </p:txBody>
      </p:sp>
      <p:pic>
        <p:nvPicPr>
          <p:cNvPr id="66570" name="Picture 7" descr="th_185649d8sylcmsi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52875" y="-676275"/>
            <a:ext cx="17716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1" name="Picture 7" descr="th_185649d8sylcmsi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4191000"/>
            <a:ext cx="2590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2" name="Picture 7" descr="th_185649d8sylcmsi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90800"/>
            <a:ext cx="177165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4" name="Picture 5" descr="39c80f222d714274a1bd6ddqh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1493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8" grpId="0"/>
      <p:bldP spid="665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8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600200" y="381000"/>
            <a:ext cx="1905000" cy="685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Ghi nhớ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304800" y="1295400"/>
            <a:ext cx="8534400" cy="42672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b="1" i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Biên bản là văn bản ghi lại nội dung một cuộc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họp hoặc một sự việc đã diễn ra để làm bằng chứng.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2. Nội dung biên bản thường gồm ba phần :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a) Phần mở đầu ghi quốc hiệu, tiêu ngữ ( hoặc tên tổ chức), tên biên bản.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b) Phần chính ghi thời gian, địa điểm, thành phần có mặt, nội dung sự việc.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b="1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c) Phần kết thúc ghi tên, chữ kí của những người có trách nhiệm.</a:t>
            </a:r>
            <a:r>
              <a:rPr lang="en-US" sz="2400" i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228600" y="1219200"/>
            <a:ext cx="0" cy="44958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228600" y="5715000"/>
            <a:ext cx="8686800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228600" y="1219200"/>
            <a:ext cx="8686800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595" name="Line 11"/>
          <p:cNvSpPr>
            <a:spLocks noChangeShapeType="1"/>
          </p:cNvSpPr>
          <p:nvPr/>
        </p:nvSpPr>
        <p:spPr bwMode="auto">
          <a:xfrm>
            <a:off x="8915400" y="1219200"/>
            <a:ext cx="0" cy="44958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7599" name="Picture 112" descr="Atomo_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animBg="1"/>
      <p:bldP spid="67590" grpId="0" animBg="1"/>
      <p:bldP spid="67591" grpId="0" animBg="1"/>
      <p:bldP spid="67592" grpId="0" animBg="1"/>
      <p:bldP spid="67594" grpId="0" animBg="1"/>
      <p:bldP spid="675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nen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152400" y="609600"/>
            <a:ext cx="8839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152400" y="609600"/>
            <a:ext cx="0" cy="2590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>
            <a:off x="8991600" y="609600"/>
            <a:ext cx="0" cy="2590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>
            <a:off x="4114800" y="609600"/>
            <a:ext cx="0" cy="2590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152400" y="1676400"/>
            <a:ext cx="8839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152400" y="2209800"/>
            <a:ext cx="8839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152400" y="3200400"/>
            <a:ext cx="8839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457200" y="685800"/>
            <a:ext cx="3733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chemeClr val="accent1"/>
                </a:solidFill>
                <a:latin typeface="Arial" charset="0"/>
              </a:rPr>
              <a:t>Những trường hợp cần ghi biên bản</a:t>
            </a:r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990600" y="1219200"/>
            <a:ext cx="2590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  a- Đại hội chi đội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990600" y="1752600"/>
            <a:ext cx="274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c- Bàn giao tài sản</a:t>
            </a: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4191000" y="1066800"/>
            <a:ext cx="441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66FF33"/>
                </a:solidFill>
                <a:latin typeface="Arial" charset="0"/>
              </a:rPr>
              <a:t>Cần có căn cứ xác nhận đã ĐH và ghi phương hướng phấn đấu ở năm học mới để thực hiện.</a:t>
            </a: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4114800" y="1752600"/>
            <a:ext cx="457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Cần có căn cứ xác nhận việc bàn giao tài sản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4191000" y="2286000"/>
            <a:ext cx="441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Cần có căn cứ xác nhận sự việc đã x</a:t>
            </a:r>
            <a:r>
              <a:rPr lang="en-US" sz="1600" b="1">
                <a:solidFill>
                  <a:srgbClr val="00FF99"/>
                </a:solidFill>
                <a:latin typeface="Arial" charset="0"/>
              </a:rPr>
              <a:t>ả</a:t>
            </a:r>
            <a:r>
              <a:rPr lang="en-US" sz="1600" b="1">
                <a:solidFill>
                  <a:srgbClr val="66FF33"/>
                </a:solidFill>
                <a:latin typeface="Arial" charset="0"/>
              </a:rPr>
              <a:t>y ra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914400" y="2286000"/>
            <a:ext cx="2971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e- Xử lí vi phạm giao thông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57200" y="2819400"/>
            <a:ext cx="365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g-Xử lí việc xây dựng nhà trái phép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609600" y="0"/>
            <a:ext cx="1066800" cy="40005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Arial" charset="0"/>
              </a:rPr>
              <a:t>Bài 1</a:t>
            </a:r>
            <a:r>
              <a:rPr lang="en-US" sz="2000" b="1">
                <a:latin typeface="Arial" charset="0"/>
              </a:rPr>
              <a:t> </a:t>
            </a:r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V="1">
            <a:off x="152400" y="1143000"/>
            <a:ext cx="8839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152400" y="2743200"/>
            <a:ext cx="8839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4343400" y="685800"/>
            <a:ext cx="3810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chemeClr val="accent1"/>
                </a:solidFill>
                <a:latin typeface="Arial" charset="0"/>
              </a:rPr>
              <a:t>Lí do</a:t>
            </a:r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4267200" y="2819400"/>
            <a:ext cx="419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66FF33"/>
                </a:solidFill>
                <a:latin typeface="Arial" charset="0"/>
              </a:rPr>
              <a:t>Cần có căn cứ xác nhận sự việc xảy ra</a:t>
            </a:r>
          </a:p>
        </p:txBody>
      </p:sp>
      <p:sp>
        <p:nvSpPr>
          <p:cNvPr id="68637" name="Text Box 29"/>
          <p:cNvSpPr txBox="1">
            <a:spLocks noChangeArrowheads="1"/>
          </p:cNvSpPr>
          <p:nvPr/>
        </p:nvSpPr>
        <p:spPr bwMode="auto">
          <a:xfrm>
            <a:off x="838200" y="5334000"/>
            <a:ext cx="2971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FFFF66"/>
                </a:solidFill>
                <a:latin typeface="Arial" charset="0"/>
              </a:rPr>
              <a:t>e- Xử lí vi phạm giao thông</a:t>
            </a:r>
          </a:p>
        </p:txBody>
      </p:sp>
      <p:sp>
        <p:nvSpPr>
          <p:cNvPr id="68638" name="Text Box 30"/>
          <p:cNvSpPr txBox="1">
            <a:spLocks noChangeArrowheads="1"/>
          </p:cNvSpPr>
          <p:nvPr/>
        </p:nvSpPr>
        <p:spPr bwMode="auto">
          <a:xfrm>
            <a:off x="685800" y="3657600"/>
            <a:ext cx="5486400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Arial" charset="0"/>
              </a:rPr>
              <a:t> Bài 2 : Đặt tên cho các biên bản cần lập</a:t>
            </a:r>
            <a:r>
              <a:rPr lang="en-US" sz="2000" b="1">
                <a:latin typeface="Arial" charset="0"/>
              </a:rPr>
              <a:t> </a:t>
            </a:r>
          </a:p>
        </p:txBody>
      </p:sp>
      <p:sp>
        <p:nvSpPr>
          <p:cNvPr id="68639" name="Line 31"/>
          <p:cNvSpPr>
            <a:spLocks noChangeShapeType="1"/>
          </p:cNvSpPr>
          <p:nvPr/>
        </p:nvSpPr>
        <p:spPr bwMode="auto">
          <a:xfrm>
            <a:off x="228600" y="4191000"/>
            <a:ext cx="8763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142875" y="4191000"/>
            <a:ext cx="0" cy="2133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1" name="Line 33"/>
          <p:cNvSpPr>
            <a:spLocks noChangeShapeType="1"/>
          </p:cNvSpPr>
          <p:nvPr/>
        </p:nvSpPr>
        <p:spPr bwMode="auto">
          <a:xfrm>
            <a:off x="8943975" y="4191000"/>
            <a:ext cx="0" cy="2133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>
            <a:off x="4140200" y="4203700"/>
            <a:ext cx="0" cy="2133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3" name="Line 35"/>
          <p:cNvSpPr>
            <a:spLocks noChangeShapeType="1"/>
          </p:cNvSpPr>
          <p:nvPr/>
        </p:nvSpPr>
        <p:spPr bwMode="auto">
          <a:xfrm>
            <a:off x="152400" y="4724400"/>
            <a:ext cx="8763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4" name="Line 36"/>
          <p:cNvSpPr>
            <a:spLocks noChangeShapeType="1"/>
          </p:cNvSpPr>
          <p:nvPr/>
        </p:nvSpPr>
        <p:spPr bwMode="auto">
          <a:xfrm flipV="1">
            <a:off x="152400" y="5257800"/>
            <a:ext cx="8763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5" name="Line 37"/>
          <p:cNvSpPr>
            <a:spLocks noChangeShapeType="1"/>
          </p:cNvSpPr>
          <p:nvPr/>
        </p:nvSpPr>
        <p:spPr bwMode="auto">
          <a:xfrm>
            <a:off x="152400" y="6324600"/>
            <a:ext cx="8763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46" name="Text Box 38"/>
          <p:cNvSpPr txBox="1">
            <a:spLocks noChangeArrowheads="1"/>
          </p:cNvSpPr>
          <p:nvPr/>
        </p:nvSpPr>
        <p:spPr bwMode="auto">
          <a:xfrm>
            <a:off x="914400" y="4267200"/>
            <a:ext cx="2590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FFFF66"/>
                </a:solidFill>
                <a:latin typeface="Arial" charset="0"/>
              </a:rPr>
              <a:t>  a- Đại hội liên đội</a:t>
            </a:r>
          </a:p>
        </p:txBody>
      </p:sp>
      <p:sp>
        <p:nvSpPr>
          <p:cNvPr id="68647" name="Text Box 39"/>
          <p:cNvSpPr txBox="1">
            <a:spLocks noChangeArrowheads="1"/>
          </p:cNvSpPr>
          <p:nvPr/>
        </p:nvSpPr>
        <p:spPr bwMode="auto">
          <a:xfrm>
            <a:off x="990600" y="4800600"/>
            <a:ext cx="274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FFFF66"/>
                </a:solidFill>
                <a:latin typeface="Arial" charset="0"/>
              </a:rPr>
              <a:t>c- Bàn giao tài sản</a:t>
            </a:r>
          </a:p>
        </p:txBody>
      </p:sp>
      <p:sp>
        <p:nvSpPr>
          <p:cNvPr id="68648" name="Text Box 40"/>
          <p:cNvSpPr txBox="1">
            <a:spLocks noChangeArrowheads="1"/>
          </p:cNvSpPr>
          <p:nvPr/>
        </p:nvSpPr>
        <p:spPr bwMode="auto">
          <a:xfrm>
            <a:off x="609600" y="5867400"/>
            <a:ext cx="365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FFFF66"/>
                </a:solidFill>
                <a:latin typeface="Arial" charset="0"/>
              </a:rPr>
              <a:t>g-Xử lí việc xây dựng nhà trái phép</a:t>
            </a:r>
          </a:p>
        </p:txBody>
      </p:sp>
      <p:sp>
        <p:nvSpPr>
          <p:cNvPr id="68649" name="Text Box 41"/>
          <p:cNvSpPr txBox="1">
            <a:spLocks noChangeArrowheads="1"/>
          </p:cNvSpPr>
          <p:nvPr/>
        </p:nvSpPr>
        <p:spPr bwMode="auto">
          <a:xfrm>
            <a:off x="4114800" y="5867400"/>
            <a:ext cx="480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rgbClr val="FF00FF"/>
                </a:solidFill>
                <a:latin typeface="Arial" charset="0"/>
              </a:rPr>
              <a:t>Biên bản xử lí việc xây dựng nhà trái phép</a:t>
            </a:r>
          </a:p>
        </p:txBody>
      </p:sp>
      <p:sp>
        <p:nvSpPr>
          <p:cNvPr id="68650" name="Text Box 42"/>
          <p:cNvSpPr txBox="1">
            <a:spLocks noChangeArrowheads="1"/>
          </p:cNvSpPr>
          <p:nvPr/>
        </p:nvSpPr>
        <p:spPr bwMode="auto">
          <a:xfrm>
            <a:off x="4622800" y="4267200"/>
            <a:ext cx="320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800" b="1">
                <a:solidFill>
                  <a:srgbClr val="FF00FF"/>
                </a:solidFill>
                <a:latin typeface="Arial" charset="0"/>
              </a:rPr>
              <a:t>Biên bản Đại hội chi đội</a:t>
            </a:r>
          </a:p>
        </p:txBody>
      </p:sp>
      <p:sp>
        <p:nvSpPr>
          <p:cNvPr id="68651" name="Text Box 43"/>
          <p:cNvSpPr txBox="1">
            <a:spLocks noChangeArrowheads="1"/>
          </p:cNvSpPr>
          <p:nvPr/>
        </p:nvSpPr>
        <p:spPr bwMode="auto">
          <a:xfrm>
            <a:off x="4343400" y="4800600"/>
            <a:ext cx="3733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800" b="1">
                <a:solidFill>
                  <a:srgbClr val="FF00FF"/>
                </a:solidFill>
                <a:latin typeface="Arial" charset="0"/>
              </a:rPr>
              <a:t>Biên bản bàn giao tài sản</a:t>
            </a:r>
          </a:p>
        </p:txBody>
      </p:sp>
      <p:sp>
        <p:nvSpPr>
          <p:cNvPr id="68652" name="Text Box 44"/>
          <p:cNvSpPr txBox="1">
            <a:spLocks noChangeArrowheads="1"/>
          </p:cNvSpPr>
          <p:nvPr/>
        </p:nvSpPr>
        <p:spPr bwMode="auto">
          <a:xfrm>
            <a:off x="4457700" y="5334000"/>
            <a:ext cx="396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rgbClr val="FF00FF"/>
                </a:solidFill>
                <a:latin typeface="Arial" charset="0"/>
              </a:rPr>
              <a:t>Biên bản xử lí vi phạm giao thông</a:t>
            </a:r>
          </a:p>
        </p:txBody>
      </p:sp>
      <p:sp>
        <p:nvSpPr>
          <p:cNvPr id="68653" name="Line 45"/>
          <p:cNvSpPr>
            <a:spLocks noChangeShapeType="1"/>
          </p:cNvSpPr>
          <p:nvPr/>
        </p:nvSpPr>
        <p:spPr bwMode="auto">
          <a:xfrm flipV="1">
            <a:off x="152400" y="5791200"/>
            <a:ext cx="8763000" cy="127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6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6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1" dur="500"/>
                                        <p:tgtEl>
                                          <p:spTgt spid="6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6" dur="2000"/>
                                        <p:tgtEl>
                                          <p:spTgt spid="6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68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2" dur="20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5" dur="2000"/>
                                        <p:tgtEl>
                                          <p:spTgt spid="6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8" dur="2000"/>
                                        <p:tgtEl>
                                          <p:spTgt spid="6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1" dur="2000"/>
                                        <p:tgtEl>
                                          <p:spTgt spid="68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4" dur="2000"/>
                                        <p:tgtEl>
                                          <p:spTgt spid="6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7" dur="20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0" dur="2000"/>
                                        <p:tgtEl>
                                          <p:spTgt spid="6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3" dur="2000"/>
                                        <p:tgtEl>
                                          <p:spTgt spid="6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6" dur="2000"/>
                                        <p:tgtEl>
                                          <p:spTgt spid="6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9" dur="2000"/>
                                        <p:tgtEl>
                                          <p:spTgt spid="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686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686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686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68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3" grpId="0" animBg="1"/>
      <p:bldP spid="68614" grpId="0" animBg="1"/>
      <p:bldP spid="68615" grpId="0" animBg="1"/>
      <p:bldP spid="68616" grpId="0" animBg="1"/>
      <p:bldP spid="68617" grpId="0" animBg="1"/>
      <p:bldP spid="68618" grpId="0" animBg="1"/>
      <p:bldP spid="68619" grpId="0" animBg="1"/>
      <p:bldP spid="68620" grpId="0"/>
      <p:bldP spid="68621" grpId="0"/>
      <p:bldP spid="68622" grpId="0"/>
      <p:bldP spid="68623" grpId="0"/>
      <p:bldP spid="68624" grpId="0"/>
      <p:bldP spid="68625" grpId="0"/>
      <p:bldP spid="68626" grpId="0"/>
      <p:bldP spid="68627" grpId="0"/>
      <p:bldP spid="68630" grpId="0" animBg="1"/>
      <p:bldP spid="68631" grpId="0" animBg="1"/>
      <p:bldP spid="68632" grpId="0" animBg="1"/>
      <p:bldP spid="68634" grpId="0"/>
      <p:bldP spid="68635" grpId="0"/>
      <p:bldP spid="68637" grpId="0"/>
      <p:bldP spid="68638" grpId="0" animBg="1"/>
      <p:bldP spid="68639" grpId="0" animBg="1"/>
      <p:bldP spid="68640" grpId="0" animBg="1"/>
      <p:bldP spid="68641" grpId="0" animBg="1"/>
      <p:bldP spid="68642" grpId="0" animBg="1"/>
      <p:bldP spid="68643" grpId="0" animBg="1"/>
      <p:bldP spid="68644" grpId="0" animBg="1"/>
      <p:bldP spid="68645" grpId="0" animBg="1"/>
      <p:bldP spid="68646" grpId="0"/>
      <p:bldP spid="68647" grpId="0"/>
      <p:bldP spid="68648" grpId="0"/>
      <p:bldP spid="68650" grpId="0"/>
      <p:bldP spid="68651" grpId="0"/>
      <p:bldP spid="68652" grpId="0"/>
      <p:bldP spid="68653" grpId="0" animBg="1"/>
    </p:bldLst>
  </p:timing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481</TotalTime>
  <Words>499</Words>
  <Application>Microsoft PowerPoint</Application>
  <PresentationFormat>On-screen Show (4:3)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Verdana</vt:lpstr>
      <vt:lpstr>Wingdings</vt:lpstr>
      <vt:lpstr>Calibri</vt:lpstr>
      <vt:lpstr>Competition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TRUONG DINH 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 MY</dc:creator>
  <cp:lastModifiedBy>CSTeam</cp:lastModifiedBy>
  <cp:revision>23</cp:revision>
  <cp:lastPrinted>1601-01-01T00:00:00Z</cp:lastPrinted>
  <dcterms:created xsi:type="dcterms:W3CDTF">2009-11-30T14:51:51Z</dcterms:created>
  <dcterms:modified xsi:type="dcterms:W3CDTF">2016-06-30T03:11:33Z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