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ms-office.activeX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Override PartName="/ppt/activeX/activeX1.xml" ContentType="application/vnd.ms-office.activeX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Default Extension="vml" ContentType="application/vnd.openxmlformats-officedocument.vmlDrawing"/>
  <Override PartName="/ppt/embeddings/oleObject1.bin" ContentType="application/vnd.openxmlformats-officedocument.oleObject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73" r:id="rId2"/>
    <p:sldId id="274" r:id="rId3"/>
    <p:sldId id="257" r:id="rId4"/>
    <p:sldId id="258" r:id="rId5"/>
    <p:sldId id="259" r:id="rId6"/>
    <p:sldId id="260" r:id="rId7"/>
    <p:sldId id="261" r:id="rId8"/>
    <p:sldId id="264" r:id="rId9"/>
    <p:sldId id="271" r:id="rId10"/>
    <p:sldId id="265" r:id="rId11"/>
    <p:sldId id="269" r:id="rId12"/>
    <p:sldId id="262" r:id="rId13"/>
    <p:sldId id="263" r:id="rId1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clrMru>
    <a:srgbClr val="99FF33"/>
    <a:srgbClr val="0000FF"/>
    <a:srgbClr val="66FFFF"/>
    <a:srgbClr val="3333CC"/>
    <a:srgbClr val="FF0066"/>
    <a:srgbClr val="3333FF"/>
    <a:srgbClr val="CC3300"/>
    <a:srgbClr val="FFFF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38" d="100"/>
          <a:sy n="38" d="100"/>
        </p:scale>
        <p:origin x="-139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activeX/_rels/activeX1.xml.rels><?xml version="1.0" encoding="UTF-8" standalone="yes"?>
<Relationships xmlns="http://schemas.openxmlformats.org/package/2006/relationships"><Relationship Id="rId1" Type="http://schemas.microsoft.com/office/2006/relationships/activeXControlBinary" Target="activeX1.bin"/></Relationships>
</file>

<file path=ppt/activeX/activeX1.xml><?xml version="1.0" encoding="utf-8"?>
<ax:ocx xmlns:ax="http://schemas.microsoft.com/office/2006/activeX" xmlns:r="http://schemas.openxmlformats.org/officeDocument/2006/relationships" ax:classid="{10FD7FEE-875F-11D6-83D2-525400E80BD5}" ax:persistence="persistStorage" r:id="rId1"/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image" Target="../media/image19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91F3FE-A283-4D34-A99E-E03E89F8DAA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2F62BC-4E38-4F11-97D9-FC5220706B5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9E0A0B-654B-4E82-B14A-0374BF652D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78DBED-4654-4B4F-BF53-F8597F19F0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B532B6-8867-4D70-8015-160D09A74CF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D41F60-85AB-4FD7-81B4-0CDDC7A4582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56C28A-EB2E-46E9-BB73-38488FB242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361E56-D2FF-4A8F-99B5-D94B3FA2D93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7A783D-18DB-470F-A924-E1F5395B6AB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AAB1BE-4FE8-4015-8C76-D059DE288A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B36587-BABF-4377-B70C-CE28254DDC9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29ED87-2A54-42DD-91AC-EA8B30141EC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DFCBE8F-8720-478D-B5F1-07E2A83062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7.xml"/><Relationship Id="rId1" Type="http://schemas.openxmlformats.org/officeDocument/2006/relationships/audio" Target="emyeutruong42.MP3" TargetMode="External"/><Relationship Id="rId5" Type="http://schemas.openxmlformats.org/officeDocument/2006/relationships/image" Target="../media/image3.gif"/><Relationship Id="rId4" Type="http://schemas.openxmlformats.org/officeDocument/2006/relationships/image" Target="../media/image2.gi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jpe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gif"/><Relationship Id="rId3" Type="http://schemas.openxmlformats.org/officeDocument/2006/relationships/slideLayout" Target="../slideLayouts/slideLayout12.xml"/><Relationship Id="rId7" Type="http://schemas.openxmlformats.org/officeDocument/2006/relationships/image" Target="../media/image23.gif"/><Relationship Id="rId2" Type="http://schemas.openxmlformats.org/officeDocument/2006/relationships/control" Target="../activeX/activeX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2.gif"/><Relationship Id="rId11" Type="http://schemas.openxmlformats.org/officeDocument/2006/relationships/image" Target="../media/image26.gif"/><Relationship Id="rId5" Type="http://schemas.openxmlformats.org/officeDocument/2006/relationships/image" Target="../media/image21.gif"/><Relationship Id="rId10" Type="http://schemas.openxmlformats.org/officeDocument/2006/relationships/image" Target="../media/image25.gif"/><Relationship Id="rId4" Type="http://schemas.openxmlformats.org/officeDocument/2006/relationships/audio" Target="../media/audio3.wav"/><Relationship Id="rId9" Type="http://schemas.openxmlformats.org/officeDocument/2006/relationships/oleObject" Target="../embeddings/oleObject1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0.png"/><Relationship Id="rId4" Type="http://schemas.openxmlformats.org/officeDocument/2006/relationships/image" Target="../media/image29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gi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jpeg"/><Relationship Id="rId4" Type="http://schemas.openxmlformats.org/officeDocument/2006/relationships/hyperlink" Target="http://www.google.com.vn/imgres?imgurl=http://www.ecvn.com/ROOT/offerUpload/36fffdfffd62fffd6dfffdfffdfffdfffdfffdfffdfffdfffdfffd43.jpg&amp;imgrefurl=http://www.ecvn.com/viewDetailOffer/offerId/lang/20849/1&amp;usg=__8mIUk76ommrtbAWXnrxa1kcNeKk=&amp;h=480&amp;w=640&amp;sz=72&amp;hl=vi&amp;start=5&amp;zoom=1&amp;tbnid=cm6MEgqk_fYILM:&amp;tbnh=103&amp;tbnw=137&amp;ei=kdh1TtuFMrCZiAef5fTHDQ&amp;prev=/search%3Fq%3Dm%25C3%25A1y%2Bx%25C3%25BAc%2B%25C4%2591%25E1%25BA%25A5t%26hl%3Dvi%26sa%3DN%26tbm%3Disch%26prmd%3Divns&amp;itbs=1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gif"/><Relationship Id="rId2" Type="http://schemas.openxmlformats.org/officeDocument/2006/relationships/image" Target="../media/image12.gi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Layout" Target="../slideLayouts/slideLayout2.xml"/><Relationship Id="rId1" Type="http://schemas.openxmlformats.org/officeDocument/2006/relationships/audio" Target="../media/audio2.wav"/><Relationship Id="rId5" Type="http://schemas.openxmlformats.org/officeDocument/2006/relationships/image" Target="../media/image1.png"/><Relationship Id="rId4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gif"/><Relationship Id="rId2" Type="http://schemas.openxmlformats.org/officeDocument/2006/relationships/image" Target="../media/image12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gif"/><Relationship Id="rId2" Type="http://schemas.openxmlformats.org/officeDocument/2006/relationships/slideLayout" Target="../slideLayouts/slideLayout2.xml"/><Relationship Id="rId1" Type="http://schemas.openxmlformats.org/officeDocument/2006/relationships/audio" Target="../media/audio2.wav"/><Relationship Id="rId5" Type="http://schemas.openxmlformats.org/officeDocument/2006/relationships/image" Target="../media/image1.png"/><Relationship Id="rId4" Type="http://schemas.openxmlformats.org/officeDocument/2006/relationships/image" Target="../media/image13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emyeutruong42.MP3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8077200" y="57912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1" name="emyeutruong42.MP3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8077200" y="58674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6" name="Picture 4" descr="0 (14)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7" name="WordArt 6"/>
          <p:cNvSpPr>
            <a:spLocks noChangeArrowheads="1" noChangeShapeType="1" noTextEdit="1"/>
          </p:cNvSpPr>
          <p:nvPr/>
        </p:nvSpPr>
        <p:spPr bwMode="auto">
          <a:xfrm rot="423256">
            <a:off x="1905000" y="3429000"/>
            <a:ext cx="4727575" cy="1724025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90287"/>
              </a:avLst>
            </a:prstTxWarp>
            <a:scene3d>
              <a:camera prst="legacyPerspectiveFront">
                <a:rot lat="20519992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lstStyle/>
          <a:p>
            <a:pPr algn="ctr"/>
            <a:r>
              <a:rPr lang="en-US" sz="3600" b="1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4920000" scaled="1"/>
                </a:gradFill>
                <a:latin typeface="Arial"/>
                <a:cs typeface="Arial"/>
              </a:rPr>
              <a:t>MÔN TẬP ĐỌC 5</a:t>
            </a:r>
          </a:p>
        </p:txBody>
      </p:sp>
      <p:pic>
        <p:nvPicPr>
          <p:cNvPr id="3078" name="Picture 7" descr="0 (32)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9050" y="5105400"/>
            <a:ext cx="2038350" cy="179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9" name="Picture 8" descr="0 (32)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105650" y="5105400"/>
            <a:ext cx="2038350" cy="179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9" name="Rectangle 11"/>
          <p:cNvSpPr>
            <a:spLocks noChangeArrowheads="1"/>
          </p:cNvSpPr>
          <p:nvPr/>
        </p:nvSpPr>
        <p:spPr bwMode="auto">
          <a:xfrm>
            <a:off x="25400" y="25400"/>
            <a:ext cx="9144000" cy="6858000"/>
          </a:xfrm>
          <a:prstGeom prst="rect">
            <a:avLst/>
          </a:prstGeom>
          <a:noFill/>
          <a:ln w="76200">
            <a:solidFill>
              <a:srgbClr val="00FF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2060" name="emyeutruong42.MP3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4419600" y="32766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3681" fill="hold"/>
                                        <p:tgtEl>
                                          <p:spTgt spid="206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9" dur="5000"/>
                                        <p:tgtEl>
                                          <p:spTgt spid="20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10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051"/>
                </p:tgtEl>
              </p:cMediaNode>
            </p:audio>
            <p:audio>
              <p:cMediaNode>
                <p:cTn id="11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050"/>
                </p:tgtEl>
              </p:cMediaNode>
            </p:audio>
            <p:audio>
              <p:cMediaNode showWhenStopped="0">
                <p:cTn id="12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060"/>
                </p:tgtEl>
              </p:cMediaNode>
            </p:audio>
          </p:childTnLst>
        </p:cTn>
      </p:par>
    </p:tnLst>
    <p:bldLst>
      <p:bldP spid="2059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accent1"/>
            </a:gs>
            <a:gs pos="50000">
              <a:srgbClr val="00CC99"/>
            </a:gs>
            <a:gs pos="100000">
              <a:schemeClr val="accent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Flwr9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6642100"/>
            <a:ext cx="9144000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1" name="Picture 3" descr="Flwr99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991600" y="60325"/>
            <a:ext cx="274638" cy="670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2" name="Picture 4" descr="Flwr9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139700"/>
            <a:ext cx="9144000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3" name="Picture 5" descr="Flwr99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76200" y="60325"/>
            <a:ext cx="274638" cy="670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294" name="Text Box 6"/>
          <p:cNvSpPr txBox="1">
            <a:spLocks noChangeArrowheads="1"/>
          </p:cNvSpPr>
          <p:nvPr/>
        </p:nvSpPr>
        <p:spPr bwMode="auto">
          <a:xfrm>
            <a:off x="152400" y="138113"/>
            <a:ext cx="88392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u="sng"/>
              <a:t>Môn: Tập đọc</a:t>
            </a:r>
          </a:p>
        </p:txBody>
      </p:sp>
      <p:sp>
        <p:nvSpPr>
          <p:cNvPr id="11271" name="WordArt 7" descr="Woven mat"/>
          <p:cNvSpPr>
            <a:spLocks noChangeArrowheads="1" noChangeShapeType="1" noTextEdit="1"/>
          </p:cNvSpPr>
          <p:nvPr/>
        </p:nvSpPr>
        <p:spPr bwMode="auto">
          <a:xfrm>
            <a:off x="2819400" y="2286000"/>
            <a:ext cx="2286000" cy="45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blipFill dpi="0" rotWithShape="1">
                  <a:blip r:embed="rId4"/>
                  <a:srcRect/>
                  <a:tile tx="0" ty="0" sx="100000" sy="100000" flip="none" algn="tl"/>
                </a:blipFill>
                <a:latin typeface="Arial"/>
                <a:cs typeface="Arial"/>
              </a:rPr>
              <a:t>Thi đọc</a:t>
            </a:r>
            <a:endParaRPr lang="en-US" sz="3600" kern="10">
              <a:ln w="9525">
                <a:solidFill>
                  <a:srgbClr val="000000"/>
                </a:solidFill>
                <a:round/>
                <a:headEnd/>
                <a:tailEnd/>
              </a:ln>
              <a:blipFill dpi="0" rotWithShape="1">
                <a:blip r:embed="rId4"/>
                <a:srcRect/>
                <a:tile tx="0" ty="0" sx="100000" sy="100000" flip="none" algn="tl"/>
              </a:blipFill>
              <a:latin typeface="Arial"/>
              <a:cs typeface="Arial"/>
            </a:endParaRPr>
          </a:p>
        </p:txBody>
      </p:sp>
      <p:sp>
        <p:nvSpPr>
          <p:cNvPr id="11272" name="Text Box 8"/>
          <p:cNvSpPr txBox="1">
            <a:spLocks noChangeArrowheads="1"/>
          </p:cNvSpPr>
          <p:nvPr/>
        </p:nvSpPr>
        <p:spPr bwMode="auto">
          <a:xfrm>
            <a:off x="838200" y="1676400"/>
            <a:ext cx="3505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Luyện đọc diễn cảm:</a:t>
            </a:r>
          </a:p>
        </p:txBody>
      </p:sp>
      <p:sp>
        <p:nvSpPr>
          <p:cNvPr id="12297" name="Text Box 9"/>
          <p:cNvSpPr txBox="1">
            <a:spLocks noChangeArrowheads="1"/>
          </p:cNvSpPr>
          <p:nvPr/>
        </p:nvSpPr>
        <p:spPr bwMode="auto">
          <a:xfrm>
            <a:off x="2209800" y="1066800"/>
            <a:ext cx="4495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</a:rPr>
              <a:t>Một chuyên gia máy xúc</a:t>
            </a:r>
          </a:p>
        </p:txBody>
      </p:sp>
      <p:sp>
        <p:nvSpPr>
          <p:cNvPr id="12298" name="Text Box 10"/>
          <p:cNvSpPr txBox="1">
            <a:spLocks noChangeArrowheads="1"/>
          </p:cNvSpPr>
          <p:nvPr/>
        </p:nvSpPr>
        <p:spPr bwMode="auto">
          <a:xfrm>
            <a:off x="1066800" y="1117600"/>
            <a:ext cx="1447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u="sng"/>
              <a:t>Bài dạy</a:t>
            </a:r>
            <a:r>
              <a:rPr lang="en-US"/>
              <a:t>:</a:t>
            </a: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2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2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1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770" decel="100000"/>
                                        <p:tgtEl>
                                          <p:spTgt spid="1127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" dur="770" decel="100000"/>
                                        <p:tgtEl>
                                          <p:spTgt spid="11271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7" dur="770" fill="hold"/>
                                        <p:tgtEl>
                                          <p:spTgt spid="112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9" dur="770" fill="hold"/>
                                        <p:tgtEl>
                                          <p:spTgt spid="112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71" grpId="0" animBg="1"/>
      <p:bldP spid="1127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3399FF"/>
            </a:gs>
            <a:gs pos="50000">
              <a:srgbClr val="99FF66"/>
            </a:gs>
            <a:gs pos="100000">
              <a:srgbClr val="3399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9" name="Picture 2" descr="0032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4821238"/>
            <a:ext cx="1047750" cy="2036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1" name="Picture 3" descr="tho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7734300" y="4953000"/>
            <a:ext cx="15240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2" name="Picture 4" descr="Angel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-266700" y="4267200"/>
            <a:ext cx="1600200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3" name="Picture 5" descr="Applaud"/>
          <p:cNvPicPr>
            <a:picLocks noChangeAspect="1" noChangeArrowheads="1" noCrop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7467600" y="457200"/>
            <a:ext cx="2057400" cy="1266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026" name="Object 6"/>
          <p:cNvGraphicFramePr>
            <a:graphicFrameLocks noChangeAspect="1"/>
          </p:cNvGraphicFramePr>
          <p:nvPr/>
        </p:nvGraphicFramePr>
        <p:xfrm>
          <a:off x="0" y="0"/>
          <a:ext cx="1276350" cy="1444625"/>
        </p:xfrm>
        <a:graphic>
          <a:graphicData uri="http://schemas.openxmlformats.org/presentationml/2006/ole">
            <p:oleObj spid="_x0000_s1026" r:id="rId9" imgW="1132142" imgH="1132142" progId="">
              <p:embed/>
            </p:oleObj>
          </a:graphicData>
        </a:graphic>
      </p:graphicFrame>
      <p:pic>
        <p:nvPicPr>
          <p:cNvPr id="1033" name="Picture 7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0" y="-400050"/>
            <a:ext cx="9140825" cy="8001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pic>
        <p:nvPicPr>
          <p:cNvPr id="12296" name="Picture 8" descr="Cartoon_Mouse"/>
          <p:cNvPicPr>
            <a:picLocks noChangeAspect="1" noChangeArrowheads="1" noCrop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304800" y="457200"/>
            <a:ext cx="1365250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5" name="Picture 9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171450" y="6078538"/>
            <a:ext cx="8912225" cy="7794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sp>
        <p:nvSpPr>
          <p:cNvPr id="1036" name="Rectangle 11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noFill/>
          <a:ln w="57150">
            <a:solidFill>
              <a:srgbClr val="FFFF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controls>
      <p:control spid="1027" r:id="rId2" imgW="9142857" imgH="1980952"/>
    </p:controls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2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2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22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22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22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2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1229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21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3" dur="1" fill="hold"/>
                                        <p:tgtEl>
                                          <p:spTgt spid="1229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2"/>
          <p:cNvSpPr txBox="1">
            <a:spLocks noChangeArrowheads="1"/>
          </p:cNvSpPr>
          <p:nvPr/>
        </p:nvSpPr>
        <p:spPr bwMode="auto">
          <a:xfrm>
            <a:off x="152400" y="2454275"/>
            <a:ext cx="87630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0" hangingPunct="0">
              <a:spcBef>
                <a:spcPct val="50000"/>
              </a:spcBef>
            </a:pPr>
            <a:r>
              <a:rPr lang="en-US"/>
              <a:t>           Bài văn nêu lên tình cảm gì của chuyên gia nước bạn và công nhân Việt Nam.</a:t>
            </a:r>
          </a:p>
        </p:txBody>
      </p:sp>
      <p:pic>
        <p:nvPicPr>
          <p:cNvPr id="13315" name="Picture 3" descr="Emb0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12700"/>
            <a:ext cx="91440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6" name="Picture 4" descr="Emb0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991600" y="76200"/>
            <a:ext cx="171450" cy="6754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7" name="Picture 5" descr="Emb0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-19050" y="26988"/>
            <a:ext cx="171450" cy="6754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8" name="Picture 6" descr="Emb02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6705600"/>
            <a:ext cx="9144000" cy="233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19" name="Text Box 7"/>
          <p:cNvSpPr txBox="1">
            <a:spLocks noChangeArrowheads="1"/>
          </p:cNvSpPr>
          <p:nvPr/>
        </p:nvSpPr>
        <p:spPr bwMode="auto">
          <a:xfrm>
            <a:off x="990600" y="2049463"/>
            <a:ext cx="426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b="1">
                <a:solidFill>
                  <a:srgbClr val="3333CC"/>
                </a:solidFill>
              </a:rPr>
              <a:t>+ Củng cố:</a:t>
            </a:r>
          </a:p>
        </p:txBody>
      </p:sp>
      <p:sp>
        <p:nvSpPr>
          <p:cNvPr id="13320" name="Text Box 8"/>
          <p:cNvSpPr txBox="1">
            <a:spLocks noChangeArrowheads="1"/>
          </p:cNvSpPr>
          <p:nvPr/>
        </p:nvSpPr>
        <p:spPr bwMode="auto">
          <a:xfrm>
            <a:off x="152400" y="138113"/>
            <a:ext cx="88392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u="sng"/>
              <a:t>Môn: Tập đọc</a:t>
            </a:r>
          </a:p>
        </p:txBody>
      </p:sp>
      <p:sp>
        <p:nvSpPr>
          <p:cNvPr id="13321" name="Text Box 9"/>
          <p:cNvSpPr txBox="1">
            <a:spLocks noChangeArrowheads="1"/>
          </p:cNvSpPr>
          <p:nvPr/>
        </p:nvSpPr>
        <p:spPr bwMode="auto">
          <a:xfrm>
            <a:off x="2209800" y="1066800"/>
            <a:ext cx="4495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</a:rPr>
              <a:t>Một chuyên gia máy xúc</a:t>
            </a:r>
          </a:p>
        </p:txBody>
      </p:sp>
      <p:sp>
        <p:nvSpPr>
          <p:cNvPr id="13322" name="Text Box 10"/>
          <p:cNvSpPr txBox="1">
            <a:spLocks noChangeArrowheads="1"/>
          </p:cNvSpPr>
          <p:nvPr/>
        </p:nvSpPr>
        <p:spPr bwMode="auto">
          <a:xfrm>
            <a:off x="1066800" y="1117600"/>
            <a:ext cx="1447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u="sng"/>
              <a:t>Bài dạy</a:t>
            </a:r>
            <a:r>
              <a:rPr lang="en-US"/>
              <a:t>:</a:t>
            </a:r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13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2"/>
          <p:cNvSpPr txBox="1">
            <a:spLocks noChangeArrowheads="1"/>
          </p:cNvSpPr>
          <p:nvPr/>
        </p:nvSpPr>
        <p:spPr bwMode="auto">
          <a:xfrm>
            <a:off x="812800" y="1828800"/>
            <a:ext cx="1747838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solidFill>
                  <a:srgbClr val="3333CC"/>
                </a:solidFill>
              </a:rPr>
              <a:t>  + Dặn dò:</a:t>
            </a:r>
          </a:p>
        </p:txBody>
      </p:sp>
      <p:sp>
        <p:nvSpPr>
          <p:cNvPr id="14339" name="Text Box 3"/>
          <p:cNvSpPr txBox="1">
            <a:spLocks noChangeArrowheads="1"/>
          </p:cNvSpPr>
          <p:nvPr/>
        </p:nvSpPr>
        <p:spPr bwMode="auto">
          <a:xfrm>
            <a:off x="1219200" y="2463800"/>
            <a:ext cx="4495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/>
              <a:t>- Đọc lại bài và trả lời câu hỏi.</a:t>
            </a:r>
          </a:p>
        </p:txBody>
      </p:sp>
      <p:sp>
        <p:nvSpPr>
          <p:cNvPr id="14340" name="Text Box 4"/>
          <p:cNvSpPr txBox="1">
            <a:spLocks noChangeArrowheads="1"/>
          </p:cNvSpPr>
          <p:nvPr/>
        </p:nvSpPr>
        <p:spPr bwMode="auto">
          <a:xfrm>
            <a:off x="1219200" y="3073400"/>
            <a:ext cx="5410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/>
              <a:t>- Xem trước bài: “</a:t>
            </a:r>
            <a:r>
              <a:rPr lang="en-US" b="1"/>
              <a:t>Ê-mi-li, con …</a:t>
            </a:r>
            <a:r>
              <a:rPr lang="en-US"/>
              <a:t> ”</a:t>
            </a:r>
          </a:p>
        </p:txBody>
      </p:sp>
      <p:pic>
        <p:nvPicPr>
          <p:cNvPr id="14341" name="Picture 5" descr="Flwr3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6731000"/>
            <a:ext cx="91440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2" name="Picture 6" descr="Flwr3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25400"/>
            <a:ext cx="91440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3" name="Picture 7" descr="Flwr3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029700" y="0"/>
            <a:ext cx="177800" cy="678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4" name="Picture 8" descr="Flwr3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50800" y="0"/>
            <a:ext cx="177800" cy="678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45" name="Text Box 9"/>
          <p:cNvSpPr txBox="1">
            <a:spLocks noChangeArrowheads="1"/>
          </p:cNvSpPr>
          <p:nvPr/>
        </p:nvSpPr>
        <p:spPr bwMode="auto">
          <a:xfrm>
            <a:off x="152400" y="138113"/>
            <a:ext cx="88392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u="sng"/>
              <a:t>Môn: Tập đọc</a:t>
            </a:r>
          </a:p>
        </p:txBody>
      </p:sp>
      <p:sp>
        <p:nvSpPr>
          <p:cNvPr id="14346" name="Text Box 10"/>
          <p:cNvSpPr txBox="1">
            <a:spLocks noChangeArrowheads="1"/>
          </p:cNvSpPr>
          <p:nvPr/>
        </p:nvSpPr>
        <p:spPr bwMode="auto">
          <a:xfrm>
            <a:off x="2209800" y="1066800"/>
            <a:ext cx="4495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</a:rPr>
              <a:t>Một chuyên gia máy xúc</a:t>
            </a:r>
          </a:p>
        </p:txBody>
      </p:sp>
      <p:sp>
        <p:nvSpPr>
          <p:cNvPr id="14347" name="Text Box 11"/>
          <p:cNvSpPr txBox="1">
            <a:spLocks noChangeArrowheads="1"/>
          </p:cNvSpPr>
          <p:nvPr/>
        </p:nvSpPr>
        <p:spPr bwMode="auto">
          <a:xfrm>
            <a:off x="1066800" y="1117600"/>
            <a:ext cx="1447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u="sng"/>
              <a:t>Bài dạy</a:t>
            </a:r>
            <a:r>
              <a:rPr lang="en-US"/>
              <a:t>:</a:t>
            </a:r>
          </a:p>
        </p:txBody>
      </p:sp>
      <p:sp>
        <p:nvSpPr>
          <p:cNvPr id="14348" name="Text Box 12"/>
          <p:cNvSpPr txBox="1">
            <a:spLocks noChangeArrowheads="1"/>
          </p:cNvSpPr>
          <p:nvPr/>
        </p:nvSpPr>
        <p:spPr bwMode="auto">
          <a:xfrm>
            <a:off x="1219200" y="3657600"/>
            <a:ext cx="2057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-Nhận xét.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4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43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43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4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43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43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8" grpId="0"/>
      <p:bldP spid="14339" grpId="0"/>
      <p:bldP spid="14340" grpId="0"/>
      <p:bldP spid="1434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dt (8)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6" name="AutoShape 4"/>
          <p:cNvSpPr>
            <a:spLocks noChangeArrowheads="1"/>
          </p:cNvSpPr>
          <p:nvPr/>
        </p:nvSpPr>
        <p:spPr bwMode="auto">
          <a:xfrm>
            <a:off x="0" y="3505200"/>
            <a:ext cx="403225" cy="431800"/>
          </a:xfrm>
          <a:prstGeom prst="irregularSeal1">
            <a:avLst/>
          </a:prstGeom>
          <a:gradFill rotWithShape="1">
            <a:gsLst>
              <a:gs pos="0">
                <a:srgbClr val="FF0066"/>
              </a:gs>
              <a:gs pos="100000">
                <a:srgbClr val="FF0000">
                  <a:alpha val="3998"/>
                </a:srgbClr>
              </a:gs>
            </a:gsLst>
            <a:path path="rect">
              <a:fillToRect r="100000" b="10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7" name="AutoShape 5"/>
          <p:cNvSpPr>
            <a:spLocks noChangeArrowheads="1"/>
          </p:cNvSpPr>
          <p:nvPr/>
        </p:nvSpPr>
        <p:spPr bwMode="auto">
          <a:xfrm>
            <a:off x="5616575" y="6172200"/>
            <a:ext cx="250825" cy="685800"/>
          </a:xfrm>
          <a:prstGeom prst="irregularSeal1">
            <a:avLst/>
          </a:prstGeom>
          <a:gradFill rotWithShape="1">
            <a:gsLst>
              <a:gs pos="0">
                <a:srgbClr val="FF0000"/>
              </a:gs>
              <a:gs pos="100000">
                <a:srgbClr val="1907FD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8" name="AutoShape 6"/>
          <p:cNvSpPr>
            <a:spLocks noChangeArrowheads="1"/>
          </p:cNvSpPr>
          <p:nvPr/>
        </p:nvSpPr>
        <p:spPr bwMode="auto">
          <a:xfrm>
            <a:off x="2263775" y="6318250"/>
            <a:ext cx="542925" cy="539750"/>
          </a:xfrm>
          <a:prstGeom prst="star4">
            <a:avLst>
              <a:gd name="adj" fmla="val 12500"/>
            </a:avLst>
          </a:prstGeom>
          <a:gradFill rotWithShape="1">
            <a:gsLst>
              <a:gs pos="0">
                <a:srgbClr val="000082"/>
              </a:gs>
              <a:gs pos="100000">
                <a:srgbClr val="FF8200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9" name="AutoShape 7"/>
          <p:cNvSpPr>
            <a:spLocks noChangeArrowheads="1"/>
          </p:cNvSpPr>
          <p:nvPr/>
        </p:nvSpPr>
        <p:spPr bwMode="auto">
          <a:xfrm>
            <a:off x="7627938" y="6477000"/>
            <a:ext cx="503237" cy="381000"/>
          </a:xfrm>
          <a:prstGeom prst="star5">
            <a:avLst/>
          </a:prstGeom>
          <a:gradFill rotWithShape="1">
            <a:gsLst>
              <a:gs pos="0">
                <a:srgbClr val="FFFF00"/>
              </a:gs>
              <a:gs pos="100000">
                <a:srgbClr val="1907FD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sz="2800">
              <a:latin typeface="Arial"/>
            </a:endParaRPr>
          </a:p>
        </p:txBody>
      </p:sp>
      <p:sp>
        <p:nvSpPr>
          <p:cNvPr id="3080" name="AutoShape 8"/>
          <p:cNvSpPr>
            <a:spLocks noChangeArrowheads="1"/>
          </p:cNvSpPr>
          <p:nvPr/>
        </p:nvSpPr>
        <p:spPr bwMode="auto">
          <a:xfrm>
            <a:off x="6035675" y="6454775"/>
            <a:ext cx="558800" cy="403225"/>
          </a:xfrm>
          <a:prstGeom prst="star4">
            <a:avLst>
              <a:gd name="adj" fmla="val 12500"/>
            </a:avLst>
          </a:prstGeom>
          <a:solidFill>
            <a:srgbClr val="FF000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81" name="AutoShape 9"/>
          <p:cNvSpPr>
            <a:spLocks noChangeArrowheads="1"/>
          </p:cNvSpPr>
          <p:nvPr/>
        </p:nvSpPr>
        <p:spPr bwMode="auto">
          <a:xfrm>
            <a:off x="922338" y="0"/>
            <a:ext cx="558800" cy="403225"/>
          </a:xfrm>
          <a:prstGeom prst="star4">
            <a:avLst>
              <a:gd name="adj" fmla="val 12500"/>
            </a:avLst>
          </a:prstGeom>
          <a:solidFill>
            <a:srgbClr val="FF000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82" name="AutoShape 10"/>
          <p:cNvSpPr>
            <a:spLocks noChangeArrowheads="1"/>
          </p:cNvSpPr>
          <p:nvPr/>
        </p:nvSpPr>
        <p:spPr bwMode="auto">
          <a:xfrm>
            <a:off x="8466138" y="304800"/>
            <a:ext cx="558800" cy="403225"/>
          </a:xfrm>
          <a:prstGeom prst="star4">
            <a:avLst>
              <a:gd name="adj" fmla="val 12500"/>
            </a:avLst>
          </a:prstGeom>
          <a:solidFill>
            <a:srgbClr val="FF000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83" name="AutoShape 11"/>
          <p:cNvSpPr>
            <a:spLocks noChangeArrowheads="1"/>
          </p:cNvSpPr>
          <p:nvPr/>
        </p:nvSpPr>
        <p:spPr bwMode="auto">
          <a:xfrm>
            <a:off x="0" y="5486400"/>
            <a:ext cx="558800" cy="403225"/>
          </a:xfrm>
          <a:prstGeom prst="star4">
            <a:avLst>
              <a:gd name="adj" fmla="val 12500"/>
            </a:avLst>
          </a:prstGeom>
          <a:solidFill>
            <a:srgbClr val="FF000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84" name="AutoShape 12"/>
          <p:cNvSpPr>
            <a:spLocks noChangeArrowheads="1"/>
          </p:cNvSpPr>
          <p:nvPr/>
        </p:nvSpPr>
        <p:spPr bwMode="auto">
          <a:xfrm>
            <a:off x="334963" y="3733800"/>
            <a:ext cx="542925" cy="539750"/>
          </a:xfrm>
          <a:prstGeom prst="star4">
            <a:avLst>
              <a:gd name="adj" fmla="val 12500"/>
            </a:avLst>
          </a:prstGeom>
          <a:gradFill rotWithShape="1">
            <a:gsLst>
              <a:gs pos="0">
                <a:srgbClr val="000082"/>
              </a:gs>
              <a:gs pos="100000">
                <a:srgbClr val="FF8200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85" name="AutoShape 13"/>
          <p:cNvSpPr>
            <a:spLocks noChangeArrowheads="1"/>
          </p:cNvSpPr>
          <p:nvPr/>
        </p:nvSpPr>
        <p:spPr bwMode="auto">
          <a:xfrm>
            <a:off x="4694238" y="5791200"/>
            <a:ext cx="542925" cy="539750"/>
          </a:xfrm>
          <a:prstGeom prst="star4">
            <a:avLst>
              <a:gd name="adj" fmla="val 12500"/>
            </a:avLst>
          </a:prstGeom>
          <a:gradFill rotWithShape="1">
            <a:gsLst>
              <a:gs pos="0">
                <a:srgbClr val="000082"/>
              </a:gs>
              <a:gs pos="100000">
                <a:srgbClr val="FF8200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86" name="AutoShape 14"/>
          <p:cNvSpPr>
            <a:spLocks noChangeArrowheads="1"/>
          </p:cNvSpPr>
          <p:nvPr/>
        </p:nvSpPr>
        <p:spPr bwMode="auto">
          <a:xfrm>
            <a:off x="5616575" y="0"/>
            <a:ext cx="542925" cy="539750"/>
          </a:xfrm>
          <a:prstGeom prst="star4">
            <a:avLst>
              <a:gd name="adj" fmla="val 12500"/>
            </a:avLst>
          </a:prstGeom>
          <a:gradFill rotWithShape="1">
            <a:gsLst>
              <a:gs pos="0">
                <a:srgbClr val="000082"/>
              </a:gs>
              <a:gs pos="100000">
                <a:srgbClr val="FF8200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87" name="AutoShape 15"/>
          <p:cNvSpPr>
            <a:spLocks noChangeArrowheads="1"/>
          </p:cNvSpPr>
          <p:nvPr/>
        </p:nvSpPr>
        <p:spPr bwMode="auto">
          <a:xfrm>
            <a:off x="9555163" y="1905000"/>
            <a:ext cx="503237" cy="304800"/>
          </a:xfrm>
          <a:prstGeom prst="star5">
            <a:avLst/>
          </a:prstGeom>
          <a:gradFill rotWithShape="1">
            <a:gsLst>
              <a:gs pos="0">
                <a:srgbClr val="FFFF00"/>
              </a:gs>
              <a:gs pos="100000">
                <a:srgbClr val="1907FD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/>
            </a:endParaRPr>
          </a:p>
        </p:txBody>
      </p:sp>
      <p:sp>
        <p:nvSpPr>
          <p:cNvPr id="3088" name="AutoShape 16"/>
          <p:cNvSpPr>
            <a:spLocks noChangeArrowheads="1"/>
          </p:cNvSpPr>
          <p:nvPr/>
        </p:nvSpPr>
        <p:spPr bwMode="auto">
          <a:xfrm>
            <a:off x="0" y="838200"/>
            <a:ext cx="419100" cy="381000"/>
          </a:xfrm>
          <a:prstGeom prst="star5">
            <a:avLst/>
          </a:prstGeom>
          <a:gradFill rotWithShape="1">
            <a:gsLst>
              <a:gs pos="0">
                <a:srgbClr val="FFFF00"/>
              </a:gs>
              <a:gs pos="100000">
                <a:srgbClr val="1907FD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/>
            </a:endParaRPr>
          </a:p>
        </p:txBody>
      </p:sp>
      <p:sp>
        <p:nvSpPr>
          <p:cNvPr id="3089" name="AutoShape 17"/>
          <p:cNvSpPr>
            <a:spLocks noChangeArrowheads="1"/>
          </p:cNvSpPr>
          <p:nvPr/>
        </p:nvSpPr>
        <p:spPr bwMode="auto">
          <a:xfrm>
            <a:off x="7543800" y="0"/>
            <a:ext cx="250825" cy="381000"/>
          </a:xfrm>
          <a:prstGeom prst="star5">
            <a:avLst/>
          </a:prstGeom>
          <a:gradFill rotWithShape="1">
            <a:gsLst>
              <a:gs pos="0">
                <a:srgbClr val="FFFF00"/>
              </a:gs>
              <a:gs pos="100000">
                <a:srgbClr val="1907FD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/>
            </a:endParaRPr>
          </a:p>
        </p:txBody>
      </p:sp>
      <p:sp>
        <p:nvSpPr>
          <p:cNvPr id="3090" name="AutoShape 18"/>
          <p:cNvSpPr>
            <a:spLocks noChangeArrowheads="1"/>
          </p:cNvSpPr>
          <p:nvPr/>
        </p:nvSpPr>
        <p:spPr bwMode="auto">
          <a:xfrm>
            <a:off x="0" y="4953000"/>
            <a:ext cx="419100" cy="304800"/>
          </a:xfrm>
          <a:prstGeom prst="star5">
            <a:avLst/>
          </a:prstGeom>
          <a:gradFill rotWithShape="1">
            <a:gsLst>
              <a:gs pos="0">
                <a:srgbClr val="FFFF00"/>
              </a:gs>
              <a:gs pos="100000">
                <a:srgbClr val="1907FD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/>
            </a:endParaRPr>
          </a:p>
        </p:txBody>
      </p:sp>
      <p:sp>
        <p:nvSpPr>
          <p:cNvPr id="3091" name="AutoShape 19"/>
          <p:cNvSpPr>
            <a:spLocks noChangeArrowheads="1"/>
          </p:cNvSpPr>
          <p:nvPr/>
        </p:nvSpPr>
        <p:spPr bwMode="auto">
          <a:xfrm>
            <a:off x="9555163" y="4267200"/>
            <a:ext cx="503237" cy="381000"/>
          </a:xfrm>
          <a:prstGeom prst="star5">
            <a:avLst/>
          </a:prstGeom>
          <a:gradFill rotWithShape="1">
            <a:gsLst>
              <a:gs pos="0">
                <a:srgbClr val="FFFF00"/>
              </a:gs>
              <a:gs pos="100000">
                <a:srgbClr val="1907FD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/>
            </a:endParaRPr>
          </a:p>
        </p:txBody>
      </p:sp>
      <p:sp>
        <p:nvSpPr>
          <p:cNvPr id="3092" name="AutoShape 20"/>
          <p:cNvSpPr>
            <a:spLocks noChangeArrowheads="1"/>
          </p:cNvSpPr>
          <p:nvPr/>
        </p:nvSpPr>
        <p:spPr bwMode="auto">
          <a:xfrm>
            <a:off x="1425575" y="304800"/>
            <a:ext cx="250825" cy="685800"/>
          </a:xfrm>
          <a:prstGeom prst="irregularSeal1">
            <a:avLst/>
          </a:prstGeom>
          <a:gradFill rotWithShape="1">
            <a:gsLst>
              <a:gs pos="0">
                <a:srgbClr val="FF0000"/>
              </a:gs>
              <a:gs pos="100000">
                <a:srgbClr val="1907FD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93" name="AutoShape 21"/>
          <p:cNvSpPr>
            <a:spLocks noChangeArrowheads="1"/>
          </p:cNvSpPr>
          <p:nvPr/>
        </p:nvSpPr>
        <p:spPr bwMode="auto">
          <a:xfrm>
            <a:off x="9807575" y="762000"/>
            <a:ext cx="250825" cy="685800"/>
          </a:xfrm>
          <a:prstGeom prst="irregularSeal1">
            <a:avLst/>
          </a:prstGeom>
          <a:gradFill rotWithShape="1">
            <a:gsLst>
              <a:gs pos="0">
                <a:srgbClr val="FF0000"/>
              </a:gs>
              <a:gs pos="100000">
                <a:srgbClr val="1907FD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94" name="AutoShape 22"/>
          <p:cNvSpPr>
            <a:spLocks noChangeArrowheads="1"/>
          </p:cNvSpPr>
          <p:nvPr/>
        </p:nvSpPr>
        <p:spPr bwMode="auto">
          <a:xfrm>
            <a:off x="2765425" y="0"/>
            <a:ext cx="252413" cy="381000"/>
          </a:xfrm>
          <a:prstGeom prst="irregularSeal1">
            <a:avLst/>
          </a:prstGeom>
          <a:gradFill rotWithShape="1">
            <a:gsLst>
              <a:gs pos="0">
                <a:srgbClr val="FF0000"/>
              </a:gs>
              <a:gs pos="100000">
                <a:srgbClr val="1907FD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95" name="AutoShape 23"/>
          <p:cNvSpPr>
            <a:spLocks noChangeArrowheads="1"/>
          </p:cNvSpPr>
          <p:nvPr/>
        </p:nvSpPr>
        <p:spPr bwMode="auto">
          <a:xfrm>
            <a:off x="0" y="2209800"/>
            <a:ext cx="334963" cy="457200"/>
          </a:xfrm>
          <a:prstGeom prst="irregularSeal1">
            <a:avLst/>
          </a:prstGeom>
          <a:gradFill rotWithShape="1">
            <a:gsLst>
              <a:gs pos="0">
                <a:srgbClr val="FF0000"/>
              </a:gs>
              <a:gs pos="100000">
                <a:srgbClr val="1907FD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96" name="AutoShape 24"/>
          <p:cNvSpPr>
            <a:spLocks noChangeArrowheads="1"/>
          </p:cNvSpPr>
          <p:nvPr/>
        </p:nvSpPr>
        <p:spPr bwMode="auto">
          <a:xfrm>
            <a:off x="9807575" y="5562600"/>
            <a:ext cx="250825" cy="685800"/>
          </a:xfrm>
          <a:prstGeom prst="irregularSeal1">
            <a:avLst/>
          </a:prstGeom>
          <a:gradFill rotWithShape="1">
            <a:gsLst>
              <a:gs pos="0">
                <a:srgbClr val="FF0000"/>
              </a:gs>
              <a:gs pos="100000">
                <a:srgbClr val="1907FD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97" name="AutoShape 25"/>
          <p:cNvSpPr>
            <a:spLocks noChangeArrowheads="1"/>
          </p:cNvSpPr>
          <p:nvPr/>
        </p:nvSpPr>
        <p:spPr bwMode="auto">
          <a:xfrm>
            <a:off x="9304338" y="2819400"/>
            <a:ext cx="334962" cy="304800"/>
          </a:xfrm>
          <a:prstGeom prst="star5">
            <a:avLst/>
          </a:prstGeom>
          <a:gradFill rotWithShape="1">
            <a:gsLst>
              <a:gs pos="0">
                <a:srgbClr val="FF0000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/>
            </a:endParaRPr>
          </a:p>
        </p:txBody>
      </p:sp>
      <p:sp>
        <p:nvSpPr>
          <p:cNvPr id="3098" name="AutoShape 26"/>
          <p:cNvSpPr>
            <a:spLocks noChangeArrowheads="1"/>
          </p:cNvSpPr>
          <p:nvPr/>
        </p:nvSpPr>
        <p:spPr bwMode="auto">
          <a:xfrm>
            <a:off x="2011363" y="5562600"/>
            <a:ext cx="334962" cy="304800"/>
          </a:xfrm>
          <a:prstGeom prst="star5">
            <a:avLst/>
          </a:prstGeom>
          <a:gradFill rotWithShape="1">
            <a:gsLst>
              <a:gs pos="0">
                <a:srgbClr val="FF0000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/>
            </a:endParaRPr>
          </a:p>
        </p:txBody>
      </p:sp>
      <p:sp>
        <p:nvSpPr>
          <p:cNvPr id="3099" name="AutoShape 27"/>
          <p:cNvSpPr>
            <a:spLocks noChangeArrowheads="1"/>
          </p:cNvSpPr>
          <p:nvPr/>
        </p:nvSpPr>
        <p:spPr bwMode="auto">
          <a:xfrm>
            <a:off x="8801100" y="457200"/>
            <a:ext cx="334963" cy="304800"/>
          </a:xfrm>
          <a:prstGeom prst="star5">
            <a:avLst/>
          </a:prstGeom>
          <a:gradFill rotWithShape="1">
            <a:gsLst>
              <a:gs pos="0">
                <a:srgbClr val="FF0000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/>
            </a:endParaRPr>
          </a:p>
        </p:txBody>
      </p:sp>
      <p:sp>
        <p:nvSpPr>
          <p:cNvPr id="3100" name="AutoShape 28"/>
          <p:cNvSpPr>
            <a:spLocks noChangeArrowheads="1"/>
          </p:cNvSpPr>
          <p:nvPr/>
        </p:nvSpPr>
        <p:spPr bwMode="auto">
          <a:xfrm>
            <a:off x="3603625" y="0"/>
            <a:ext cx="336550" cy="304800"/>
          </a:xfrm>
          <a:prstGeom prst="star5">
            <a:avLst/>
          </a:prstGeom>
          <a:gradFill rotWithShape="1">
            <a:gsLst>
              <a:gs pos="0">
                <a:srgbClr val="FF0000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/>
            </a:endParaRPr>
          </a:p>
        </p:txBody>
      </p:sp>
      <p:sp>
        <p:nvSpPr>
          <p:cNvPr id="3101" name="AutoShape 29"/>
          <p:cNvSpPr>
            <a:spLocks noChangeArrowheads="1"/>
          </p:cNvSpPr>
          <p:nvPr/>
        </p:nvSpPr>
        <p:spPr bwMode="auto">
          <a:xfrm>
            <a:off x="0" y="1524000"/>
            <a:ext cx="334963" cy="304800"/>
          </a:xfrm>
          <a:prstGeom prst="star5">
            <a:avLst/>
          </a:prstGeom>
          <a:gradFill rotWithShape="1">
            <a:gsLst>
              <a:gs pos="0">
                <a:srgbClr val="FF0000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/>
            </a:endParaRPr>
          </a:p>
        </p:txBody>
      </p:sp>
      <p:sp>
        <p:nvSpPr>
          <p:cNvPr id="3102" name="AutoShape 30"/>
          <p:cNvSpPr>
            <a:spLocks noChangeArrowheads="1"/>
          </p:cNvSpPr>
          <p:nvPr/>
        </p:nvSpPr>
        <p:spPr bwMode="auto">
          <a:xfrm>
            <a:off x="1173163" y="4876800"/>
            <a:ext cx="334962" cy="304800"/>
          </a:xfrm>
          <a:prstGeom prst="star5">
            <a:avLst/>
          </a:prstGeom>
          <a:gradFill rotWithShape="1">
            <a:gsLst>
              <a:gs pos="0">
                <a:srgbClr val="FF0000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/>
            </a:endParaRPr>
          </a:p>
        </p:txBody>
      </p:sp>
      <p:sp>
        <p:nvSpPr>
          <p:cNvPr id="3103" name="AutoShape 31"/>
          <p:cNvSpPr>
            <a:spLocks noChangeArrowheads="1"/>
          </p:cNvSpPr>
          <p:nvPr/>
        </p:nvSpPr>
        <p:spPr bwMode="auto">
          <a:xfrm>
            <a:off x="8632825" y="3581400"/>
            <a:ext cx="336550" cy="304800"/>
          </a:xfrm>
          <a:prstGeom prst="star5">
            <a:avLst/>
          </a:prstGeom>
          <a:gradFill rotWithShape="1">
            <a:gsLst>
              <a:gs pos="0">
                <a:srgbClr val="FF0000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/>
            </a:endParaRPr>
          </a:p>
        </p:txBody>
      </p:sp>
      <p:sp>
        <p:nvSpPr>
          <p:cNvPr id="3104" name="AutoShape 32"/>
          <p:cNvSpPr>
            <a:spLocks noChangeArrowheads="1"/>
          </p:cNvSpPr>
          <p:nvPr/>
        </p:nvSpPr>
        <p:spPr bwMode="auto">
          <a:xfrm>
            <a:off x="7040563" y="6553200"/>
            <a:ext cx="334962" cy="304800"/>
          </a:xfrm>
          <a:prstGeom prst="star5">
            <a:avLst/>
          </a:prstGeom>
          <a:gradFill rotWithShape="1">
            <a:gsLst>
              <a:gs pos="0">
                <a:srgbClr val="FF0000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/>
            </a:endParaRPr>
          </a:p>
        </p:txBody>
      </p:sp>
      <p:sp>
        <p:nvSpPr>
          <p:cNvPr id="3105" name="AutoShape 33"/>
          <p:cNvSpPr>
            <a:spLocks noChangeArrowheads="1"/>
          </p:cNvSpPr>
          <p:nvPr/>
        </p:nvSpPr>
        <p:spPr bwMode="auto">
          <a:xfrm>
            <a:off x="9304338" y="1981200"/>
            <a:ext cx="423862" cy="439738"/>
          </a:xfrm>
          <a:prstGeom prst="star5">
            <a:avLst/>
          </a:prstGeom>
          <a:gradFill rotWithShape="1">
            <a:gsLst>
              <a:gs pos="0">
                <a:schemeClr val="accent1"/>
              </a:gs>
              <a:gs pos="100000">
                <a:srgbClr val="FF0066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/>
            </a:endParaRPr>
          </a:p>
        </p:txBody>
      </p:sp>
      <p:sp>
        <p:nvSpPr>
          <p:cNvPr id="3106" name="AutoShape 34"/>
          <p:cNvSpPr>
            <a:spLocks noChangeArrowheads="1"/>
          </p:cNvSpPr>
          <p:nvPr/>
        </p:nvSpPr>
        <p:spPr bwMode="auto">
          <a:xfrm>
            <a:off x="2263775" y="304800"/>
            <a:ext cx="423863" cy="439738"/>
          </a:xfrm>
          <a:prstGeom prst="star5">
            <a:avLst/>
          </a:prstGeom>
          <a:gradFill rotWithShape="1">
            <a:gsLst>
              <a:gs pos="0">
                <a:schemeClr val="accent1"/>
              </a:gs>
              <a:gs pos="100000">
                <a:srgbClr val="FF0066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/>
            </a:endParaRPr>
          </a:p>
        </p:txBody>
      </p:sp>
      <p:sp>
        <p:nvSpPr>
          <p:cNvPr id="3107" name="AutoShape 35"/>
          <p:cNvSpPr>
            <a:spLocks noChangeArrowheads="1"/>
          </p:cNvSpPr>
          <p:nvPr/>
        </p:nvSpPr>
        <p:spPr bwMode="auto">
          <a:xfrm>
            <a:off x="334963" y="1524000"/>
            <a:ext cx="425450" cy="439738"/>
          </a:xfrm>
          <a:prstGeom prst="star5">
            <a:avLst/>
          </a:prstGeom>
          <a:gradFill rotWithShape="1">
            <a:gsLst>
              <a:gs pos="0">
                <a:schemeClr val="accent1"/>
              </a:gs>
              <a:gs pos="100000">
                <a:srgbClr val="FF0066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/>
            </a:endParaRPr>
          </a:p>
        </p:txBody>
      </p:sp>
      <p:sp>
        <p:nvSpPr>
          <p:cNvPr id="3108" name="AutoShape 36"/>
          <p:cNvSpPr>
            <a:spLocks noChangeArrowheads="1"/>
          </p:cNvSpPr>
          <p:nvPr/>
        </p:nvSpPr>
        <p:spPr bwMode="auto">
          <a:xfrm>
            <a:off x="6956425" y="381000"/>
            <a:ext cx="425450" cy="439738"/>
          </a:xfrm>
          <a:prstGeom prst="star5">
            <a:avLst/>
          </a:prstGeom>
          <a:gradFill rotWithShape="1">
            <a:gsLst>
              <a:gs pos="0">
                <a:schemeClr val="accent1"/>
              </a:gs>
              <a:gs pos="100000">
                <a:srgbClr val="FF0066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/>
            </a:endParaRPr>
          </a:p>
        </p:txBody>
      </p:sp>
      <p:sp>
        <p:nvSpPr>
          <p:cNvPr id="3109" name="AutoShape 37"/>
          <p:cNvSpPr>
            <a:spLocks noChangeArrowheads="1"/>
          </p:cNvSpPr>
          <p:nvPr/>
        </p:nvSpPr>
        <p:spPr bwMode="auto">
          <a:xfrm>
            <a:off x="8047038" y="5943600"/>
            <a:ext cx="423862" cy="439738"/>
          </a:xfrm>
          <a:prstGeom prst="star5">
            <a:avLst/>
          </a:prstGeom>
          <a:gradFill rotWithShape="1">
            <a:gsLst>
              <a:gs pos="0">
                <a:schemeClr val="accent1"/>
              </a:gs>
              <a:gs pos="100000">
                <a:srgbClr val="FF0066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/>
            </a:endParaRPr>
          </a:p>
        </p:txBody>
      </p:sp>
      <p:sp>
        <p:nvSpPr>
          <p:cNvPr id="3110" name="AutoShape 38"/>
          <p:cNvSpPr>
            <a:spLocks noChangeArrowheads="1"/>
          </p:cNvSpPr>
          <p:nvPr/>
        </p:nvSpPr>
        <p:spPr bwMode="auto">
          <a:xfrm>
            <a:off x="3771900" y="6172200"/>
            <a:ext cx="334963" cy="304800"/>
          </a:xfrm>
          <a:prstGeom prst="star5">
            <a:avLst/>
          </a:prstGeom>
          <a:gradFill rotWithShape="1">
            <a:gsLst>
              <a:gs pos="0">
                <a:srgbClr val="FF0000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/>
            </a:endParaRPr>
          </a:p>
        </p:txBody>
      </p:sp>
      <p:sp>
        <p:nvSpPr>
          <p:cNvPr id="3111" name="AutoShape 39"/>
          <p:cNvSpPr>
            <a:spLocks noChangeArrowheads="1"/>
          </p:cNvSpPr>
          <p:nvPr/>
        </p:nvSpPr>
        <p:spPr bwMode="auto">
          <a:xfrm>
            <a:off x="419100" y="2590800"/>
            <a:ext cx="334963" cy="304800"/>
          </a:xfrm>
          <a:prstGeom prst="star5">
            <a:avLst/>
          </a:prstGeom>
          <a:gradFill rotWithShape="1">
            <a:gsLst>
              <a:gs pos="0">
                <a:srgbClr val="FF0000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/>
            </a:endParaRPr>
          </a:p>
        </p:txBody>
      </p:sp>
      <p:pic>
        <p:nvPicPr>
          <p:cNvPr id="4135" name="Picture 40" descr="sunflower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5422900"/>
            <a:ext cx="1592263" cy="1435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36" name="Picture 41" descr="sunflower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551738" y="5422900"/>
            <a:ext cx="1592262" cy="1435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14" name="Picture 42" descr="RNBOWBTN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267200" y="3317875"/>
            <a:ext cx="304800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Tm="1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3" presetClass="entr" presetSubtype="528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0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0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0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0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0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0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0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0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0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0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0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0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0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0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0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0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30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30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0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0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30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30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30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30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23" presetClass="entr" presetSubtype="528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30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30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30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30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23" presetClass="entr" presetSubtype="528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30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30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30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30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23" presetClass="entr" presetSubtype="528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30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30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30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30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23" presetClass="entr" presetSubtype="528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30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30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30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30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5" presetID="23" presetClass="entr" presetSubtype="528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30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30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30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30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1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30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30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30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30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7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30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30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30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30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3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30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30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30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30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9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30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30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1000" fill="hold"/>
                                        <p:tgtEl>
                                          <p:spTgt spid="30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1000" fill="hold"/>
                                        <p:tgtEl>
                                          <p:spTgt spid="30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5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7" dur="1000" fill="hold"/>
                                        <p:tgtEl>
                                          <p:spTgt spid="30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1000" fill="hold"/>
                                        <p:tgtEl>
                                          <p:spTgt spid="30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1000" fill="hold"/>
                                        <p:tgtEl>
                                          <p:spTgt spid="30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1000" fill="hold"/>
                                        <p:tgtEl>
                                          <p:spTgt spid="30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1" presetID="23" presetClass="entr" presetSubtype="528" repeatCount="indefinite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3" dur="1000" fill="hold"/>
                                        <p:tgtEl>
                                          <p:spTgt spid="30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1000" fill="hold"/>
                                        <p:tgtEl>
                                          <p:spTgt spid="30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1000" fill="hold"/>
                                        <p:tgtEl>
                                          <p:spTgt spid="30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1000" fill="hold"/>
                                        <p:tgtEl>
                                          <p:spTgt spid="30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7" presetID="23" presetClass="entr" presetSubtype="528" repeatCount="indefinite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9" dur="10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10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10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10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3" presetID="23" presetClass="entr" presetSubtype="528" repeatCount="indefinite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5" dur="1000" fill="hold"/>
                                        <p:tgtEl>
                                          <p:spTgt spid="30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1000" fill="hold"/>
                                        <p:tgtEl>
                                          <p:spTgt spid="30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1000" fill="hold"/>
                                        <p:tgtEl>
                                          <p:spTgt spid="30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1000" fill="hold"/>
                                        <p:tgtEl>
                                          <p:spTgt spid="30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9" presetID="23" presetClass="entr" presetSubtype="528" repeatCount="indefinite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1" dur="1000" fill="hold"/>
                                        <p:tgtEl>
                                          <p:spTgt spid="31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1000" fill="hold"/>
                                        <p:tgtEl>
                                          <p:spTgt spid="31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1000" fill="hold"/>
                                        <p:tgtEl>
                                          <p:spTgt spid="3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1000" fill="hold"/>
                                        <p:tgtEl>
                                          <p:spTgt spid="3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5" presetID="23" presetClass="entr" presetSubtype="528" repeatCount="indefinite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7" dur="1000" fill="hold"/>
                                        <p:tgtEl>
                                          <p:spTgt spid="31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1000" fill="hold"/>
                                        <p:tgtEl>
                                          <p:spTgt spid="31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1000" fill="hold"/>
                                        <p:tgtEl>
                                          <p:spTgt spid="3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1000" fill="hold"/>
                                        <p:tgtEl>
                                          <p:spTgt spid="3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1" presetID="23" presetClass="entr" presetSubtype="528" repeatCount="indefinite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3" dur="1000" fill="hold"/>
                                        <p:tgtEl>
                                          <p:spTgt spid="31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1000" fill="hold"/>
                                        <p:tgtEl>
                                          <p:spTgt spid="31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1000" fill="hold"/>
                                        <p:tgtEl>
                                          <p:spTgt spid="3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1000" fill="hold"/>
                                        <p:tgtEl>
                                          <p:spTgt spid="3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7" presetID="23" presetClass="entr" presetSubtype="528" repeatCount="indefinite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9" dur="1000" fill="hold"/>
                                        <p:tgtEl>
                                          <p:spTgt spid="31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0" dur="1000" fill="hold"/>
                                        <p:tgtEl>
                                          <p:spTgt spid="31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1000" fill="hold"/>
                                        <p:tgtEl>
                                          <p:spTgt spid="3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1000" fill="hold"/>
                                        <p:tgtEl>
                                          <p:spTgt spid="3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3" presetID="23" presetClass="entr" presetSubtype="528" repeatCount="indefinite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5" dur="1000" fill="hold"/>
                                        <p:tgtEl>
                                          <p:spTgt spid="31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1000" fill="hold"/>
                                        <p:tgtEl>
                                          <p:spTgt spid="31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7" dur="1000" fill="hold"/>
                                        <p:tgtEl>
                                          <p:spTgt spid="31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8" dur="1000" fill="hold"/>
                                        <p:tgtEl>
                                          <p:spTgt spid="31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9" presetID="23" presetClass="entr" presetSubtype="528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1" dur="1000" fill="hold"/>
                                        <p:tgtEl>
                                          <p:spTgt spid="31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2" dur="1000" fill="hold"/>
                                        <p:tgtEl>
                                          <p:spTgt spid="31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3" dur="1000" fill="hold"/>
                                        <p:tgtEl>
                                          <p:spTgt spid="31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4" dur="1000" fill="hold"/>
                                        <p:tgtEl>
                                          <p:spTgt spid="3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5" presetID="23" presetClass="entr" presetSubtype="528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7" dur="1000" fill="hold"/>
                                        <p:tgtEl>
                                          <p:spTgt spid="31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8" dur="1000" fill="hold"/>
                                        <p:tgtEl>
                                          <p:spTgt spid="31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9" dur="1000" fill="hold"/>
                                        <p:tgtEl>
                                          <p:spTgt spid="3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0" dur="1000" fill="hold"/>
                                        <p:tgtEl>
                                          <p:spTgt spid="3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1" presetID="23" presetClass="entr" presetSubtype="528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3" dur="1000" fill="hold"/>
                                        <p:tgtEl>
                                          <p:spTgt spid="31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4" dur="1000" fill="hold"/>
                                        <p:tgtEl>
                                          <p:spTgt spid="31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5" dur="1000" fill="hold"/>
                                        <p:tgtEl>
                                          <p:spTgt spid="31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6" dur="1000" fill="hold"/>
                                        <p:tgtEl>
                                          <p:spTgt spid="31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7" presetID="23" presetClass="entr" presetSubtype="528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9" dur="1000" fill="hold"/>
                                        <p:tgtEl>
                                          <p:spTgt spid="31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0" dur="1000" fill="hold"/>
                                        <p:tgtEl>
                                          <p:spTgt spid="31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1" dur="1000" fill="hold"/>
                                        <p:tgtEl>
                                          <p:spTgt spid="31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2" dur="1000" fill="hold"/>
                                        <p:tgtEl>
                                          <p:spTgt spid="3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3" presetID="23" presetClass="entr" presetSubtype="528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5" dur="1000" fill="hold"/>
                                        <p:tgtEl>
                                          <p:spTgt spid="31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6" dur="1000" fill="hold"/>
                                        <p:tgtEl>
                                          <p:spTgt spid="31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7" dur="1000" fill="hold"/>
                                        <p:tgtEl>
                                          <p:spTgt spid="31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8" dur="1000" fill="hold"/>
                                        <p:tgtEl>
                                          <p:spTgt spid="3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9" presetID="23" presetClass="entr" presetSubtype="528" repeatCount="indefinite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1" dur="1000" fill="hold"/>
                                        <p:tgtEl>
                                          <p:spTgt spid="31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2" dur="1000" fill="hold"/>
                                        <p:tgtEl>
                                          <p:spTgt spid="31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3" dur="1000" fill="hold"/>
                                        <p:tgtEl>
                                          <p:spTgt spid="31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4" dur="1000" fill="hold"/>
                                        <p:tgtEl>
                                          <p:spTgt spid="3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5" presetID="23" presetClass="entr" presetSubtype="528" repeatCount="indefinite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7" dur="1000" fill="hold"/>
                                        <p:tgtEl>
                                          <p:spTgt spid="31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8" dur="1000" fill="hold"/>
                                        <p:tgtEl>
                                          <p:spTgt spid="31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9" dur="1000" fill="hold"/>
                                        <p:tgtEl>
                                          <p:spTgt spid="31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0" dur="1000" fill="hold"/>
                                        <p:tgtEl>
                                          <p:spTgt spid="31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1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3" dur="500" fill="hold"/>
                                        <p:tgtEl>
                                          <p:spTgt spid="31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4" dur="500" fill="hold"/>
                                        <p:tgtEl>
                                          <p:spTgt spid="31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6" grpId="0" animBg="1"/>
      <p:bldP spid="3077" grpId="0" animBg="1"/>
      <p:bldP spid="3078" grpId="0" animBg="1"/>
      <p:bldP spid="3080" grpId="0" animBg="1"/>
      <p:bldP spid="3081" grpId="0" animBg="1"/>
      <p:bldP spid="3082" grpId="0" animBg="1"/>
      <p:bldP spid="3083" grpId="0" animBg="1"/>
      <p:bldP spid="3084" grpId="0" animBg="1"/>
      <p:bldP spid="3085" grpId="0" animBg="1"/>
      <p:bldP spid="3086" grpId="0" animBg="1"/>
      <p:bldP spid="3092" grpId="0" animBg="1"/>
      <p:bldP spid="3093" grpId="0" animBg="1"/>
      <p:bldP spid="3094" grpId="0" animBg="1"/>
      <p:bldP spid="3095" grpId="0" animBg="1"/>
      <p:bldP spid="309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 shadeToTitle="1">
        <a:gradFill rotWithShape="0">
          <a:gsLst>
            <a:gs pos="0">
              <a:schemeClr val="accent1"/>
            </a:gs>
            <a:gs pos="100000">
              <a:schemeClr val="folHlink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2"/>
          <p:cNvSpPr txBox="1">
            <a:spLocks noChangeArrowheads="1"/>
          </p:cNvSpPr>
          <p:nvPr/>
        </p:nvSpPr>
        <p:spPr bwMode="auto">
          <a:xfrm>
            <a:off x="152400" y="138113"/>
            <a:ext cx="88392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u="sng"/>
              <a:t>Môn: Tập đọc</a:t>
            </a:r>
          </a:p>
        </p:txBody>
      </p:sp>
      <p:sp>
        <p:nvSpPr>
          <p:cNvPr id="5123" name="Text Box 3"/>
          <p:cNvSpPr txBox="1">
            <a:spLocks noChangeArrowheads="1"/>
          </p:cNvSpPr>
          <p:nvPr/>
        </p:nvSpPr>
        <p:spPr bwMode="auto">
          <a:xfrm>
            <a:off x="2514600" y="1549400"/>
            <a:ext cx="1219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u="sng"/>
              <a:t>Bài cũ:</a:t>
            </a:r>
          </a:p>
        </p:txBody>
      </p:sp>
      <p:sp>
        <p:nvSpPr>
          <p:cNvPr id="4100" name="Text Box 4"/>
          <p:cNvSpPr txBox="1">
            <a:spLocks noChangeArrowheads="1"/>
          </p:cNvSpPr>
          <p:nvPr/>
        </p:nvSpPr>
        <p:spPr bwMode="auto">
          <a:xfrm>
            <a:off x="304800" y="2540000"/>
            <a:ext cx="85344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buFontTx/>
              <a:buChar char="-"/>
            </a:pPr>
            <a:r>
              <a:rPr lang="en-US"/>
              <a:t>HS1: Đọc thuộc lòng khổ thơ đầu và trả lời câu hỏi:</a:t>
            </a:r>
          </a:p>
          <a:p>
            <a:pPr eaLnBrk="0" hangingPunct="0">
              <a:spcBef>
                <a:spcPct val="50000"/>
              </a:spcBef>
            </a:pPr>
            <a:r>
              <a:rPr lang="en-US"/>
              <a:t>           Hình ảnh trái đất có gì đẹp?</a:t>
            </a:r>
          </a:p>
        </p:txBody>
      </p:sp>
      <p:sp>
        <p:nvSpPr>
          <p:cNvPr id="4101" name="Text Box 5"/>
          <p:cNvSpPr txBox="1">
            <a:spLocks noChangeArrowheads="1"/>
          </p:cNvSpPr>
          <p:nvPr/>
        </p:nvSpPr>
        <p:spPr bwMode="auto">
          <a:xfrm>
            <a:off x="304800" y="4368800"/>
            <a:ext cx="8534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/>
              <a:t>-HS2: Đọc thuộc lòng 2 khổ thơ còn lại và nêu nội dung bài.</a:t>
            </a:r>
          </a:p>
        </p:txBody>
      </p:sp>
      <p:sp>
        <p:nvSpPr>
          <p:cNvPr id="5126" name="Text Box 6"/>
          <p:cNvSpPr txBox="1">
            <a:spLocks noChangeArrowheads="1"/>
          </p:cNvSpPr>
          <p:nvPr/>
        </p:nvSpPr>
        <p:spPr bwMode="auto">
          <a:xfrm>
            <a:off x="3336925" y="1436688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endParaRPr lang="en-US"/>
          </a:p>
        </p:txBody>
      </p:sp>
      <p:sp>
        <p:nvSpPr>
          <p:cNvPr id="4103" name="Text Box 7"/>
          <p:cNvSpPr txBox="1">
            <a:spLocks noChangeArrowheads="1"/>
          </p:cNvSpPr>
          <p:nvPr/>
        </p:nvSpPr>
        <p:spPr bwMode="auto">
          <a:xfrm>
            <a:off x="3581400" y="1511300"/>
            <a:ext cx="3581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</a:rPr>
              <a:t>Bài ca về trái đất</a:t>
            </a:r>
          </a:p>
        </p:txBody>
      </p:sp>
      <p:pic>
        <p:nvPicPr>
          <p:cNvPr id="5128" name="Picture 8" descr="Flwr3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6731000"/>
            <a:ext cx="91440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9" name="Picture 9" descr="Flwr3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-25400"/>
            <a:ext cx="91440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30" name="Picture 10" descr="Flwr30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9029700" y="0"/>
            <a:ext cx="177800" cy="678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31" name="Picture 11" descr="Flwr30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-50800" y="0"/>
            <a:ext cx="177800" cy="678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newsflash/>
    <p:sndAc>
      <p:stSnd>
        <p:snd r:embed="rId2" name="chimes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450" decel="1000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" accel="10000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0" grpId="0"/>
      <p:bldP spid="4100" grpId="1"/>
      <p:bldP spid="4101" grpId="0"/>
      <p:bldP spid="4101" grpId="1"/>
      <p:bldP spid="410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99FF66"/>
            </a:gs>
            <a:gs pos="100000">
              <a:srgbClr val="CCCC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152400" y="138113"/>
            <a:ext cx="88392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u="sng"/>
              <a:t>Môn: Tập đọc</a:t>
            </a:r>
          </a:p>
        </p:txBody>
      </p:sp>
      <p:pic>
        <p:nvPicPr>
          <p:cNvPr id="6147" name="Picture 3" descr="Flwr9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6629400"/>
            <a:ext cx="9144000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8" name="Picture 4" descr="Flwr99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991600" y="60325"/>
            <a:ext cx="274638" cy="670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9" name="Picture 5" descr="Flwr9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139700"/>
            <a:ext cx="9144000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0" name="Picture 6" descr="Flwr99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76200" y="60325"/>
            <a:ext cx="274638" cy="670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7" name="Picture 7" descr="ANd9GcQU1_CTqP9qQfKbG9uC8XmvqsCmqRfArXtfuPPhbO99R1LEzrw2oX8XebY">
            <a:hlinkClick r:id="rId4"/>
          </p:cNvPr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905000" y="1676400"/>
            <a:ext cx="5359400" cy="464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8" name="Text Box 8"/>
          <p:cNvSpPr txBox="1">
            <a:spLocks noChangeArrowheads="1"/>
          </p:cNvSpPr>
          <p:nvPr/>
        </p:nvSpPr>
        <p:spPr bwMode="auto">
          <a:xfrm>
            <a:off x="2209800" y="1066800"/>
            <a:ext cx="4495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</a:rPr>
              <a:t>Một chuyên gia máy xúc</a:t>
            </a:r>
          </a:p>
        </p:txBody>
      </p:sp>
      <p:sp>
        <p:nvSpPr>
          <p:cNvPr id="6153" name="Text Box 9"/>
          <p:cNvSpPr txBox="1">
            <a:spLocks noChangeArrowheads="1"/>
          </p:cNvSpPr>
          <p:nvPr/>
        </p:nvSpPr>
        <p:spPr bwMode="auto">
          <a:xfrm>
            <a:off x="1066800" y="1117600"/>
            <a:ext cx="1447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u="sng"/>
              <a:t>Bài dạy:</a:t>
            </a: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1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1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51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/>
                                        <p:tgtEl>
                                          <p:spTgt spid="51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1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1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99FF66"/>
            </a:gs>
            <a:gs pos="100000">
              <a:schemeClr val="accent1"/>
            </a:gs>
          </a:gsLst>
          <a:lin ang="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1295400" y="19050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/>
              <a:t>Chia đoạn:</a:t>
            </a:r>
          </a:p>
        </p:txBody>
      </p:sp>
      <p:sp>
        <p:nvSpPr>
          <p:cNvPr id="6147" name="Text Box 3"/>
          <p:cNvSpPr txBox="1">
            <a:spLocks noChangeArrowheads="1"/>
          </p:cNvSpPr>
          <p:nvPr/>
        </p:nvSpPr>
        <p:spPr bwMode="auto">
          <a:xfrm>
            <a:off x="2819400" y="1933575"/>
            <a:ext cx="1371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/>
              <a:t>4 đoạn</a:t>
            </a:r>
          </a:p>
        </p:txBody>
      </p:sp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1219200" y="2438400"/>
            <a:ext cx="5867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/>
              <a:t>+ Đoạn 1: Từ đầu đến … hoà sắc êm dịu.</a:t>
            </a:r>
            <a:endParaRPr lang="en-US" i="1"/>
          </a:p>
        </p:txBody>
      </p:sp>
      <p:sp>
        <p:nvSpPr>
          <p:cNvPr id="6149" name="Text Box 5"/>
          <p:cNvSpPr txBox="1">
            <a:spLocks noChangeArrowheads="1"/>
          </p:cNvSpPr>
          <p:nvPr/>
        </p:nvSpPr>
        <p:spPr bwMode="auto">
          <a:xfrm>
            <a:off x="1219200" y="3048000"/>
            <a:ext cx="6248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/>
              <a:t>+ Đoạn 2: Chiếc máy xúc … thân mật.</a:t>
            </a:r>
            <a:endParaRPr lang="en-US" i="1"/>
          </a:p>
        </p:txBody>
      </p:sp>
      <p:sp>
        <p:nvSpPr>
          <p:cNvPr id="6150" name="Text Box 6"/>
          <p:cNvSpPr txBox="1">
            <a:spLocks noChangeArrowheads="1"/>
          </p:cNvSpPr>
          <p:nvPr/>
        </p:nvSpPr>
        <p:spPr bwMode="auto">
          <a:xfrm>
            <a:off x="1219200" y="3581400"/>
            <a:ext cx="7696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/>
              <a:t>+ Đoạn 3: Đoàn xe tải … “… chuyên gia máy xúc !”</a:t>
            </a:r>
            <a:endParaRPr lang="en-US" i="1"/>
          </a:p>
        </p:txBody>
      </p:sp>
      <p:grpSp>
        <p:nvGrpSpPr>
          <p:cNvPr id="7175" name="Group 7"/>
          <p:cNvGrpSpPr>
            <a:grpSpLocks/>
          </p:cNvGrpSpPr>
          <p:nvPr/>
        </p:nvGrpSpPr>
        <p:grpSpPr bwMode="auto">
          <a:xfrm>
            <a:off x="0" y="6400800"/>
            <a:ext cx="9144000" cy="476250"/>
            <a:chOff x="0" y="4020"/>
            <a:chExt cx="5760" cy="300"/>
          </a:xfrm>
        </p:grpSpPr>
        <p:pic>
          <p:nvPicPr>
            <p:cNvPr id="7183" name="Picture 8" descr="pink_flower_divider_md_wht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0" y="4020"/>
              <a:ext cx="2064" cy="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184" name="Picture 9" descr="pink_flower_divider_md_wht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1824" y="4020"/>
              <a:ext cx="2064" cy="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185" name="Picture 10" descr="pink_flower_divider_md_wht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3696" y="4020"/>
              <a:ext cx="2064" cy="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7176" name="Picture 11" descr="671691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2400" y="228600"/>
            <a:ext cx="9906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7" name="Picture 12" descr="671691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8153400" y="228600"/>
            <a:ext cx="7620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8" name="Text Box 13"/>
          <p:cNvSpPr txBox="1">
            <a:spLocks noChangeArrowheads="1"/>
          </p:cNvSpPr>
          <p:nvPr/>
        </p:nvSpPr>
        <p:spPr bwMode="auto">
          <a:xfrm>
            <a:off x="152400" y="138113"/>
            <a:ext cx="88392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u="sng"/>
              <a:t>Môn: Tập đọc</a:t>
            </a:r>
          </a:p>
        </p:txBody>
      </p:sp>
      <p:sp>
        <p:nvSpPr>
          <p:cNvPr id="6158" name="Text Box 14"/>
          <p:cNvSpPr txBox="1">
            <a:spLocks noChangeArrowheads="1"/>
          </p:cNvSpPr>
          <p:nvPr/>
        </p:nvSpPr>
        <p:spPr bwMode="auto">
          <a:xfrm>
            <a:off x="1219200" y="4114800"/>
            <a:ext cx="3581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/>
              <a:t>+ Đoạn 4: Phần còn lại.</a:t>
            </a:r>
            <a:endParaRPr lang="en-US" i="1"/>
          </a:p>
        </p:txBody>
      </p:sp>
      <p:sp>
        <p:nvSpPr>
          <p:cNvPr id="7180" name="Text Box 15"/>
          <p:cNvSpPr txBox="1">
            <a:spLocks noChangeArrowheads="1"/>
          </p:cNvSpPr>
          <p:nvPr/>
        </p:nvSpPr>
        <p:spPr bwMode="auto">
          <a:xfrm>
            <a:off x="2209800" y="1066800"/>
            <a:ext cx="4495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</a:rPr>
              <a:t>Một chuyên gia máy xúc</a:t>
            </a:r>
          </a:p>
        </p:txBody>
      </p:sp>
      <p:sp>
        <p:nvSpPr>
          <p:cNvPr id="7181" name="Text Box 16"/>
          <p:cNvSpPr txBox="1">
            <a:spLocks noChangeArrowheads="1"/>
          </p:cNvSpPr>
          <p:nvPr/>
        </p:nvSpPr>
        <p:spPr bwMode="auto">
          <a:xfrm>
            <a:off x="1066800" y="1117600"/>
            <a:ext cx="1447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u="sng"/>
              <a:t>Bài dạy:</a:t>
            </a:r>
          </a:p>
        </p:txBody>
      </p:sp>
      <p:sp>
        <p:nvSpPr>
          <p:cNvPr id="7182" name="Rectangle 17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noFill/>
          <a:ln w="57150">
            <a:solidFill>
              <a:srgbClr val="FFFF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450" decel="1000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" accel="10000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50" accel="5000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50" accel="5000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50" accel="5000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61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61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50" accel="5000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61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/>
      <p:bldP spid="6147" grpId="0"/>
      <p:bldP spid="6148" grpId="0"/>
      <p:bldP spid="6149" grpId="0"/>
      <p:bldP spid="6150" grpId="0"/>
      <p:bldP spid="615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Line 2"/>
          <p:cNvSpPr>
            <a:spLocks noChangeShapeType="1"/>
          </p:cNvSpPr>
          <p:nvPr/>
        </p:nvSpPr>
        <p:spPr bwMode="auto">
          <a:xfrm flipH="1">
            <a:off x="2755900" y="2057400"/>
            <a:ext cx="0" cy="411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195" name="Text Box 3"/>
          <p:cNvSpPr txBox="1">
            <a:spLocks noChangeArrowheads="1"/>
          </p:cNvSpPr>
          <p:nvPr/>
        </p:nvSpPr>
        <p:spPr bwMode="auto">
          <a:xfrm>
            <a:off x="622300" y="1752600"/>
            <a:ext cx="1752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u="sng">
                <a:solidFill>
                  <a:srgbClr val="0000FF"/>
                </a:solidFill>
              </a:rPr>
              <a:t>Từ ngữ</a:t>
            </a:r>
          </a:p>
        </p:txBody>
      </p:sp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393700" y="2362200"/>
            <a:ext cx="2286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/>
              <a:t> </a:t>
            </a:r>
            <a:r>
              <a:rPr lang="en-US">
                <a:solidFill>
                  <a:srgbClr val="3333CC"/>
                </a:solidFill>
              </a:rPr>
              <a:t> </a:t>
            </a:r>
            <a:r>
              <a:rPr lang="en-US" b="1">
                <a:solidFill>
                  <a:srgbClr val="0000FF"/>
                </a:solidFill>
              </a:rPr>
              <a:t>-</a:t>
            </a:r>
            <a:r>
              <a:rPr lang="en-US"/>
              <a:t>Công trường</a:t>
            </a:r>
          </a:p>
        </p:txBody>
      </p:sp>
      <p:sp>
        <p:nvSpPr>
          <p:cNvPr id="7173" name="Text Box 5"/>
          <p:cNvSpPr txBox="1">
            <a:spLocks noChangeArrowheads="1"/>
          </p:cNvSpPr>
          <p:nvPr/>
        </p:nvSpPr>
        <p:spPr bwMode="auto">
          <a:xfrm>
            <a:off x="469900" y="2882900"/>
            <a:ext cx="2286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/>
              <a:t> -Hoà sắc</a:t>
            </a:r>
          </a:p>
        </p:txBody>
      </p:sp>
      <p:sp>
        <p:nvSpPr>
          <p:cNvPr id="7174" name="Text Box 6"/>
          <p:cNvSpPr txBox="1">
            <a:spLocks noChangeArrowheads="1"/>
          </p:cNvSpPr>
          <p:nvPr/>
        </p:nvSpPr>
        <p:spPr bwMode="auto">
          <a:xfrm>
            <a:off x="469900" y="3454400"/>
            <a:ext cx="1752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/>
              <a:t> -Điểm tâm</a:t>
            </a:r>
          </a:p>
        </p:txBody>
      </p:sp>
      <p:sp>
        <p:nvSpPr>
          <p:cNvPr id="7175" name="Text Box 7"/>
          <p:cNvSpPr txBox="1">
            <a:spLocks noChangeArrowheads="1"/>
          </p:cNvSpPr>
          <p:nvPr/>
        </p:nvSpPr>
        <p:spPr bwMode="auto">
          <a:xfrm>
            <a:off x="393700" y="39878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/>
              <a:t>  </a:t>
            </a:r>
            <a:r>
              <a:rPr lang="en-US" b="1">
                <a:solidFill>
                  <a:srgbClr val="0000FF"/>
                </a:solidFill>
              </a:rPr>
              <a:t>-</a:t>
            </a:r>
            <a:r>
              <a:rPr lang="en-US"/>
              <a:t>Chất phác</a:t>
            </a:r>
          </a:p>
        </p:txBody>
      </p:sp>
      <p:sp>
        <p:nvSpPr>
          <p:cNvPr id="7176" name="Text Box 8"/>
          <p:cNvSpPr txBox="1">
            <a:spLocks noChangeArrowheads="1"/>
          </p:cNvSpPr>
          <p:nvPr/>
        </p:nvSpPr>
        <p:spPr bwMode="auto">
          <a:xfrm>
            <a:off x="381000" y="4584700"/>
            <a:ext cx="1981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/>
              <a:t>  -Phiên dịch</a:t>
            </a:r>
          </a:p>
        </p:txBody>
      </p:sp>
      <p:sp>
        <p:nvSpPr>
          <p:cNvPr id="7177" name="Text Box 9"/>
          <p:cNvSpPr txBox="1">
            <a:spLocks noChangeArrowheads="1"/>
          </p:cNvSpPr>
          <p:nvPr/>
        </p:nvSpPr>
        <p:spPr bwMode="auto">
          <a:xfrm>
            <a:off x="444500" y="5156200"/>
            <a:ext cx="19939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/>
              <a:t> </a:t>
            </a:r>
            <a:r>
              <a:rPr lang="en-US" b="1">
                <a:solidFill>
                  <a:srgbClr val="0000FF"/>
                </a:solidFill>
              </a:rPr>
              <a:t>-</a:t>
            </a:r>
            <a:r>
              <a:rPr lang="en-US"/>
              <a:t>Chuyên gia</a:t>
            </a:r>
          </a:p>
        </p:txBody>
      </p:sp>
      <p:pic>
        <p:nvPicPr>
          <p:cNvPr id="8202" name="Picture 10" descr="anbr1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6435725"/>
            <a:ext cx="9144000" cy="422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03" name="Picture 11" descr="Flwr0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-241300"/>
            <a:ext cx="91440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04" name="Picture 12" descr="Flwr08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-228600" y="0"/>
            <a:ext cx="365125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05" name="Picture 13" descr="Flwr08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8991600" y="0"/>
            <a:ext cx="365125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206" name="Text Box 14"/>
          <p:cNvSpPr txBox="1">
            <a:spLocks noChangeArrowheads="1"/>
          </p:cNvSpPr>
          <p:nvPr/>
        </p:nvSpPr>
        <p:spPr bwMode="auto">
          <a:xfrm>
            <a:off x="4737100" y="1752600"/>
            <a:ext cx="259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u="sng">
                <a:solidFill>
                  <a:srgbClr val="0000FF"/>
                </a:solidFill>
              </a:rPr>
              <a:t>Luyện đọc</a:t>
            </a:r>
          </a:p>
        </p:txBody>
      </p:sp>
      <p:sp>
        <p:nvSpPr>
          <p:cNvPr id="7183" name="Text Box 15"/>
          <p:cNvSpPr txBox="1">
            <a:spLocks noChangeArrowheads="1"/>
          </p:cNvSpPr>
          <p:nvPr/>
        </p:nvSpPr>
        <p:spPr bwMode="auto">
          <a:xfrm>
            <a:off x="4787900" y="235585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/>
              <a:t> nhạt loãng</a:t>
            </a:r>
          </a:p>
        </p:txBody>
      </p:sp>
      <p:sp>
        <p:nvSpPr>
          <p:cNvPr id="7184" name="Text Box 16"/>
          <p:cNvSpPr txBox="1">
            <a:spLocks noChangeArrowheads="1"/>
          </p:cNvSpPr>
          <p:nvPr/>
        </p:nvSpPr>
        <p:spPr bwMode="auto">
          <a:xfrm>
            <a:off x="4889500" y="277495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/>
              <a:t>gầu</a:t>
            </a:r>
          </a:p>
        </p:txBody>
      </p:sp>
      <p:sp>
        <p:nvSpPr>
          <p:cNvPr id="7185" name="Text Box 17"/>
          <p:cNvSpPr txBox="1">
            <a:spLocks noChangeArrowheads="1"/>
          </p:cNvSpPr>
          <p:nvPr/>
        </p:nvSpPr>
        <p:spPr bwMode="auto">
          <a:xfrm>
            <a:off x="4813300" y="3308350"/>
            <a:ext cx="1828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/>
              <a:t> khuôn mặt</a:t>
            </a:r>
          </a:p>
        </p:txBody>
      </p:sp>
      <p:sp>
        <p:nvSpPr>
          <p:cNvPr id="7186" name="Line 18"/>
          <p:cNvSpPr>
            <a:spLocks noChangeShapeType="1"/>
          </p:cNvSpPr>
          <p:nvPr/>
        </p:nvSpPr>
        <p:spPr bwMode="auto">
          <a:xfrm flipH="1">
            <a:off x="4229100" y="4495800"/>
            <a:ext cx="114300" cy="50800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187" name="Line 19"/>
          <p:cNvSpPr>
            <a:spLocks noChangeShapeType="1"/>
          </p:cNvSpPr>
          <p:nvPr/>
        </p:nvSpPr>
        <p:spPr bwMode="auto">
          <a:xfrm flipH="1">
            <a:off x="8610600" y="4559300"/>
            <a:ext cx="88900" cy="45720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188" name="Line 20"/>
          <p:cNvSpPr>
            <a:spLocks noChangeShapeType="1"/>
          </p:cNvSpPr>
          <p:nvPr/>
        </p:nvSpPr>
        <p:spPr bwMode="auto">
          <a:xfrm flipH="1">
            <a:off x="4622800" y="4940300"/>
            <a:ext cx="76200" cy="45720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13" name="Text Box 21"/>
          <p:cNvSpPr txBox="1">
            <a:spLocks noChangeArrowheads="1"/>
          </p:cNvSpPr>
          <p:nvPr/>
        </p:nvSpPr>
        <p:spPr bwMode="auto">
          <a:xfrm>
            <a:off x="152400" y="138113"/>
            <a:ext cx="88392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u="sng"/>
              <a:t>Môn: Tập đọc</a:t>
            </a:r>
          </a:p>
        </p:txBody>
      </p:sp>
      <p:sp>
        <p:nvSpPr>
          <p:cNvPr id="7190" name="Text Box 22"/>
          <p:cNvSpPr txBox="1">
            <a:spLocks noChangeArrowheads="1"/>
          </p:cNvSpPr>
          <p:nvPr/>
        </p:nvSpPr>
        <p:spPr bwMode="auto">
          <a:xfrm>
            <a:off x="4851400" y="3886200"/>
            <a:ext cx="1828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/>
              <a:t> A-lếch-xây</a:t>
            </a:r>
          </a:p>
        </p:txBody>
      </p:sp>
      <p:sp>
        <p:nvSpPr>
          <p:cNvPr id="7191" name="Text Box 23"/>
          <p:cNvSpPr txBox="1">
            <a:spLocks noChangeArrowheads="1"/>
          </p:cNvSpPr>
          <p:nvPr/>
        </p:nvSpPr>
        <p:spPr bwMode="auto">
          <a:xfrm>
            <a:off x="2908300" y="4572000"/>
            <a:ext cx="57912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0" hangingPunct="0">
              <a:spcBef>
                <a:spcPct val="50000"/>
              </a:spcBef>
            </a:pPr>
            <a:r>
              <a:rPr lang="en-US"/>
              <a:t>    Thế là A-lếch-xây đưa bàn tay vừa to vừa chắc ra nắm lấy bàn tay đầy dầu mỡ của tôi lắc mạnh và nói:</a:t>
            </a:r>
          </a:p>
        </p:txBody>
      </p:sp>
      <p:sp>
        <p:nvSpPr>
          <p:cNvPr id="7192" name="Text Box 24"/>
          <p:cNvSpPr txBox="1">
            <a:spLocks noChangeArrowheads="1"/>
          </p:cNvSpPr>
          <p:nvPr/>
        </p:nvSpPr>
        <p:spPr bwMode="auto">
          <a:xfrm>
            <a:off x="393700" y="5664200"/>
            <a:ext cx="2286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/>
              <a:t> </a:t>
            </a:r>
            <a:r>
              <a:rPr lang="en-US" b="1">
                <a:solidFill>
                  <a:srgbClr val="0000FF"/>
                </a:solidFill>
              </a:rPr>
              <a:t>-</a:t>
            </a:r>
            <a:r>
              <a:rPr lang="en-US"/>
              <a:t>Đồng nghiệp</a:t>
            </a:r>
          </a:p>
        </p:txBody>
      </p:sp>
      <p:sp>
        <p:nvSpPr>
          <p:cNvPr id="8217" name="Text Box 25"/>
          <p:cNvSpPr txBox="1">
            <a:spLocks noChangeArrowheads="1"/>
          </p:cNvSpPr>
          <p:nvPr/>
        </p:nvSpPr>
        <p:spPr bwMode="auto">
          <a:xfrm>
            <a:off x="2209800" y="1066800"/>
            <a:ext cx="4495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</a:rPr>
              <a:t>Một chuyên gia máy xúc</a:t>
            </a:r>
          </a:p>
        </p:txBody>
      </p:sp>
      <p:sp>
        <p:nvSpPr>
          <p:cNvPr id="8218" name="Text Box 26"/>
          <p:cNvSpPr txBox="1">
            <a:spLocks noChangeArrowheads="1"/>
          </p:cNvSpPr>
          <p:nvPr/>
        </p:nvSpPr>
        <p:spPr bwMode="auto">
          <a:xfrm>
            <a:off x="1066800" y="1117600"/>
            <a:ext cx="1447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u="sng"/>
              <a:t>Bài dạy</a:t>
            </a:r>
            <a:r>
              <a:rPr lang="en-US"/>
              <a:t>:</a:t>
            </a:r>
          </a:p>
        </p:txBody>
      </p:sp>
    </p:spTree>
  </p:cSld>
  <p:clrMapOvr>
    <a:masterClrMapping/>
  </p:clrMapOvr>
  <p:transition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" fill="hold"/>
                                        <p:tgtEl>
                                          <p:spTgt spid="71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" fill="hold"/>
                                        <p:tgtEl>
                                          <p:spTgt spid="71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" fill="hold"/>
                                        <p:tgtEl>
                                          <p:spTgt spid="71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" fill="hold"/>
                                        <p:tgtEl>
                                          <p:spTgt spid="71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" fill="hold"/>
                                        <p:tgtEl>
                                          <p:spTgt spid="71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" fill="hold"/>
                                        <p:tgtEl>
                                          <p:spTgt spid="71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" fill="hold"/>
                                        <p:tgtEl>
                                          <p:spTgt spid="71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" fill="hold"/>
                                        <p:tgtEl>
                                          <p:spTgt spid="71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" fill="hold"/>
                                        <p:tgtEl>
                                          <p:spTgt spid="71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" fill="hold"/>
                                        <p:tgtEl>
                                          <p:spTgt spid="71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300" fill="hold"/>
                                        <p:tgtEl>
                                          <p:spTgt spid="71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300" fill="hold"/>
                                        <p:tgtEl>
                                          <p:spTgt spid="71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300" fill="hold"/>
                                        <p:tgtEl>
                                          <p:spTgt spid="71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300" fill="hold"/>
                                        <p:tgtEl>
                                          <p:spTgt spid="71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300" fill="hold"/>
                                        <p:tgtEl>
                                          <p:spTgt spid="71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300" fill="hold"/>
                                        <p:tgtEl>
                                          <p:spTgt spid="71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55" dur="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56" dur="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57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58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100" fill="hold"/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" fill="hold"/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" fill="hold"/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" fill="hold"/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"/>
                                        <p:tgtEl>
                                          <p:spTgt spid="71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00" fill="hold"/>
                                        <p:tgtEl>
                                          <p:spTgt spid="71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90" decel="100000" fill="hold"/>
                                        <p:tgtEl>
                                          <p:spTgt spid="7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" accel="100000" fill="hold">
                                          <p:stCondLst>
                                            <p:cond delay="9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7" dur="10"/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8" dur="10"/>
                                        <p:tgtEl>
                                          <p:spTgt spid="717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9" dur="10"/>
                                        <p:tgtEl>
                                          <p:spTgt spid="717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 nodeType="clickPar">
                      <p:stCondLst>
                        <p:cond delay="indefinite"/>
                      </p:stCondLst>
                      <p:childTnLst>
                        <p:par>
                          <p:cTn id="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100"/>
                                        <p:tgtEl>
                                          <p:spTgt spid="717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5" dur="100" fill="hold"/>
                                        <p:tgtEl>
                                          <p:spTgt spid="71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90" decel="100000" fill="hold"/>
                                        <p:tgtEl>
                                          <p:spTgt spid="71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" accel="100000" fill="hold">
                                          <p:stCondLst>
                                            <p:cond delay="9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100"/>
                                        <p:tgtEl>
                                          <p:spTgt spid="719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3" dur="100" fill="hold"/>
                                        <p:tgtEl>
                                          <p:spTgt spid="71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90" decel="100000" fill="hold"/>
                                        <p:tgtEl>
                                          <p:spTgt spid="71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" accel="100000" fill="hold">
                                          <p:stCondLst>
                                            <p:cond delay="90"/>
                                          </p:stCondLst>
                                        </p:cTn>
                                        <p:tgtEl>
                                          <p:spTgt spid="71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2" grpId="0"/>
      <p:bldP spid="7173" grpId="0"/>
      <p:bldP spid="7174" grpId="0"/>
      <p:bldP spid="7175" grpId="0"/>
      <p:bldP spid="7176" grpId="0"/>
      <p:bldP spid="7177" grpId="0"/>
      <p:bldP spid="7183" grpId="0"/>
      <p:bldP spid="7184" grpId="0"/>
      <p:bldP spid="7185" grpId="0"/>
      <p:bldP spid="7186" grpId="0" animBg="1"/>
      <p:bldP spid="7187" grpId="0" animBg="1"/>
      <p:bldP spid="7188" grpId="0" animBg="1"/>
      <p:bldP spid="7190" grpId="0"/>
      <p:bldP spid="7191" grpId="0"/>
      <p:bldP spid="719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2"/>
          <p:cNvSpPr txBox="1">
            <a:spLocks noChangeArrowheads="1"/>
          </p:cNvSpPr>
          <p:nvPr/>
        </p:nvSpPr>
        <p:spPr bwMode="auto">
          <a:xfrm>
            <a:off x="228600" y="2514600"/>
            <a:ext cx="640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/>
              <a:t>1. Anh Thuỷ gặp anh A-lếch-xây ở đâu ?</a:t>
            </a:r>
          </a:p>
        </p:txBody>
      </p:sp>
      <p:sp>
        <p:nvSpPr>
          <p:cNvPr id="8195" name="Text Box 3"/>
          <p:cNvSpPr txBox="1">
            <a:spLocks noChangeArrowheads="1"/>
          </p:cNvSpPr>
          <p:nvPr/>
        </p:nvSpPr>
        <p:spPr bwMode="auto">
          <a:xfrm>
            <a:off x="381000" y="3276600"/>
            <a:ext cx="7467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0" hangingPunct="0">
              <a:spcBef>
                <a:spcPct val="50000"/>
              </a:spcBef>
            </a:pPr>
            <a:r>
              <a:rPr lang="en-US" i="1">
                <a:solidFill>
                  <a:srgbClr val="0000FF"/>
                </a:solidFill>
              </a:rPr>
              <a:t>Hai anh gặp nhau ở công trường xây dựng.</a:t>
            </a:r>
          </a:p>
        </p:txBody>
      </p:sp>
      <p:sp>
        <p:nvSpPr>
          <p:cNvPr id="8196" name="Text Box 4"/>
          <p:cNvSpPr txBox="1">
            <a:spLocks noChangeArrowheads="1"/>
          </p:cNvSpPr>
          <p:nvPr/>
        </p:nvSpPr>
        <p:spPr bwMode="auto">
          <a:xfrm>
            <a:off x="228600" y="2438400"/>
            <a:ext cx="86868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0" hangingPunct="0">
              <a:spcBef>
                <a:spcPct val="50000"/>
              </a:spcBef>
            </a:pPr>
            <a:r>
              <a:rPr lang="en-US"/>
              <a:t>2. Dáng vẻ của anh A-lếch-xây có gì đặc biệt khiến anh Thuỷ chú ý ?</a:t>
            </a:r>
          </a:p>
        </p:txBody>
      </p:sp>
      <p:sp>
        <p:nvSpPr>
          <p:cNvPr id="8197" name="Text Box 5"/>
          <p:cNvSpPr txBox="1">
            <a:spLocks noChangeArrowheads="1"/>
          </p:cNvSpPr>
          <p:nvPr/>
        </p:nvSpPr>
        <p:spPr bwMode="auto">
          <a:xfrm>
            <a:off x="0" y="3505200"/>
            <a:ext cx="87630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indent="228600" algn="just" eaLnBrk="0" hangingPunct="0">
              <a:lnSpc>
                <a:spcPct val="90000"/>
              </a:lnSpc>
              <a:spcBef>
                <a:spcPct val="35000"/>
              </a:spcBef>
            </a:pPr>
            <a:r>
              <a:rPr lang="en-US" i="1">
                <a:solidFill>
                  <a:srgbClr val="0000FF"/>
                </a:solidFill>
              </a:rPr>
              <a:t>- Anh cao lớn, mái tóc vàng óng ửng lên như một mảng nắng.</a:t>
            </a:r>
          </a:p>
          <a:p>
            <a:pPr indent="228600" algn="just" eaLnBrk="0" hangingPunct="0">
              <a:lnSpc>
                <a:spcPct val="90000"/>
              </a:lnSpc>
              <a:spcBef>
                <a:spcPct val="35000"/>
              </a:spcBef>
            </a:pPr>
            <a:r>
              <a:rPr lang="en-US" i="1">
                <a:solidFill>
                  <a:srgbClr val="0000FF"/>
                </a:solidFill>
              </a:rPr>
              <a:t>-Bộ quần áo xanh màu công nhân, thân hình chắc và khoẻ, khuôn mặt to chất phác…</a:t>
            </a:r>
          </a:p>
        </p:txBody>
      </p:sp>
      <p:pic>
        <p:nvPicPr>
          <p:cNvPr id="9222" name="Picture 6" descr="Flwr3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6731000"/>
            <a:ext cx="91440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3" name="Picture 7" descr="Flwr3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-25400"/>
            <a:ext cx="91440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4" name="Picture 8" descr="Flwr30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9029700" y="0"/>
            <a:ext cx="177800" cy="678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5" name="Picture 9" descr="Flwr30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-50800" y="0"/>
            <a:ext cx="177800" cy="678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02" name="ELPH3256.wav">
            <a:hlinkClick r:id="" action="ppaction://media"/>
          </p:cNvPr>
          <p:cNvPicPr>
            <a:picLocks noRot="1" noChangeAspect="1" noChangeArrowheads="1"/>
          </p:cNvPicPr>
          <p:nvPr>
            <a:wavAudioFile r:embed="rId1" name="ELPHRG01.wav"/>
          </p:nvPr>
        </p:nvPicPr>
        <p:blipFill>
          <a:blip r:embed="rId5"/>
          <a:srcRect/>
          <a:stretch>
            <a:fillRect/>
          </a:stretch>
        </p:blipFill>
        <p:spPr bwMode="auto">
          <a:xfrm>
            <a:off x="4343400" y="71628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7" name="Picture 11" descr="Flwr3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400" y="6731000"/>
            <a:ext cx="91440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8" name="Picture 12" descr="Flwr30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9055100" y="0"/>
            <a:ext cx="177800" cy="678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9" name="Picture 13" descr="Flwr30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-25400" y="0"/>
            <a:ext cx="177800" cy="678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30" name="Text Box 14"/>
          <p:cNvSpPr txBox="1">
            <a:spLocks noChangeArrowheads="1"/>
          </p:cNvSpPr>
          <p:nvPr/>
        </p:nvSpPr>
        <p:spPr bwMode="auto">
          <a:xfrm>
            <a:off x="152400" y="138113"/>
            <a:ext cx="88392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u="sng"/>
              <a:t>Môn: Tập đọc</a:t>
            </a:r>
          </a:p>
        </p:txBody>
      </p:sp>
      <p:sp>
        <p:nvSpPr>
          <p:cNvPr id="9231" name="Text Box 15"/>
          <p:cNvSpPr txBox="1">
            <a:spLocks noChangeArrowheads="1"/>
          </p:cNvSpPr>
          <p:nvPr/>
        </p:nvSpPr>
        <p:spPr bwMode="auto">
          <a:xfrm>
            <a:off x="2209800" y="1066800"/>
            <a:ext cx="4495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</a:rPr>
              <a:t>Một chuyên gia máy xúc</a:t>
            </a:r>
          </a:p>
        </p:txBody>
      </p:sp>
      <p:sp>
        <p:nvSpPr>
          <p:cNvPr id="9232" name="Text Box 16"/>
          <p:cNvSpPr txBox="1">
            <a:spLocks noChangeArrowheads="1"/>
          </p:cNvSpPr>
          <p:nvPr/>
        </p:nvSpPr>
        <p:spPr bwMode="auto">
          <a:xfrm>
            <a:off x="1066800" y="1117600"/>
            <a:ext cx="1447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u="sng"/>
              <a:t>Bài dạy</a:t>
            </a:r>
            <a:r>
              <a:rPr lang="en-US"/>
              <a:t>: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3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100" decel="5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300" fill="hold"/>
                                        <p:tgtEl>
                                          <p:spTgt spid="81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300" fill="hold"/>
                                        <p:tgtEl>
                                          <p:spTgt spid="81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0" dur="300"/>
                                        <p:tgtEl>
                                          <p:spTgt spid="81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00"/>
                                        <p:tgtEl>
                                          <p:spTgt spid="81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2" dur="300"/>
                                        <p:tgtEl>
                                          <p:spTgt spid="81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299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55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5" dur="300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300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7" dur="3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299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300"/>
                            </p:stCondLst>
                            <p:childTnLst>
                              <p:par>
                                <p:cTn id="30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3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3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4" dur="300"/>
                                        <p:tgtEl>
                                          <p:spTgt spid="8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50" accel="50000" fill="hold">
                                          <p:stCondLst>
                                            <p:cond delay="15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3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50" accel="50000" fill="hold">
                                          <p:stCondLst>
                                            <p:cond delay="15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3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4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202"/>
                </p:tgtEl>
              </p:cMediaNode>
            </p:audio>
          </p:childTnLst>
        </p:cTn>
      </p:par>
    </p:tnLst>
    <p:bldLst>
      <p:bldP spid="8194" grpId="0"/>
      <p:bldP spid="8194" grpId="1"/>
      <p:bldP spid="8195" grpId="0"/>
      <p:bldP spid="8195" grpId="1"/>
      <p:bldP spid="8196" grpId="0"/>
      <p:bldP spid="819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2"/>
          <p:cNvSpPr txBox="1">
            <a:spLocks noChangeArrowheads="1"/>
          </p:cNvSpPr>
          <p:nvPr/>
        </p:nvSpPr>
        <p:spPr bwMode="auto">
          <a:xfrm>
            <a:off x="0" y="2514600"/>
            <a:ext cx="88392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indent="342900" algn="just" eaLnBrk="0" hangingPunct="0">
              <a:spcBef>
                <a:spcPct val="50000"/>
              </a:spcBef>
            </a:pPr>
            <a:r>
              <a:rPr lang="en-US"/>
              <a:t>3. Cuộc gặp gỡ giữa hai người bạn đồng nghiệp diễn ra như thế nào?</a:t>
            </a:r>
          </a:p>
        </p:txBody>
      </p:sp>
      <p:sp>
        <p:nvSpPr>
          <p:cNvPr id="9219" name="Text Box 3"/>
          <p:cNvSpPr txBox="1">
            <a:spLocks noChangeArrowheads="1"/>
          </p:cNvSpPr>
          <p:nvPr/>
        </p:nvSpPr>
        <p:spPr bwMode="auto">
          <a:xfrm>
            <a:off x="0" y="3265488"/>
            <a:ext cx="8915400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indent="292100" algn="just" eaLnBrk="0" hangingPunct="0">
              <a:spcBef>
                <a:spcPct val="50000"/>
              </a:spcBef>
            </a:pPr>
            <a:r>
              <a:rPr lang="en-US" i="1"/>
              <a:t>Cuộc gặp gỡ giữa hai người bạn đồng nghiệp diễn ra:</a:t>
            </a:r>
            <a:r>
              <a:rPr lang="en-US"/>
              <a:t> </a:t>
            </a:r>
            <a:r>
              <a:rPr lang="en-US" i="1">
                <a:solidFill>
                  <a:srgbClr val="0000FF"/>
                </a:solidFill>
              </a:rPr>
              <a:t>chân thành, hữu nghị, thân thiết, …</a:t>
            </a:r>
          </a:p>
        </p:txBody>
      </p:sp>
      <p:sp>
        <p:nvSpPr>
          <p:cNvPr id="9220" name="Text Box 4"/>
          <p:cNvSpPr txBox="1">
            <a:spLocks noChangeArrowheads="1"/>
          </p:cNvSpPr>
          <p:nvPr/>
        </p:nvSpPr>
        <p:spPr bwMode="auto">
          <a:xfrm>
            <a:off x="0" y="2514600"/>
            <a:ext cx="7543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indent="177800" eaLnBrk="0" hangingPunct="0">
              <a:spcBef>
                <a:spcPct val="50000"/>
              </a:spcBef>
            </a:pPr>
            <a:r>
              <a:rPr lang="en-US"/>
              <a:t>4. Chi tiết nào trong bài khiến em nhớ nhất? Vì sao?</a:t>
            </a:r>
          </a:p>
        </p:txBody>
      </p:sp>
      <p:grpSp>
        <p:nvGrpSpPr>
          <p:cNvPr id="10245" name="Group 5"/>
          <p:cNvGrpSpPr>
            <a:grpSpLocks/>
          </p:cNvGrpSpPr>
          <p:nvPr/>
        </p:nvGrpSpPr>
        <p:grpSpPr bwMode="auto">
          <a:xfrm>
            <a:off x="0" y="6400800"/>
            <a:ext cx="9144000" cy="476250"/>
            <a:chOff x="0" y="4020"/>
            <a:chExt cx="5760" cy="300"/>
          </a:xfrm>
        </p:grpSpPr>
        <p:pic>
          <p:nvPicPr>
            <p:cNvPr id="10252" name="Picture 6" descr="pink_flower_divider_md_wht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0" y="4020"/>
              <a:ext cx="2064" cy="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253" name="Picture 7" descr="pink_flower_divider_md_wht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1824" y="4020"/>
              <a:ext cx="2064" cy="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254" name="Picture 8" descr="pink_flower_divider_md_wht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3696" y="4020"/>
              <a:ext cx="2064" cy="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10246" name="Picture 9" descr="671691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" y="152400"/>
            <a:ext cx="9906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7" name="Picture 10" descr="671691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8229600" y="152400"/>
            <a:ext cx="7620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48" name="Text Box 11"/>
          <p:cNvSpPr txBox="1">
            <a:spLocks noChangeArrowheads="1"/>
          </p:cNvSpPr>
          <p:nvPr/>
        </p:nvSpPr>
        <p:spPr bwMode="auto">
          <a:xfrm>
            <a:off x="152400" y="138113"/>
            <a:ext cx="88392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u="sng"/>
              <a:t>Môn: Tập đọc</a:t>
            </a:r>
          </a:p>
        </p:txBody>
      </p:sp>
      <p:sp>
        <p:nvSpPr>
          <p:cNvPr id="10249" name="Text Box 12"/>
          <p:cNvSpPr txBox="1">
            <a:spLocks noChangeArrowheads="1"/>
          </p:cNvSpPr>
          <p:nvPr/>
        </p:nvSpPr>
        <p:spPr bwMode="auto">
          <a:xfrm>
            <a:off x="2209800" y="1066800"/>
            <a:ext cx="4495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</a:rPr>
              <a:t>Một chuyên gia máy xúc</a:t>
            </a:r>
          </a:p>
        </p:txBody>
      </p:sp>
      <p:sp>
        <p:nvSpPr>
          <p:cNvPr id="10250" name="Text Box 13"/>
          <p:cNvSpPr txBox="1">
            <a:spLocks noChangeArrowheads="1"/>
          </p:cNvSpPr>
          <p:nvPr/>
        </p:nvSpPr>
        <p:spPr bwMode="auto">
          <a:xfrm>
            <a:off x="1066800" y="1117600"/>
            <a:ext cx="1447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u="sng"/>
              <a:t>Bài dạy</a:t>
            </a:r>
            <a:r>
              <a:rPr lang="en-US"/>
              <a:t>:</a:t>
            </a:r>
          </a:p>
        </p:txBody>
      </p:sp>
      <p:sp>
        <p:nvSpPr>
          <p:cNvPr id="10251" name="Rectangle 14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noFill/>
          <a:ln w="57150">
            <a:solidFill>
              <a:srgbClr val="FFFF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2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92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92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92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4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to="" calcmode="lin" valueType="num">
                                      <p:cBhvr>
                                        <p:cTn id="22" dur="1"/>
                                        <p:tgtEl>
                                          <p:spTgt spid="921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to="" calcmode="lin" valueType="num">
                                      <p:cBhvr>
                                        <p:cTn id="26" dur="1"/>
                                        <p:tgtEl>
                                          <p:spTgt spid="921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92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8" grpId="0"/>
      <p:bldP spid="9218" grpId="1"/>
      <p:bldP spid="9219" grpId="0"/>
      <p:bldP spid="9219" grpId="1"/>
      <p:bldP spid="922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2"/>
          <p:cNvSpPr txBox="1">
            <a:spLocks noChangeArrowheads="1"/>
          </p:cNvSpPr>
          <p:nvPr/>
        </p:nvSpPr>
        <p:spPr bwMode="auto">
          <a:xfrm>
            <a:off x="152400" y="1676400"/>
            <a:ext cx="88392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indent="342900" algn="just" eaLnBrk="0" hangingPunct="0">
              <a:spcBef>
                <a:spcPct val="50000"/>
              </a:spcBef>
            </a:pPr>
            <a:r>
              <a:rPr lang="en-US"/>
              <a:t>Bài văn cho thấy tình cảm gì giữa chuyên gia nước bạn với công nhân Việt Nam?</a:t>
            </a:r>
          </a:p>
        </p:txBody>
      </p:sp>
      <p:grpSp>
        <p:nvGrpSpPr>
          <p:cNvPr id="11267" name="Group 3"/>
          <p:cNvGrpSpPr>
            <a:grpSpLocks/>
          </p:cNvGrpSpPr>
          <p:nvPr/>
        </p:nvGrpSpPr>
        <p:grpSpPr bwMode="auto">
          <a:xfrm>
            <a:off x="0" y="6400800"/>
            <a:ext cx="9144000" cy="476250"/>
            <a:chOff x="0" y="4020"/>
            <a:chExt cx="5760" cy="300"/>
          </a:xfrm>
        </p:grpSpPr>
        <p:pic>
          <p:nvPicPr>
            <p:cNvPr id="11277" name="Picture 4" descr="pink_flower_divider_md_wht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0" y="4020"/>
              <a:ext cx="2064" cy="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1278" name="Picture 5" descr="pink_flower_divider_md_wht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824" y="4020"/>
              <a:ext cx="2064" cy="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1279" name="Picture 6" descr="pink_flower_divider_md_wht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696" y="4020"/>
              <a:ext cx="2064" cy="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11268" name="Picture 7" descr="671691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6200" y="152400"/>
            <a:ext cx="9906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69" name="Picture 8" descr="671691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flipH="1">
            <a:off x="8229600" y="152400"/>
            <a:ext cx="7620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9" name="ELPH3287.wav">
            <a:hlinkClick r:id="" action="ppaction://media"/>
          </p:cNvPr>
          <p:cNvPicPr>
            <a:picLocks noRot="1" noChangeAspect="1" noChangeArrowheads="1"/>
          </p:cNvPicPr>
          <p:nvPr>
            <a:wavAudioFile r:embed="rId1" name="ELPHRG01.wav"/>
          </p:nvPr>
        </p:nvPicPr>
        <p:blipFill>
          <a:blip r:embed="rId5"/>
          <a:srcRect/>
          <a:stretch>
            <a:fillRect/>
          </a:stretch>
        </p:blipFill>
        <p:spPr bwMode="auto">
          <a:xfrm>
            <a:off x="4419600" y="74676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71" name="Text Box 10"/>
          <p:cNvSpPr txBox="1">
            <a:spLocks noChangeArrowheads="1"/>
          </p:cNvSpPr>
          <p:nvPr/>
        </p:nvSpPr>
        <p:spPr bwMode="auto">
          <a:xfrm>
            <a:off x="152400" y="138113"/>
            <a:ext cx="88392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u="sng"/>
              <a:t>Môn: Tập đọc</a:t>
            </a:r>
          </a:p>
        </p:txBody>
      </p:sp>
      <p:sp>
        <p:nvSpPr>
          <p:cNvPr id="10251" name="Text Box 11"/>
          <p:cNvSpPr txBox="1">
            <a:spLocks noChangeArrowheads="1"/>
          </p:cNvSpPr>
          <p:nvPr/>
        </p:nvSpPr>
        <p:spPr bwMode="auto">
          <a:xfrm>
            <a:off x="990600" y="1524000"/>
            <a:ext cx="1752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CC0099"/>
                </a:solidFill>
              </a:rPr>
              <a:t>Nội dung:</a:t>
            </a:r>
          </a:p>
        </p:txBody>
      </p:sp>
      <p:sp>
        <p:nvSpPr>
          <p:cNvPr id="10252" name="AutoShape 12"/>
          <p:cNvSpPr>
            <a:spLocks noChangeArrowheads="1"/>
          </p:cNvSpPr>
          <p:nvPr/>
        </p:nvSpPr>
        <p:spPr bwMode="auto">
          <a:xfrm>
            <a:off x="1981200" y="2057400"/>
            <a:ext cx="6477000" cy="1447800"/>
          </a:xfrm>
          <a:prstGeom prst="wedgeRoundRectCallout">
            <a:avLst>
              <a:gd name="adj1" fmla="val -42477"/>
              <a:gd name="adj2" fmla="val -62500"/>
              <a:gd name="adj3" fmla="val 16667"/>
            </a:avLst>
          </a:prstGeom>
          <a:solidFill>
            <a:schemeClr val="accent1"/>
          </a:solidFill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/>
          <a:lstStyle/>
          <a:p>
            <a:pPr indent="342900" algn="just">
              <a:lnSpc>
                <a:spcPct val="120000"/>
              </a:lnSpc>
              <a:spcBef>
                <a:spcPct val="10000"/>
              </a:spcBef>
            </a:pPr>
            <a:r>
              <a:rPr lang="en-US" sz="2800">
                <a:solidFill>
                  <a:srgbClr val="0000FF"/>
                </a:solidFill>
              </a:rPr>
              <a:t>Tình hữu nghị của chuyên gia nước bạn với công nhân Việt Nam.</a:t>
            </a:r>
          </a:p>
        </p:txBody>
      </p:sp>
      <p:sp>
        <p:nvSpPr>
          <p:cNvPr id="11274" name="Text Box 13"/>
          <p:cNvSpPr txBox="1">
            <a:spLocks noChangeArrowheads="1"/>
          </p:cNvSpPr>
          <p:nvPr/>
        </p:nvSpPr>
        <p:spPr bwMode="auto">
          <a:xfrm>
            <a:off x="2209800" y="1066800"/>
            <a:ext cx="4495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</a:rPr>
              <a:t>Một chuyên gia máy xúc</a:t>
            </a:r>
          </a:p>
        </p:txBody>
      </p:sp>
      <p:sp>
        <p:nvSpPr>
          <p:cNvPr id="11275" name="Text Box 14"/>
          <p:cNvSpPr txBox="1">
            <a:spLocks noChangeArrowheads="1"/>
          </p:cNvSpPr>
          <p:nvPr/>
        </p:nvSpPr>
        <p:spPr bwMode="auto">
          <a:xfrm>
            <a:off x="1066800" y="1117600"/>
            <a:ext cx="1447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u="sng"/>
              <a:t>Bài dạy</a:t>
            </a:r>
            <a:r>
              <a:rPr lang="en-US"/>
              <a:t>:</a:t>
            </a:r>
          </a:p>
        </p:txBody>
      </p:sp>
      <p:sp>
        <p:nvSpPr>
          <p:cNvPr id="11276" name="Rectangle 15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noFill/>
          <a:ln w="57150">
            <a:solidFill>
              <a:srgbClr val="FFFF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4" dur="500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0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5" presetClass="entr" presetSubtype="0" repeatCount="200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02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32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0249"/>
                </p:tgtEl>
              </p:cMediaNode>
            </p:audio>
          </p:childTnLst>
        </p:cTn>
      </p:par>
    </p:tnLst>
    <p:bldLst>
      <p:bldP spid="10242" grpId="0"/>
      <p:bldP spid="10242" grpId="1"/>
      <p:bldP spid="10251" grpId="0"/>
      <p:bldP spid="10252" grpId="0" animBg="1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</TotalTime>
  <Words>505</Words>
  <Application>Microsoft Office PowerPoint</Application>
  <PresentationFormat>On-screen Show (4:3)</PresentationFormat>
  <Paragraphs>73</Paragraphs>
  <Slides>13</Slides>
  <Notes>0</Notes>
  <HiddenSlides>0</HiddenSlides>
  <MMClips>5</MMClips>
  <ScaleCrop>false</ScaleCrop>
  <HeadingPairs>
    <vt:vector size="8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0</vt:i4>
      </vt:variant>
      <vt:variant>
        <vt:lpstr>Slide Titles</vt:lpstr>
      </vt:variant>
      <vt:variant>
        <vt:i4>13</vt:i4>
      </vt:variant>
    </vt:vector>
  </HeadingPairs>
  <TitlesOfParts>
    <vt:vector size="15" baseType="lpstr">
      <vt:lpstr>Arial</vt:lpstr>
      <vt:lpstr>Default Design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Company>PHONG VU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PHÒNG GIÁO DỤC VÀ ĐÀO TẠO CHÂU THÀNH. TRƯỜNG TIỂU HỌC LONG TRÌ</dc:title>
  <dc:creator>TRUNG TAM BAO HANH</dc:creator>
  <cp:lastModifiedBy>CSTeam</cp:lastModifiedBy>
  <cp:revision>101</cp:revision>
  <dcterms:created xsi:type="dcterms:W3CDTF">2011-09-18T17:15:25Z</dcterms:created>
  <dcterms:modified xsi:type="dcterms:W3CDTF">2016-06-30T02:55:41Z</dcterms:modified>
</cp:coreProperties>
</file>