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  <p:sldId id="256" r:id="rId3"/>
    <p:sldId id="259" r:id="rId4"/>
    <p:sldId id="260" r:id="rId5"/>
    <p:sldId id="261" r:id="rId6"/>
    <p:sldId id="262" r:id="rId7"/>
    <p:sldId id="263" r:id="rId8"/>
    <p:sldId id="265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15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FD9BF-E925-4050-98D2-1621D1E049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A1BCD2-BE3A-418F-A08C-80A23FF8AA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0AF961-8306-4C6F-A170-A397602E39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EDA07B-F101-431C-873B-022643002D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8E6A2-9BA7-49E0-85B7-37D5E7F508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F413B-C79E-480A-BBB3-C2EBDBCFAD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AB74E5-A064-4553-9F9D-5871AD8427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73DDB8-F913-4F8F-BCCC-E6CBAB8381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5B3C0-7B53-4F30-AD12-9B22801FFF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F8269-ED2C-4CAA-A416-1C4724718E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2E158-269E-4352-9B20-646AD9053D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8A7BD79-6EC3-4020-9276-3EF1A0E101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5126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27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28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30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5131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33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3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3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>
            <a:off x="1258888" y="188913"/>
            <a:ext cx="4933950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28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3075" name="WordArt 3"/>
          <p:cNvSpPr>
            <a:spLocks noChangeArrowheads="1" noChangeShapeType="1" noTextEdit="1"/>
          </p:cNvSpPr>
          <p:nvPr/>
        </p:nvSpPr>
        <p:spPr bwMode="auto">
          <a:xfrm>
            <a:off x="3059113" y="765175"/>
            <a:ext cx="1057275" cy="342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Tập đọc </a:t>
            </a:r>
            <a:endParaRPr lang="en-US" sz="24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79388" y="2422525"/>
            <a:ext cx="68405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* Kiểm tra bài cũ :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14313" y="2928938"/>
            <a:ext cx="892968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- Em hãy </a:t>
            </a:r>
            <a:r>
              <a:rPr lang="vi-VN" sz="2400" b="1">
                <a:latin typeface="Arial" charset="0"/>
              </a:rPr>
              <a:t>đ</a:t>
            </a:r>
            <a:r>
              <a:rPr lang="en-US" sz="2400" b="1">
                <a:latin typeface="Arial" charset="0"/>
              </a:rPr>
              <a:t>ọc thuộc lòng bài th</a:t>
            </a:r>
            <a:r>
              <a:rPr lang="vi-VN" sz="2400" b="1">
                <a:latin typeface="Arial" charset="0"/>
              </a:rPr>
              <a:t>ơ</a:t>
            </a:r>
            <a:r>
              <a:rPr lang="en-US" sz="2400" b="1">
                <a:latin typeface="Arial" charset="0"/>
              </a:rPr>
              <a:t> “Sắc màu em yêu” và trả lời câu hỏi : Bạn nhỏ yêu những sắc màu nào ? Vì sao? 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214313" y="3929063"/>
            <a:ext cx="8640762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2400" b="1">
                <a:latin typeface="Arial" charset="0"/>
              </a:rPr>
              <a:t>Bạn nhỏ yêu tất cả các sắc màu của </a:t>
            </a:r>
            <a:r>
              <a:rPr lang="vi-VN" sz="2400" b="1">
                <a:latin typeface="Arial" charset="0"/>
              </a:rPr>
              <a:t>đ</a:t>
            </a:r>
            <a:r>
              <a:rPr lang="en-US" sz="2400" b="1">
                <a:latin typeface="Arial" charset="0"/>
              </a:rPr>
              <a:t>ất n</a:t>
            </a:r>
            <a:r>
              <a:rPr lang="vi-VN" sz="2400" b="1">
                <a:latin typeface="Arial" charset="0"/>
              </a:rPr>
              <a:t>ư</a:t>
            </a:r>
            <a:r>
              <a:rPr lang="en-US" sz="2400" b="1">
                <a:latin typeface="Arial" charset="0"/>
              </a:rPr>
              <a:t>ớc 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400" b="1">
                <a:latin typeface="Arial" charset="0"/>
              </a:rPr>
              <a:t> Vì những sắc màu ấy gắn với những cảnh vật và con ng</a:t>
            </a:r>
            <a:r>
              <a:rPr lang="vi-VN" sz="2400" b="1">
                <a:latin typeface="Arial" charset="0"/>
              </a:rPr>
              <a:t>ư</a:t>
            </a:r>
            <a:r>
              <a:rPr lang="en-US" sz="2400" b="1">
                <a:latin typeface="Arial" charset="0"/>
              </a:rPr>
              <a:t>ời của </a:t>
            </a:r>
            <a:r>
              <a:rPr lang="vi-VN" sz="2400" b="1">
                <a:latin typeface="Arial" charset="0"/>
              </a:rPr>
              <a:t>đ</a:t>
            </a:r>
            <a:r>
              <a:rPr lang="en-US" sz="2400" b="1">
                <a:latin typeface="Arial" charset="0"/>
              </a:rPr>
              <a:t>ất n</a:t>
            </a:r>
            <a:r>
              <a:rPr lang="vi-VN" sz="2400" b="1">
                <a:latin typeface="Arial" charset="0"/>
              </a:rPr>
              <a:t>ư</a:t>
            </a:r>
            <a:r>
              <a:rPr lang="en-US" sz="2400" b="1">
                <a:latin typeface="Arial" charset="0"/>
              </a:rPr>
              <a:t>ớc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7" grpId="0"/>
      <p:bldP spid="3077" grpId="1"/>
      <p:bldP spid="308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4"/>
          <p:cNvSpPr>
            <a:spLocks noChangeArrowheads="1" noChangeShapeType="1" noTextEdit="1"/>
          </p:cNvSpPr>
          <p:nvPr/>
        </p:nvSpPr>
        <p:spPr bwMode="auto">
          <a:xfrm>
            <a:off x="3059113" y="765175"/>
            <a:ext cx="1057275" cy="342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Tập đọc </a:t>
            </a:r>
            <a:endParaRPr lang="en-US" sz="24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79388" y="4221163"/>
            <a:ext cx="896461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- Bài th</a:t>
            </a:r>
            <a:r>
              <a:rPr lang="vi-VN" sz="2400" b="1">
                <a:latin typeface="Arial" charset="0"/>
              </a:rPr>
              <a:t>ơ</a:t>
            </a:r>
            <a:r>
              <a:rPr lang="en-US" sz="2400" b="1">
                <a:latin typeface="Arial" charset="0"/>
              </a:rPr>
              <a:t> nói lên tình yêu quê h</a:t>
            </a:r>
            <a:r>
              <a:rPr lang="vi-VN" sz="2400" b="1">
                <a:latin typeface="Arial" charset="0"/>
              </a:rPr>
              <a:t>ươ</a:t>
            </a:r>
            <a:r>
              <a:rPr lang="en-US" sz="2400" b="1">
                <a:latin typeface="Arial" charset="0"/>
              </a:rPr>
              <a:t>ng, </a:t>
            </a:r>
            <a:r>
              <a:rPr lang="vi-VN" sz="2400" b="1">
                <a:latin typeface="Arial" charset="0"/>
              </a:rPr>
              <a:t>đ</a:t>
            </a:r>
            <a:r>
              <a:rPr lang="en-US" sz="2400" b="1">
                <a:latin typeface="Arial" charset="0"/>
              </a:rPr>
              <a:t>ất n</a:t>
            </a:r>
            <a:r>
              <a:rPr lang="vi-VN" sz="2400" b="1">
                <a:latin typeface="Arial" charset="0"/>
              </a:rPr>
              <a:t>ư</a:t>
            </a:r>
            <a:r>
              <a:rPr lang="en-US" sz="2400" b="1">
                <a:latin typeface="Arial" charset="0"/>
              </a:rPr>
              <a:t>ớc với những sắc màu ,những con ng</a:t>
            </a:r>
            <a:r>
              <a:rPr lang="vi-VN" sz="2400" b="1">
                <a:latin typeface="Arial" charset="0"/>
              </a:rPr>
              <a:t>ư</a:t>
            </a:r>
            <a:r>
              <a:rPr lang="en-US" sz="2400" b="1">
                <a:latin typeface="Arial" charset="0"/>
              </a:rPr>
              <a:t>ời và sự vật </a:t>
            </a:r>
            <a:r>
              <a:rPr lang="vi-VN" sz="2400" b="1">
                <a:latin typeface="Arial" charset="0"/>
              </a:rPr>
              <a:t>đ</a:t>
            </a:r>
            <a:r>
              <a:rPr lang="en-US" sz="2400" b="1">
                <a:latin typeface="Arial" charset="0"/>
              </a:rPr>
              <a:t>áng yêu của bạn nhỏ </a:t>
            </a:r>
          </a:p>
        </p:txBody>
      </p:sp>
      <p:sp>
        <p:nvSpPr>
          <p:cNvPr id="4100" name="Text Box 8"/>
          <p:cNvSpPr txBox="1">
            <a:spLocks noChangeArrowheads="1"/>
          </p:cNvSpPr>
          <p:nvPr/>
        </p:nvSpPr>
        <p:spPr bwMode="auto">
          <a:xfrm>
            <a:off x="179388" y="2422525"/>
            <a:ext cx="68405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* Kiểm tra bài cũ :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179388" y="2997200"/>
            <a:ext cx="9288462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2400" b="1">
                <a:latin typeface="Arial" charset="0"/>
              </a:rPr>
              <a:t>Em hãy </a:t>
            </a:r>
            <a:r>
              <a:rPr lang="vi-VN" sz="2400" b="1">
                <a:latin typeface="Arial" charset="0"/>
              </a:rPr>
              <a:t>đ</a:t>
            </a:r>
            <a:r>
              <a:rPr lang="en-US" sz="2400" b="1">
                <a:latin typeface="Arial" charset="0"/>
              </a:rPr>
              <a:t>ọc thuộc lòng bài th</a:t>
            </a:r>
            <a:r>
              <a:rPr lang="vi-VN" sz="2400" b="1">
                <a:latin typeface="Arial" charset="0"/>
              </a:rPr>
              <a:t>ơ</a:t>
            </a:r>
            <a:r>
              <a:rPr lang="en-US" sz="2400" b="1">
                <a:latin typeface="Arial" charset="0"/>
              </a:rPr>
              <a:t> “Sắc màu em yêu” và trả lời câu hỏi : 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400" b="1">
                <a:latin typeface="Arial" charset="0"/>
              </a:rPr>
              <a:t>* Bài th</a:t>
            </a:r>
            <a:r>
              <a:rPr lang="vi-VN" sz="2400" b="1">
                <a:latin typeface="Arial" charset="0"/>
              </a:rPr>
              <a:t>ơ</a:t>
            </a:r>
            <a:r>
              <a:rPr lang="en-US" sz="2400" b="1">
                <a:latin typeface="Arial" charset="0"/>
              </a:rPr>
              <a:t> nói lên </a:t>
            </a:r>
            <a:r>
              <a:rPr lang="vi-VN" sz="2400" b="1">
                <a:latin typeface="Arial" charset="0"/>
              </a:rPr>
              <a:t>đ</a:t>
            </a:r>
            <a:r>
              <a:rPr lang="en-US" sz="2400" b="1">
                <a:latin typeface="Arial" charset="0"/>
              </a:rPr>
              <a:t>iều gì về tình cảm của bạn nhỏ </a:t>
            </a:r>
            <a:r>
              <a:rPr lang="vi-VN" sz="2400" b="1">
                <a:latin typeface="Arial" charset="0"/>
              </a:rPr>
              <a:t>đ</a:t>
            </a:r>
            <a:r>
              <a:rPr lang="en-US" sz="2400" b="1">
                <a:latin typeface="Arial" charset="0"/>
              </a:rPr>
              <a:t>ối với </a:t>
            </a:r>
            <a:r>
              <a:rPr lang="vi-VN" sz="2400" b="1">
                <a:latin typeface="Arial" charset="0"/>
              </a:rPr>
              <a:t>đ</a:t>
            </a:r>
            <a:r>
              <a:rPr lang="en-US" sz="2400" b="1">
                <a:latin typeface="Arial" charset="0"/>
              </a:rPr>
              <a:t>ất n</a:t>
            </a:r>
            <a:r>
              <a:rPr lang="vi-VN" sz="2400" b="1">
                <a:latin typeface="Arial" charset="0"/>
              </a:rPr>
              <a:t>ư</a:t>
            </a:r>
            <a:r>
              <a:rPr lang="en-US" sz="2400" b="1">
                <a:latin typeface="Arial" charset="0"/>
              </a:rPr>
              <a:t>ớc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/>
      <p:bldP spid="2057" grpId="0"/>
      <p:bldP spid="205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4"/>
          <p:cNvSpPr>
            <a:spLocks noChangeArrowheads="1" noChangeShapeType="1" noTextEdit="1"/>
          </p:cNvSpPr>
          <p:nvPr/>
        </p:nvSpPr>
        <p:spPr bwMode="auto">
          <a:xfrm>
            <a:off x="3059113" y="765175"/>
            <a:ext cx="1057275" cy="342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0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Tập đọc </a:t>
            </a:r>
            <a:endParaRPr lang="en-US" sz="20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9221" name="WordArt 5"/>
          <p:cNvSpPr>
            <a:spLocks noChangeArrowheads="1" noChangeShapeType="1" noTextEdit="1"/>
          </p:cNvSpPr>
          <p:nvPr/>
        </p:nvSpPr>
        <p:spPr bwMode="auto">
          <a:xfrm>
            <a:off x="2124075" y="1196975"/>
            <a:ext cx="3400425" cy="4000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24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LÒNG DÂN </a:t>
            </a:r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 flipH="1">
            <a:off x="4427538" y="2420938"/>
            <a:ext cx="0" cy="4437062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903288" y="2419350"/>
            <a:ext cx="2387600" cy="407988"/>
            <a:chOff x="912" y="799"/>
            <a:chExt cx="1504" cy="305"/>
          </a:xfrm>
        </p:grpSpPr>
        <p:sp>
          <p:nvSpPr>
            <p:cNvPr id="5142" name="AutoShape 9"/>
            <p:cNvSpPr>
              <a:spLocks noChangeArrowheads="1"/>
            </p:cNvSpPr>
            <p:nvPr/>
          </p:nvSpPr>
          <p:spPr bwMode="auto">
            <a:xfrm>
              <a:off x="912" y="799"/>
              <a:ext cx="1504" cy="305"/>
            </a:xfrm>
            <a:prstGeom prst="flowChartAlternateProcess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CC66FF"/>
                </a:gs>
                <a:gs pos="100000">
                  <a:srgbClr val="CCFFCC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Arial" charset="0"/>
              </a:endParaRPr>
            </a:p>
          </p:txBody>
        </p:sp>
        <p:sp>
          <p:nvSpPr>
            <p:cNvPr id="5143" name="WordArt 10"/>
            <p:cNvSpPr>
              <a:spLocks noChangeArrowheads="1" noChangeShapeType="1" noTextEdit="1"/>
            </p:cNvSpPr>
            <p:nvPr/>
          </p:nvSpPr>
          <p:spPr bwMode="auto">
            <a:xfrm>
              <a:off x="1104" y="849"/>
              <a:ext cx="1152" cy="19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LUYỆN ĐỌC</a:t>
              </a:r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5511800" y="2346325"/>
            <a:ext cx="2362200" cy="404813"/>
            <a:chOff x="3504" y="801"/>
            <a:chExt cx="1488" cy="303"/>
          </a:xfrm>
        </p:grpSpPr>
        <p:sp>
          <p:nvSpPr>
            <p:cNvPr id="5140" name="AutoShape 12"/>
            <p:cNvSpPr>
              <a:spLocks noChangeArrowheads="1"/>
            </p:cNvSpPr>
            <p:nvPr/>
          </p:nvSpPr>
          <p:spPr bwMode="auto">
            <a:xfrm>
              <a:off x="3504" y="801"/>
              <a:ext cx="1488" cy="303"/>
            </a:xfrm>
            <a:prstGeom prst="flowChartAlternateProcess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CC66FF"/>
                </a:gs>
                <a:gs pos="100000">
                  <a:srgbClr val="CCFFCC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Arial" charset="0"/>
              </a:endParaRPr>
            </a:p>
          </p:txBody>
        </p:sp>
        <p:sp>
          <p:nvSpPr>
            <p:cNvPr id="5141" name="WordArt 13"/>
            <p:cNvSpPr>
              <a:spLocks noChangeArrowheads="1" noChangeShapeType="1" noTextEdit="1"/>
            </p:cNvSpPr>
            <p:nvPr/>
          </p:nvSpPr>
          <p:spPr bwMode="auto">
            <a:xfrm>
              <a:off x="3664" y="821"/>
              <a:ext cx="1152" cy="1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TÌM HIỂU BÀI</a:t>
              </a:r>
            </a:p>
          </p:txBody>
        </p:sp>
      </p:grp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5580063" y="1484313"/>
            <a:ext cx="35639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( </a:t>
            </a:r>
            <a:r>
              <a:rPr lang="en-US" sz="2000" b="1">
                <a:latin typeface="Arial" charset="0"/>
              </a:rPr>
              <a:t>Theo Nguyễn V</a:t>
            </a:r>
            <a:r>
              <a:rPr lang="vi-VN" sz="2000" b="1">
                <a:latin typeface="Arial" charset="0"/>
              </a:rPr>
              <a:t>ă</a:t>
            </a:r>
            <a:r>
              <a:rPr lang="en-US" sz="2000" b="1">
                <a:latin typeface="Arial" charset="0"/>
              </a:rPr>
              <a:t>n Xe )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468313" y="2997200"/>
            <a:ext cx="2016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quẹo 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468313" y="3573463"/>
            <a:ext cx="2016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xẳng giọng </a:t>
            </a:r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468313" y="4149725"/>
            <a:ext cx="2016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dỗ dành </a:t>
            </a:r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468313" y="4724400"/>
            <a:ext cx="2016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nghẹn ngào </a:t>
            </a:r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4643438" y="2924175"/>
            <a:ext cx="8651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Cai; </a:t>
            </a:r>
          </a:p>
        </p:txBody>
      </p:sp>
      <p:sp>
        <p:nvSpPr>
          <p:cNvPr id="9238" name="Text Box 22"/>
          <p:cNvSpPr txBox="1">
            <a:spLocks noChangeArrowheads="1"/>
          </p:cNvSpPr>
          <p:nvPr/>
        </p:nvSpPr>
        <p:spPr bwMode="auto">
          <a:xfrm>
            <a:off x="5219700" y="2924175"/>
            <a:ext cx="1657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hổng thấy;  </a:t>
            </a:r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6804025" y="2924175"/>
            <a:ext cx="1657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Thiệt ; </a:t>
            </a: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7812088" y="2924175"/>
            <a:ext cx="1657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quẹo vô </a:t>
            </a:r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4716463" y="3500438"/>
            <a:ext cx="86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Lẹ; </a:t>
            </a:r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5508625" y="3500438"/>
            <a:ext cx="86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ráng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4572000" y="4076700"/>
            <a:ext cx="4572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1. Chú cán bộ gặp chuyện gì nguy hiểm ?</a:t>
            </a:r>
          </a:p>
        </p:txBody>
      </p: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4572000" y="5229225"/>
            <a:ext cx="4572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Chú bị bọn giặc r</a:t>
            </a:r>
            <a:r>
              <a:rPr lang="vi-VN" sz="2000" b="1">
                <a:latin typeface="Arial" charset="0"/>
              </a:rPr>
              <a:t>ư</a:t>
            </a:r>
            <a:r>
              <a:rPr lang="en-US" sz="2000" b="1">
                <a:latin typeface="Arial" charset="0"/>
              </a:rPr>
              <a:t>ợt 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uổi bắt ,chạy vào nhà dì N</a:t>
            </a:r>
            <a:r>
              <a:rPr lang="vi-VN" sz="2000" b="1">
                <a:latin typeface="Arial" charset="0"/>
              </a:rPr>
              <a:t>ă</a:t>
            </a:r>
            <a:r>
              <a:rPr lang="en-US" sz="2000" b="1">
                <a:latin typeface="Arial" charset="0"/>
              </a:rPr>
              <a:t>m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animBg="1"/>
      <p:bldP spid="9223" grpId="0" animBg="1"/>
      <p:bldP spid="9230" grpId="0"/>
      <p:bldP spid="9231" grpId="0"/>
      <p:bldP spid="9232" grpId="0"/>
      <p:bldP spid="9233" grpId="0"/>
      <p:bldP spid="9236" grpId="0"/>
      <p:bldP spid="9237" grpId="0"/>
      <p:bldP spid="9238" grpId="0"/>
      <p:bldP spid="9239" grpId="0"/>
      <p:bldP spid="9240" grpId="0"/>
      <p:bldP spid="9242" grpId="0"/>
      <p:bldP spid="9243" grpId="0"/>
      <p:bldP spid="9244" grpId="0"/>
      <p:bldP spid="92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4"/>
          <p:cNvSpPr>
            <a:spLocks noChangeArrowheads="1" noChangeShapeType="1" noTextEdit="1"/>
          </p:cNvSpPr>
          <p:nvPr/>
        </p:nvSpPr>
        <p:spPr bwMode="auto">
          <a:xfrm>
            <a:off x="3059113" y="765175"/>
            <a:ext cx="1057275" cy="342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0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Tập đọc </a:t>
            </a:r>
            <a:endParaRPr lang="en-US" sz="20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147" name="WordArt 5"/>
          <p:cNvSpPr>
            <a:spLocks noChangeArrowheads="1" noChangeShapeType="1" noTextEdit="1"/>
          </p:cNvSpPr>
          <p:nvPr/>
        </p:nvSpPr>
        <p:spPr bwMode="auto">
          <a:xfrm>
            <a:off x="2124075" y="1196975"/>
            <a:ext cx="3400425" cy="4000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24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LÒNG DÂN </a:t>
            </a:r>
          </a:p>
        </p:txBody>
      </p:sp>
      <p:sp>
        <p:nvSpPr>
          <p:cNvPr id="6148" name="Text Box 7"/>
          <p:cNvSpPr txBox="1">
            <a:spLocks noChangeArrowheads="1"/>
          </p:cNvSpPr>
          <p:nvPr/>
        </p:nvSpPr>
        <p:spPr bwMode="auto">
          <a:xfrm>
            <a:off x="5580063" y="1484313"/>
            <a:ext cx="35639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( </a:t>
            </a:r>
            <a:r>
              <a:rPr lang="en-US" sz="2000" b="1">
                <a:latin typeface="Arial" charset="0"/>
              </a:rPr>
              <a:t>Theo Nguyễn V</a:t>
            </a:r>
            <a:r>
              <a:rPr lang="vi-VN" sz="2000" b="1">
                <a:latin typeface="Arial" charset="0"/>
              </a:rPr>
              <a:t>ă</a:t>
            </a:r>
            <a:r>
              <a:rPr lang="en-US" sz="2000" b="1">
                <a:latin typeface="Arial" charset="0"/>
              </a:rPr>
              <a:t>n Xe )</a:t>
            </a:r>
          </a:p>
        </p:txBody>
      </p:sp>
      <p:sp>
        <p:nvSpPr>
          <p:cNvPr id="6149" name="Line 8"/>
          <p:cNvSpPr>
            <a:spLocks noChangeShapeType="1"/>
          </p:cNvSpPr>
          <p:nvPr/>
        </p:nvSpPr>
        <p:spPr bwMode="auto">
          <a:xfrm flipH="1">
            <a:off x="4427538" y="2420938"/>
            <a:ext cx="0" cy="4437062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150" name="Group 9"/>
          <p:cNvGrpSpPr>
            <a:grpSpLocks/>
          </p:cNvGrpSpPr>
          <p:nvPr/>
        </p:nvGrpSpPr>
        <p:grpSpPr bwMode="auto">
          <a:xfrm>
            <a:off x="903288" y="2419350"/>
            <a:ext cx="2387600" cy="407988"/>
            <a:chOff x="912" y="799"/>
            <a:chExt cx="1504" cy="305"/>
          </a:xfrm>
        </p:grpSpPr>
        <p:sp>
          <p:nvSpPr>
            <p:cNvPr id="6166" name="AutoShape 10"/>
            <p:cNvSpPr>
              <a:spLocks noChangeArrowheads="1"/>
            </p:cNvSpPr>
            <p:nvPr/>
          </p:nvSpPr>
          <p:spPr bwMode="auto">
            <a:xfrm>
              <a:off x="912" y="799"/>
              <a:ext cx="1504" cy="305"/>
            </a:xfrm>
            <a:prstGeom prst="flowChartAlternateProcess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CC66FF"/>
                </a:gs>
                <a:gs pos="100000">
                  <a:srgbClr val="CCFFCC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Arial" charset="0"/>
              </a:endParaRPr>
            </a:p>
          </p:txBody>
        </p:sp>
        <p:sp>
          <p:nvSpPr>
            <p:cNvPr id="6167" name="WordArt 11"/>
            <p:cNvSpPr>
              <a:spLocks noChangeArrowheads="1" noChangeShapeType="1" noTextEdit="1"/>
            </p:cNvSpPr>
            <p:nvPr/>
          </p:nvSpPr>
          <p:spPr bwMode="auto">
            <a:xfrm>
              <a:off x="1104" y="849"/>
              <a:ext cx="1152" cy="19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LUYỆN ĐỌC</a:t>
              </a:r>
            </a:p>
          </p:txBody>
        </p:sp>
      </p:grpSp>
      <p:grpSp>
        <p:nvGrpSpPr>
          <p:cNvPr id="6151" name="Group 12"/>
          <p:cNvGrpSpPr>
            <a:grpSpLocks/>
          </p:cNvGrpSpPr>
          <p:nvPr/>
        </p:nvGrpSpPr>
        <p:grpSpPr bwMode="auto">
          <a:xfrm>
            <a:off x="5511800" y="2346325"/>
            <a:ext cx="2362200" cy="404813"/>
            <a:chOff x="3504" y="801"/>
            <a:chExt cx="1488" cy="303"/>
          </a:xfrm>
        </p:grpSpPr>
        <p:sp>
          <p:nvSpPr>
            <p:cNvPr id="6164" name="AutoShape 13"/>
            <p:cNvSpPr>
              <a:spLocks noChangeArrowheads="1"/>
            </p:cNvSpPr>
            <p:nvPr/>
          </p:nvSpPr>
          <p:spPr bwMode="auto">
            <a:xfrm>
              <a:off x="3504" y="801"/>
              <a:ext cx="1488" cy="303"/>
            </a:xfrm>
            <a:prstGeom prst="flowChartAlternateProcess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CC66FF"/>
                </a:gs>
                <a:gs pos="100000">
                  <a:srgbClr val="CCFFCC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Arial" charset="0"/>
              </a:endParaRPr>
            </a:p>
          </p:txBody>
        </p:sp>
        <p:sp>
          <p:nvSpPr>
            <p:cNvPr id="6165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3664" y="821"/>
              <a:ext cx="1152" cy="1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TÌM HIỂU BÀI</a:t>
              </a:r>
            </a:p>
          </p:txBody>
        </p:sp>
      </p:grpSp>
      <p:sp>
        <p:nvSpPr>
          <p:cNvPr id="6152" name="Text Box 15"/>
          <p:cNvSpPr txBox="1">
            <a:spLocks noChangeArrowheads="1"/>
          </p:cNvSpPr>
          <p:nvPr/>
        </p:nvSpPr>
        <p:spPr bwMode="auto">
          <a:xfrm>
            <a:off x="468313" y="2997200"/>
            <a:ext cx="2016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quẹo </a:t>
            </a:r>
          </a:p>
        </p:txBody>
      </p:sp>
      <p:sp>
        <p:nvSpPr>
          <p:cNvPr id="6153" name="Text Box 16"/>
          <p:cNvSpPr txBox="1">
            <a:spLocks noChangeArrowheads="1"/>
          </p:cNvSpPr>
          <p:nvPr/>
        </p:nvSpPr>
        <p:spPr bwMode="auto">
          <a:xfrm>
            <a:off x="468313" y="3573463"/>
            <a:ext cx="2016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xẳng giọng </a:t>
            </a:r>
          </a:p>
        </p:txBody>
      </p:sp>
      <p:sp>
        <p:nvSpPr>
          <p:cNvPr id="6154" name="Text Box 17"/>
          <p:cNvSpPr txBox="1">
            <a:spLocks noChangeArrowheads="1"/>
          </p:cNvSpPr>
          <p:nvPr/>
        </p:nvSpPr>
        <p:spPr bwMode="auto">
          <a:xfrm>
            <a:off x="468313" y="4149725"/>
            <a:ext cx="2016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dỗ dành </a:t>
            </a:r>
          </a:p>
        </p:txBody>
      </p:sp>
      <p:sp>
        <p:nvSpPr>
          <p:cNvPr id="6155" name="Text Box 18"/>
          <p:cNvSpPr txBox="1">
            <a:spLocks noChangeArrowheads="1"/>
          </p:cNvSpPr>
          <p:nvPr/>
        </p:nvSpPr>
        <p:spPr bwMode="auto">
          <a:xfrm>
            <a:off x="468313" y="4724400"/>
            <a:ext cx="2016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nghẹn ngào </a:t>
            </a:r>
          </a:p>
        </p:txBody>
      </p:sp>
      <p:sp>
        <p:nvSpPr>
          <p:cNvPr id="6156" name="Text Box 19"/>
          <p:cNvSpPr txBox="1">
            <a:spLocks noChangeArrowheads="1"/>
          </p:cNvSpPr>
          <p:nvPr/>
        </p:nvSpPr>
        <p:spPr bwMode="auto">
          <a:xfrm>
            <a:off x="4643438" y="2924175"/>
            <a:ext cx="8651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Cai; </a:t>
            </a:r>
          </a:p>
        </p:txBody>
      </p:sp>
      <p:sp>
        <p:nvSpPr>
          <p:cNvPr id="6157" name="Text Box 20"/>
          <p:cNvSpPr txBox="1">
            <a:spLocks noChangeArrowheads="1"/>
          </p:cNvSpPr>
          <p:nvPr/>
        </p:nvSpPr>
        <p:spPr bwMode="auto">
          <a:xfrm>
            <a:off x="5219700" y="2924175"/>
            <a:ext cx="1657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hổng thấy;  </a:t>
            </a:r>
          </a:p>
        </p:txBody>
      </p:sp>
      <p:sp>
        <p:nvSpPr>
          <p:cNvPr id="6158" name="Text Box 21"/>
          <p:cNvSpPr txBox="1">
            <a:spLocks noChangeArrowheads="1"/>
          </p:cNvSpPr>
          <p:nvPr/>
        </p:nvSpPr>
        <p:spPr bwMode="auto">
          <a:xfrm>
            <a:off x="6804025" y="2924175"/>
            <a:ext cx="1657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Thiệt ; </a:t>
            </a:r>
          </a:p>
        </p:txBody>
      </p:sp>
      <p:sp>
        <p:nvSpPr>
          <p:cNvPr id="6159" name="Text Box 22"/>
          <p:cNvSpPr txBox="1">
            <a:spLocks noChangeArrowheads="1"/>
          </p:cNvSpPr>
          <p:nvPr/>
        </p:nvSpPr>
        <p:spPr bwMode="auto">
          <a:xfrm>
            <a:off x="7812088" y="2924175"/>
            <a:ext cx="1657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quẹo vô </a:t>
            </a:r>
          </a:p>
        </p:txBody>
      </p:sp>
      <p:sp>
        <p:nvSpPr>
          <p:cNvPr id="6160" name="Text Box 23"/>
          <p:cNvSpPr txBox="1">
            <a:spLocks noChangeArrowheads="1"/>
          </p:cNvSpPr>
          <p:nvPr/>
        </p:nvSpPr>
        <p:spPr bwMode="auto">
          <a:xfrm>
            <a:off x="4716463" y="3500438"/>
            <a:ext cx="86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Lẹ; </a:t>
            </a:r>
          </a:p>
        </p:txBody>
      </p:sp>
      <p:sp>
        <p:nvSpPr>
          <p:cNvPr id="6161" name="Text Box 24"/>
          <p:cNvSpPr txBox="1">
            <a:spLocks noChangeArrowheads="1"/>
          </p:cNvSpPr>
          <p:nvPr/>
        </p:nvSpPr>
        <p:spPr bwMode="auto">
          <a:xfrm>
            <a:off x="5508625" y="3500438"/>
            <a:ext cx="86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ráng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4572000" y="4076700"/>
            <a:ext cx="4572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2. Dì N</a:t>
            </a:r>
            <a:r>
              <a:rPr lang="vi-VN" sz="2000" b="1">
                <a:latin typeface="Arial" charset="0"/>
              </a:rPr>
              <a:t>ă</a:t>
            </a:r>
            <a:r>
              <a:rPr lang="en-US" sz="2000" b="1">
                <a:latin typeface="Arial" charset="0"/>
              </a:rPr>
              <a:t>m 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ã nghĩ ra cách gì 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ể cứu chú cán bộ ?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4572000" y="5013325"/>
            <a:ext cx="4572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Dì vội </a:t>
            </a:r>
            <a:r>
              <a:rPr lang="vi-VN" sz="2000" b="1">
                <a:latin typeface="Arial" charset="0"/>
              </a:rPr>
              <a:t>đư</a:t>
            </a:r>
            <a:r>
              <a:rPr lang="en-US" sz="2000" b="1">
                <a:latin typeface="Arial" charset="0"/>
              </a:rPr>
              <a:t>a chú một chiếc áo khác 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ể thay ,rồi bảo chú ngồi xuống chõng vờ </a:t>
            </a:r>
            <a:r>
              <a:rPr lang="vi-VN" sz="2000" b="1">
                <a:latin typeface="Arial" charset="0"/>
              </a:rPr>
              <a:t>ă</a:t>
            </a:r>
            <a:r>
              <a:rPr lang="en-US" sz="2000" b="1">
                <a:latin typeface="Arial" charset="0"/>
              </a:rPr>
              <a:t>n c</a:t>
            </a:r>
            <a:r>
              <a:rPr lang="vi-VN" sz="2000" b="1">
                <a:latin typeface="Arial" charset="0"/>
              </a:rPr>
              <a:t>ơ</a:t>
            </a:r>
            <a:r>
              <a:rPr lang="en-US" sz="2000" b="1">
                <a:latin typeface="Arial" charset="0"/>
              </a:rPr>
              <a:t>m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5" grpId="0"/>
      <p:bldP spid="1026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4"/>
          <p:cNvSpPr>
            <a:spLocks noChangeArrowheads="1" noChangeShapeType="1" noTextEdit="1"/>
          </p:cNvSpPr>
          <p:nvPr/>
        </p:nvSpPr>
        <p:spPr bwMode="auto">
          <a:xfrm>
            <a:off x="3059113" y="765175"/>
            <a:ext cx="1057275" cy="342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0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Tập đọc </a:t>
            </a:r>
            <a:endParaRPr lang="en-US" sz="20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7171" name="WordArt 7"/>
          <p:cNvSpPr>
            <a:spLocks noChangeArrowheads="1" noChangeShapeType="1" noTextEdit="1"/>
          </p:cNvSpPr>
          <p:nvPr/>
        </p:nvSpPr>
        <p:spPr bwMode="auto">
          <a:xfrm>
            <a:off x="2124075" y="1196975"/>
            <a:ext cx="3400425" cy="4000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24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LÒNG DÂN </a:t>
            </a:r>
          </a:p>
        </p:txBody>
      </p:sp>
      <p:sp>
        <p:nvSpPr>
          <p:cNvPr id="7172" name="Text Box 8"/>
          <p:cNvSpPr txBox="1">
            <a:spLocks noChangeArrowheads="1"/>
          </p:cNvSpPr>
          <p:nvPr/>
        </p:nvSpPr>
        <p:spPr bwMode="auto">
          <a:xfrm>
            <a:off x="5580063" y="1484313"/>
            <a:ext cx="35639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( </a:t>
            </a:r>
            <a:r>
              <a:rPr lang="en-US" sz="2000" b="1">
                <a:latin typeface="Arial" charset="0"/>
              </a:rPr>
              <a:t>Theo Nguyễn V</a:t>
            </a:r>
            <a:r>
              <a:rPr lang="vi-VN" sz="2000" b="1">
                <a:latin typeface="Arial" charset="0"/>
              </a:rPr>
              <a:t>ă</a:t>
            </a:r>
            <a:r>
              <a:rPr lang="en-US" sz="2000" b="1">
                <a:latin typeface="Arial" charset="0"/>
              </a:rPr>
              <a:t>n Xe )</a:t>
            </a:r>
          </a:p>
        </p:txBody>
      </p:sp>
      <p:sp>
        <p:nvSpPr>
          <p:cNvPr id="7173" name="Line 9"/>
          <p:cNvSpPr>
            <a:spLocks noChangeShapeType="1"/>
          </p:cNvSpPr>
          <p:nvPr/>
        </p:nvSpPr>
        <p:spPr bwMode="auto">
          <a:xfrm flipH="1">
            <a:off x="4427538" y="2420938"/>
            <a:ext cx="0" cy="4437062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174" name="Group 10"/>
          <p:cNvGrpSpPr>
            <a:grpSpLocks/>
          </p:cNvGrpSpPr>
          <p:nvPr/>
        </p:nvGrpSpPr>
        <p:grpSpPr bwMode="auto">
          <a:xfrm>
            <a:off x="903288" y="2419350"/>
            <a:ext cx="2387600" cy="407988"/>
            <a:chOff x="912" y="799"/>
            <a:chExt cx="1504" cy="305"/>
          </a:xfrm>
        </p:grpSpPr>
        <p:sp>
          <p:nvSpPr>
            <p:cNvPr id="7190" name="AutoShape 11"/>
            <p:cNvSpPr>
              <a:spLocks noChangeArrowheads="1"/>
            </p:cNvSpPr>
            <p:nvPr/>
          </p:nvSpPr>
          <p:spPr bwMode="auto">
            <a:xfrm>
              <a:off x="912" y="799"/>
              <a:ext cx="1504" cy="305"/>
            </a:xfrm>
            <a:prstGeom prst="flowChartAlternateProcess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CC66FF"/>
                </a:gs>
                <a:gs pos="100000">
                  <a:srgbClr val="CCFFCC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Arial" charset="0"/>
              </a:endParaRPr>
            </a:p>
          </p:txBody>
        </p:sp>
        <p:sp>
          <p:nvSpPr>
            <p:cNvPr id="7191" name="WordArt 12"/>
            <p:cNvSpPr>
              <a:spLocks noChangeArrowheads="1" noChangeShapeType="1" noTextEdit="1"/>
            </p:cNvSpPr>
            <p:nvPr/>
          </p:nvSpPr>
          <p:spPr bwMode="auto">
            <a:xfrm>
              <a:off x="1104" y="849"/>
              <a:ext cx="1152" cy="19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LUYỆN ĐỌC</a:t>
              </a:r>
            </a:p>
          </p:txBody>
        </p:sp>
      </p:grpSp>
      <p:grpSp>
        <p:nvGrpSpPr>
          <p:cNvPr id="7175" name="Group 13"/>
          <p:cNvGrpSpPr>
            <a:grpSpLocks/>
          </p:cNvGrpSpPr>
          <p:nvPr/>
        </p:nvGrpSpPr>
        <p:grpSpPr bwMode="auto">
          <a:xfrm>
            <a:off x="5511800" y="2346325"/>
            <a:ext cx="2362200" cy="404813"/>
            <a:chOff x="3504" y="801"/>
            <a:chExt cx="1488" cy="303"/>
          </a:xfrm>
        </p:grpSpPr>
        <p:sp>
          <p:nvSpPr>
            <p:cNvPr id="7188" name="AutoShape 14"/>
            <p:cNvSpPr>
              <a:spLocks noChangeArrowheads="1"/>
            </p:cNvSpPr>
            <p:nvPr/>
          </p:nvSpPr>
          <p:spPr bwMode="auto">
            <a:xfrm>
              <a:off x="3504" y="801"/>
              <a:ext cx="1488" cy="303"/>
            </a:xfrm>
            <a:prstGeom prst="flowChartAlternateProcess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CC66FF"/>
                </a:gs>
                <a:gs pos="100000">
                  <a:srgbClr val="CCFFCC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Arial" charset="0"/>
              </a:endParaRPr>
            </a:p>
          </p:txBody>
        </p:sp>
        <p:sp>
          <p:nvSpPr>
            <p:cNvPr id="7189" name="WordArt 15"/>
            <p:cNvSpPr>
              <a:spLocks noChangeArrowheads="1" noChangeShapeType="1" noTextEdit="1"/>
            </p:cNvSpPr>
            <p:nvPr/>
          </p:nvSpPr>
          <p:spPr bwMode="auto">
            <a:xfrm>
              <a:off x="3664" y="821"/>
              <a:ext cx="1152" cy="1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TÌM HIỂU BÀI</a:t>
              </a:r>
            </a:p>
          </p:txBody>
        </p:sp>
      </p:grpSp>
      <p:sp>
        <p:nvSpPr>
          <p:cNvPr id="7176" name="Text Box 16"/>
          <p:cNvSpPr txBox="1">
            <a:spLocks noChangeArrowheads="1"/>
          </p:cNvSpPr>
          <p:nvPr/>
        </p:nvSpPr>
        <p:spPr bwMode="auto">
          <a:xfrm>
            <a:off x="468313" y="2997200"/>
            <a:ext cx="2016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quẹo </a:t>
            </a:r>
          </a:p>
        </p:txBody>
      </p:sp>
      <p:sp>
        <p:nvSpPr>
          <p:cNvPr id="7177" name="Text Box 17"/>
          <p:cNvSpPr txBox="1">
            <a:spLocks noChangeArrowheads="1"/>
          </p:cNvSpPr>
          <p:nvPr/>
        </p:nvSpPr>
        <p:spPr bwMode="auto">
          <a:xfrm>
            <a:off x="468313" y="3573463"/>
            <a:ext cx="2016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xẳng giọng </a:t>
            </a:r>
          </a:p>
        </p:txBody>
      </p:sp>
      <p:sp>
        <p:nvSpPr>
          <p:cNvPr id="7178" name="Text Box 18"/>
          <p:cNvSpPr txBox="1">
            <a:spLocks noChangeArrowheads="1"/>
          </p:cNvSpPr>
          <p:nvPr/>
        </p:nvSpPr>
        <p:spPr bwMode="auto">
          <a:xfrm>
            <a:off x="468313" y="4149725"/>
            <a:ext cx="2016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dỗ dành </a:t>
            </a:r>
          </a:p>
        </p:txBody>
      </p:sp>
      <p:sp>
        <p:nvSpPr>
          <p:cNvPr id="7179" name="Text Box 19"/>
          <p:cNvSpPr txBox="1">
            <a:spLocks noChangeArrowheads="1"/>
          </p:cNvSpPr>
          <p:nvPr/>
        </p:nvSpPr>
        <p:spPr bwMode="auto">
          <a:xfrm>
            <a:off x="468313" y="4724400"/>
            <a:ext cx="2016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nghẹn ngào </a:t>
            </a:r>
          </a:p>
        </p:txBody>
      </p:sp>
      <p:sp>
        <p:nvSpPr>
          <p:cNvPr id="7180" name="Text Box 20"/>
          <p:cNvSpPr txBox="1">
            <a:spLocks noChangeArrowheads="1"/>
          </p:cNvSpPr>
          <p:nvPr/>
        </p:nvSpPr>
        <p:spPr bwMode="auto">
          <a:xfrm>
            <a:off x="4643438" y="2924175"/>
            <a:ext cx="8651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Cai; </a:t>
            </a:r>
          </a:p>
        </p:txBody>
      </p:sp>
      <p:sp>
        <p:nvSpPr>
          <p:cNvPr id="7181" name="Text Box 21"/>
          <p:cNvSpPr txBox="1">
            <a:spLocks noChangeArrowheads="1"/>
          </p:cNvSpPr>
          <p:nvPr/>
        </p:nvSpPr>
        <p:spPr bwMode="auto">
          <a:xfrm>
            <a:off x="5219700" y="2924175"/>
            <a:ext cx="1657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hổng thấy;  </a:t>
            </a:r>
          </a:p>
        </p:txBody>
      </p:sp>
      <p:sp>
        <p:nvSpPr>
          <p:cNvPr id="7182" name="Text Box 22"/>
          <p:cNvSpPr txBox="1">
            <a:spLocks noChangeArrowheads="1"/>
          </p:cNvSpPr>
          <p:nvPr/>
        </p:nvSpPr>
        <p:spPr bwMode="auto">
          <a:xfrm>
            <a:off x="6804025" y="2924175"/>
            <a:ext cx="1657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Thiệt ; </a:t>
            </a:r>
          </a:p>
        </p:txBody>
      </p:sp>
      <p:sp>
        <p:nvSpPr>
          <p:cNvPr id="7183" name="Text Box 23"/>
          <p:cNvSpPr txBox="1">
            <a:spLocks noChangeArrowheads="1"/>
          </p:cNvSpPr>
          <p:nvPr/>
        </p:nvSpPr>
        <p:spPr bwMode="auto">
          <a:xfrm>
            <a:off x="7812088" y="2924175"/>
            <a:ext cx="1657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quẹo vô </a:t>
            </a:r>
          </a:p>
        </p:txBody>
      </p:sp>
      <p:sp>
        <p:nvSpPr>
          <p:cNvPr id="7184" name="Text Box 24"/>
          <p:cNvSpPr txBox="1">
            <a:spLocks noChangeArrowheads="1"/>
          </p:cNvSpPr>
          <p:nvPr/>
        </p:nvSpPr>
        <p:spPr bwMode="auto">
          <a:xfrm>
            <a:off x="4716463" y="3500438"/>
            <a:ext cx="86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Lẹ; </a:t>
            </a:r>
          </a:p>
        </p:txBody>
      </p:sp>
      <p:sp>
        <p:nvSpPr>
          <p:cNvPr id="7185" name="Text Box 25"/>
          <p:cNvSpPr txBox="1">
            <a:spLocks noChangeArrowheads="1"/>
          </p:cNvSpPr>
          <p:nvPr/>
        </p:nvSpPr>
        <p:spPr bwMode="auto">
          <a:xfrm>
            <a:off x="5508625" y="3500438"/>
            <a:ext cx="86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ráng</a:t>
            </a:r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4716463" y="4076700"/>
            <a:ext cx="41767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3. Chi tiết nào trong 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oạn kịch làm em thích thú nhất ? Vì sao?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4716463" y="5013325"/>
            <a:ext cx="4176712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Chi tiết kết thúc phần một của vở kịch là hấp dẫn nhất vì 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ẩy mâu thuẩn kịch lên 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ỉnh 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iểm (thắt nút)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0" grpId="0"/>
      <p:bldP spid="1129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4"/>
          <p:cNvSpPr>
            <a:spLocks noChangeArrowheads="1" noChangeShapeType="1" noTextEdit="1"/>
          </p:cNvSpPr>
          <p:nvPr/>
        </p:nvSpPr>
        <p:spPr bwMode="auto">
          <a:xfrm>
            <a:off x="3059113" y="765175"/>
            <a:ext cx="1057275" cy="342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0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Tập đọc </a:t>
            </a:r>
            <a:endParaRPr lang="en-US" sz="20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195" name="WordArt 7"/>
          <p:cNvSpPr>
            <a:spLocks noChangeArrowheads="1" noChangeShapeType="1" noTextEdit="1"/>
          </p:cNvSpPr>
          <p:nvPr/>
        </p:nvSpPr>
        <p:spPr bwMode="auto">
          <a:xfrm>
            <a:off x="2124075" y="1196975"/>
            <a:ext cx="3400425" cy="4000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24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LÒNG DÂN </a:t>
            </a:r>
          </a:p>
        </p:txBody>
      </p:sp>
      <p:sp>
        <p:nvSpPr>
          <p:cNvPr id="8196" name="Text Box 8"/>
          <p:cNvSpPr txBox="1">
            <a:spLocks noChangeArrowheads="1"/>
          </p:cNvSpPr>
          <p:nvPr/>
        </p:nvSpPr>
        <p:spPr bwMode="auto">
          <a:xfrm>
            <a:off x="5580063" y="1484313"/>
            <a:ext cx="35639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( </a:t>
            </a:r>
            <a:r>
              <a:rPr lang="en-US" sz="2000" b="1">
                <a:latin typeface="Arial" charset="0"/>
              </a:rPr>
              <a:t>Theo Nguyễn V</a:t>
            </a:r>
            <a:r>
              <a:rPr lang="vi-VN" sz="2000" b="1">
                <a:latin typeface="Arial" charset="0"/>
              </a:rPr>
              <a:t>ă</a:t>
            </a:r>
            <a:r>
              <a:rPr lang="en-US" sz="2000" b="1">
                <a:latin typeface="Arial" charset="0"/>
              </a:rPr>
              <a:t>n Xe )</a:t>
            </a:r>
          </a:p>
        </p:txBody>
      </p:sp>
      <p:sp>
        <p:nvSpPr>
          <p:cNvPr id="8197" name="Line 9"/>
          <p:cNvSpPr>
            <a:spLocks noChangeShapeType="1"/>
          </p:cNvSpPr>
          <p:nvPr/>
        </p:nvSpPr>
        <p:spPr bwMode="auto">
          <a:xfrm flipH="1">
            <a:off x="4427538" y="2420938"/>
            <a:ext cx="0" cy="4437062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198" name="Group 10"/>
          <p:cNvGrpSpPr>
            <a:grpSpLocks/>
          </p:cNvGrpSpPr>
          <p:nvPr/>
        </p:nvGrpSpPr>
        <p:grpSpPr bwMode="auto">
          <a:xfrm>
            <a:off x="903288" y="2419350"/>
            <a:ext cx="2387600" cy="407988"/>
            <a:chOff x="912" y="799"/>
            <a:chExt cx="1504" cy="305"/>
          </a:xfrm>
        </p:grpSpPr>
        <p:sp>
          <p:nvSpPr>
            <p:cNvPr id="8213" name="AutoShape 11"/>
            <p:cNvSpPr>
              <a:spLocks noChangeArrowheads="1"/>
            </p:cNvSpPr>
            <p:nvPr/>
          </p:nvSpPr>
          <p:spPr bwMode="auto">
            <a:xfrm>
              <a:off x="912" y="799"/>
              <a:ext cx="1504" cy="305"/>
            </a:xfrm>
            <a:prstGeom prst="flowChartAlternateProcess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CC66FF"/>
                </a:gs>
                <a:gs pos="100000">
                  <a:srgbClr val="CCFFCC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Arial" charset="0"/>
              </a:endParaRPr>
            </a:p>
          </p:txBody>
        </p:sp>
        <p:sp>
          <p:nvSpPr>
            <p:cNvPr id="8214" name="WordArt 12"/>
            <p:cNvSpPr>
              <a:spLocks noChangeArrowheads="1" noChangeShapeType="1" noTextEdit="1"/>
            </p:cNvSpPr>
            <p:nvPr/>
          </p:nvSpPr>
          <p:spPr bwMode="auto">
            <a:xfrm>
              <a:off x="1104" y="849"/>
              <a:ext cx="1152" cy="19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LUYỆN ĐỌC</a:t>
              </a:r>
            </a:p>
          </p:txBody>
        </p:sp>
      </p:grpSp>
      <p:grpSp>
        <p:nvGrpSpPr>
          <p:cNvPr id="8199" name="Group 13"/>
          <p:cNvGrpSpPr>
            <a:grpSpLocks/>
          </p:cNvGrpSpPr>
          <p:nvPr/>
        </p:nvGrpSpPr>
        <p:grpSpPr bwMode="auto">
          <a:xfrm>
            <a:off x="5511800" y="2346325"/>
            <a:ext cx="2362200" cy="404813"/>
            <a:chOff x="3504" y="801"/>
            <a:chExt cx="1488" cy="303"/>
          </a:xfrm>
        </p:grpSpPr>
        <p:sp>
          <p:nvSpPr>
            <p:cNvPr id="8211" name="AutoShape 14"/>
            <p:cNvSpPr>
              <a:spLocks noChangeArrowheads="1"/>
            </p:cNvSpPr>
            <p:nvPr/>
          </p:nvSpPr>
          <p:spPr bwMode="auto">
            <a:xfrm>
              <a:off x="3504" y="801"/>
              <a:ext cx="1488" cy="303"/>
            </a:xfrm>
            <a:prstGeom prst="flowChartAlternateProcess">
              <a:avLst/>
            </a:prstGeom>
            <a:gradFill rotWithShape="1">
              <a:gsLst>
                <a:gs pos="0">
                  <a:srgbClr val="CCFFCC"/>
                </a:gs>
                <a:gs pos="50000">
                  <a:srgbClr val="CC66FF"/>
                </a:gs>
                <a:gs pos="100000">
                  <a:srgbClr val="CCFFCC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Arial" charset="0"/>
              </a:endParaRPr>
            </a:p>
          </p:txBody>
        </p:sp>
        <p:sp>
          <p:nvSpPr>
            <p:cNvPr id="8212" name="WordArt 15"/>
            <p:cNvSpPr>
              <a:spLocks noChangeArrowheads="1" noChangeShapeType="1" noTextEdit="1"/>
            </p:cNvSpPr>
            <p:nvPr/>
          </p:nvSpPr>
          <p:spPr bwMode="auto">
            <a:xfrm>
              <a:off x="3664" y="821"/>
              <a:ext cx="1152" cy="1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rgbClr val="FFFF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TÌM HIỂU BÀI</a:t>
              </a:r>
            </a:p>
          </p:txBody>
        </p:sp>
      </p:grpSp>
      <p:sp>
        <p:nvSpPr>
          <p:cNvPr id="8200" name="Text Box 16"/>
          <p:cNvSpPr txBox="1">
            <a:spLocks noChangeArrowheads="1"/>
          </p:cNvSpPr>
          <p:nvPr/>
        </p:nvSpPr>
        <p:spPr bwMode="auto">
          <a:xfrm>
            <a:off x="468313" y="2997200"/>
            <a:ext cx="2016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quẹo </a:t>
            </a:r>
          </a:p>
        </p:txBody>
      </p:sp>
      <p:sp>
        <p:nvSpPr>
          <p:cNvPr id="8201" name="Text Box 17"/>
          <p:cNvSpPr txBox="1">
            <a:spLocks noChangeArrowheads="1"/>
          </p:cNvSpPr>
          <p:nvPr/>
        </p:nvSpPr>
        <p:spPr bwMode="auto">
          <a:xfrm>
            <a:off x="468313" y="3573463"/>
            <a:ext cx="2016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xẳng giọng </a:t>
            </a:r>
          </a:p>
        </p:txBody>
      </p:sp>
      <p:sp>
        <p:nvSpPr>
          <p:cNvPr id="8202" name="Text Box 18"/>
          <p:cNvSpPr txBox="1">
            <a:spLocks noChangeArrowheads="1"/>
          </p:cNvSpPr>
          <p:nvPr/>
        </p:nvSpPr>
        <p:spPr bwMode="auto">
          <a:xfrm>
            <a:off x="468313" y="4149725"/>
            <a:ext cx="2016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dỗ dành </a:t>
            </a:r>
          </a:p>
        </p:txBody>
      </p:sp>
      <p:sp>
        <p:nvSpPr>
          <p:cNvPr id="8203" name="Text Box 19"/>
          <p:cNvSpPr txBox="1">
            <a:spLocks noChangeArrowheads="1"/>
          </p:cNvSpPr>
          <p:nvPr/>
        </p:nvSpPr>
        <p:spPr bwMode="auto">
          <a:xfrm>
            <a:off x="468313" y="4724400"/>
            <a:ext cx="2016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nghẹn ngào </a:t>
            </a:r>
          </a:p>
        </p:txBody>
      </p:sp>
      <p:sp>
        <p:nvSpPr>
          <p:cNvPr id="8204" name="Text Box 20"/>
          <p:cNvSpPr txBox="1">
            <a:spLocks noChangeArrowheads="1"/>
          </p:cNvSpPr>
          <p:nvPr/>
        </p:nvSpPr>
        <p:spPr bwMode="auto">
          <a:xfrm>
            <a:off x="4643438" y="2924175"/>
            <a:ext cx="8651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Cai; </a:t>
            </a:r>
          </a:p>
        </p:txBody>
      </p:sp>
      <p:sp>
        <p:nvSpPr>
          <p:cNvPr id="8205" name="Text Box 21"/>
          <p:cNvSpPr txBox="1">
            <a:spLocks noChangeArrowheads="1"/>
          </p:cNvSpPr>
          <p:nvPr/>
        </p:nvSpPr>
        <p:spPr bwMode="auto">
          <a:xfrm>
            <a:off x="5219700" y="2924175"/>
            <a:ext cx="1657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hổng thấy;  </a:t>
            </a:r>
          </a:p>
        </p:txBody>
      </p:sp>
      <p:sp>
        <p:nvSpPr>
          <p:cNvPr id="8206" name="Text Box 22"/>
          <p:cNvSpPr txBox="1">
            <a:spLocks noChangeArrowheads="1"/>
          </p:cNvSpPr>
          <p:nvPr/>
        </p:nvSpPr>
        <p:spPr bwMode="auto">
          <a:xfrm>
            <a:off x="6804025" y="2924175"/>
            <a:ext cx="1657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Thiệt ; </a:t>
            </a:r>
          </a:p>
        </p:txBody>
      </p:sp>
      <p:sp>
        <p:nvSpPr>
          <p:cNvPr id="8207" name="Text Box 23"/>
          <p:cNvSpPr txBox="1">
            <a:spLocks noChangeArrowheads="1"/>
          </p:cNvSpPr>
          <p:nvPr/>
        </p:nvSpPr>
        <p:spPr bwMode="auto">
          <a:xfrm>
            <a:off x="7812088" y="2924175"/>
            <a:ext cx="1657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quẹo vô </a:t>
            </a:r>
          </a:p>
        </p:txBody>
      </p:sp>
      <p:sp>
        <p:nvSpPr>
          <p:cNvPr id="8208" name="Text Box 24"/>
          <p:cNvSpPr txBox="1">
            <a:spLocks noChangeArrowheads="1"/>
          </p:cNvSpPr>
          <p:nvPr/>
        </p:nvSpPr>
        <p:spPr bwMode="auto">
          <a:xfrm>
            <a:off x="4716463" y="3500438"/>
            <a:ext cx="86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Lẹ; </a:t>
            </a:r>
          </a:p>
        </p:txBody>
      </p:sp>
      <p:sp>
        <p:nvSpPr>
          <p:cNvPr id="8209" name="Text Box 25"/>
          <p:cNvSpPr txBox="1">
            <a:spLocks noChangeArrowheads="1"/>
          </p:cNvSpPr>
          <p:nvPr/>
        </p:nvSpPr>
        <p:spPr bwMode="auto">
          <a:xfrm>
            <a:off x="5508625" y="3500438"/>
            <a:ext cx="86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ráng</a:t>
            </a:r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4716463" y="4149725"/>
            <a:ext cx="41767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4. Phân vai ,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ọc diễn cảm 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oạn kịch trên.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4"/>
          <p:cNvSpPr>
            <a:spLocks noChangeArrowheads="1" noChangeShapeType="1" noTextEdit="1"/>
          </p:cNvSpPr>
          <p:nvPr/>
        </p:nvSpPr>
        <p:spPr bwMode="auto">
          <a:xfrm>
            <a:off x="3059113" y="765175"/>
            <a:ext cx="1057275" cy="342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0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Tập đọc </a:t>
            </a:r>
            <a:endParaRPr lang="en-US" sz="20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9219" name="WordArt 7"/>
          <p:cNvSpPr>
            <a:spLocks noChangeArrowheads="1" noChangeShapeType="1" noTextEdit="1"/>
          </p:cNvSpPr>
          <p:nvPr/>
        </p:nvSpPr>
        <p:spPr bwMode="auto">
          <a:xfrm>
            <a:off x="2124075" y="1196975"/>
            <a:ext cx="3400425" cy="4000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24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LÒNG DÂN </a:t>
            </a:r>
          </a:p>
        </p:txBody>
      </p:sp>
      <p:sp>
        <p:nvSpPr>
          <p:cNvPr id="9220" name="Text Box 8"/>
          <p:cNvSpPr txBox="1">
            <a:spLocks noChangeArrowheads="1"/>
          </p:cNvSpPr>
          <p:nvPr/>
        </p:nvSpPr>
        <p:spPr bwMode="auto">
          <a:xfrm>
            <a:off x="5580063" y="1484313"/>
            <a:ext cx="35639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( </a:t>
            </a:r>
            <a:r>
              <a:rPr lang="en-US" sz="2000" b="1">
                <a:latin typeface="Arial" charset="0"/>
              </a:rPr>
              <a:t>Theo Nguyễn V</a:t>
            </a:r>
            <a:r>
              <a:rPr lang="vi-VN" sz="2000" b="1">
                <a:latin typeface="Arial" charset="0"/>
              </a:rPr>
              <a:t>ă</a:t>
            </a:r>
            <a:r>
              <a:rPr lang="en-US" sz="2000" b="1">
                <a:latin typeface="Arial" charset="0"/>
              </a:rPr>
              <a:t>n Xe )</a:t>
            </a:r>
          </a:p>
        </p:txBody>
      </p:sp>
      <p:sp>
        <p:nvSpPr>
          <p:cNvPr id="13338" name="Text Box 26"/>
          <p:cNvSpPr txBox="1">
            <a:spLocks noChangeArrowheads="1"/>
          </p:cNvSpPr>
          <p:nvPr/>
        </p:nvSpPr>
        <p:spPr bwMode="auto">
          <a:xfrm>
            <a:off x="0" y="1773238"/>
            <a:ext cx="57245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* Luyện 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ọc diễn cảm :</a:t>
            </a:r>
          </a:p>
        </p:txBody>
      </p:sp>
      <p:sp>
        <p:nvSpPr>
          <p:cNvPr id="13339" name="Text Box 27"/>
          <p:cNvSpPr txBox="1">
            <a:spLocks noChangeArrowheads="1"/>
          </p:cNvSpPr>
          <p:nvPr/>
        </p:nvSpPr>
        <p:spPr bwMode="auto">
          <a:xfrm>
            <a:off x="0" y="2201863"/>
            <a:ext cx="8964613" cy="394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 Cai : -Anh chị kia !</a:t>
            </a:r>
          </a:p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Dì N</a:t>
            </a:r>
            <a:r>
              <a:rPr lang="vi-VN" sz="2000" b="1">
                <a:latin typeface="Arial" charset="0"/>
              </a:rPr>
              <a:t>ă</a:t>
            </a:r>
            <a:r>
              <a:rPr lang="en-US" sz="2000" b="1">
                <a:latin typeface="Arial" charset="0"/>
              </a:rPr>
              <a:t>m : -Dạ cậu kêu chi ?</a:t>
            </a:r>
          </a:p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Cai : -Có thấy một ng</a:t>
            </a:r>
            <a:r>
              <a:rPr lang="vi-VN" sz="2000" b="1">
                <a:latin typeface="Arial" charset="0"/>
              </a:rPr>
              <a:t>ư</a:t>
            </a:r>
            <a:r>
              <a:rPr lang="en-US" sz="2000" b="1">
                <a:latin typeface="Arial" charset="0"/>
              </a:rPr>
              <a:t>ời mới chạy vô 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ây không ?</a:t>
            </a:r>
          </a:p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Bì N</a:t>
            </a:r>
            <a:r>
              <a:rPr lang="vi-VN" sz="2000" b="1">
                <a:latin typeface="Arial" charset="0"/>
              </a:rPr>
              <a:t>ă</a:t>
            </a:r>
            <a:r>
              <a:rPr lang="en-US" sz="2000" b="1">
                <a:latin typeface="Arial" charset="0"/>
              </a:rPr>
              <a:t>m : - Dạ ,hổng thấy .</a:t>
            </a:r>
          </a:p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Cán bộ : - Lâu mau rồi cậu ?</a:t>
            </a:r>
          </a:p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Cai :- Mới tức thời 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ây .</a:t>
            </a:r>
          </a:p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Cai : - Thiệt không thấy chớ? Rõ ràng nó quẹo vô 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ây (vẻ mặt bực dọc ).Anh nầy là …</a:t>
            </a:r>
          </a:p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Dì N</a:t>
            </a:r>
            <a:r>
              <a:rPr lang="vi-VN" sz="2000" b="1">
                <a:latin typeface="Arial" charset="0"/>
              </a:rPr>
              <a:t>ă</a:t>
            </a:r>
            <a:r>
              <a:rPr lang="en-US" sz="2000" b="1">
                <a:latin typeface="Arial" charset="0"/>
              </a:rPr>
              <a:t>m: -Chồng tui . Thằng này là con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8" grpId="0"/>
      <p:bldP spid="133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4"/>
          <p:cNvSpPr>
            <a:spLocks noChangeArrowheads="1" noChangeShapeType="1" noTextEdit="1"/>
          </p:cNvSpPr>
          <p:nvPr/>
        </p:nvSpPr>
        <p:spPr bwMode="auto">
          <a:xfrm>
            <a:off x="3059113" y="765175"/>
            <a:ext cx="1057275" cy="342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0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Tập đọc </a:t>
            </a:r>
            <a:endParaRPr lang="en-US" sz="20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0243" name="WordArt 7"/>
          <p:cNvSpPr>
            <a:spLocks noChangeArrowheads="1" noChangeShapeType="1" noTextEdit="1"/>
          </p:cNvSpPr>
          <p:nvPr/>
        </p:nvSpPr>
        <p:spPr bwMode="auto">
          <a:xfrm>
            <a:off x="2124075" y="1196975"/>
            <a:ext cx="3400425" cy="4000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24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LÒNG DÂN </a:t>
            </a:r>
          </a:p>
        </p:txBody>
      </p:sp>
      <p:sp>
        <p:nvSpPr>
          <p:cNvPr id="10244" name="Text Box 8"/>
          <p:cNvSpPr txBox="1">
            <a:spLocks noChangeArrowheads="1"/>
          </p:cNvSpPr>
          <p:nvPr/>
        </p:nvSpPr>
        <p:spPr bwMode="auto">
          <a:xfrm>
            <a:off x="5580063" y="1484313"/>
            <a:ext cx="35639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( </a:t>
            </a:r>
            <a:r>
              <a:rPr lang="en-US" sz="2000" b="1">
                <a:latin typeface="Arial" charset="0"/>
              </a:rPr>
              <a:t>Theo Nguyễn V</a:t>
            </a:r>
            <a:r>
              <a:rPr lang="vi-VN" sz="2000" b="1">
                <a:latin typeface="Arial" charset="0"/>
              </a:rPr>
              <a:t>ă</a:t>
            </a:r>
            <a:r>
              <a:rPr lang="en-US" sz="2000" b="1">
                <a:latin typeface="Arial" charset="0"/>
              </a:rPr>
              <a:t>n Xe )</a:t>
            </a:r>
          </a:p>
        </p:txBody>
      </p:sp>
      <p:sp>
        <p:nvSpPr>
          <p:cNvPr id="15386" name="Text Box 26"/>
          <p:cNvSpPr txBox="1">
            <a:spLocks noChangeArrowheads="1"/>
          </p:cNvSpPr>
          <p:nvPr/>
        </p:nvSpPr>
        <p:spPr bwMode="auto">
          <a:xfrm>
            <a:off x="179388" y="2492375"/>
            <a:ext cx="8713787" cy="107791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Arial" charset="0"/>
              </a:rPr>
              <a:t>* </a:t>
            </a:r>
            <a:r>
              <a:rPr lang="en-US" sz="3200" b="1" u="sng">
                <a:latin typeface="Arial" charset="0"/>
              </a:rPr>
              <a:t>Nội dung chính</a:t>
            </a:r>
            <a:r>
              <a:rPr lang="en-US" sz="3200" b="1">
                <a:latin typeface="Arial" charset="0"/>
              </a:rPr>
              <a:t>: Ca ngợi dì N</a:t>
            </a:r>
            <a:r>
              <a:rPr lang="vi-VN" sz="3200" b="1">
                <a:latin typeface="Arial" charset="0"/>
              </a:rPr>
              <a:t>ă</a:t>
            </a:r>
            <a:r>
              <a:rPr lang="en-US" sz="3200" b="1">
                <a:latin typeface="Arial" charset="0"/>
              </a:rPr>
              <a:t>m dũng cảm ,m</a:t>
            </a:r>
            <a:r>
              <a:rPr lang="vi-VN" sz="3200" b="1">
                <a:latin typeface="Arial" charset="0"/>
              </a:rPr>
              <a:t>ư</a:t>
            </a:r>
            <a:r>
              <a:rPr lang="en-US" sz="3200" b="1">
                <a:latin typeface="Arial" charset="0"/>
              </a:rPr>
              <a:t>u trí lừa giặc ,cứu cán bộ cách mạng </a:t>
            </a:r>
          </a:p>
        </p:txBody>
      </p:sp>
      <p:sp>
        <p:nvSpPr>
          <p:cNvPr id="15387" name="Text Box 27"/>
          <p:cNvSpPr txBox="1">
            <a:spLocks noChangeArrowheads="1"/>
          </p:cNvSpPr>
          <p:nvPr/>
        </p:nvSpPr>
        <p:spPr bwMode="auto">
          <a:xfrm>
            <a:off x="179388" y="1916113"/>
            <a:ext cx="85693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Arial" charset="0"/>
              </a:rPr>
              <a:t>* Hãy nêu nội dung chính của bài ?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6" grpId="0" animBg="1"/>
      <p:bldP spid="15387" grpId="0"/>
      <p:bldP spid="15387" grpId="1"/>
    </p:bld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103</TotalTime>
  <Words>616</Words>
  <Application>Microsoft Office PowerPoint</Application>
  <PresentationFormat>On-screen Show (4:3)</PresentationFormat>
  <Paragraphs>94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Garamond</vt:lpstr>
      <vt:lpstr>Arial</vt:lpstr>
      <vt:lpstr>Wingdings</vt:lpstr>
      <vt:lpstr>Calibri</vt:lpstr>
      <vt:lpstr>Stream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 An</dc:creator>
  <cp:lastModifiedBy>CSTeam</cp:lastModifiedBy>
  <cp:revision>7</cp:revision>
  <dcterms:created xsi:type="dcterms:W3CDTF">2010-09-08T07:30:54Z</dcterms:created>
  <dcterms:modified xsi:type="dcterms:W3CDTF">2016-06-30T02:53:08Z</dcterms:modified>
</cp:coreProperties>
</file>