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56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FF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37F5F8-D5A0-4BCF-8D49-51819BF9C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6EB0A2-8574-40ED-9E2A-C27E28D90DD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1BC9-81B5-450D-8D8E-E46C6D4F1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B881C-CA10-493E-B3D6-B85D8769F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77FD9-DF6F-42AF-BE33-F4E70A1F5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DCCFE-AD43-441A-9A23-E6723766D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6D2C0-C8CC-4CBC-8D22-DD491A30D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494B9-FA74-448F-99F8-D31775DD7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88908-A846-4380-B8C2-6CDEE6378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4581B-0D57-4B6B-B0B4-1D77D51BC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3CE8D-F443-406D-8B73-8F3110CAB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20A42-6660-47B8-8512-EF42E1582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6FF4A-CEA7-4716-91E7-02C0358FE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85043FA-EC72-49E9-81E0-7E067C999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2743200" y="188913"/>
            <a:ext cx="5105400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304800" y="2492375"/>
            <a:ext cx="8534400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MỞ RỘNG VỐN TỪ : NHÂN DÂN</a:t>
            </a:r>
          </a:p>
        </p:txBody>
      </p:sp>
      <p:pic>
        <p:nvPicPr>
          <p:cNvPr id="4100" name="Picture 4" descr="JFLOWER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057400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6084888" y="4797425"/>
            <a:ext cx="2209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Trang 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2" presetID="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8" grpId="1" animBg="1"/>
      <p:bldP spid="4099" grpId="0" animBg="1"/>
      <p:bldP spid="4099" grpId="1" animBg="1"/>
      <p:bldP spid="41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1000" y="76200"/>
            <a:ext cx="845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00FF"/>
                </a:solidFill>
              </a:rPr>
              <a:t/>
            </a:r>
            <a:br>
              <a:rPr lang="en-US" sz="2000">
                <a:solidFill>
                  <a:srgbClr val="0000FF"/>
                </a:solidFill>
              </a:rPr>
            </a:br>
            <a:r>
              <a:rPr lang="en-US" sz="3200" b="1" u="sng">
                <a:solidFill>
                  <a:srgbClr val="FF0000"/>
                </a:solidFill>
              </a:rPr>
              <a:t>Luyện từ và câu :</a:t>
            </a:r>
            <a:br>
              <a:rPr lang="en-US" sz="3200" b="1" u="sng">
                <a:solidFill>
                  <a:srgbClr val="FF0000"/>
                </a:solidFill>
              </a:rPr>
            </a:br>
            <a:r>
              <a:rPr lang="en-US" sz="4400" b="1" u="sng">
                <a:solidFill>
                  <a:srgbClr val="FF0000"/>
                </a:solidFill>
              </a:rPr>
              <a:t>Mở rộng vốn từ </a:t>
            </a:r>
            <a:r>
              <a:rPr lang="en-US" sz="4400" b="1">
                <a:solidFill>
                  <a:srgbClr val="FF0000"/>
                </a:solidFill>
              </a:rPr>
              <a:t>: Nhân dân</a:t>
            </a:r>
            <a:endParaRPr lang="en-US" sz="4400" b="1">
              <a:solidFill>
                <a:srgbClr val="3333CC"/>
              </a:solidFill>
            </a:endParaRPr>
          </a:p>
        </p:txBody>
      </p:sp>
      <p:graphicFrame>
        <p:nvGraphicFramePr>
          <p:cNvPr id="14345" name="Group 9"/>
          <p:cNvGraphicFramePr>
            <a:graphicFrameLocks noGrp="1"/>
          </p:cNvGraphicFramePr>
          <p:nvPr/>
        </p:nvGraphicFramePr>
        <p:xfrm>
          <a:off x="533400" y="2130425"/>
          <a:ext cx="8382000" cy="4041775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404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Dặn dò</a:t>
                      </a: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+ Về nhà : làm bài tập 3c vào vở cho hoàn chỉnh.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+ Chuẩn bị bài sau : Luyện tập về từ đồng nghĩa (tt).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990600" y="914400"/>
            <a:ext cx="76962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/>
                <a:cs typeface="Arial"/>
              </a:rPr>
              <a:t>Giờ học kết thúc.</a:t>
            </a:r>
          </a:p>
          <a:p>
            <a:pPr algn="ctr"/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04800" y="3657600"/>
            <a:ext cx="8458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các em chăm ngoan, học giỏi.</a:t>
            </a:r>
            <a:endParaRPr lang="en-US" sz="3600" kern="10">
              <a:ln w="12700">
                <a:solidFill>
                  <a:srgbClr val="FF99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2292" name="Picture 5" descr="Picture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648200"/>
            <a:ext cx="1625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53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6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762000" y="1219200"/>
            <a:ext cx="7696200" cy="881063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Chọn </a:t>
            </a:r>
            <a:r>
              <a:rPr lang="en-US" sz="3200" b="1">
                <a:solidFill>
                  <a:srgbClr val="FF3300"/>
                </a:solidFill>
              </a:rPr>
              <a:t>A</a:t>
            </a:r>
            <a:r>
              <a:rPr lang="en-US" sz="3200" b="1">
                <a:solidFill>
                  <a:srgbClr val="FFFF00"/>
                </a:solidFill>
              </a:rPr>
              <a:t>, hoặc </a:t>
            </a:r>
            <a:r>
              <a:rPr lang="en-US" sz="3200" b="1">
                <a:solidFill>
                  <a:srgbClr val="FF3300"/>
                </a:solidFill>
              </a:rPr>
              <a:t>B</a:t>
            </a:r>
            <a:r>
              <a:rPr lang="en-US" sz="3200" b="1">
                <a:solidFill>
                  <a:srgbClr val="FFFF00"/>
                </a:solidFill>
              </a:rPr>
              <a:t>, hoặc </a:t>
            </a:r>
            <a:r>
              <a:rPr lang="en-US" sz="3200" b="1">
                <a:solidFill>
                  <a:srgbClr val="FF3300"/>
                </a:solidFill>
              </a:rPr>
              <a:t>C</a:t>
            </a:r>
            <a:r>
              <a:rPr lang="en-US" sz="3200" b="1">
                <a:solidFill>
                  <a:srgbClr val="FFFF00"/>
                </a:solidFill>
              </a:rPr>
              <a:t>.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720850" y="2209800"/>
            <a:ext cx="6965950" cy="865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Em hãy chọn ý đúng nhất.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76200" y="1981200"/>
            <a:ext cx="1524000" cy="1295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66"/>
                </a:solidFill>
              </a:rPr>
              <a:t>Câu 1</a:t>
            </a:r>
            <a:r>
              <a:rPr lang="en-US" sz="3200" b="1"/>
              <a:t> 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-76200" y="3352800"/>
            <a:ext cx="9144000" cy="6270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</a:rPr>
              <a:t>A. Từ đồng nghĩa là những từ có nghĩa giống nhau.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-76200" y="4114800"/>
            <a:ext cx="9448800" cy="6572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</a:rPr>
              <a:t>B.Từ đồng nghĩa là những từ có nghĩa gần giống nhau.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0" y="4953000"/>
            <a:ext cx="9144000" cy="10668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00"/>
                </a:solidFill>
              </a:rPr>
              <a:t>C.Từ đồng nghĩa là những từ có nghĩa giống nhau </a:t>
            </a:r>
          </a:p>
          <a:p>
            <a:r>
              <a:rPr lang="en-US" sz="2800" b="1">
                <a:solidFill>
                  <a:srgbClr val="FF0000"/>
                </a:solidFill>
              </a:rPr>
              <a:t>hoặc gần giống nhau.</a:t>
            </a:r>
          </a:p>
        </p:txBody>
      </p:sp>
      <p:pic>
        <p:nvPicPr>
          <p:cNvPr id="3080" name="Picture 8" descr="Hinh dong Phao hoa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-1462088" y="-1482725"/>
            <a:ext cx="1771651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hinhn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6513" y="6380163"/>
            <a:ext cx="91805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2487613" y="6516688"/>
            <a:ext cx="4676775" cy="2778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MỪNG CÁC EM !</a:t>
            </a:r>
          </a:p>
        </p:txBody>
      </p:sp>
      <p:sp>
        <p:nvSpPr>
          <p:cNvPr id="7179" name="WordArt 11" descr="Narrow vertical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 rot="-128454">
            <a:off x="2514600" y="76200"/>
            <a:ext cx="4714875" cy="8747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0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</a:t>
            </a:r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2</a:t>
            </a:r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3</a:t>
            </a:r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4</a:t>
            </a:r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5</a:t>
            </a:r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6</a:t>
            </a:r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7</a:t>
            </a:r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8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9</a:t>
            </a:r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533400" y="533400"/>
            <a:ext cx="838200" cy="7620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10</a:t>
            </a:r>
          </a:p>
        </p:txBody>
      </p:sp>
      <p:sp>
        <p:nvSpPr>
          <p:cNvPr id="7191" name="AutoShape 23"/>
          <p:cNvSpPr>
            <a:spLocks noChangeArrowheads="1"/>
          </p:cNvSpPr>
          <p:nvPr/>
        </p:nvSpPr>
        <p:spPr bwMode="auto">
          <a:xfrm>
            <a:off x="0" y="4953000"/>
            <a:ext cx="91440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C.Từ đồng nghĩa là những từ có nghĩa giống nhau      </a:t>
            </a:r>
          </a:p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hoặc gần giống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71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2" accel="50000" decel="5000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" presetClass="entr" presetSubtype="2" accel="50000" decel="5000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allAtOnce" animBg="1"/>
      <p:bldP spid="7171" grpId="0" animBg="1"/>
      <p:bldP spid="7172" grpId="0" animBg="1"/>
      <p:bldP spid="7173" grpId="0" animBg="1"/>
      <p:bldP spid="7174" grpId="0" animBg="1"/>
      <p:bldP spid="7175" grpId="0" animBg="1"/>
      <p:bldP spid="7178" grpId="0" animBg="1"/>
      <p:bldP spid="7179" grpId="0" animBg="1"/>
      <p:bldP spid="7180" grpId="0" animBg="1"/>
      <p:bldP spid="7180" grpId="1" animBg="1"/>
      <p:bldP spid="7181" grpId="0" animBg="1"/>
      <p:bldP spid="7182" grpId="0" animBg="1"/>
      <p:bldP spid="7183" grpId="0" animBg="1"/>
      <p:bldP spid="7183" grpId="1" animBg="1"/>
      <p:bldP spid="7184" grpId="0" animBg="1"/>
      <p:bldP spid="7184" grpId="1" animBg="1"/>
      <p:bldP spid="7185" grpId="0" animBg="1"/>
      <p:bldP spid="7185" grpId="1" animBg="1"/>
      <p:bldP spid="7186" grpId="0" animBg="1"/>
      <p:bldP spid="7186" grpId="1" animBg="1"/>
      <p:bldP spid="7187" grpId="0" animBg="1"/>
      <p:bldP spid="7187" grpId="1" animBg="1"/>
      <p:bldP spid="7188" grpId="0" animBg="1"/>
      <p:bldP spid="7188" grpId="1" animBg="1"/>
      <p:bldP spid="7189" grpId="0" animBg="1"/>
      <p:bldP spid="7189" grpId="1" animBg="1"/>
      <p:bldP spid="7190" grpId="0" animBg="1"/>
      <p:bldP spid="7190" grpId="1" animBg="1"/>
      <p:bldP spid="71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295400" y="1295400"/>
            <a:ext cx="53340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3600" b="1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 tra bài cũ:</a:t>
            </a:r>
            <a:r>
              <a:rPr lang="en-US" sz="3600" b="1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8195" name="Picture 3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098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6068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9530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990600" y="1981200"/>
            <a:ext cx="7924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Thế nào là từ đồng nghĩa ? Cho ví dụ.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62000" y="76200"/>
            <a:ext cx="81534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         </a:t>
            </a:r>
            <a:endParaRPr lang="en-US" sz="2800" b="1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667000" y="685800"/>
            <a:ext cx="4267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990033"/>
                </a:solidFill>
              </a:rPr>
              <a:t>LUYỆN TỪ VÀ CÂU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04800" y="3505200"/>
            <a:ext cx="8686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4000" b="1"/>
              <a:t>	</a:t>
            </a:r>
            <a:r>
              <a:rPr lang="en-US" sz="4400" b="1"/>
              <a:t>Từ đồng nghĩa là những từ có nghĩa  giống nhau hoặc gần giống nhau.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sz="4000" b="1"/>
              <a:t>     Ví dụ: siêng năng, chăm chỉ, cần cù,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685800" y="76200"/>
            <a:ext cx="7772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MỞ RỘNG VỐN TỪ : NHÂN DÂN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52400" y="1828800"/>
            <a:ext cx="876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/>
              <a:t>1. Xếp các từ trong ngoặc đơn vào nhóm thích hợp :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3276600" y="914400"/>
            <a:ext cx="160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/>
              <a:t>Giải</a:t>
            </a:r>
            <a:r>
              <a:rPr lang="en-US" sz="4000" b="1"/>
              <a:t>: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-57150" y="1371600"/>
            <a:ext cx="3810000" cy="6461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a) Công nhân : 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-76200" y="2438400"/>
            <a:ext cx="3810000" cy="6461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b) Nông dân : 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-76200" y="3184525"/>
            <a:ext cx="4191000" cy="6461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c) Doanh nhân : 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-47625" y="3962400"/>
            <a:ext cx="3810000" cy="6461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d) Quân nhân : 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0" y="4724400"/>
            <a:ext cx="3124200" cy="6461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e) Trí thức : 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0" y="5486400"/>
            <a:ext cx="3276600" cy="6461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g) Học sinh : 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3748088" y="1676400"/>
            <a:ext cx="5243512" cy="6461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thợ điện, thợ cơ khí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3886200" y="2405063"/>
            <a:ext cx="5181600" cy="6461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thợ cày, thợ cấy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3810000" y="3184525"/>
            <a:ext cx="5486400" cy="6461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tiểu thương, chủ tiệm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3986213" y="3948113"/>
            <a:ext cx="4548187" cy="6461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đại ý, trung sĩ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3200400" y="4724400"/>
            <a:ext cx="5943600" cy="6461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giáo viên, bác sĩ, kĩ sư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3505200" y="5470525"/>
            <a:ext cx="5486400" cy="12001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/>
              <a:t>học sinh tiểu học, học sinh trung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/>
      <p:bldP spid="9220" grpId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58" grpId="0" animBg="1"/>
      <p:bldP spid="92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85800" y="76200"/>
            <a:ext cx="7772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MỞ RỘNG VỐN TỪ : NHÂN DÂN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1065213"/>
            <a:ext cx="9296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      2. Các thành ngữ, tục ngữ dưới đây nói lên những phẩm chất gì của người Việt Nam ta?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9050" y="1219200"/>
            <a:ext cx="7219950" cy="708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a) Chịu thương chịu khó: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288" y="1828800"/>
            <a:ext cx="9129712" cy="1323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	Chỉ sự cần cù, chăm chỉ, không ngại khó khăn gian khổ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6200" y="3429000"/>
            <a:ext cx="7219950" cy="708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b) Dám nghĩ dám làm: 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4191000"/>
            <a:ext cx="9129713" cy="1323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	Chỉ tính mạnh dạn, táo bạo, nhiều sáng kiến.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2053" grpId="0"/>
      <p:bldP spid="2053" grpId="1"/>
      <p:bldP spid="2054" grpId="0" animBg="1"/>
      <p:bldP spid="2055" grpId="0" animBg="1"/>
      <p:bldP spid="2056" grpId="0" animBg="1"/>
      <p:bldP spid="20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066800" y="152400"/>
            <a:ext cx="7219950" cy="708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c) Muôn người như một :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-152400" y="990600"/>
            <a:ext cx="9448800" cy="1323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Chỉ ý đoàn kết, trên dưới một lòng thống nhất ý chí và hành động.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066800" y="2590800"/>
            <a:ext cx="7219950" cy="708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d) Trọng nghĩa khinh tài : 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3429000"/>
            <a:ext cx="9144000" cy="7080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Coi trọng đạo lí, coi nhẹ tiền bạc.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085850" y="4343400"/>
            <a:ext cx="7448550" cy="708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e) Uống nước nhớ nguồn :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0" y="5168900"/>
            <a:ext cx="9144000" cy="1323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	Có nghĩa có tình, thủy chung, biết 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685800" y="76200"/>
            <a:ext cx="7772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MỞ RỘNG VỐN TỪ : NHÂN DÂN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1065213"/>
            <a:ext cx="9144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      3. Đọc truyện “Con Rồng cháu Tiên” và trả lời câu hỏi :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9050" y="92075"/>
            <a:ext cx="9124950" cy="13239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	a) Vì sao người Việt Nam ta gọi nhau là đồng bào ?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695450"/>
            <a:ext cx="9144000" cy="44005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- Đồng : có nghĩa là cùng               - bào : cái nhau nuôi thai nhi trong bụng mẹ.					    - Người Việt Nam ta gọi nhau là đồng bào vì xem mình đều là con rồng cháu tiên đều sinh ra từ một bọc trăm trứng của mẹ Âu Cơ.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  <p:bldP spid="11269" grpId="1"/>
      <p:bldP spid="11270" grpId="0" animBg="1"/>
      <p:bldP spid="112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9050" y="92075"/>
            <a:ext cx="9124950" cy="13239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	b) Tìm từ bắt đầu bằng tiếng đồng ( có nghĩa là cùng )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0" y="1584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hương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0" y="2346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môn 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3108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chí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3870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thời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4632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bọn 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0" y="5410200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ca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6156325"/>
            <a:ext cx="3352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cảm 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429000" y="1585913"/>
            <a:ext cx="2971800" cy="6461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diễn 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429000" y="2346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dạng 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429000" y="3108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điệu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429000" y="3870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hành 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429000" y="4648200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đội 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429000" y="5394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hao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429000" y="6156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khởi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6477000" y="1595438"/>
            <a:ext cx="2667000" cy="6461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loại 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477000" y="2346325"/>
            <a:ext cx="26670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loạt 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400800" y="3108325"/>
            <a:ext cx="28956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phục 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6477000" y="3871913"/>
            <a:ext cx="2667000" cy="6461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ý 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477000" y="4632325"/>
            <a:ext cx="26670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tình 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477000" y="5394325"/>
            <a:ext cx="26670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tâm 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400800" y="6156325"/>
            <a:ext cx="29718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Đồng minh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9050" y="92075"/>
            <a:ext cx="9124950" cy="13239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	c) Đặt câu với những từ vừa tìm được 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133600" cy="7080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 </a:t>
            </a:r>
            <a:r>
              <a:rPr lang="en-US" sz="4000" b="1" i="1">
                <a:solidFill>
                  <a:srgbClr val="FF0000"/>
                </a:solidFill>
              </a:rPr>
              <a:t>Ví dụ :</a:t>
            </a:r>
            <a:r>
              <a:rPr lang="en-US" sz="4000" b="1" i="1"/>
              <a:t> 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-228600" y="2425700"/>
            <a:ext cx="9601200" cy="708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 Cả trường tôi đều mặc đồng phục.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3340100"/>
            <a:ext cx="9067800" cy="1323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Cả dân tộc Việt Nam đồng lòng xây dựng đất nước ngày càng giàu đẹp.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-152400" y="5473700"/>
            <a:ext cx="9296400" cy="708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/>
              <a:t> Bến Tre là quê hương </a:t>
            </a:r>
            <a:r>
              <a:rPr lang="en-US" sz="4000" b="1" i="1" u="sng"/>
              <a:t>đồng khởi</a:t>
            </a:r>
            <a:r>
              <a:rPr lang="en-US" sz="4000" b="1" i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  <p:bldP spid="13318" grpId="0"/>
      <p:bldP spid="13319" grpId="0"/>
      <p:bldP spid="133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484</Words>
  <Application>Microsoft Office PowerPoint</Application>
  <PresentationFormat>On-screen Show (4:3)</PresentationFormat>
  <Paragraphs>97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CSTeam</cp:lastModifiedBy>
  <cp:revision>5</cp:revision>
  <dcterms:created xsi:type="dcterms:W3CDTF">2011-08-29T12:33:49Z</dcterms:created>
  <dcterms:modified xsi:type="dcterms:W3CDTF">2016-06-30T02:53:05Z</dcterms:modified>
</cp:coreProperties>
</file>