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0" r:id="rId2"/>
    <p:sldId id="266" r:id="rId3"/>
    <p:sldId id="269" r:id="rId4"/>
    <p:sldId id="271" r:id="rId5"/>
    <p:sldId id="274" r:id="rId6"/>
    <p:sldId id="273" r:id="rId7"/>
    <p:sldId id="272" r:id="rId8"/>
    <p:sldId id="277" r:id="rId9"/>
    <p:sldId id="278" r:id="rId10"/>
    <p:sldId id="28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6600"/>
    <a:srgbClr val="990033"/>
    <a:srgbClr val="FF0066"/>
    <a:srgbClr val="FF33CC"/>
    <a:srgbClr val="008000"/>
    <a:srgbClr val="F0F2AC"/>
    <a:srgbClr val="A1FDCB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EAD6671-0B61-477B-8648-DBAEF469B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5AFB61-10C9-4BED-BC9B-CCF4D309AA8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5041DE-85CC-4D7D-A4F4-14704EA7303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655C4-0751-40A7-AD3F-20721E053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66D30-E0C0-4AB3-A5AF-A095272D1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B4570-37D6-4F3A-8827-AC5C10292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4043E-87BD-4206-9CF9-05D8F3654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70621-DD30-4A7B-AFBD-9ABC4BE10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D160E-4397-483F-9291-5E4ECA369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6A422-ADA5-4ECD-B0ED-F7F6DBBCD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E9138-FE41-4B8C-9010-20ACE96168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1307E-9994-469E-BB49-DF3C3A3CD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C679C-A29D-4275-AE4C-4D5D369652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5DA1B-297A-4D2E-954D-FCD815A4A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DDC5B-652F-4C08-977F-34749A8AF1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CC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CB1CE0D2-F938-4F93-928C-2EFF35E3B3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4.wmf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gif"/><Relationship Id="rId5" Type="http://schemas.openxmlformats.org/officeDocument/2006/relationships/hyperlink" Target="http://vn.myblog.yahoo.com/lee-nguyenblog" TargetMode="Externa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image" Target="../media/image5.gif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au ho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3962400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AutoShape 3"/>
          <p:cNvSpPr>
            <a:spLocks noChangeArrowheads="1"/>
          </p:cNvSpPr>
          <p:nvPr/>
        </p:nvSpPr>
        <p:spPr bwMode="auto">
          <a:xfrm rot="10380154">
            <a:off x="3124200" y="2074863"/>
            <a:ext cx="4114800" cy="1066800"/>
          </a:xfrm>
          <a:prstGeom prst="wedgeRoundRectCallout">
            <a:avLst>
              <a:gd name="adj1" fmla="val 83000"/>
              <a:gd name="adj2" fmla="val -56833"/>
              <a:gd name="adj3" fmla="val 16667"/>
            </a:avLst>
          </a:prstGeom>
          <a:gradFill rotWithShape="1">
            <a:gsLst>
              <a:gs pos="0">
                <a:srgbClr val="CC66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 eaLnBrk="0" hangingPunct="0"/>
            <a:r>
              <a:rPr lang="en-US" sz="2400" b="1" i="1">
                <a:solidFill>
                  <a:schemeClr val="tx2"/>
                </a:solidFill>
              </a:rPr>
              <a:t>Đặt câu có sử dụng một cặp quan hệ từ đã học ?</a:t>
            </a:r>
          </a:p>
        </p:txBody>
      </p:sp>
      <p:pic>
        <p:nvPicPr>
          <p:cNvPr id="25604" name="Picture 4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3800475"/>
            <a:ext cx="158750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116013" y="981075"/>
            <a:ext cx="7277100" cy="933450"/>
            <a:chOff x="360" y="844"/>
            <a:chExt cx="4584" cy="588"/>
          </a:xfrm>
        </p:grpSpPr>
        <p:sp>
          <p:nvSpPr>
            <p:cNvPr id="3088" name="AutoShape 6"/>
            <p:cNvSpPr>
              <a:spLocks noChangeArrowheads="1"/>
            </p:cNvSpPr>
            <p:nvPr/>
          </p:nvSpPr>
          <p:spPr bwMode="auto">
            <a:xfrm>
              <a:off x="360" y="844"/>
              <a:ext cx="4584" cy="588"/>
            </a:xfrm>
            <a:prstGeom prst="ribbon2">
              <a:avLst>
                <a:gd name="adj1" fmla="val 18991"/>
                <a:gd name="adj2" fmla="val 52657"/>
              </a:avLst>
            </a:prstGeom>
            <a:gradFill rotWithShape="1">
              <a:gsLst>
                <a:gs pos="0">
                  <a:srgbClr val="FFCCFF"/>
                </a:gs>
                <a:gs pos="50000">
                  <a:srgbClr val="CCFF99"/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" name="Rectangle 7"/>
            <p:cNvSpPr>
              <a:spLocks noChangeArrowheads="1"/>
            </p:cNvSpPr>
            <p:nvPr/>
          </p:nvSpPr>
          <p:spPr bwMode="auto">
            <a:xfrm>
              <a:off x="1200" y="854"/>
              <a:ext cx="30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en-US" sz="2800">
                  <a:solidFill>
                    <a:srgbClr val="CC0099"/>
                  </a:solidFill>
                </a:rPr>
                <a:t>KIỂM TRA BÀI CŨ:</a:t>
              </a:r>
            </a:p>
          </p:txBody>
        </p:sp>
      </p:grpSp>
      <p:pic>
        <p:nvPicPr>
          <p:cNvPr id="3078" name="Picture 8" descr="F9849DCFA90C473196ECD16214E770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87811" flipH="1">
            <a:off x="8534400" y="3881438"/>
            <a:ext cx="790575" cy="286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0465173" flipH="1">
            <a:off x="8504238" y="5133975"/>
            <a:ext cx="76835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0" descr="POINSET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131286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11" descr="671691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21688" y="3798888"/>
            <a:ext cx="830262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2" name="Text Box 12"/>
          <p:cNvSpPr txBox="1">
            <a:spLocks noChangeArrowheads="1"/>
          </p:cNvSpPr>
          <p:nvPr/>
        </p:nvSpPr>
        <p:spPr bwMode="auto">
          <a:xfrm>
            <a:off x="2133600" y="4495800"/>
            <a:ext cx="464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/>
          </a:p>
        </p:txBody>
      </p:sp>
      <p:sp>
        <p:nvSpPr>
          <p:cNvPr id="3083" name="Text Box 19"/>
          <p:cNvSpPr txBox="1">
            <a:spLocks noChangeArrowheads="1"/>
          </p:cNvSpPr>
          <p:nvPr/>
        </p:nvSpPr>
        <p:spPr bwMode="auto">
          <a:xfrm>
            <a:off x="3124200" y="457200"/>
            <a:ext cx="3276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990033"/>
                </a:solidFill>
              </a:rPr>
              <a:t>LUYỆN TỪ VÀ CÂU</a:t>
            </a:r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2124075" y="2636838"/>
            <a:ext cx="5832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33"/>
                </a:solidFill>
              </a:rPr>
              <a:t>- Thế nào là danh từ chung? Cho ví dụ ?</a:t>
            </a:r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1979613" y="3068638"/>
            <a:ext cx="6913562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-Danh từ chung là tên của một loại sự vật .Ví dụ : sông ,bàn , ghế , thầy giáo,….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2051050" y="3908425"/>
            <a:ext cx="6048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 Thế nào là danh từ riêng ?Cho ví dụ .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1979613" y="4005263"/>
            <a:ext cx="68405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- Danh từ riêng là tên riêng của một sự vật .Danh từ riêng luôn được viết hoa .VD  : HồngNhung ,Ngọc Như , Minh Phú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5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0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  <p:bldP spid="25603" grpId="1" animBg="1"/>
      <p:bldP spid="25620" grpId="0"/>
      <p:bldP spid="25620" grpId="1"/>
      <p:bldP spid="25621" grpId="0"/>
      <p:bldP spid="25622" grpId="0"/>
      <p:bldP spid="25622" grpId="1"/>
      <p:bldP spid="2562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4"/>
          <p:cNvSpPr txBox="1">
            <a:spLocks noChangeArrowheads="1"/>
          </p:cNvSpPr>
          <p:nvPr/>
        </p:nvSpPr>
        <p:spPr bwMode="auto">
          <a:xfrm>
            <a:off x="3124200" y="4572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990033"/>
                </a:solidFill>
              </a:rPr>
              <a:t>LUYỆN TỪ VÀ CÂU</a:t>
            </a:r>
          </a:p>
        </p:txBody>
      </p:sp>
      <p:sp>
        <p:nvSpPr>
          <p:cNvPr id="1028" name="Text Box 6"/>
          <p:cNvSpPr txBox="1">
            <a:spLocks noChangeArrowheads="1"/>
          </p:cNvSpPr>
          <p:nvPr/>
        </p:nvSpPr>
        <p:spPr bwMode="auto">
          <a:xfrm>
            <a:off x="2124075" y="836613"/>
            <a:ext cx="4465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ÔN TẬP VỀ TỪ LOẠI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1187450" y="2492375"/>
            <a:ext cx="4032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- Cô giáo đang giảng bài .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258888" y="3141663"/>
            <a:ext cx="4249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- Bạn Tuấn học rất tiến bộ .</a:t>
            </a: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1258888" y="3933825"/>
            <a:ext cx="3817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- Em là học sinh lớp 5/2 .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1331913" y="1484313"/>
            <a:ext cx="57610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Xác định các kiểu câu kể</a:t>
            </a:r>
            <a:r>
              <a:rPr lang="en-US" sz="2400">
                <a:solidFill>
                  <a:srgbClr val="FF0066"/>
                </a:solidFill>
              </a:rPr>
              <a:t> </a:t>
            </a:r>
            <a:r>
              <a:rPr lang="en-US" sz="2400" b="1">
                <a:solidFill>
                  <a:srgbClr val="FF0066"/>
                </a:solidFill>
                <a:sym typeface="Wingdings" pitchFamily="2" charset="2"/>
              </a:rPr>
              <a:t>: Ai làm gì? Ai là gì?Ai thế nào ?</a:t>
            </a:r>
            <a:endParaRPr lang="en-US" sz="2400" b="1">
              <a:solidFill>
                <a:srgbClr val="FF0066"/>
              </a:solidFill>
            </a:endParaRP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5148263" y="2492375"/>
            <a:ext cx="2411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(Ai làm gì ?)</a:t>
            </a: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5219700" y="3213100"/>
            <a:ext cx="223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(Ai thế nào ?)</a:t>
            </a: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5148263" y="3933825"/>
            <a:ext cx="1944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(Ai là gì?)</a:t>
            </a:r>
          </a:p>
        </p:txBody>
      </p:sp>
      <p:pic>
        <p:nvPicPr>
          <p:cNvPr id="1036" name="Picture 14" descr="POINSET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6050" y="0"/>
            <a:ext cx="969963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15" descr="DAISI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69300" y="5589588"/>
            <a:ext cx="690563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8" name="Picture 16" descr="下一張(熱鍵:c)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12175" y="381000"/>
            <a:ext cx="5238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17"/>
          <p:cNvGraphicFramePr>
            <a:graphicFrameLocks noChangeAspect="1"/>
          </p:cNvGraphicFramePr>
          <p:nvPr>
            <p:ph/>
          </p:nvPr>
        </p:nvGraphicFramePr>
        <p:xfrm>
          <a:off x="33338" y="4941888"/>
          <a:ext cx="722312" cy="1800225"/>
        </p:xfrm>
        <a:graphic>
          <a:graphicData uri="http://schemas.openxmlformats.org/presentationml/2006/ole">
            <p:oleObj spid="_x0000_s1026" name="Clip" r:id="rId7" imgW="448310" imgH="456565" progId="MS_ClipArt_Gallery.2">
              <p:embed/>
            </p:oleObj>
          </a:graphicData>
        </a:graphic>
      </p:graphicFrame>
      <p:pic>
        <p:nvPicPr>
          <p:cNvPr id="1039" name="Picture 19" descr="blumen-pflanzen05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-61913" y="5365750"/>
            <a:ext cx="1104901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3" grpId="0"/>
      <p:bldP spid="39944" grpId="0"/>
      <p:bldP spid="39945" grpId="0"/>
      <p:bldP spid="39946" grpId="0"/>
      <p:bldP spid="39947" grpId="0"/>
      <p:bldP spid="39948" grpId="0"/>
      <p:bldP spid="399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3124200" y="457200"/>
            <a:ext cx="3276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990033"/>
                </a:solidFill>
              </a:rPr>
              <a:t>LUYỆN TỪ VÀ CÂU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2124075" y="836613"/>
            <a:ext cx="44656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</a:rPr>
              <a:t>ÔN TẬP VỀ TỪ LOẠI</a:t>
            </a:r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9144000" cy="4176713"/>
          </a:xfrm>
          <a:solidFill>
            <a:srgbClr val="99FFCC"/>
          </a:solidFill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800" smtClean="0"/>
              <a:t>          </a:t>
            </a:r>
            <a:r>
              <a:rPr lang="en-US" sz="2000" smtClean="0"/>
              <a:t>-Chị ! – Nguyên quay sang tôi giọng nghẹn ngào . – Chị… Chị là chị gái của em nhé !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>	    Tôi nhìn em c</a:t>
            </a:r>
            <a:r>
              <a:rPr lang="vi-VN" sz="2000" smtClean="0"/>
              <a:t>ư</a:t>
            </a:r>
            <a:r>
              <a:rPr lang="en-US" sz="2000" smtClean="0"/>
              <a:t>ời trong hai hàng n</a:t>
            </a:r>
            <a:r>
              <a:rPr lang="vi-VN" sz="2000" smtClean="0"/>
              <a:t>ư</a:t>
            </a:r>
            <a:r>
              <a:rPr lang="en-US" sz="2000" smtClean="0"/>
              <a:t>ớc mắt kéo vệt trên má: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>	     - Chị sẽ là chị của em mãi mãi !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>             Nguyên c</a:t>
            </a:r>
            <a:r>
              <a:rPr lang="vi-VN" sz="2000" smtClean="0"/>
              <a:t>ư</a:t>
            </a:r>
            <a:r>
              <a:rPr lang="en-US" sz="2000" smtClean="0"/>
              <a:t>ời rồi </a:t>
            </a:r>
            <a:r>
              <a:rPr lang="vi-VN" sz="2000" smtClean="0"/>
              <a:t>đư</a:t>
            </a:r>
            <a:r>
              <a:rPr lang="en-US" sz="2000" smtClean="0"/>
              <a:t>a tay lên quệt má. Tôi chẳng buồn lau mặt nữa. Chúng tôi đứng nh</a:t>
            </a:r>
            <a:r>
              <a:rPr lang="vi-VN" sz="2000" smtClean="0"/>
              <a:t>ư</a:t>
            </a:r>
            <a:r>
              <a:rPr lang="en-US" sz="2000" smtClean="0"/>
              <a:t> vậy nhìn ra phía xa sáng rực ánh </a:t>
            </a:r>
            <a:r>
              <a:rPr lang="vi-VN" sz="2000" smtClean="0"/>
              <a:t>đ</a:t>
            </a:r>
            <a:r>
              <a:rPr lang="en-US" sz="2000" smtClean="0"/>
              <a:t>èn màu, xung quanh là tiếng </a:t>
            </a:r>
            <a:r>
              <a:rPr lang="vi-VN" sz="2000" smtClean="0"/>
              <a:t>đ</a:t>
            </a:r>
            <a:r>
              <a:rPr lang="en-US" sz="2000" smtClean="0"/>
              <a:t>àn, tiếng hát khi xa, khi gần chào mừng mùa xuân. Một n</a:t>
            </a:r>
            <a:r>
              <a:rPr lang="vi-VN" sz="2000" smtClean="0"/>
              <a:t>ă</a:t>
            </a:r>
            <a:r>
              <a:rPr lang="en-US" sz="2000" smtClean="0"/>
              <a:t>m mới bắt </a:t>
            </a:r>
            <a:r>
              <a:rPr lang="vi-VN" sz="2000" smtClean="0"/>
              <a:t>đ</a:t>
            </a:r>
            <a:r>
              <a:rPr lang="en-US" sz="2000" smtClean="0"/>
              <a:t>ầu.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>                                                                 </a:t>
            </a:r>
            <a:r>
              <a:rPr lang="en-US" sz="2000" smtClean="0">
                <a:latin typeface="Times New Roman" pitchFamily="18" charset="0"/>
              </a:rPr>
              <a:t>Theo Thùy Linh</a:t>
            </a: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0" y="1268413"/>
            <a:ext cx="91440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000" b="1">
                <a:solidFill>
                  <a:srgbClr val="990033"/>
                </a:solidFill>
              </a:rPr>
              <a:t>1.Đọc </a:t>
            </a:r>
            <a:r>
              <a:rPr lang="vi-VN" sz="2000" b="1">
                <a:solidFill>
                  <a:srgbClr val="990033"/>
                </a:solidFill>
              </a:rPr>
              <a:t>đ</a:t>
            </a:r>
            <a:r>
              <a:rPr lang="en-US" sz="2000" b="1">
                <a:solidFill>
                  <a:srgbClr val="990033"/>
                </a:solidFill>
              </a:rPr>
              <a:t>oạn v</a:t>
            </a:r>
            <a:r>
              <a:rPr lang="vi-VN" sz="2000" b="1">
                <a:solidFill>
                  <a:srgbClr val="990033"/>
                </a:solidFill>
              </a:rPr>
              <a:t>ă</a:t>
            </a:r>
            <a:r>
              <a:rPr lang="en-US" sz="2000" b="1">
                <a:solidFill>
                  <a:srgbClr val="990033"/>
                </a:solidFill>
              </a:rPr>
              <a:t>n sau. Tìm danh từ riêng và 3 danh từ chung trong </a:t>
            </a:r>
            <a:r>
              <a:rPr lang="vi-VN" sz="2000" b="1">
                <a:solidFill>
                  <a:srgbClr val="990033"/>
                </a:solidFill>
              </a:rPr>
              <a:t>đ</a:t>
            </a:r>
            <a:r>
              <a:rPr lang="en-US" sz="2000" b="1">
                <a:solidFill>
                  <a:srgbClr val="990033"/>
                </a:solidFill>
              </a:rPr>
              <a:t>oạn v</a:t>
            </a:r>
            <a:r>
              <a:rPr lang="vi-VN" sz="2000" b="1">
                <a:solidFill>
                  <a:srgbClr val="990033"/>
                </a:solidFill>
              </a:rPr>
              <a:t>ă</a:t>
            </a:r>
            <a:r>
              <a:rPr lang="en-US" sz="2000" b="1">
                <a:solidFill>
                  <a:srgbClr val="990033"/>
                </a:solidFill>
              </a:rPr>
              <a:t>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53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0" grpId="0"/>
      <p:bldP spid="153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8" descr="F9849DCFA90C473196ECD16214E77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87811" flipH="1">
            <a:off x="8534400" y="3881438"/>
            <a:ext cx="790575" cy="286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465173" flipH="1">
            <a:off x="8504238" y="5133975"/>
            <a:ext cx="76835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10" descr="POINSET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31286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11" descr="67169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421688" y="3798888"/>
            <a:ext cx="830262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Text Box 12"/>
          <p:cNvSpPr txBox="1">
            <a:spLocks noChangeArrowheads="1"/>
          </p:cNvSpPr>
          <p:nvPr/>
        </p:nvSpPr>
        <p:spPr bwMode="auto">
          <a:xfrm>
            <a:off x="2133600" y="4495800"/>
            <a:ext cx="464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/>
          </a:p>
        </p:txBody>
      </p:sp>
      <p:sp>
        <p:nvSpPr>
          <p:cNvPr id="5127" name="Text Box 19"/>
          <p:cNvSpPr txBox="1">
            <a:spLocks noChangeArrowheads="1"/>
          </p:cNvSpPr>
          <p:nvPr/>
        </p:nvSpPr>
        <p:spPr bwMode="auto">
          <a:xfrm>
            <a:off x="3124200" y="4572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990033"/>
                </a:solidFill>
              </a:rPr>
              <a:t>LUYỆN TỪ VÀ CÂU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611188" y="1196975"/>
            <a:ext cx="8281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 . Nhắc lại quy tắc viết hoa danh từ riêng đã học .</a:t>
            </a:r>
          </a:p>
        </p:txBody>
      </p:sp>
      <p:sp>
        <p:nvSpPr>
          <p:cNvPr id="5129" name="Text Box 21"/>
          <p:cNvSpPr txBox="1">
            <a:spLocks noChangeArrowheads="1"/>
          </p:cNvSpPr>
          <p:nvPr/>
        </p:nvSpPr>
        <p:spPr bwMode="auto">
          <a:xfrm>
            <a:off x="2124075" y="836613"/>
            <a:ext cx="4465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ÔN TẬP VỀ TỪ LOẠI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539750" y="1700213"/>
            <a:ext cx="8064500" cy="3752850"/>
          </a:xfrm>
          <a:prstGeom prst="rect">
            <a:avLst/>
          </a:prstGeom>
          <a:solidFill>
            <a:srgbClr val="F0F2AC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400" b="1" i="1">
                <a:solidFill>
                  <a:schemeClr val="accent2"/>
                </a:solidFill>
              </a:rPr>
              <a:t>Khi viết tên người , tên địa lí Việt Nam , cần viết hoa chữ cái đầu của mỗi tiếng tạo thành tên riêng đó 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400" b="1" i="1">
                <a:solidFill>
                  <a:schemeClr val="accent2"/>
                </a:solidFill>
              </a:rPr>
              <a:t>Khi viết tên người , tên địa lí nước ngoài , ta viết hoa chữ cái đầu của mỗi bộ phận tạo thành tên đó . Nếu bộ phận tạo thành tên gồm nhiều tiếng thì giữa các tiếng cần có gạch nối .</a:t>
            </a:r>
          </a:p>
          <a:p>
            <a:pPr>
              <a:spcBef>
                <a:spcPct val="50000"/>
              </a:spcBef>
            </a:pPr>
            <a:r>
              <a:rPr lang="en-US" sz="2400" b="1" i="1">
                <a:solidFill>
                  <a:schemeClr val="accent2"/>
                </a:solidFill>
              </a:rPr>
              <a:t>- Những tên riêng nước ngoài được phiên âm theo âm Hán Việt thì viết giống như cách viết tên riêng Việt Nam .</a:t>
            </a:r>
          </a:p>
        </p:txBody>
      </p:sp>
      <p:pic>
        <p:nvPicPr>
          <p:cNvPr id="5131" name="Picture 23" descr="DAISIES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36513" y="5876925"/>
            <a:ext cx="742951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2" grpId="0"/>
      <p:bldP spid="2357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3124200" y="4572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990033"/>
                </a:solidFill>
              </a:rPr>
              <a:t>LUYỆN TỪ VÀ CÂU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2124075" y="836613"/>
            <a:ext cx="4465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ÔN TẬP VỀ TỪ LOẠI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468313" y="1341438"/>
            <a:ext cx="6696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-Đại từ xưng hô là gì ?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395288" y="1773238"/>
            <a:ext cx="8497887" cy="2474912"/>
          </a:xfrm>
          <a:prstGeom prst="rect">
            <a:avLst/>
          </a:prstGeom>
          <a:solidFill>
            <a:srgbClr val="F0F2AC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0000FF"/>
                </a:solidFill>
              </a:rPr>
              <a:t>* </a:t>
            </a:r>
            <a:r>
              <a:rPr lang="en-US" sz="2400" b="1" i="1">
                <a:solidFill>
                  <a:srgbClr val="0000FF"/>
                </a:solidFill>
              </a:rPr>
              <a:t>Đại từ xưng hô là từ được người nói dùng</a:t>
            </a:r>
            <a:r>
              <a:rPr lang="en-US" sz="2400" i="1">
                <a:solidFill>
                  <a:srgbClr val="0000FF"/>
                </a:solidFill>
              </a:rPr>
              <a:t> </a:t>
            </a:r>
            <a:r>
              <a:rPr lang="en-US" sz="2400" b="1" i="1">
                <a:solidFill>
                  <a:srgbClr val="0000FF"/>
                </a:solidFill>
              </a:rPr>
              <a:t>để tự chỉ mình</a:t>
            </a:r>
            <a:r>
              <a:rPr lang="en-US" sz="2400" i="1">
                <a:solidFill>
                  <a:srgbClr val="0000FF"/>
                </a:solidFill>
              </a:rPr>
              <a:t> </a:t>
            </a:r>
            <a:r>
              <a:rPr lang="en-US" sz="2400" b="1" i="1">
                <a:solidFill>
                  <a:srgbClr val="0000FF"/>
                </a:solidFill>
              </a:rPr>
              <a:t>hay chỉ người khác khi giao tiếp</a:t>
            </a:r>
            <a:r>
              <a:rPr lang="en-US" sz="2400" i="1">
                <a:solidFill>
                  <a:srgbClr val="0000FF"/>
                </a:solidFill>
              </a:rPr>
              <a:t> . VD : tôi,chúng tôi , ta , chúng ta , mày,chúng mày , nó ,chúng nó …</a:t>
            </a:r>
          </a:p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0000FF"/>
                </a:solidFill>
              </a:rPr>
              <a:t>Bên cạnh các từ nói trên , người Việt Nam còn dùng nhiều danh từ chỉ người làm đại từ xưng hô theo thứ bậc,tuổi tác,giới tính như: ông ,bà , anh ,chị , em ,cháu ,thầy ,bạn ….</a:t>
            </a:r>
          </a:p>
        </p:txBody>
      </p:sp>
      <p:pic>
        <p:nvPicPr>
          <p:cNvPr id="6150" name="Picture 10" descr="67169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16913" y="4519613"/>
            <a:ext cx="830262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11" descr="POINSET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31286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/>
      <p:bldP spid="276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124200" y="457200"/>
            <a:ext cx="327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990033"/>
                </a:solidFill>
              </a:rPr>
              <a:t>LUYỆN TỪ VÀ CÂU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2124075" y="836613"/>
            <a:ext cx="44656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</a:rPr>
              <a:t>ÔN TẬP VỀ TỪ LOẠI</a:t>
            </a:r>
          </a:p>
        </p:txBody>
      </p:sp>
      <p:sp>
        <p:nvSpPr>
          <p:cNvPr id="717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9144000" cy="4176713"/>
          </a:xfrm>
          <a:solidFill>
            <a:srgbClr val="99FFCC"/>
          </a:solidFill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800" smtClean="0"/>
              <a:t>          </a:t>
            </a:r>
            <a:r>
              <a:rPr lang="en-US" sz="2000" smtClean="0"/>
              <a:t>-Chị ! – Nguyên quay sang tôi giọng nghẹn ngào . – Chị… Chị là chị gái của em nhé !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>	    Tôi nhìn em c</a:t>
            </a:r>
            <a:r>
              <a:rPr lang="vi-VN" sz="2000" smtClean="0"/>
              <a:t>ư</a:t>
            </a:r>
            <a:r>
              <a:rPr lang="en-US" sz="2000" smtClean="0"/>
              <a:t>ời trong hai hàng n</a:t>
            </a:r>
            <a:r>
              <a:rPr lang="vi-VN" sz="2000" smtClean="0"/>
              <a:t>ư</a:t>
            </a:r>
            <a:r>
              <a:rPr lang="en-US" sz="2000" smtClean="0"/>
              <a:t>ớc mắt kéo vệt trên má: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>	     - Chị sẽ là chị của em mãi mãi !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>             Nguyên c</a:t>
            </a:r>
            <a:r>
              <a:rPr lang="vi-VN" sz="2000" smtClean="0"/>
              <a:t>ư</a:t>
            </a:r>
            <a:r>
              <a:rPr lang="en-US" sz="2000" smtClean="0"/>
              <a:t>ời rồi </a:t>
            </a:r>
            <a:r>
              <a:rPr lang="vi-VN" sz="2000" smtClean="0"/>
              <a:t>đư</a:t>
            </a:r>
            <a:r>
              <a:rPr lang="en-US" sz="2000" smtClean="0"/>
              <a:t>a tay lên quệt má. Tôi chẳng buồn lau mặt nữa. Chúng tôi đứng nh</a:t>
            </a:r>
            <a:r>
              <a:rPr lang="vi-VN" sz="2000" smtClean="0"/>
              <a:t>ư</a:t>
            </a:r>
            <a:r>
              <a:rPr lang="en-US" sz="2000" smtClean="0"/>
              <a:t> vậy nhìn ra phía xa sáng rực ánh </a:t>
            </a:r>
            <a:r>
              <a:rPr lang="vi-VN" sz="2000" smtClean="0"/>
              <a:t>đ</a:t>
            </a:r>
            <a:r>
              <a:rPr lang="en-US" sz="2000" smtClean="0"/>
              <a:t>èn màu, xung quanh là tiếng </a:t>
            </a:r>
            <a:r>
              <a:rPr lang="vi-VN" sz="2000" smtClean="0"/>
              <a:t>đ</a:t>
            </a:r>
            <a:r>
              <a:rPr lang="en-US" sz="2000" smtClean="0"/>
              <a:t>àn, tiếng hát khi xa, khi gần chào mừng mùa xuân. Một n</a:t>
            </a:r>
            <a:r>
              <a:rPr lang="vi-VN" sz="2000" smtClean="0"/>
              <a:t>ă</a:t>
            </a:r>
            <a:r>
              <a:rPr lang="en-US" sz="2000" smtClean="0"/>
              <a:t>m mới bắt </a:t>
            </a:r>
            <a:r>
              <a:rPr lang="vi-VN" sz="2000" smtClean="0"/>
              <a:t>đ</a:t>
            </a:r>
            <a:r>
              <a:rPr lang="en-US" sz="2000" smtClean="0"/>
              <a:t>ầu.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>                                                                 </a:t>
            </a:r>
            <a:r>
              <a:rPr lang="en-US" sz="2000" smtClean="0">
                <a:latin typeface="Times New Roman" pitchFamily="18" charset="0"/>
              </a:rPr>
              <a:t>Theo Thùy Linh</a:t>
            </a:r>
          </a:p>
        </p:txBody>
      </p:sp>
      <p:sp>
        <p:nvSpPr>
          <p:cNvPr id="7173" name="Line 29"/>
          <p:cNvSpPr>
            <a:spLocks noChangeShapeType="1"/>
          </p:cNvSpPr>
          <p:nvPr/>
        </p:nvSpPr>
        <p:spPr bwMode="auto">
          <a:xfrm>
            <a:off x="1835150" y="2103438"/>
            <a:ext cx="865188" cy="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4" name="Line 30"/>
          <p:cNvSpPr>
            <a:spLocks noChangeShapeType="1"/>
          </p:cNvSpPr>
          <p:nvPr/>
        </p:nvSpPr>
        <p:spPr bwMode="auto">
          <a:xfrm>
            <a:off x="1836738" y="2147888"/>
            <a:ext cx="863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Line 31"/>
          <p:cNvSpPr>
            <a:spLocks noChangeShapeType="1"/>
          </p:cNvSpPr>
          <p:nvPr/>
        </p:nvSpPr>
        <p:spPr bwMode="auto">
          <a:xfrm>
            <a:off x="971550" y="3429000"/>
            <a:ext cx="863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Line 32"/>
          <p:cNvSpPr>
            <a:spLocks noChangeShapeType="1"/>
          </p:cNvSpPr>
          <p:nvPr/>
        </p:nvSpPr>
        <p:spPr bwMode="auto">
          <a:xfrm>
            <a:off x="971550" y="3500438"/>
            <a:ext cx="863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3" name="Oval 33"/>
          <p:cNvSpPr>
            <a:spLocks noChangeArrowheads="1"/>
          </p:cNvSpPr>
          <p:nvPr/>
        </p:nvSpPr>
        <p:spPr bwMode="auto">
          <a:xfrm>
            <a:off x="1138238" y="1700213"/>
            <a:ext cx="504825" cy="442912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4" name="Oval 34"/>
          <p:cNvSpPr>
            <a:spLocks noChangeArrowheads="1"/>
          </p:cNvSpPr>
          <p:nvPr/>
        </p:nvSpPr>
        <p:spPr bwMode="auto">
          <a:xfrm>
            <a:off x="4125913" y="1730375"/>
            <a:ext cx="374650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5" name="Oval 35"/>
          <p:cNvSpPr>
            <a:spLocks noChangeArrowheads="1"/>
          </p:cNvSpPr>
          <p:nvPr/>
        </p:nvSpPr>
        <p:spPr bwMode="auto">
          <a:xfrm>
            <a:off x="6926263" y="1714500"/>
            <a:ext cx="431800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6" name="Oval 36"/>
          <p:cNvSpPr>
            <a:spLocks noChangeArrowheads="1"/>
          </p:cNvSpPr>
          <p:nvPr/>
        </p:nvSpPr>
        <p:spPr bwMode="auto">
          <a:xfrm>
            <a:off x="7596188" y="1714500"/>
            <a:ext cx="547687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7" name="Oval 37"/>
          <p:cNvSpPr>
            <a:spLocks noChangeArrowheads="1"/>
          </p:cNvSpPr>
          <p:nvPr/>
        </p:nvSpPr>
        <p:spPr bwMode="auto">
          <a:xfrm>
            <a:off x="1500188" y="2071688"/>
            <a:ext cx="504825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8" name="Oval 38"/>
          <p:cNvSpPr>
            <a:spLocks noChangeArrowheads="1"/>
          </p:cNvSpPr>
          <p:nvPr/>
        </p:nvSpPr>
        <p:spPr bwMode="auto">
          <a:xfrm>
            <a:off x="971550" y="2428875"/>
            <a:ext cx="403225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9" name="Oval 39"/>
          <p:cNvSpPr>
            <a:spLocks noChangeArrowheads="1"/>
          </p:cNvSpPr>
          <p:nvPr/>
        </p:nvSpPr>
        <p:spPr bwMode="auto">
          <a:xfrm>
            <a:off x="1936750" y="2428875"/>
            <a:ext cx="388938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60" name="Oval 40"/>
          <p:cNvSpPr>
            <a:spLocks noChangeArrowheads="1"/>
          </p:cNvSpPr>
          <p:nvPr/>
        </p:nvSpPr>
        <p:spPr bwMode="auto">
          <a:xfrm>
            <a:off x="1214438" y="2786063"/>
            <a:ext cx="447675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61" name="Oval 41"/>
          <p:cNvSpPr>
            <a:spLocks noChangeArrowheads="1"/>
          </p:cNvSpPr>
          <p:nvPr/>
        </p:nvSpPr>
        <p:spPr bwMode="auto">
          <a:xfrm>
            <a:off x="3073400" y="2786063"/>
            <a:ext cx="431800" cy="360362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63" name="Oval 43"/>
          <p:cNvSpPr>
            <a:spLocks noChangeArrowheads="1"/>
          </p:cNvSpPr>
          <p:nvPr/>
        </p:nvSpPr>
        <p:spPr bwMode="auto">
          <a:xfrm>
            <a:off x="611188" y="3424238"/>
            <a:ext cx="1223962" cy="5048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64" name="Oval 44"/>
          <p:cNvSpPr>
            <a:spLocks noChangeArrowheads="1"/>
          </p:cNvSpPr>
          <p:nvPr/>
        </p:nvSpPr>
        <p:spPr bwMode="auto">
          <a:xfrm>
            <a:off x="5284788" y="3071813"/>
            <a:ext cx="430212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188" name="Text Box 45"/>
          <p:cNvSpPr txBox="1">
            <a:spLocks noChangeArrowheads="1"/>
          </p:cNvSpPr>
          <p:nvPr/>
        </p:nvSpPr>
        <p:spPr bwMode="auto">
          <a:xfrm>
            <a:off x="468313" y="1196975"/>
            <a:ext cx="7559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990033"/>
                </a:solidFill>
              </a:rPr>
              <a:t>3. Tìm đại từ xưng hô trong đoạn văn ở bài tập 1 .</a:t>
            </a:r>
          </a:p>
        </p:txBody>
      </p:sp>
      <p:sp>
        <p:nvSpPr>
          <p:cNvPr id="30766" name="AutoShape 46"/>
          <p:cNvSpPr>
            <a:spLocks noChangeArrowheads="1"/>
          </p:cNvSpPr>
          <p:nvPr/>
        </p:nvSpPr>
        <p:spPr bwMode="auto">
          <a:xfrm>
            <a:off x="6443663" y="188913"/>
            <a:ext cx="2447925" cy="1511300"/>
          </a:xfrm>
          <a:prstGeom prst="cloudCallout">
            <a:avLst>
              <a:gd name="adj1" fmla="val -30935"/>
              <a:gd name="adj2" fmla="val 41912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</a:pPr>
            <a:r>
              <a:rPr lang="en-US" b="1">
                <a:solidFill>
                  <a:srgbClr val="FF0066"/>
                </a:solidFill>
              </a:rPr>
              <a:t>nhóm 2</a:t>
            </a:r>
          </a:p>
          <a:p>
            <a:pPr marL="342900" indent="-342900" algn="ctr">
              <a:lnSpc>
                <a:spcPct val="80000"/>
              </a:lnSpc>
            </a:pPr>
            <a:r>
              <a:rPr lang="en-US" b="1">
                <a:solidFill>
                  <a:srgbClr val="FF0066"/>
                </a:solidFill>
              </a:rPr>
              <a:t>(2phút)</a:t>
            </a:r>
          </a:p>
        </p:txBody>
      </p:sp>
      <p:pic>
        <p:nvPicPr>
          <p:cNvPr id="7190" name="Picture 47" descr="POINSET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1286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1" name="Picture 48" descr="67169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4519613"/>
            <a:ext cx="830262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0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0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0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3" grpId="0" animBg="1"/>
      <p:bldP spid="30754" grpId="0" animBg="1"/>
      <p:bldP spid="30755" grpId="0" animBg="1"/>
      <p:bldP spid="30756" grpId="0" animBg="1"/>
      <p:bldP spid="30757" grpId="0" animBg="1"/>
      <p:bldP spid="30758" grpId="0" animBg="1"/>
      <p:bldP spid="30759" grpId="0" animBg="1"/>
      <p:bldP spid="30760" grpId="0" animBg="1"/>
      <p:bldP spid="30761" grpId="0" animBg="1"/>
      <p:bldP spid="30763" grpId="0" animBg="1"/>
      <p:bldP spid="30764" grpId="0" animBg="1"/>
      <p:bldP spid="307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2124075" y="836613"/>
            <a:ext cx="4465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ÔN TẬP VỀ TỪ LOẠI</a:t>
            </a: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3124200" y="4572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990033"/>
                </a:solidFill>
              </a:rPr>
              <a:t>LUYỆN TỪ VÀ CÂU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395288" y="1196975"/>
            <a:ext cx="8027987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</a:rPr>
              <a:t>4. Tìm trong đoạn văn ở bài tập 1 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000"/>
              <a:t>Một danh từ hoặc đại từ làm chủ ngữ trong kiểu câu </a:t>
            </a:r>
            <a:r>
              <a:rPr lang="en-US" sz="2000" b="1" i="1"/>
              <a:t>Ai làm gì ?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/>
              <a:t>b) Một danh từ hoặc đại từ làm chủ ngữ trong kiểu câu </a:t>
            </a:r>
            <a:r>
              <a:rPr lang="en-US" sz="2000" b="1" i="1"/>
              <a:t>Ai thế nào ?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/>
              <a:t>c) Một danh từ hoặc đại từ làm chủ ngữ trong kiểu câu </a:t>
            </a:r>
            <a:r>
              <a:rPr lang="en-US" sz="2000" b="1" i="1"/>
              <a:t>Ai là gì ?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/>
              <a:t>d)Một danh từ tham gia bộ phận vị ngữ trong kiểu câu </a:t>
            </a:r>
            <a:r>
              <a:rPr lang="en-US" sz="2000" b="1" i="1"/>
              <a:t>Ai là gì ?</a:t>
            </a: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79388" y="3500438"/>
            <a:ext cx="8748712" cy="3357562"/>
          </a:xfrm>
          <a:solidFill>
            <a:srgbClr val="FFFFCC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     </a:t>
            </a:r>
            <a:r>
              <a:rPr lang="en-US" sz="2400" smtClean="0">
                <a:solidFill>
                  <a:schemeClr val="accent2"/>
                </a:solidFill>
              </a:rPr>
              <a:t>-Chị ! – Nguyên quay sang tôi giọng nghẹn ngào . – Chị… Chị là chị gái của em nhé !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olidFill>
                  <a:schemeClr val="accent2"/>
                </a:solidFill>
              </a:rPr>
              <a:t>      Tôi nhìn em c</a:t>
            </a:r>
            <a:r>
              <a:rPr lang="vi-VN" sz="2400" smtClean="0">
                <a:solidFill>
                  <a:schemeClr val="accent2"/>
                </a:solidFill>
              </a:rPr>
              <a:t>ư</a:t>
            </a:r>
            <a:r>
              <a:rPr lang="en-US" sz="2400" smtClean="0">
                <a:solidFill>
                  <a:schemeClr val="accent2"/>
                </a:solidFill>
              </a:rPr>
              <a:t>ời trong hai hàng n</a:t>
            </a:r>
            <a:r>
              <a:rPr lang="vi-VN" sz="2400" smtClean="0">
                <a:solidFill>
                  <a:schemeClr val="accent2"/>
                </a:solidFill>
              </a:rPr>
              <a:t>ư</a:t>
            </a:r>
            <a:r>
              <a:rPr lang="en-US" sz="2400" smtClean="0">
                <a:solidFill>
                  <a:schemeClr val="accent2"/>
                </a:solidFill>
              </a:rPr>
              <a:t>ớc mắt kéo vệt trên má: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olidFill>
                  <a:schemeClr val="accent2"/>
                </a:solidFill>
              </a:rPr>
              <a:t>    - Chị sẽ là chị của em mãi mãi !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olidFill>
                  <a:schemeClr val="accent2"/>
                </a:solidFill>
              </a:rPr>
              <a:t>       Nguyên c</a:t>
            </a:r>
            <a:r>
              <a:rPr lang="vi-VN" sz="2400" smtClean="0">
                <a:solidFill>
                  <a:schemeClr val="accent2"/>
                </a:solidFill>
              </a:rPr>
              <a:t>ư</a:t>
            </a:r>
            <a:r>
              <a:rPr lang="en-US" sz="2400" smtClean="0">
                <a:solidFill>
                  <a:schemeClr val="accent2"/>
                </a:solidFill>
              </a:rPr>
              <a:t>ời rồi </a:t>
            </a:r>
            <a:r>
              <a:rPr lang="vi-VN" sz="2400" smtClean="0">
                <a:solidFill>
                  <a:schemeClr val="accent2"/>
                </a:solidFill>
              </a:rPr>
              <a:t>đư</a:t>
            </a:r>
            <a:r>
              <a:rPr lang="en-US" sz="2400" smtClean="0">
                <a:solidFill>
                  <a:schemeClr val="accent2"/>
                </a:solidFill>
              </a:rPr>
              <a:t>a tay lên quệt má. Tôi chẳng buồn lau mặt nữa Chúng tôi </a:t>
            </a:r>
            <a:r>
              <a:rPr lang="en-US" sz="2400" smtClean="0">
                <a:solidFill>
                  <a:schemeClr val="accent2"/>
                </a:solidFill>
                <a:latin typeface="Times New Roman" pitchFamily="18" charset="0"/>
              </a:rPr>
              <a:t>đ</a:t>
            </a:r>
            <a:r>
              <a:rPr lang="en-US" sz="2400" smtClean="0">
                <a:solidFill>
                  <a:schemeClr val="accent2"/>
                </a:solidFill>
              </a:rPr>
              <a:t>ứng nh</a:t>
            </a:r>
            <a:r>
              <a:rPr lang="vi-VN" sz="2400" smtClean="0">
                <a:solidFill>
                  <a:schemeClr val="accent2"/>
                </a:solidFill>
              </a:rPr>
              <a:t>ư</a:t>
            </a:r>
            <a:r>
              <a:rPr lang="en-US" sz="2400" smtClean="0">
                <a:solidFill>
                  <a:schemeClr val="accent2"/>
                </a:solidFill>
              </a:rPr>
              <a:t> vậy nhìn ra phía xa sáng rực ánh </a:t>
            </a:r>
            <a:r>
              <a:rPr lang="vi-VN" sz="2400" smtClean="0">
                <a:solidFill>
                  <a:schemeClr val="accent2"/>
                </a:solidFill>
              </a:rPr>
              <a:t>đ</a:t>
            </a:r>
            <a:r>
              <a:rPr lang="en-US" sz="2400" smtClean="0">
                <a:solidFill>
                  <a:schemeClr val="accent2"/>
                </a:solidFill>
              </a:rPr>
              <a:t>èn màu, xung quanh là tiếng </a:t>
            </a:r>
            <a:r>
              <a:rPr lang="vi-VN" sz="2400" smtClean="0">
                <a:solidFill>
                  <a:schemeClr val="accent2"/>
                </a:solidFill>
              </a:rPr>
              <a:t>đ</a:t>
            </a:r>
            <a:r>
              <a:rPr lang="en-US" sz="2400" smtClean="0">
                <a:solidFill>
                  <a:schemeClr val="accent2"/>
                </a:solidFill>
              </a:rPr>
              <a:t>àn, tiếng hát khi xa, khi gần chào mừng mùa xuân. Một n</a:t>
            </a:r>
            <a:r>
              <a:rPr lang="vi-VN" sz="2400" smtClean="0">
                <a:solidFill>
                  <a:schemeClr val="accent2"/>
                </a:solidFill>
              </a:rPr>
              <a:t>ă</a:t>
            </a:r>
            <a:r>
              <a:rPr lang="en-US" sz="2400" smtClean="0">
                <a:solidFill>
                  <a:schemeClr val="accent2"/>
                </a:solidFill>
              </a:rPr>
              <a:t>m mới bắt </a:t>
            </a:r>
            <a:r>
              <a:rPr lang="vi-VN" sz="2400" smtClean="0">
                <a:solidFill>
                  <a:schemeClr val="accent2"/>
                </a:solidFill>
              </a:rPr>
              <a:t>đ</a:t>
            </a:r>
            <a:r>
              <a:rPr lang="en-US" sz="2400" smtClean="0">
                <a:solidFill>
                  <a:schemeClr val="accent2"/>
                </a:solidFill>
              </a:rPr>
              <a:t>ầu.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olidFill>
                  <a:schemeClr val="accent2"/>
                </a:solidFill>
                <a:latin typeface="Times New Roman" pitchFamily="18" charset="0"/>
              </a:rPr>
              <a:t>                                                                 Theo Thùy Linh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970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9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97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97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97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97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/>
      <p:bldP spid="29704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900113" y="1773238"/>
            <a:ext cx="1066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0000FF"/>
                </a:solidFill>
              </a:rPr>
              <a:t>1. Chị !</a:t>
            </a:r>
            <a:r>
              <a:rPr lang="en-US" sz="2000">
                <a:solidFill>
                  <a:srgbClr val="990033"/>
                </a:solidFill>
              </a:rPr>
              <a:t> </a:t>
            </a:r>
            <a:endParaRPr lang="en-US" sz="2000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900113" y="2792413"/>
            <a:ext cx="4054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0000FF"/>
                </a:solidFill>
              </a:rPr>
              <a:t>3. Chị…Chị là chị gái của em nhé</a:t>
            </a:r>
            <a:r>
              <a:rPr lang="en-US" sz="16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911225" y="3224213"/>
            <a:ext cx="72040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0000FF"/>
                </a:solidFill>
              </a:rPr>
              <a:t>4. Tôi nhìn em c</a:t>
            </a:r>
            <a:r>
              <a:rPr lang="vi-VN" sz="2000">
                <a:solidFill>
                  <a:srgbClr val="0000FF"/>
                </a:solidFill>
              </a:rPr>
              <a:t>ư</a:t>
            </a:r>
            <a:r>
              <a:rPr lang="en-US" sz="2000">
                <a:solidFill>
                  <a:srgbClr val="0000FF"/>
                </a:solidFill>
              </a:rPr>
              <a:t>ời trong hai hàng n</a:t>
            </a:r>
            <a:r>
              <a:rPr lang="vi-VN" sz="2000">
                <a:solidFill>
                  <a:srgbClr val="0000FF"/>
                </a:solidFill>
              </a:rPr>
              <a:t>ư</a:t>
            </a:r>
            <a:r>
              <a:rPr lang="en-US" sz="2000">
                <a:solidFill>
                  <a:srgbClr val="0000FF"/>
                </a:solidFill>
              </a:rPr>
              <a:t>ớc mắt kéo vệt trên má.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900113" y="3644900"/>
            <a:ext cx="38147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0000FF"/>
                </a:solidFill>
              </a:rPr>
              <a:t>5. Chị sẽ là chị của em mãi mãi.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684213" y="4087813"/>
            <a:ext cx="50069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0000FF"/>
                </a:solidFill>
              </a:rPr>
              <a:t>    6. Nguyên c</a:t>
            </a:r>
            <a:r>
              <a:rPr lang="vi-VN" sz="2000">
                <a:solidFill>
                  <a:srgbClr val="0000FF"/>
                </a:solidFill>
              </a:rPr>
              <a:t>ư</a:t>
            </a:r>
            <a:r>
              <a:rPr lang="en-US" sz="2000">
                <a:solidFill>
                  <a:srgbClr val="0000FF"/>
                </a:solidFill>
              </a:rPr>
              <a:t>ời rồi </a:t>
            </a:r>
            <a:r>
              <a:rPr lang="vi-VN" sz="2000">
                <a:solidFill>
                  <a:srgbClr val="0000FF"/>
                </a:solidFill>
              </a:rPr>
              <a:t>đư</a:t>
            </a:r>
            <a:r>
              <a:rPr lang="en-US" sz="2000">
                <a:solidFill>
                  <a:srgbClr val="0000FF"/>
                </a:solidFill>
              </a:rPr>
              <a:t>a tay lên quệt má.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896938" y="4484688"/>
            <a:ext cx="3740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7. Tôi chẳng buồn lau mặt nữa</a:t>
            </a:r>
            <a:r>
              <a:rPr lang="en-US" sz="2000"/>
              <a:t>.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900113" y="4972050"/>
            <a:ext cx="792003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000">
                <a:solidFill>
                  <a:srgbClr val="0000FF"/>
                </a:solidFill>
              </a:rPr>
              <a:t>8. Chúng tôi </a:t>
            </a:r>
            <a:r>
              <a:rPr lang="vi-VN" sz="2000">
                <a:solidFill>
                  <a:srgbClr val="0000FF"/>
                </a:solidFill>
              </a:rPr>
              <a:t>đ</a:t>
            </a:r>
            <a:r>
              <a:rPr lang="en-US" sz="2000">
                <a:solidFill>
                  <a:srgbClr val="0000FF"/>
                </a:solidFill>
              </a:rPr>
              <a:t>ứng nh</a:t>
            </a:r>
            <a:r>
              <a:rPr lang="vi-VN" sz="2000">
                <a:solidFill>
                  <a:srgbClr val="0000FF"/>
                </a:solidFill>
              </a:rPr>
              <a:t>ư</a:t>
            </a:r>
            <a:r>
              <a:rPr lang="en-US" sz="2000">
                <a:solidFill>
                  <a:srgbClr val="0000FF"/>
                </a:solidFill>
              </a:rPr>
              <a:t> vậy nhìn ra phía xa sáng rực ánh </a:t>
            </a:r>
            <a:r>
              <a:rPr lang="vi-VN" sz="2000">
                <a:solidFill>
                  <a:srgbClr val="0000FF"/>
                </a:solidFill>
              </a:rPr>
              <a:t>đ</a:t>
            </a:r>
            <a:r>
              <a:rPr lang="en-US" sz="2000">
                <a:solidFill>
                  <a:srgbClr val="0000FF"/>
                </a:solidFill>
              </a:rPr>
              <a:t>èn màu, xung quanh là tiếng </a:t>
            </a:r>
            <a:r>
              <a:rPr lang="vi-VN" sz="2000">
                <a:solidFill>
                  <a:srgbClr val="0000FF"/>
                </a:solidFill>
              </a:rPr>
              <a:t>đ</a:t>
            </a:r>
            <a:r>
              <a:rPr lang="en-US" sz="2000">
                <a:solidFill>
                  <a:srgbClr val="0000FF"/>
                </a:solidFill>
              </a:rPr>
              <a:t>àn, tiếng hát khi xa, khi gần chào mừng mùa xuân.</a:t>
            </a:r>
          </a:p>
          <a:p>
            <a:pPr marL="342900" indent="-342900"/>
            <a:r>
              <a:rPr lang="en-US" sz="2000">
                <a:solidFill>
                  <a:srgbClr val="0000FF"/>
                </a:solidFill>
              </a:rPr>
              <a:t>9. Một n</a:t>
            </a:r>
            <a:r>
              <a:rPr lang="vi-VN" sz="2000">
                <a:solidFill>
                  <a:srgbClr val="0000FF"/>
                </a:solidFill>
              </a:rPr>
              <a:t>ă</a:t>
            </a:r>
            <a:r>
              <a:rPr lang="en-US" sz="2000">
                <a:solidFill>
                  <a:srgbClr val="0000FF"/>
                </a:solidFill>
              </a:rPr>
              <a:t>m mới bắt </a:t>
            </a:r>
            <a:r>
              <a:rPr lang="vi-VN" sz="2000">
                <a:solidFill>
                  <a:srgbClr val="0000FF"/>
                </a:solidFill>
              </a:rPr>
              <a:t>đ</a:t>
            </a:r>
            <a:r>
              <a:rPr lang="en-US" sz="2000">
                <a:solidFill>
                  <a:srgbClr val="0000FF"/>
                </a:solidFill>
              </a:rPr>
              <a:t>ầu.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900113" y="2179638"/>
            <a:ext cx="5213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66FF"/>
                </a:solidFill>
              </a:rPr>
              <a:t>2</a:t>
            </a:r>
            <a:r>
              <a:rPr lang="en-US" sz="2000">
                <a:solidFill>
                  <a:srgbClr val="990033"/>
                </a:solidFill>
              </a:rPr>
              <a:t>. </a:t>
            </a:r>
            <a:r>
              <a:rPr lang="en-US" sz="2000">
                <a:solidFill>
                  <a:srgbClr val="0000FF"/>
                </a:solidFill>
              </a:rPr>
              <a:t>Nguyên quay sang tôi, giọng nghẹn ngào.</a:t>
            </a:r>
          </a:p>
        </p:txBody>
      </p:sp>
      <p:sp>
        <p:nvSpPr>
          <p:cNvPr id="28689" name="Oval 17"/>
          <p:cNvSpPr>
            <a:spLocks noChangeArrowheads="1"/>
          </p:cNvSpPr>
          <p:nvPr/>
        </p:nvSpPr>
        <p:spPr bwMode="auto">
          <a:xfrm>
            <a:off x="1187450" y="2781300"/>
            <a:ext cx="576263" cy="360363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>
            <a:off x="1403350" y="2565400"/>
            <a:ext cx="72072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>
            <a:off x="1403350" y="2636838"/>
            <a:ext cx="6477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>
            <a:off x="3924300" y="2565400"/>
            <a:ext cx="4318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>
            <a:off x="2700338" y="3141663"/>
            <a:ext cx="6477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>
            <a:off x="4284663" y="3573463"/>
            <a:ext cx="4318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5" name="Line 23"/>
          <p:cNvSpPr>
            <a:spLocks noChangeShapeType="1"/>
          </p:cNvSpPr>
          <p:nvPr/>
        </p:nvSpPr>
        <p:spPr bwMode="auto">
          <a:xfrm>
            <a:off x="4932363" y="3573463"/>
            <a:ext cx="935037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6" name="Line 24"/>
          <p:cNvSpPr>
            <a:spLocks noChangeShapeType="1"/>
          </p:cNvSpPr>
          <p:nvPr/>
        </p:nvSpPr>
        <p:spPr bwMode="auto">
          <a:xfrm>
            <a:off x="6443663" y="3573463"/>
            <a:ext cx="28892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7" name="Line 25"/>
          <p:cNvSpPr>
            <a:spLocks noChangeShapeType="1"/>
          </p:cNvSpPr>
          <p:nvPr/>
        </p:nvSpPr>
        <p:spPr bwMode="auto">
          <a:xfrm>
            <a:off x="7308850" y="3573463"/>
            <a:ext cx="4318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>
            <a:off x="2339975" y="4005263"/>
            <a:ext cx="2159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>
            <a:off x="3713163" y="4437063"/>
            <a:ext cx="2159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0" name="Line 28"/>
          <p:cNvSpPr>
            <a:spLocks noChangeShapeType="1"/>
          </p:cNvSpPr>
          <p:nvPr/>
        </p:nvSpPr>
        <p:spPr bwMode="auto">
          <a:xfrm>
            <a:off x="5068888" y="4357688"/>
            <a:ext cx="360362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1" name="Line 29"/>
          <p:cNvSpPr>
            <a:spLocks noChangeShapeType="1"/>
          </p:cNvSpPr>
          <p:nvPr/>
        </p:nvSpPr>
        <p:spPr bwMode="auto">
          <a:xfrm>
            <a:off x="3492500" y="4868863"/>
            <a:ext cx="35877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2" name="Line 30"/>
          <p:cNvSpPr>
            <a:spLocks noChangeShapeType="1"/>
          </p:cNvSpPr>
          <p:nvPr/>
        </p:nvSpPr>
        <p:spPr bwMode="auto">
          <a:xfrm>
            <a:off x="6804025" y="5373688"/>
            <a:ext cx="136842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>
            <a:off x="3059113" y="5643563"/>
            <a:ext cx="865187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4" name="Line 32"/>
          <p:cNvSpPr>
            <a:spLocks noChangeShapeType="1"/>
          </p:cNvSpPr>
          <p:nvPr/>
        </p:nvSpPr>
        <p:spPr bwMode="auto">
          <a:xfrm>
            <a:off x="4211638" y="5643563"/>
            <a:ext cx="865187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5" name="Line 33"/>
          <p:cNvSpPr>
            <a:spLocks noChangeShapeType="1"/>
          </p:cNvSpPr>
          <p:nvPr/>
        </p:nvSpPr>
        <p:spPr bwMode="auto">
          <a:xfrm>
            <a:off x="7072313" y="5643563"/>
            <a:ext cx="35877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7" name="Line 35"/>
          <p:cNvSpPr>
            <a:spLocks noChangeShapeType="1"/>
          </p:cNvSpPr>
          <p:nvPr/>
        </p:nvSpPr>
        <p:spPr bwMode="auto">
          <a:xfrm>
            <a:off x="1428750" y="5929313"/>
            <a:ext cx="576263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8" name="Line 36"/>
          <p:cNvSpPr>
            <a:spLocks noChangeShapeType="1"/>
          </p:cNvSpPr>
          <p:nvPr/>
        </p:nvSpPr>
        <p:spPr bwMode="auto">
          <a:xfrm>
            <a:off x="1785938" y="6215063"/>
            <a:ext cx="360362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9" name="Oval 37"/>
          <p:cNvSpPr>
            <a:spLocks noChangeArrowheads="1"/>
          </p:cNvSpPr>
          <p:nvPr/>
        </p:nvSpPr>
        <p:spPr bwMode="auto">
          <a:xfrm>
            <a:off x="1920875" y="2809875"/>
            <a:ext cx="433388" cy="360363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10" name="Oval 38"/>
          <p:cNvSpPr>
            <a:spLocks noChangeArrowheads="1"/>
          </p:cNvSpPr>
          <p:nvPr/>
        </p:nvSpPr>
        <p:spPr bwMode="auto">
          <a:xfrm>
            <a:off x="3276600" y="2276475"/>
            <a:ext cx="576263" cy="360363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200"/>
          </a:p>
        </p:txBody>
      </p:sp>
      <p:sp>
        <p:nvSpPr>
          <p:cNvPr id="28711" name="Oval 39"/>
          <p:cNvSpPr>
            <a:spLocks noChangeArrowheads="1"/>
          </p:cNvSpPr>
          <p:nvPr/>
        </p:nvSpPr>
        <p:spPr bwMode="auto">
          <a:xfrm>
            <a:off x="3779838" y="2852738"/>
            <a:ext cx="576262" cy="288925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solidFill>
                <a:srgbClr val="FF0066"/>
              </a:solidFill>
            </a:endParaRPr>
          </a:p>
        </p:txBody>
      </p:sp>
      <p:sp>
        <p:nvSpPr>
          <p:cNvPr id="28712" name="Oval 40"/>
          <p:cNvSpPr>
            <a:spLocks noChangeArrowheads="1"/>
          </p:cNvSpPr>
          <p:nvPr/>
        </p:nvSpPr>
        <p:spPr bwMode="auto">
          <a:xfrm>
            <a:off x="1187450" y="3284538"/>
            <a:ext cx="576263" cy="288925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13" name="Oval 41"/>
          <p:cNvSpPr>
            <a:spLocks noChangeArrowheads="1"/>
          </p:cNvSpPr>
          <p:nvPr/>
        </p:nvSpPr>
        <p:spPr bwMode="auto">
          <a:xfrm>
            <a:off x="2124075" y="3284538"/>
            <a:ext cx="576263" cy="288925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14" name="Oval 42"/>
          <p:cNvSpPr>
            <a:spLocks noChangeArrowheads="1"/>
          </p:cNvSpPr>
          <p:nvPr/>
        </p:nvSpPr>
        <p:spPr bwMode="auto">
          <a:xfrm>
            <a:off x="1187450" y="3716338"/>
            <a:ext cx="576263" cy="288925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15" name="Oval 43"/>
          <p:cNvSpPr>
            <a:spLocks noChangeArrowheads="1"/>
          </p:cNvSpPr>
          <p:nvPr/>
        </p:nvSpPr>
        <p:spPr bwMode="auto">
          <a:xfrm>
            <a:off x="3132138" y="3716338"/>
            <a:ext cx="503237" cy="288925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16" name="Oval 44"/>
          <p:cNvSpPr>
            <a:spLocks noChangeArrowheads="1"/>
          </p:cNvSpPr>
          <p:nvPr/>
        </p:nvSpPr>
        <p:spPr bwMode="auto">
          <a:xfrm>
            <a:off x="1187450" y="4581525"/>
            <a:ext cx="576263" cy="288925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17" name="Oval 45"/>
          <p:cNvSpPr>
            <a:spLocks noChangeArrowheads="1"/>
          </p:cNvSpPr>
          <p:nvPr/>
        </p:nvSpPr>
        <p:spPr bwMode="auto">
          <a:xfrm>
            <a:off x="1331913" y="5013325"/>
            <a:ext cx="1081087" cy="360363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18" name="Line 46"/>
          <p:cNvSpPr>
            <a:spLocks noChangeShapeType="1"/>
          </p:cNvSpPr>
          <p:nvPr/>
        </p:nvSpPr>
        <p:spPr bwMode="auto">
          <a:xfrm>
            <a:off x="1403350" y="4437063"/>
            <a:ext cx="72072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19" name="Line 47"/>
          <p:cNvSpPr>
            <a:spLocks noChangeShapeType="1"/>
          </p:cNvSpPr>
          <p:nvPr/>
        </p:nvSpPr>
        <p:spPr bwMode="auto">
          <a:xfrm>
            <a:off x="1403350" y="4508500"/>
            <a:ext cx="6477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20" name="Oval 48"/>
          <p:cNvSpPr>
            <a:spLocks noChangeArrowheads="1"/>
          </p:cNvSpPr>
          <p:nvPr/>
        </p:nvSpPr>
        <p:spPr bwMode="auto">
          <a:xfrm>
            <a:off x="1187450" y="1773238"/>
            <a:ext cx="576263" cy="360362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29" name="Line 57"/>
          <p:cNvSpPr>
            <a:spLocks noChangeShapeType="1"/>
          </p:cNvSpPr>
          <p:nvPr/>
        </p:nvSpPr>
        <p:spPr bwMode="auto">
          <a:xfrm flipH="1">
            <a:off x="2051050" y="2205038"/>
            <a:ext cx="288925" cy="503237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0" name="Line 58"/>
          <p:cNvSpPr>
            <a:spLocks noChangeShapeType="1"/>
          </p:cNvSpPr>
          <p:nvPr/>
        </p:nvSpPr>
        <p:spPr bwMode="auto">
          <a:xfrm flipH="1">
            <a:off x="1785938" y="2708275"/>
            <a:ext cx="142875" cy="504825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1" name="Line 59"/>
          <p:cNvSpPr>
            <a:spLocks noChangeShapeType="1"/>
          </p:cNvSpPr>
          <p:nvPr/>
        </p:nvSpPr>
        <p:spPr bwMode="auto">
          <a:xfrm flipH="1">
            <a:off x="1619250" y="3141663"/>
            <a:ext cx="142875" cy="503237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2" name="Line 60"/>
          <p:cNvSpPr>
            <a:spLocks noChangeShapeType="1"/>
          </p:cNvSpPr>
          <p:nvPr/>
        </p:nvSpPr>
        <p:spPr bwMode="auto">
          <a:xfrm flipH="1">
            <a:off x="1619250" y="3644900"/>
            <a:ext cx="144463" cy="504825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3" name="Line 61"/>
          <p:cNvSpPr>
            <a:spLocks noChangeShapeType="1"/>
          </p:cNvSpPr>
          <p:nvPr/>
        </p:nvSpPr>
        <p:spPr bwMode="auto">
          <a:xfrm flipH="1">
            <a:off x="2124075" y="4149725"/>
            <a:ext cx="144463" cy="358775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4" name="Line 62"/>
          <p:cNvSpPr>
            <a:spLocks noChangeShapeType="1"/>
          </p:cNvSpPr>
          <p:nvPr/>
        </p:nvSpPr>
        <p:spPr bwMode="auto">
          <a:xfrm flipH="1">
            <a:off x="1619250" y="4508500"/>
            <a:ext cx="144463" cy="360363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5" name="Line 63"/>
          <p:cNvSpPr>
            <a:spLocks noChangeShapeType="1"/>
          </p:cNvSpPr>
          <p:nvPr/>
        </p:nvSpPr>
        <p:spPr bwMode="auto">
          <a:xfrm flipH="1">
            <a:off x="2339975" y="5014913"/>
            <a:ext cx="73025" cy="358775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6" name="Line 64"/>
          <p:cNvSpPr>
            <a:spLocks noChangeShapeType="1"/>
          </p:cNvSpPr>
          <p:nvPr/>
        </p:nvSpPr>
        <p:spPr bwMode="auto">
          <a:xfrm flipV="1">
            <a:off x="2627313" y="6092825"/>
            <a:ext cx="215900" cy="43180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65" name="Text Box 65"/>
          <p:cNvSpPr>
            <a:spLocks noChangeArrowheads="1"/>
          </p:cNvSpPr>
          <p:nvPr>
            <p:ph type="body" idx="1"/>
          </p:nvPr>
        </p:nvSpPr>
        <p:spPr>
          <a:xfrm>
            <a:off x="288925" y="215900"/>
            <a:ext cx="8675688" cy="1773238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smtClean="0">
                <a:solidFill>
                  <a:srgbClr val="990033"/>
                </a:solidFill>
              </a:rPr>
              <a:t>4. Tìm trong đoạn văn ở bài tập 1 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smtClean="0"/>
              <a:t>a)Một danh từ hoặc đại từ làm chủ ngữ trong kiểu câu </a:t>
            </a:r>
            <a:r>
              <a:rPr lang="en-US" sz="1800" b="1" i="1" smtClean="0"/>
              <a:t>Ai làm gì 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smtClean="0"/>
              <a:t>b) Một danh từ hoặc đại từ làm chủ ngữ trong kiểu câu </a:t>
            </a:r>
            <a:r>
              <a:rPr lang="en-US" sz="1800" b="1" i="1" smtClean="0"/>
              <a:t>Ai thế nào 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smtClean="0"/>
              <a:t>c) Một danh từ hoặc đại từ làm chủ ngữ trong kiểu câu </a:t>
            </a:r>
            <a:r>
              <a:rPr lang="en-US" sz="1800" b="1" i="1" smtClean="0"/>
              <a:t>Ai là gì ?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smtClean="0"/>
              <a:t>d)Một danh từ tham gia bộ phận vị ngữ trong kiểu câu </a:t>
            </a:r>
            <a:r>
              <a:rPr lang="en-US" sz="1800" b="1" i="1" smtClean="0"/>
              <a:t>Ai là gì</a:t>
            </a:r>
            <a:r>
              <a:rPr lang="en-US" sz="2000" b="1" i="1" smtClean="0"/>
              <a:t> ?</a:t>
            </a:r>
          </a:p>
        </p:txBody>
      </p:sp>
      <p:sp>
        <p:nvSpPr>
          <p:cNvPr id="28738" name="AutoShape 66"/>
          <p:cNvSpPr>
            <a:spLocks noChangeArrowheads="1"/>
          </p:cNvSpPr>
          <p:nvPr/>
        </p:nvSpPr>
        <p:spPr bwMode="auto">
          <a:xfrm>
            <a:off x="6300788" y="1484313"/>
            <a:ext cx="2447925" cy="1511300"/>
          </a:xfrm>
          <a:prstGeom prst="cloudCallout">
            <a:avLst>
              <a:gd name="adj1" fmla="val -14787"/>
              <a:gd name="adj2" fmla="val 66806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</a:pPr>
            <a:r>
              <a:rPr lang="en-US" b="1">
                <a:solidFill>
                  <a:srgbClr val="FF0066"/>
                </a:solidFill>
              </a:rPr>
              <a:t>Hoạt động nhóm4</a:t>
            </a:r>
          </a:p>
          <a:p>
            <a:pPr marL="342900" indent="-342900" algn="ctr">
              <a:lnSpc>
                <a:spcPct val="80000"/>
              </a:lnSpc>
            </a:pPr>
            <a:r>
              <a:rPr lang="en-US" b="1">
                <a:solidFill>
                  <a:srgbClr val="FF0066"/>
                </a:solidFill>
              </a:rPr>
              <a:t>(2 phút)</a:t>
            </a:r>
          </a:p>
        </p:txBody>
      </p:sp>
      <p:pic>
        <p:nvPicPr>
          <p:cNvPr id="9267" name="Picture 67" descr="DAISIES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5876925"/>
            <a:ext cx="7429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2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2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2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2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28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28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3" dur="5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6" dur="500"/>
                                        <p:tgtEl>
                                          <p:spTgt spid="2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5" dur="5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8" dur="5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4" dur="5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7" dur="500"/>
                                        <p:tgtEl>
                                          <p:spTgt spid="28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2" dur="5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7" dur="500"/>
                                        <p:tgtEl>
                                          <p:spTgt spid="2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2" dur="500"/>
                                        <p:tgtEl>
                                          <p:spTgt spid="2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7" dur="500"/>
                                        <p:tgtEl>
                                          <p:spTgt spid="2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2" dur="500"/>
                                        <p:tgtEl>
                                          <p:spTgt spid="2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7" dur="500"/>
                                        <p:tgtEl>
                                          <p:spTgt spid="28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2" dur="500"/>
                                        <p:tgtEl>
                                          <p:spTgt spid="28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7" dur="500"/>
                                        <p:tgtEl>
                                          <p:spTgt spid="2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2" dur="500"/>
                                        <p:tgtEl>
                                          <p:spTgt spid="28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7" grpId="0"/>
      <p:bldP spid="28678" grpId="0"/>
      <p:bldP spid="28679" grpId="0"/>
      <p:bldP spid="28680" grpId="0"/>
      <p:bldP spid="28681" grpId="0"/>
      <p:bldP spid="28682" grpId="0"/>
      <p:bldP spid="28688" grpId="0"/>
      <p:bldP spid="28689" grpId="0" animBg="1"/>
      <p:bldP spid="28690" grpId="0" animBg="1"/>
      <p:bldP spid="28691" grpId="0" animBg="1"/>
      <p:bldP spid="28692" grpId="0" animBg="1"/>
      <p:bldP spid="28693" grpId="0" animBg="1"/>
      <p:bldP spid="28694" grpId="0" animBg="1"/>
      <p:bldP spid="28695" grpId="0" animBg="1"/>
      <p:bldP spid="28696" grpId="0" animBg="1"/>
      <p:bldP spid="28697" grpId="0" animBg="1"/>
      <p:bldP spid="28698" grpId="0" animBg="1"/>
      <p:bldP spid="28699" grpId="0" animBg="1"/>
      <p:bldP spid="28700" grpId="0" animBg="1"/>
      <p:bldP spid="28701" grpId="0" animBg="1"/>
      <p:bldP spid="28702" grpId="0" animBg="1"/>
      <p:bldP spid="28703" grpId="0" animBg="1"/>
      <p:bldP spid="28704" grpId="0" animBg="1"/>
      <p:bldP spid="28705" grpId="0" animBg="1"/>
      <p:bldP spid="28707" grpId="0" animBg="1"/>
      <p:bldP spid="28708" grpId="0" animBg="1"/>
      <p:bldP spid="28709" grpId="0" animBg="1"/>
      <p:bldP spid="28710" grpId="0" animBg="1"/>
      <p:bldP spid="28711" grpId="0" animBg="1"/>
      <p:bldP spid="28712" grpId="0" animBg="1"/>
      <p:bldP spid="28713" grpId="0" animBg="1"/>
      <p:bldP spid="28714" grpId="0" animBg="1"/>
      <p:bldP spid="28715" grpId="0" animBg="1"/>
      <p:bldP spid="28716" grpId="0" animBg="1"/>
      <p:bldP spid="28717" grpId="0" animBg="1"/>
      <p:bldP spid="28718" grpId="0" animBg="1"/>
      <p:bldP spid="28719" grpId="0" animBg="1"/>
      <p:bldP spid="28720" grpId="0" animBg="1"/>
      <p:bldP spid="28729" grpId="0" animBg="1"/>
      <p:bldP spid="28730" grpId="0" animBg="1"/>
      <p:bldP spid="28731" grpId="0" animBg="1"/>
      <p:bldP spid="28732" grpId="0" animBg="1"/>
      <p:bldP spid="28733" grpId="0" animBg="1"/>
      <p:bldP spid="28734" grpId="0" animBg="1"/>
      <p:bldP spid="28735" grpId="0" animBg="1"/>
      <p:bldP spid="28736" grpId="0" animBg="1"/>
      <p:bldP spid="287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205038"/>
            <a:ext cx="9144000" cy="3770312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z="2400" b="1" i="1" u="sng" smtClean="0">
                <a:solidFill>
                  <a:srgbClr val="990033"/>
                </a:solidFill>
              </a:rPr>
              <a:t>Nguyên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en-US" sz="2400" smtClean="0">
                <a:solidFill>
                  <a:schemeClr val="accent2"/>
                </a:solidFill>
              </a:rPr>
              <a:t>quay sang tôi, giọng nghẹn ngào.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en-US" sz="1800" smtClean="0">
                <a:solidFill>
                  <a:srgbClr val="FF3300"/>
                </a:solidFill>
              </a:rPr>
              <a:t>(Ai làm gì)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400" b="1" i="1" smtClean="0">
                <a:solidFill>
                  <a:srgbClr val="990033"/>
                </a:solidFill>
              </a:rPr>
              <a:t>Tôi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en-US" sz="2400" smtClean="0">
                <a:solidFill>
                  <a:schemeClr val="accent2"/>
                </a:solidFill>
              </a:rPr>
              <a:t>nhìn em c</a:t>
            </a:r>
            <a:r>
              <a:rPr lang="vi-VN" sz="2400" smtClean="0">
                <a:solidFill>
                  <a:schemeClr val="accent2"/>
                </a:solidFill>
              </a:rPr>
              <a:t>ư</a:t>
            </a:r>
            <a:r>
              <a:rPr lang="en-US" sz="2400" smtClean="0">
                <a:solidFill>
                  <a:schemeClr val="accent2"/>
                </a:solidFill>
              </a:rPr>
              <a:t>ời trong hai hàng n</a:t>
            </a:r>
            <a:r>
              <a:rPr lang="vi-VN" sz="2400" smtClean="0">
                <a:solidFill>
                  <a:schemeClr val="accent2"/>
                </a:solidFill>
              </a:rPr>
              <a:t>ư</a:t>
            </a:r>
            <a:r>
              <a:rPr lang="en-US" sz="2400" smtClean="0">
                <a:solidFill>
                  <a:schemeClr val="accent2"/>
                </a:solidFill>
              </a:rPr>
              <a:t>ớc mắt kéo vệt trên má.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en-US" sz="1800" smtClean="0">
                <a:solidFill>
                  <a:srgbClr val="FF3300"/>
                </a:solidFill>
              </a:rPr>
              <a:t>(Ai làm gì)</a:t>
            </a:r>
            <a:endParaRPr lang="en-US" sz="2400" smtClean="0">
              <a:solidFill>
                <a:schemeClr val="bg2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sz="2400" b="1" i="1" u="sng" smtClean="0">
                <a:solidFill>
                  <a:srgbClr val="990033"/>
                </a:solidFill>
              </a:rPr>
              <a:t>Nguyên</a:t>
            </a:r>
            <a:r>
              <a:rPr lang="en-US" sz="2400" u="sng" smtClean="0">
                <a:solidFill>
                  <a:srgbClr val="990033"/>
                </a:solidFill>
              </a:rPr>
              <a:t> </a:t>
            </a:r>
            <a:r>
              <a:rPr lang="en-US" sz="2400" smtClean="0">
                <a:solidFill>
                  <a:schemeClr val="accent2"/>
                </a:solidFill>
              </a:rPr>
              <a:t>c</a:t>
            </a:r>
            <a:r>
              <a:rPr lang="vi-VN" sz="2400" smtClean="0">
                <a:solidFill>
                  <a:schemeClr val="accent2"/>
                </a:solidFill>
              </a:rPr>
              <a:t>ư</a:t>
            </a:r>
            <a:r>
              <a:rPr lang="en-US" sz="2400" smtClean="0">
                <a:solidFill>
                  <a:schemeClr val="accent2"/>
                </a:solidFill>
              </a:rPr>
              <a:t>ời rồi </a:t>
            </a:r>
            <a:r>
              <a:rPr lang="vi-VN" sz="2400" smtClean="0">
                <a:solidFill>
                  <a:schemeClr val="accent2"/>
                </a:solidFill>
              </a:rPr>
              <a:t>đư</a:t>
            </a:r>
            <a:r>
              <a:rPr lang="en-US" sz="2400" smtClean="0">
                <a:solidFill>
                  <a:schemeClr val="accent2"/>
                </a:solidFill>
              </a:rPr>
              <a:t>a tay lên quệt má.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en-US" sz="1800" smtClean="0">
                <a:solidFill>
                  <a:srgbClr val="FF3300"/>
                </a:solidFill>
              </a:rPr>
              <a:t>(Ai làm gì)</a:t>
            </a:r>
            <a:endParaRPr lang="en-US" sz="2400" smtClean="0">
              <a:solidFill>
                <a:schemeClr val="bg2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sz="2400" b="1" i="1" smtClean="0">
                <a:solidFill>
                  <a:srgbClr val="990033"/>
                </a:solidFill>
              </a:rPr>
              <a:t>Tôi</a:t>
            </a:r>
            <a:r>
              <a:rPr lang="en-US" sz="2400" i="1" smtClean="0">
                <a:solidFill>
                  <a:schemeClr val="bg2"/>
                </a:solidFill>
              </a:rPr>
              <a:t> </a:t>
            </a:r>
            <a:r>
              <a:rPr lang="en-US" sz="2400" smtClean="0">
                <a:solidFill>
                  <a:schemeClr val="accent2"/>
                </a:solidFill>
              </a:rPr>
              <a:t>chẳng buồn lau mặt nữa.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en-US" sz="1800" smtClean="0">
                <a:solidFill>
                  <a:srgbClr val="FF3300"/>
                </a:solidFill>
              </a:rPr>
              <a:t>(Ai làm gì)</a:t>
            </a:r>
            <a:endParaRPr lang="en-US" sz="2400" smtClean="0">
              <a:solidFill>
                <a:schemeClr val="bg2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sz="2400" b="1" i="1" smtClean="0">
                <a:solidFill>
                  <a:srgbClr val="990033"/>
                </a:solidFill>
              </a:rPr>
              <a:t>Chúng tôi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vi-VN" sz="2400" smtClean="0">
                <a:solidFill>
                  <a:schemeClr val="accent2"/>
                </a:solidFill>
              </a:rPr>
              <a:t>đ</a:t>
            </a:r>
            <a:r>
              <a:rPr lang="en-US" sz="2400" smtClean="0">
                <a:solidFill>
                  <a:schemeClr val="accent2"/>
                </a:solidFill>
              </a:rPr>
              <a:t>ứng nh</a:t>
            </a:r>
            <a:r>
              <a:rPr lang="vi-VN" sz="2400" smtClean="0">
                <a:solidFill>
                  <a:schemeClr val="accent2"/>
                </a:solidFill>
              </a:rPr>
              <a:t>ư</a:t>
            </a:r>
            <a:r>
              <a:rPr lang="en-US" sz="2400" smtClean="0">
                <a:solidFill>
                  <a:schemeClr val="accent2"/>
                </a:solidFill>
              </a:rPr>
              <a:t> vậy nhìn ra phía xa sáng rực ánh </a:t>
            </a:r>
            <a:r>
              <a:rPr lang="vi-VN" sz="2400" smtClean="0">
                <a:solidFill>
                  <a:schemeClr val="accent2"/>
                </a:solidFill>
              </a:rPr>
              <a:t>đ</a:t>
            </a:r>
            <a:r>
              <a:rPr lang="en-US" sz="2400" smtClean="0">
                <a:solidFill>
                  <a:schemeClr val="accent2"/>
                </a:solidFill>
              </a:rPr>
              <a:t>èn màu, xung quanh là tiếng </a:t>
            </a:r>
            <a:r>
              <a:rPr lang="vi-VN" sz="2400" smtClean="0">
                <a:solidFill>
                  <a:schemeClr val="accent2"/>
                </a:solidFill>
              </a:rPr>
              <a:t>đ</a:t>
            </a:r>
            <a:r>
              <a:rPr lang="en-US" sz="2400" smtClean="0">
                <a:solidFill>
                  <a:schemeClr val="accent2"/>
                </a:solidFill>
              </a:rPr>
              <a:t>àn, tiếng hát khi xa, khi gần chào mừng mùa xuân.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en-US" sz="1800" smtClean="0">
                <a:solidFill>
                  <a:srgbClr val="FF3300"/>
                </a:solidFill>
              </a:rPr>
              <a:t>(Ai làm gì)</a:t>
            </a:r>
            <a:endParaRPr lang="en-US" sz="2400" smtClean="0">
              <a:solidFill>
                <a:schemeClr val="bg2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US" sz="2400" smtClean="0">
              <a:solidFill>
                <a:schemeClr val="bg2"/>
              </a:solidFill>
              <a:latin typeface=".VnTime" pitchFamily="34" charset="0"/>
            </a:endParaRPr>
          </a:p>
        </p:txBody>
      </p:sp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612775" y="2708275"/>
            <a:ext cx="1295400" cy="0"/>
          </a:xfrm>
          <a:prstGeom prst="line">
            <a:avLst/>
          </a:prstGeom>
          <a:noFill/>
          <a:ln w="9525">
            <a:solidFill>
              <a:srgbClr val="9900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611188" y="3786188"/>
            <a:ext cx="647700" cy="503237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682625" y="2643188"/>
            <a:ext cx="576263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684213" y="4076700"/>
            <a:ext cx="1150937" cy="0"/>
          </a:xfrm>
          <a:prstGeom prst="line">
            <a:avLst/>
          </a:prstGeom>
          <a:noFill/>
          <a:ln w="9525">
            <a:solidFill>
              <a:srgbClr val="9900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799" name="Oval 7"/>
          <p:cNvSpPr>
            <a:spLocks noChangeArrowheads="1"/>
          </p:cNvSpPr>
          <p:nvPr/>
        </p:nvSpPr>
        <p:spPr bwMode="auto">
          <a:xfrm>
            <a:off x="684213" y="4214813"/>
            <a:ext cx="1511300" cy="5048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1412875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b="1">
                <a:solidFill>
                  <a:srgbClr val="990033"/>
                </a:solidFill>
              </a:rPr>
              <a:t>   Tìm trong đoạn văn ở bài tập 1 :</a:t>
            </a:r>
          </a:p>
          <a:p>
            <a:pPr marL="342900" indent="-342900"/>
            <a:r>
              <a:rPr lang="en-US" sz="2400" u="sng"/>
              <a:t>a)Một danh từ hoặc đại từ làm chủ ngữ</a:t>
            </a:r>
            <a:r>
              <a:rPr lang="en-US" sz="2400"/>
              <a:t> trong kiểu câu </a:t>
            </a:r>
            <a:r>
              <a:rPr lang="en-US" sz="2400" b="1" i="1"/>
              <a:t>Ai làm gì ?</a:t>
            </a:r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3124200" y="4572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990033"/>
                </a:solidFill>
              </a:rPr>
              <a:t>LUYỆN TỪ VÀ CÂU</a:t>
            </a:r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2124075" y="836613"/>
            <a:ext cx="4465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ÔN TẬP VỀ TỪ LOẠI</a:t>
            </a:r>
          </a:p>
        </p:txBody>
      </p:sp>
      <p:pic>
        <p:nvPicPr>
          <p:cNvPr id="10251" name="Picture 12" descr="POINSET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050" y="0"/>
            <a:ext cx="538163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13" descr="DAISIES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16913" y="5876925"/>
            <a:ext cx="7429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build="p"/>
      <p:bldP spid="33795" grpId="0" animBg="1"/>
      <p:bldP spid="33796" grpId="0" animBg="1"/>
      <p:bldP spid="33797" grpId="0" animBg="1"/>
      <p:bldP spid="33798" grpId="0" animBg="1"/>
      <p:bldP spid="33799" grpId="0" animBg="1"/>
      <p:bldP spid="338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247650" y="1700213"/>
            <a:ext cx="7867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b)</a:t>
            </a:r>
            <a:r>
              <a:rPr lang="en-US" sz="2000">
                <a:solidFill>
                  <a:srgbClr val="006600"/>
                </a:solidFill>
              </a:rPr>
              <a:t> </a:t>
            </a:r>
            <a:r>
              <a:rPr lang="en-US" sz="2000" u="sng">
                <a:solidFill>
                  <a:srgbClr val="006600"/>
                </a:solidFill>
              </a:rPr>
              <a:t>Một danh từ hoặc đại từ làm chủ ngữ</a:t>
            </a:r>
            <a:r>
              <a:rPr lang="en-US" sz="2000">
                <a:solidFill>
                  <a:srgbClr val="006600"/>
                </a:solidFill>
              </a:rPr>
              <a:t> trong kiểu câu </a:t>
            </a:r>
            <a:r>
              <a:rPr lang="en-US" sz="2000" b="1" i="1">
                <a:solidFill>
                  <a:srgbClr val="006600"/>
                </a:solidFill>
              </a:rPr>
              <a:t>Ai thế nào ?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347663" y="2133600"/>
            <a:ext cx="5016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400" b="1" i="1" u="sng">
                <a:solidFill>
                  <a:srgbClr val="990033"/>
                </a:solidFill>
              </a:rPr>
              <a:t> Một</a:t>
            </a:r>
            <a:r>
              <a:rPr lang="en-US" sz="2400" b="1" i="1" u="sng">
                <a:solidFill>
                  <a:schemeClr val="bg2"/>
                </a:solidFill>
              </a:rPr>
              <a:t> </a:t>
            </a:r>
            <a:r>
              <a:rPr lang="en-US" sz="2400" b="1" i="1" u="sng">
                <a:solidFill>
                  <a:srgbClr val="990033"/>
                </a:solidFill>
              </a:rPr>
              <a:t>n</a:t>
            </a:r>
            <a:r>
              <a:rPr lang="vi-VN" sz="2400" b="1" i="1" u="sng">
                <a:solidFill>
                  <a:srgbClr val="990033"/>
                </a:solidFill>
              </a:rPr>
              <a:t>ă</a:t>
            </a:r>
            <a:r>
              <a:rPr lang="en-US" sz="2400" b="1" i="1" u="sng">
                <a:solidFill>
                  <a:srgbClr val="990033"/>
                </a:solidFill>
              </a:rPr>
              <a:t>m mới</a:t>
            </a:r>
            <a:r>
              <a:rPr lang="en-US" sz="2400">
                <a:solidFill>
                  <a:schemeClr val="bg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bắt </a:t>
            </a:r>
            <a:r>
              <a:rPr lang="vi-VN" sz="2400">
                <a:solidFill>
                  <a:schemeClr val="accent2"/>
                </a:solidFill>
              </a:rPr>
              <a:t>đ</a:t>
            </a:r>
            <a:r>
              <a:rPr lang="en-US" sz="2400">
                <a:solidFill>
                  <a:schemeClr val="accent2"/>
                </a:solidFill>
              </a:rPr>
              <a:t>ầu.</a:t>
            </a:r>
            <a:r>
              <a:rPr lang="en-US" sz="2400">
                <a:solidFill>
                  <a:schemeClr val="bg2"/>
                </a:solidFill>
              </a:rPr>
              <a:t> </a:t>
            </a:r>
            <a:r>
              <a:rPr lang="en-US" sz="2400">
                <a:solidFill>
                  <a:srgbClr val="FF3300"/>
                </a:solidFill>
              </a:rPr>
              <a:t>(Ai thế nào)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250825" y="2708275"/>
            <a:ext cx="7526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c)</a:t>
            </a:r>
            <a:r>
              <a:rPr lang="en-US" sz="2000">
                <a:solidFill>
                  <a:srgbClr val="006600"/>
                </a:solidFill>
              </a:rPr>
              <a:t> </a:t>
            </a:r>
            <a:r>
              <a:rPr lang="en-US" sz="2000" u="sng">
                <a:solidFill>
                  <a:srgbClr val="006600"/>
                </a:solidFill>
              </a:rPr>
              <a:t>Một danh từ hoặc đại từ làm chủ ngữ</a:t>
            </a:r>
            <a:r>
              <a:rPr lang="en-US" sz="2000">
                <a:solidFill>
                  <a:srgbClr val="006600"/>
                </a:solidFill>
              </a:rPr>
              <a:t> trong kiểu câu </a:t>
            </a:r>
            <a:r>
              <a:rPr lang="en-US" sz="2000" b="1" i="1">
                <a:solidFill>
                  <a:srgbClr val="006600"/>
                </a:solidFill>
              </a:rPr>
              <a:t>Ai là gì ?</a:t>
            </a:r>
            <a:r>
              <a:rPr lang="en-US" sz="2000"/>
              <a:t> 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468313" y="3141663"/>
            <a:ext cx="5416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400" b="1" i="1">
                <a:solidFill>
                  <a:srgbClr val="990033"/>
                </a:solidFill>
              </a:rPr>
              <a:t>- Chị</a:t>
            </a:r>
            <a:r>
              <a:rPr lang="en-US" sz="2400">
                <a:solidFill>
                  <a:schemeClr val="bg2"/>
                </a:solidFill>
              </a:rPr>
              <a:t>  </a:t>
            </a:r>
            <a:r>
              <a:rPr lang="en-US" sz="2400">
                <a:solidFill>
                  <a:schemeClr val="accent2"/>
                </a:solidFill>
              </a:rPr>
              <a:t>là chị gái của em nhé</a:t>
            </a:r>
            <a:r>
              <a:rPr lang="en-US" sz="2400">
                <a:solidFill>
                  <a:schemeClr val="bg2"/>
                </a:solidFill>
              </a:rPr>
              <a:t>. </a:t>
            </a:r>
            <a:r>
              <a:rPr lang="en-US" sz="2400">
                <a:solidFill>
                  <a:srgbClr val="FF3300"/>
                </a:solidFill>
              </a:rPr>
              <a:t>(Ai là gì)</a:t>
            </a:r>
          </a:p>
        </p:txBody>
      </p:sp>
      <p:sp>
        <p:nvSpPr>
          <p:cNvPr id="34824" name="Oval 8"/>
          <p:cNvSpPr>
            <a:spLocks noChangeArrowheads="1"/>
          </p:cNvSpPr>
          <p:nvPr/>
        </p:nvSpPr>
        <p:spPr bwMode="auto">
          <a:xfrm>
            <a:off x="684213" y="3068638"/>
            <a:ext cx="503237" cy="57467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323850" y="3619500"/>
            <a:ext cx="59674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400" b="1" i="1">
                <a:solidFill>
                  <a:srgbClr val="990033"/>
                </a:solidFill>
              </a:rPr>
              <a:t> - Chị</a:t>
            </a:r>
            <a:r>
              <a:rPr lang="en-US" sz="2400" b="1" i="1">
                <a:solidFill>
                  <a:srgbClr val="FFFF00"/>
                </a:solidFill>
              </a:rPr>
              <a:t>  </a:t>
            </a:r>
            <a:r>
              <a:rPr lang="en-US" sz="2400">
                <a:solidFill>
                  <a:schemeClr val="accent2"/>
                </a:solidFill>
              </a:rPr>
              <a:t>sẽ là chị của em mãi mãi.</a:t>
            </a:r>
            <a:r>
              <a:rPr lang="en-US" sz="2400">
                <a:solidFill>
                  <a:schemeClr val="bg2"/>
                </a:solidFill>
              </a:rPr>
              <a:t> </a:t>
            </a:r>
            <a:r>
              <a:rPr lang="en-US" sz="2400">
                <a:solidFill>
                  <a:srgbClr val="FF3300"/>
                </a:solidFill>
              </a:rPr>
              <a:t>(Ai là gì)</a:t>
            </a:r>
          </a:p>
        </p:txBody>
      </p:sp>
      <p:sp>
        <p:nvSpPr>
          <p:cNvPr id="34826" name="Oval 10"/>
          <p:cNvSpPr>
            <a:spLocks noChangeArrowheads="1"/>
          </p:cNvSpPr>
          <p:nvPr/>
        </p:nvSpPr>
        <p:spPr bwMode="auto">
          <a:xfrm>
            <a:off x="711200" y="3573463"/>
            <a:ext cx="503238" cy="5048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358775" y="4116388"/>
            <a:ext cx="7456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d)</a:t>
            </a:r>
            <a:r>
              <a:rPr lang="en-US" sz="2000">
                <a:solidFill>
                  <a:srgbClr val="006600"/>
                </a:solidFill>
              </a:rPr>
              <a:t> </a:t>
            </a:r>
            <a:r>
              <a:rPr lang="en-US" sz="2000" u="sng">
                <a:solidFill>
                  <a:srgbClr val="006600"/>
                </a:solidFill>
              </a:rPr>
              <a:t>Một danh từ tham gia bộ phận vị ngữ</a:t>
            </a:r>
            <a:r>
              <a:rPr lang="en-US" sz="2000">
                <a:solidFill>
                  <a:srgbClr val="006600"/>
                </a:solidFill>
              </a:rPr>
              <a:t> trong kiểu câu </a:t>
            </a:r>
            <a:r>
              <a:rPr lang="en-US" sz="2000" b="1" i="1">
                <a:solidFill>
                  <a:srgbClr val="006600"/>
                </a:solidFill>
              </a:rPr>
              <a:t>Ai là gì ?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539750" y="4500563"/>
            <a:ext cx="5381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- Chị</a:t>
            </a:r>
            <a:r>
              <a:rPr lang="en-US" sz="2400">
                <a:solidFill>
                  <a:schemeClr val="bg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là</a:t>
            </a:r>
            <a:r>
              <a:rPr lang="en-US" sz="2400" u="sng">
                <a:solidFill>
                  <a:schemeClr val="accent2"/>
                </a:solidFill>
              </a:rPr>
              <a:t> </a:t>
            </a:r>
            <a:r>
              <a:rPr lang="en-US" sz="2400" b="1" i="1" u="sng">
                <a:solidFill>
                  <a:srgbClr val="990033"/>
                </a:solidFill>
              </a:rPr>
              <a:t>chị gái</a:t>
            </a:r>
            <a:r>
              <a:rPr lang="en-US" sz="2400">
                <a:solidFill>
                  <a:schemeClr val="accent2"/>
                </a:solidFill>
              </a:rPr>
              <a:t> của em nhé.</a:t>
            </a:r>
            <a:r>
              <a:rPr lang="en-US" sz="2400">
                <a:solidFill>
                  <a:schemeClr val="bg2"/>
                </a:solidFill>
              </a:rPr>
              <a:t> </a:t>
            </a:r>
            <a:r>
              <a:rPr lang="en-US" sz="2400">
                <a:solidFill>
                  <a:srgbClr val="FF3300"/>
                </a:solidFill>
              </a:rPr>
              <a:t>(Ai là gì)</a:t>
            </a:r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539750" y="5010150"/>
            <a:ext cx="5899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solidFill>
                  <a:schemeClr val="accent2"/>
                </a:solidFill>
              </a:rPr>
              <a:t>- Chị</a:t>
            </a:r>
            <a:r>
              <a:rPr lang="en-US" sz="2400" b="1" i="1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sẽ là </a:t>
            </a:r>
            <a:r>
              <a:rPr lang="en-US" sz="2400" b="1" i="1" u="sng">
                <a:solidFill>
                  <a:srgbClr val="990033"/>
                </a:solidFill>
              </a:rPr>
              <a:t>chị</a:t>
            </a:r>
            <a:r>
              <a:rPr lang="en-US" sz="2400">
                <a:solidFill>
                  <a:srgbClr val="990033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 của em mãi mãi</a:t>
            </a:r>
            <a:r>
              <a:rPr lang="en-US" sz="2400">
                <a:solidFill>
                  <a:schemeClr val="bg2"/>
                </a:solidFill>
              </a:rPr>
              <a:t>. </a:t>
            </a:r>
            <a:r>
              <a:rPr lang="en-US" sz="2400">
                <a:solidFill>
                  <a:srgbClr val="FF3300"/>
                </a:solidFill>
              </a:rPr>
              <a:t>(Ai là gì)</a:t>
            </a:r>
          </a:p>
        </p:txBody>
      </p:sp>
      <p:sp>
        <p:nvSpPr>
          <p:cNvPr id="11276" name="Text Box 15"/>
          <p:cNvSpPr txBox="1">
            <a:spLocks noChangeArrowheads="1"/>
          </p:cNvSpPr>
          <p:nvPr/>
        </p:nvSpPr>
        <p:spPr bwMode="auto">
          <a:xfrm>
            <a:off x="2124075" y="836613"/>
            <a:ext cx="4465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ÔN TẬP VỀ TỪ LOẠI</a:t>
            </a:r>
          </a:p>
        </p:txBody>
      </p:sp>
      <p:sp>
        <p:nvSpPr>
          <p:cNvPr id="11277" name="Text Box 16"/>
          <p:cNvSpPr txBox="1">
            <a:spLocks noChangeArrowheads="1"/>
          </p:cNvSpPr>
          <p:nvPr/>
        </p:nvSpPr>
        <p:spPr bwMode="auto">
          <a:xfrm>
            <a:off x="3124200" y="4572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990033"/>
                </a:solidFill>
              </a:rPr>
              <a:t>LUYỆN TỪ VÀ CÂU</a:t>
            </a:r>
          </a:p>
        </p:txBody>
      </p:sp>
      <p:pic>
        <p:nvPicPr>
          <p:cNvPr id="11278" name="Picture 18" descr="blumen-pflanzen051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89913" y="5516563"/>
            <a:ext cx="990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9" name="Picture 19" descr="POINSET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6050" y="0"/>
            <a:ext cx="969963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1" grpId="0"/>
      <p:bldP spid="34822" grpId="0"/>
      <p:bldP spid="34823" grpId="0"/>
      <p:bldP spid="34824" grpId="0" animBg="1"/>
      <p:bldP spid="34825" grpId="0"/>
      <p:bldP spid="34826" grpId="0" animBg="1"/>
      <p:bldP spid="34827" grpId="0"/>
      <p:bldP spid="34828" grpId="0"/>
      <p:bldP spid="3483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1202</Words>
  <Application>Microsoft Office PowerPoint</Application>
  <PresentationFormat>On-screen Show (4:3)</PresentationFormat>
  <Paragraphs>94</Paragraphs>
  <Slides>10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.VnTime</vt:lpstr>
      <vt:lpstr>Wingdings</vt:lpstr>
      <vt:lpstr>Default Design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Phuc</dc:creator>
  <cp:lastModifiedBy>CSTeam</cp:lastModifiedBy>
  <cp:revision>39</cp:revision>
  <dcterms:created xsi:type="dcterms:W3CDTF">2009-11-13T12:59:20Z</dcterms:created>
  <dcterms:modified xsi:type="dcterms:W3CDTF">2016-06-30T03:11:28Z</dcterms:modified>
</cp:coreProperties>
</file>