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8" r:id="rId3"/>
    <p:sldId id="257" r:id="rId4"/>
    <p:sldId id="270" r:id="rId5"/>
    <p:sldId id="271" r:id="rId6"/>
    <p:sldId id="272" r:id="rId7"/>
    <p:sldId id="273" r:id="rId8"/>
    <p:sldId id="274" r:id="rId9"/>
    <p:sldId id="282" r:id="rId10"/>
    <p:sldId id="281" r:id="rId11"/>
    <p:sldId id="279" r:id="rId12"/>
    <p:sldId id="275" r:id="rId13"/>
    <p:sldId id="276" r:id="rId14"/>
    <p:sldId id="278" r:id="rId15"/>
  </p:sldIdLst>
  <p:sldSz cx="9144000" cy="6858000" type="screen4x3"/>
  <p:notesSz cx="6858000" cy="9144000"/>
  <p:defaultTextStyle>
    <a:defPPr>
      <a:defRPr lang="en-US"/>
    </a:defPPr>
    <a:lvl1pPr algn="l" rtl="0" fontAlgn="base">
      <a:spcBef>
        <a:spcPct val="0"/>
      </a:spcBef>
      <a:spcAft>
        <a:spcPct val="0"/>
      </a:spcAft>
      <a:defRPr sz="2800" b="1" kern="1200">
        <a:solidFill>
          <a:srgbClr val="000099"/>
        </a:solidFill>
        <a:latin typeface="Arial" charset="0"/>
        <a:ea typeface="+mn-ea"/>
        <a:cs typeface="+mn-cs"/>
      </a:defRPr>
    </a:lvl1pPr>
    <a:lvl2pPr marL="457200" algn="l" rtl="0" fontAlgn="base">
      <a:spcBef>
        <a:spcPct val="0"/>
      </a:spcBef>
      <a:spcAft>
        <a:spcPct val="0"/>
      </a:spcAft>
      <a:defRPr sz="2800" b="1" kern="1200">
        <a:solidFill>
          <a:srgbClr val="000099"/>
        </a:solidFill>
        <a:latin typeface="Arial" charset="0"/>
        <a:ea typeface="+mn-ea"/>
        <a:cs typeface="+mn-cs"/>
      </a:defRPr>
    </a:lvl2pPr>
    <a:lvl3pPr marL="914400" algn="l" rtl="0" fontAlgn="base">
      <a:spcBef>
        <a:spcPct val="0"/>
      </a:spcBef>
      <a:spcAft>
        <a:spcPct val="0"/>
      </a:spcAft>
      <a:defRPr sz="2800" b="1" kern="1200">
        <a:solidFill>
          <a:srgbClr val="000099"/>
        </a:solidFill>
        <a:latin typeface="Arial" charset="0"/>
        <a:ea typeface="+mn-ea"/>
        <a:cs typeface="+mn-cs"/>
      </a:defRPr>
    </a:lvl3pPr>
    <a:lvl4pPr marL="1371600" algn="l" rtl="0" fontAlgn="base">
      <a:spcBef>
        <a:spcPct val="0"/>
      </a:spcBef>
      <a:spcAft>
        <a:spcPct val="0"/>
      </a:spcAft>
      <a:defRPr sz="2800" b="1" kern="1200">
        <a:solidFill>
          <a:srgbClr val="000099"/>
        </a:solidFill>
        <a:latin typeface="Arial" charset="0"/>
        <a:ea typeface="+mn-ea"/>
        <a:cs typeface="+mn-cs"/>
      </a:defRPr>
    </a:lvl4pPr>
    <a:lvl5pPr marL="1828800" algn="l" rtl="0" fontAlgn="base">
      <a:spcBef>
        <a:spcPct val="0"/>
      </a:spcBef>
      <a:spcAft>
        <a:spcPct val="0"/>
      </a:spcAft>
      <a:defRPr sz="2800" b="1" kern="1200">
        <a:solidFill>
          <a:srgbClr val="000099"/>
        </a:solidFill>
        <a:latin typeface="Arial" charset="0"/>
        <a:ea typeface="+mn-ea"/>
        <a:cs typeface="+mn-cs"/>
      </a:defRPr>
    </a:lvl5pPr>
    <a:lvl6pPr marL="2286000" algn="l" defTabSz="914400" rtl="0" eaLnBrk="1" latinLnBrk="0" hangingPunct="1">
      <a:defRPr sz="2800" b="1" kern="1200">
        <a:solidFill>
          <a:srgbClr val="000099"/>
        </a:solidFill>
        <a:latin typeface="Arial" charset="0"/>
        <a:ea typeface="+mn-ea"/>
        <a:cs typeface="+mn-cs"/>
      </a:defRPr>
    </a:lvl6pPr>
    <a:lvl7pPr marL="2743200" algn="l" defTabSz="914400" rtl="0" eaLnBrk="1" latinLnBrk="0" hangingPunct="1">
      <a:defRPr sz="2800" b="1" kern="1200">
        <a:solidFill>
          <a:srgbClr val="000099"/>
        </a:solidFill>
        <a:latin typeface="Arial" charset="0"/>
        <a:ea typeface="+mn-ea"/>
        <a:cs typeface="+mn-cs"/>
      </a:defRPr>
    </a:lvl7pPr>
    <a:lvl8pPr marL="3200400" algn="l" defTabSz="914400" rtl="0" eaLnBrk="1" latinLnBrk="0" hangingPunct="1">
      <a:defRPr sz="2800" b="1" kern="1200">
        <a:solidFill>
          <a:srgbClr val="000099"/>
        </a:solidFill>
        <a:latin typeface="Arial" charset="0"/>
        <a:ea typeface="+mn-ea"/>
        <a:cs typeface="+mn-cs"/>
      </a:defRPr>
    </a:lvl8pPr>
    <a:lvl9pPr marL="3657600" algn="l" defTabSz="914400" rtl="0" eaLnBrk="1" latinLnBrk="0" hangingPunct="1">
      <a:defRPr sz="2800" b="1" kern="1200">
        <a:solidFill>
          <a:srgbClr val="000099"/>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FFFF"/>
    <a:srgbClr val="CCFF99"/>
    <a:srgbClr val="660066"/>
    <a:srgbClr val="A50021"/>
    <a:srgbClr val="FF3300"/>
    <a:srgbClr val="FFFF00"/>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637" autoAdjust="0"/>
    <p:restoredTop sz="92320" autoAdjust="0"/>
  </p:normalViewPr>
  <p:slideViewPr>
    <p:cSldViewPr>
      <p:cViewPr>
        <p:scale>
          <a:sx n="50" d="100"/>
          <a:sy n="50" d="100"/>
        </p:scale>
        <p:origin x="-1068"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66200B3-CAFC-474B-AE39-013C0E06BBC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ACF9D91-B288-4583-9033-3C888F5551A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10FDD60-E80C-4213-8D49-08DFB96B221C}"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ED19FE6-F755-4F7D-B69D-5273D00EC94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CB81CDF-6FDB-4BCD-8C8D-C204C67296F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1ED31E8-ECD9-45D6-952B-00ABDA98C44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EBFEA01-BCF9-4361-AA9A-9CFCA655F86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68652B7-AC59-4C14-BEF1-4BF76D5018D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CCB1132-C88E-4F50-89D8-F7E6CEE92A2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F5D8D08-2099-4776-9ED7-1C4A1EC9AE5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9D6BEF2-92CB-4EA8-ABC3-8092D8AF0CB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7FBEF6-43ED-472D-B150-52815089ADC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3300"/>
            </a:gs>
            <a:gs pos="100000">
              <a:srgbClr val="FFFF00"/>
            </a:gs>
          </a:gsLst>
          <a:path path="rect">
            <a:fillToRect l="100000" t="100000"/>
          </a:path>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solidFill>
                  <a:schemeClr val="tx1"/>
                </a:solidFill>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solidFill>
                  <a:schemeClr val="tx1"/>
                </a:solidFill>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solidFill>
                  <a:schemeClr val="tx1"/>
                </a:solidFill>
              </a:defRPr>
            </a:lvl1pPr>
          </a:lstStyle>
          <a:p>
            <a:pPr>
              <a:defRPr/>
            </a:pPr>
            <a:fld id="{E69955D5-FBBD-45FF-B915-6C3C5ACBE83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2.xml"/><Relationship Id="rId1" Type="http://schemas.openxmlformats.org/officeDocument/2006/relationships/video" Target="file:///G:\DL\lich%20su%205\Loi%20keu%20goi5.wmv" TargetMode="Externa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4.xml"/><Relationship Id="rId1" Type="http://schemas.openxmlformats.org/officeDocument/2006/relationships/video" Target="file:///G:\10_11\LICH%20SU\05004.wm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2197100" y="20638"/>
            <a:ext cx="4751388" cy="369887"/>
          </a:xfrm>
          <a:prstGeom prst="rect">
            <a:avLst/>
          </a:prstGeom>
          <a:noFill/>
          <a:ln w="9525">
            <a:noFill/>
            <a:miter lim="800000"/>
            <a:headEnd/>
            <a:tailEnd/>
          </a:ln>
        </p:spPr>
        <p:txBody>
          <a:bodyPr>
            <a:spAutoFit/>
          </a:bodyPr>
          <a:lstStyle/>
          <a:p>
            <a:pPr algn="ctr"/>
            <a:r>
              <a:rPr lang="en-US" sz="1800">
                <a:solidFill>
                  <a:srgbClr val="CC0099"/>
                </a:solidFill>
                <a:cs typeface="Arial" charset="0"/>
              </a:rPr>
              <a:t>L</a:t>
            </a:r>
            <a:r>
              <a:rPr lang="vi-VN" sz="1800">
                <a:solidFill>
                  <a:srgbClr val="CC0099"/>
                </a:solidFill>
                <a:cs typeface="Arial" charset="0"/>
              </a:rPr>
              <a:t>ị</a:t>
            </a:r>
            <a:r>
              <a:rPr lang="en-US" sz="1800">
                <a:solidFill>
                  <a:srgbClr val="CC0099"/>
                </a:solidFill>
                <a:cs typeface="Arial" charset="0"/>
              </a:rPr>
              <a:t>ch s</a:t>
            </a:r>
            <a:r>
              <a:rPr lang="vi-VN" sz="1800">
                <a:solidFill>
                  <a:srgbClr val="CC0099"/>
                </a:solidFill>
                <a:cs typeface="Arial" charset="0"/>
              </a:rPr>
              <a:t>ử</a:t>
            </a:r>
          </a:p>
        </p:txBody>
      </p:sp>
      <p:sp>
        <p:nvSpPr>
          <p:cNvPr id="18435" name="Text Box 3"/>
          <p:cNvSpPr txBox="1">
            <a:spLocks noChangeArrowheads="1"/>
          </p:cNvSpPr>
          <p:nvPr/>
        </p:nvSpPr>
        <p:spPr bwMode="auto">
          <a:xfrm>
            <a:off x="76200" y="1155700"/>
            <a:ext cx="2895600" cy="461963"/>
          </a:xfrm>
          <a:prstGeom prst="rect">
            <a:avLst/>
          </a:prstGeom>
          <a:noFill/>
          <a:ln w="9525">
            <a:noFill/>
            <a:miter lim="800000"/>
            <a:headEnd/>
            <a:tailEnd/>
          </a:ln>
        </p:spPr>
        <p:txBody>
          <a:bodyPr>
            <a:spAutoFit/>
          </a:bodyPr>
          <a:lstStyle/>
          <a:p>
            <a:pPr marL="342900" indent="-342900">
              <a:spcBef>
                <a:spcPct val="50000"/>
              </a:spcBef>
            </a:pPr>
            <a:r>
              <a:rPr lang="en-US" sz="2400">
                <a:solidFill>
                  <a:srgbClr val="660066"/>
                </a:solidFill>
              </a:rPr>
              <a:t>Kiểm tra bài cũ:</a:t>
            </a:r>
          </a:p>
        </p:txBody>
      </p:sp>
      <p:sp>
        <p:nvSpPr>
          <p:cNvPr id="18436" name="Text Box 4"/>
          <p:cNvSpPr txBox="1">
            <a:spLocks noChangeArrowheads="1"/>
          </p:cNvSpPr>
          <p:nvPr/>
        </p:nvSpPr>
        <p:spPr bwMode="auto">
          <a:xfrm>
            <a:off x="762000" y="1905000"/>
            <a:ext cx="8001000" cy="830263"/>
          </a:xfrm>
          <a:prstGeom prst="rect">
            <a:avLst/>
          </a:prstGeom>
          <a:noFill/>
          <a:ln w="9525">
            <a:noFill/>
            <a:miter lim="800000"/>
            <a:headEnd/>
            <a:tailEnd/>
          </a:ln>
        </p:spPr>
        <p:txBody>
          <a:bodyPr>
            <a:spAutoFit/>
          </a:bodyPr>
          <a:lstStyle/>
          <a:p>
            <a:pPr marL="457200" indent="-396875">
              <a:spcBef>
                <a:spcPct val="50000"/>
              </a:spcBef>
            </a:pPr>
            <a:r>
              <a:rPr lang="en-US" sz="2400"/>
              <a:t>1. Hãy nêu những khó khăn của nước ta sau cách mạng tháng tám?</a:t>
            </a:r>
          </a:p>
        </p:txBody>
      </p:sp>
      <p:sp>
        <p:nvSpPr>
          <p:cNvPr id="18437" name="Text Box 5"/>
          <p:cNvSpPr txBox="1">
            <a:spLocks noChangeArrowheads="1"/>
          </p:cNvSpPr>
          <p:nvPr/>
        </p:nvSpPr>
        <p:spPr bwMode="auto">
          <a:xfrm>
            <a:off x="762000" y="2863850"/>
            <a:ext cx="8001000" cy="461963"/>
          </a:xfrm>
          <a:prstGeom prst="rect">
            <a:avLst/>
          </a:prstGeom>
          <a:noFill/>
          <a:ln w="9525">
            <a:noFill/>
            <a:miter lim="800000"/>
            <a:headEnd/>
            <a:tailEnd/>
          </a:ln>
        </p:spPr>
        <p:txBody>
          <a:bodyPr>
            <a:spAutoFit/>
          </a:bodyPr>
          <a:lstStyle/>
          <a:p>
            <a:pPr marL="457200" indent="-396875">
              <a:spcBef>
                <a:spcPct val="50000"/>
              </a:spcBef>
            </a:pPr>
            <a:r>
              <a:rPr lang="en-US" sz="2400"/>
              <a:t>2. Chọn ý đúng và ghi vào bảng con</a:t>
            </a:r>
          </a:p>
        </p:txBody>
      </p:sp>
      <p:sp>
        <p:nvSpPr>
          <p:cNvPr id="18438" name="Text Box 6"/>
          <p:cNvSpPr txBox="1">
            <a:spLocks noChangeArrowheads="1"/>
          </p:cNvSpPr>
          <p:nvPr/>
        </p:nvSpPr>
        <p:spPr bwMode="auto">
          <a:xfrm>
            <a:off x="1219200" y="3429000"/>
            <a:ext cx="7772400" cy="830263"/>
          </a:xfrm>
          <a:prstGeom prst="rect">
            <a:avLst/>
          </a:prstGeom>
          <a:noFill/>
          <a:ln w="9525">
            <a:noFill/>
            <a:miter lim="800000"/>
            <a:headEnd/>
            <a:tailEnd/>
          </a:ln>
        </p:spPr>
        <p:txBody>
          <a:bodyPr>
            <a:spAutoFit/>
          </a:bodyPr>
          <a:lstStyle/>
          <a:p>
            <a:pPr marL="58738" indent="4763"/>
            <a:r>
              <a:rPr lang="en-US" sz="2400"/>
              <a:t>Để chống “giặc đói” và “giặc dốt” nhân dân ta đã làm gì?</a:t>
            </a:r>
          </a:p>
        </p:txBody>
      </p:sp>
      <p:sp>
        <p:nvSpPr>
          <p:cNvPr id="18439" name="Text Box 7"/>
          <p:cNvSpPr txBox="1">
            <a:spLocks noChangeArrowheads="1"/>
          </p:cNvSpPr>
          <p:nvPr/>
        </p:nvSpPr>
        <p:spPr bwMode="auto">
          <a:xfrm>
            <a:off x="1295400" y="4267200"/>
            <a:ext cx="4572000" cy="461963"/>
          </a:xfrm>
          <a:prstGeom prst="rect">
            <a:avLst/>
          </a:prstGeom>
          <a:noFill/>
          <a:ln w="9525">
            <a:noFill/>
            <a:miter lim="800000"/>
            <a:headEnd/>
            <a:tailEnd/>
          </a:ln>
        </p:spPr>
        <p:txBody>
          <a:bodyPr>
            <a:spAutoFit/>
          </a:bodyPr>
          <a:lstStyle/>
          <a:p>
            <a:pPr marL="342900" indent="-342900"/>
            <a:r>
              <a:rPr lang="en-US" sz="2400"/>
              <a:t>a. Lập “hũ gạo cứu đói”</a:t>
            </a:r>
          </a:p>
        </p:txBody>
      </p:sp>
      <p:sp>
        <p:nvSpPr>
          <p:cNvPr id="18441" name="Text Box 9"/>
          <p:cNvSpPr txBox="1">
            <a:spLocks noChangeArrowheads="1"/>
          </p:cNvSpPr>
          <p:nvPr/>
        </p:nvSpPr>
        <p:spPr bwMode="auto">
          <a:xfrm>
            <a:off x="1281113" y="4814888"/>
            <a:ext cx="5486400" cy="461962"/>
          </a:xfrm>
          <a:prstGeom prst="rect">
            <a:avLst/>
          </a:prstGeom>
          <a:noFill/>
          <a:ln w="9525">
            <a:noFill/>
            <a:miter lim="800000"/>
            <a:headEnd/>
            <a:tailEnd/>
          </a:ln>
        </p:spPr>
        <p:txBody>
          <a:bodyPr>
            <a:spAutoFit/>
          </a:bodyPr>
          <a:lstStyle/>
          <a:p>
            <a:pPr marL="342900" indent="-342900"/>
            <a:r>
              <a:rPr lang="en-US" sz="2400"/>
              <a:t>b. Thực hiện “ngày đồng tâm”</a:t>
            </a:r>
          </a:p>
        </p:txBody>
      </p:sp>
      <p:sp>
        <p:nvSpPr>
          <p:cNvPr id="18442" name="Text Box 10"/>
          <p:cNvSpPr txBox="1">
            <a:spLocks noChangeArrowheads="1"/>
          </p:cNvSpPr>
          <p:nvPr/>
        </p:nvSpPr>
        <p:spPr bwMode="auto">
          <a:xfrm>
            <a:off x="1295400" y="6262688"/>
            <a:ext cx="6858000" cy="461962"/>
          </a:xfrm>
          <a:prstGeom prst="rect">
            <a:avLst/>
          </a:prstGeom>
          <a:noFill/>
          <a:ln w="9525">
            <a:noFill/>
            <a:miter lim="800000"/>
            <a:headEnd/>
            <a:tailEnd/>
          </a:ln>
        </p:spPr>
        <p:txBody>
          <a:bodyPr>
            <a:spAutoFit/>
          </a:bodyPr>
          <a:lstStyle/>
          <a:p>
            <a:pPr marL="342900" indent="-342900"/>
            <a:r>
              <a:rPr lang="en-US" sz="2400"/>
              <a:t>d. Đưa người ra nước ngoài học tập.</a:t>
            </a:r>
          </a:p>
        </p:txBody>
      </p:sp>
      <p:sp>
        <p:nvSpPr>
          <p:cNvPr id="18443" name="Text Box 11"/>
          <p:cNvSpPr txBox="1">
            <a:spLocks noChangeArrowheads="1"/>
          </p:cNvSpPr>
          <p:nvPr/>
        </p:nvSpPr>
        <p:spPr bwMode="auto">
          <a:xfrm>
            <a:off x="1236663" y="5302250"/>
            <a:ext cx="6934200" cy="830263"/>
          </a:xfrm>
          <a:prstGeom prst="rect">
            <a:avLst/>
          </a:prstGeom>
          <a:noFill/>
          <a:ln w="9525">
            <a:noFill/>
            <a:miter lim="800000"/>
            <a:headEnd/>
            <a:tailEnd/>
          </a:ln>
        </p:spPr>
        <p:txBody>
          <a:bodyPr>
            <a:spAutoFit/>
          </a:bodyPr>
          <a:lstStyle/>
          <a:p>
            <a:pPr marL="457200" indent="-396875">
              <a:spcBef>
                <a:spcPct val="50000"/>
              </a:spcBef>
            </a:pPr>
            <a:r>
              <a:rPr lang="en-US" sz="2400"/>
              <a:t>c. Mở thêm trường học cho trẻ em, mở lớp bình dân học vụ.</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8435"/>
                                        </p:tgtEl>
                                        <p:attrNameLst>
                                          <p:attrName>style.visibility</p:attrName>
                                        </p:attrNameLst>
                                      </p:cBhvr>
                                      <p:to>
                                        <p:strVal val="visible"/>
                                      </p:to>
                                    </p:set>
                                    <p:anim calcmode="lin" valueType="num">
                                      <p:cBhvr additive="base">
                                        <p:cTn id="7" dur="500" fill="hold"/>
                                        <p:tgtEl>
                                          <p:spTgt spid="18435"/>
                                        </p:tgtEl>
                                        <p:attrNameLst>
                                          <p:attrName>ppt_x</p:attrName>
                                        </p:attrNameLst>
                                      </p:cBhvr>
                                      <p:tavLst>
                                        <p:tav tm="0">
                                          <p:val>
                                            <p:strVal val="0-#ppt_w/2"/>
                                          </p:val>
                                        </p:tav>
                                        <p:tav tm="100000">
                                          <p:val>
                                            <p:strVal val="#ppt_x"/>
                                          </p:val>
                                        </p:tav>
                                      </p:tavLst>
                                    </p:anim>
                                    <p:anim calcmode="lin" valueType="num">
                                      <p:cBhvr additive="base">
                                        <p:cTn id="8" dur="500" fill="hold"/>
                                        <p:tgtEl>
                                          <p:spTgt spid="1843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8436"/>
                                        </p:tgtEl>
                                        <p:attrNameLst>
                                          <p:attrName>style.visibility</p:attrName>
                                        </p:attrNameLst>
                                      </p:cBhvr>
                                      <p:to>
                                        <p:strVal val="visible"/>
                                      </p:to>
                                    </p:set>
                                    <p:anim calcmode="lin" valueType="num">
                                      <p:cBhvr additive="base">
                                        <p:cTn id="13" dur="500" fill="hold"/>
                                        <p:tgtEl>
                                          <p:spTgt spid="18436"/>
                                        </p:tgtEl>
                                        <p:attrNameLst>
                                          <p:attrName>ppt_x</p:attrName>
                                        </p:attrNameLst>
                                      </p:cBhvr>
                                      <p:tavLst>
                                        <p:tav tm="0">
                                          <p:val>
                                            <p:strVal val="1+#ppt_w/2"/>
                                          </p:val>
                                        </p:tav>
                                        <p:tav tm="100000">
                                          <p:val>
                                            <p:strVal val="#ppt_x"/>
                                          </p:val>
                                        </p:tav>
                                      </p:tavLst>
                                    </p:anim>
                                    <p:anim calcmode="lin" valueType="num">
                                      <p:cBhvr additive="base">
                                        <p:cTn id="14" dur="500" fill="hold"/>
                                        <p:tgtEl>
                                          <p:spTgt spid="1843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xit" presetSubtype="16" fill="hold" grpId="1" nodeType="clickEffect">
                                  <p:stCondLst>
                                    <p:cond delay="0"/>
                                  </p:stCondLst>
                                  <p:childTnLst>
                                    <p:animEffect transition="out" filter="box(in)">
                                      <p:cBhvr>
                                        <p:cTn id="18" dur="500"/>
                                        <p:tgtEl>
                                          <p:spTgt spid="18436"/>
                                        </p:tgtEl>
                                      </p:cBhvr>
                                    </p:animEffect>
                                    <p:set>
                                      <p:cBhvr>
                                        <p:cTn id="19" dur="1" fill="hold">
                                          <p:stCondLst>
                                            <p:cond delay="499"/>
                                          </p:stCondLst>
                                        </p:cTn>
                                        <p:tgtEl>
                                          <p:spTgt spid="18436"/>
                                        </p:tgtEl>
                                        <p:attrNameLst>
                                          <p:attrName>style.visibility</p:attrName>
                                        </p:attrNameLst>
                                      </p:cBhvr>
                                      <p:to>
                                        <p:strVal val="hidden"/>
                                      </p:to>
                                    </p:set>
                                  </p:childTnLst>
                                </p:cTn>
                              </p:par>
                            </p:childTnLst>
                          </p:cTn>
                        </p:par>
                        <p:par>
                          <p:cTn id="20" fill="hold" nodeType="afterGroup">
                            <p:stCondLst>
                              <p:cond delay="500"/>
                            </p:stCondLst>
                            <p:childTnLst>
                              <p:par>
                                <p:cTn id="21" presetID="2" presetClass="entr" presetSubtype="4" fill="hold" grpId="0" nodeType="afterEffect">
                                  <p:stCondLst>
                                    <p:cond delay="0"/>
                                  </p:stCondLst>
                                  <p:childTnLst>
                                    <p:set>
                                      <p:cBhvr>
                                        <p:cTn id="22" dur="1" fill="hold">
                                          <p:stCondLst>
                                            <p:cond delay="0"/>
                                          </p:stCondLst>
                                        </p:cTn>
                                        <p:tgtEl>
                                          <p:spTgt spid="18437"/>
                                        </p:tgtEl>
                                        <p:attrNameLst>
                                          <p:attrName>style.visibility</p:attrName>
                                        </p:attrNameLst>
                                      </p:cBhvr>
                                      <p:to>
                                        <p:strVal val="visible"/>
                                      </p:to>
                                    </p:set>
                                    <p:anim calcmode="lin" valueType="num">
                                      <p:cBhvr additive="base">
                                        <p:cTn id="23" dur="500" fill="hold"/>
                                        <p:tgtEl>
                                          <p:spTgt spid="18437"/>
                                        </p:tgtEl>
                                        <p:attrNameLst>
                                          <p:attrName>ppt_x</p:attrName>
                                        </p:attrNameLst>
                                      </p:cBhvr>
                                      <p:tavLst>
                                        <p:tav tm="0">
                                          <p:val>
                                            <p:strVal val="#ppt_x"/>
                                          </p:val>
                                        </p:tav>
                                        <p:tav tm="100000">
                                          <p:val>
                                            <p:strVal val="#ppt_x"/>
                                          </p:val>
                                        </p:tav>
                                      </p:tavLst>
                                    </p:anim>
                                    <p:anim calcmode="lin" valueType="num">
                                      <p:cBhvr additive="base">
                                        <p:cTn id="24" dur="500" fill="hold"/>
                                        <p:tgtEl>
                                          <p:spTgt spid="18437"/>
                                        </p:tgtEl>
                                        <p:attrNameLst>
                                          <p:attrName>ppt_y</p:attrName>
                                        </p:attrNameLst>
                                      </p:cBhvr>
                                      <p:tavLst>
                                        <p:tav tm="0">
                                          <p:val>
                                            <p:strVal val="1+#ppt_h/2"/>
                                          </p:val>
                                        </p:tav>
                                        <p:tav tm="100000">
                                          <p:val>
                                            <p:strVal val="#ppt_y"/>
                                          </p:val>
                                        </p:tav>
                                      </p:tavLst>
                                    </p:anim>
                                  </p:childTnLst>
                                </p:cTn>
                              </p:par>
                            </p:childTnLst>
                          </p:cTn>
                        </p:par>
                        <p:par>
                          <p:cTn id="25" fill="hold" nodeType="afterGroup">
                            <p:stCondLst>
                              <p:cond delay="1000"/>
                            </p:stCondLst>
                            <p:childTnLst>
                              <p:par>
                                <p:cTn id="26" presetID="2" presetClass="entr" presetSubtype="4" fill="hold" grpId="0" nodeType="afterEffect">
                                  <p:stCondLst>
                                    <p:cond delay="0"/>
                                  </p:stCondLst>
                                  <p:childTnLst>
                                    <p:set>
                                      <p:cBhvr>
                                        <p:cTn id="27" dur="1" fill="hold">
                                          <p:stCondLst>
                                            <p:cond delay="0"/>
                                          </p:stCondLst>
                                        </p:cTn>
                                        <p:tgtEl>
                                          <p:spTgt spid="18438"/>
                                        </p:tgtEl>
                                        <p:attrNameLst>
                                          <p:attrName>style.visibility</p:attrName>
                                        </p:attrNameLst>
                                      </p:cBhvr>
                                      <p:to>
                                        <p:strVal val="visible"/>
                                      </p:to>
                                    </p:set>
                                    <p:anim calcmode="lin" valueType="num">
                                      <p:cBhvr additive="base">
                                        <p:cTn id="28" dur="500" fill="hold"/>
                                        <p:tgtEl>
                                          <p:spTgt spid="18438"/>
                                        </p:tgtEl>
                                        <p:attrNameLst>
                                          <p:attrName>ppt_x</p:attrName>
                                        </p:attrNameLst>
                                      </p:cBhvr>
                                      <p:tavLst>
                                        <p:tav tm="0">
                                          <p:val>
                                            <p:strVal val="#ppt_x"/>
                                          </p:val>
                                        </p:tav>
                                        <p:tav tm="100000">
                                          <p:val>
                                            <p:strVal val="#ppt_x"/>
                                          </p:val>
                                        </p:tav>
                                      </p:tavLst>
                                    </p:anim>
                                    <p:anim calcmode="lin" valueType="num">
                                      <p:cBhvr additive="base">
                                        <p:cTn id="29" dur="500" fill="hold"/>
                                        <p:tgtEl>
                                          <p:spTgt spid="18438"/>
                                        </p:tgtEl>
                                        <p:attrNameLst>
                                          <p:attrName>ppt_y</p:attrName>
                                        </p:attrNameLst>
                                      </p:cBhvr>
                                      <p:tavLst>
                                        <p:tav tm="0">
                                          <p:val>
                                            <p:strVal val="1+#ppt_h/2"/>
                                          </p:val>
                                        </p:tav>
                                        <p:tav tm="100000">
                                          <p:val>
                                            <p:strVal val="#ppt_y"/>
                                          </p:val>
                                        </p:tav>
                                      </p:tavLst>
                                    </p:anim>
                                  </p:childTnLst>
                                </p:cTn>
                              </p:par>
                            </p:childTnLst>
                          </p:cTn>
                        </p:par>
                        <p:par>
                          <p:cTn id="30" fill="hold" nodeType="afterGroup">
                            <p:stCondLst>
                              <p:cond delay="1500"/>
                            </p:stCondLst>
                            <p:childTnLst>
                              <p:par>
                                <p:cTn id="31" presetID="2" presetClass="entr" presetSubtype="4" fill="hold" grpId="0" nodeType="afterEffect">
                                  <p:stCondLst>
                                    <p:cond delay="0"/>
                                  </p:stCondLst>
                                  <p:iterate type="lt">
                                    <p:tmPct val="0"/>
                                  </p:iterate>
                                  <p:childTnLst>
                                    <p:set>
                                      <p:cBhvr>
                                        <p:cTn id="32" dur="1" fill="hold">
                                          <p:stCondLst>
                                            <p:cond delay="0"/>
                                          </p:stCondLst>
                                        </p:cTn>
                                        <p:tgtEl>
                                          <p:spTgt spid="18439"/>
                                        </p:tgtEl>
                                        <p:attrNameLst>
                                          <p:attrName>style.visibility</p:attrName>
                                        </p:attrNameLst>
                                      </p:cBhvr>
                                      <p:to>
                                        <p:strVal val="visible"/>
                                      </p:to>
                                    </p:set>
                                    <p:anim calcmode="lin" valueType="num">
                                      <p:cBhvr additive="base">
                                        <p:cTn id="33" dur="500" fill="hold"/>
                                        <p:tgtEl>
                                          <p:spTgt spid="18439"/>
                                        </p:tgtEl>
                                        <p:attrNameLst>
                                          <p:attrName>ppt_x</p:attrName>
                                        </p:attrNameLst>
                                      </p:cBhvr>
                                      <p:tavLst>
                                        <p:tav tm="0">
                                          <p:val>
                                            <p:strVal val="#ppt_x"/>
                                          </p:val>
                                        </p:tav>
                                        <p:tav tm="100000">
                                          <p:val>
                                            <p:strVal val="#ppt_x"/>
                                          </p:val>
                                        </p:tav>
                                      </p:tavLst>
                                    </p:anim>
                                    <p:anim calcmode="lin" valueType="num">
                                      <p:cBhvr additive="base">
                                        <p:cTn id="34" dur="500" fill="hold"/>
                                        <p:tgtEl>
                                          <p:spTgt spid="18439"/>
                                        </p:tgtEl>
                                        <p:attrNameLst>
                                          <p:attrName>ppt_y</p:attrName>
                                        </p:attrNameLst>
                                      </p:cBhvr>
                                      <p:tavLst>
                                        <p:tav tm="0">
                                          <p:val>
                                            <p:strVal val="1+#ppt_h/2"/>
                                          </p:val>
                                        </p:tav>
                                        <p:tav tm="100000">
                                          <p:val>
                                            <p:strVal val="#ppt_y"/>
                                          </p:val>
                                        </p:tav>
                                      </p:tavLst>
                                    </p:anim>
                                  </p:childTnLst>
                                </p:cTn>
                              </p:par>
                            </p:childTnLst>
                          </p:cTn>
                        </p:par>
                        <p:par>
                          <p:cTn id="35" fill="hold" nodeType="afterGroup">
                            <p:stCondLst>
                              <p:cond delay="2000"/>
                            </p:stCondLst>
                            <p:childTnLst>
                              <p:par>
                                <p:cTn id="36" presetID="2" presetClass="entr" presetSubtype="4" fill="hold" grpId="0" nodeType="afterEffect">
                                  <p:stCondLst>
                                    <p:cond delay="0"/>
                                  </p:stCondLst>
                                  <p:iterate type="lt">
                                    <p:tmPct val="0"/>
                                  </p:iterate>
                                  <p:childTnLst>
                                    <p:set>
                                      <p:cBhvr>
                                        <p:cTn id="37" dur="1" fill="hold">
                                          <p:stCondLst>
                                            <p:cond delay="0"/>
                                          </p:stCondLst>
                                        </p:cTn>
                                        <p:tgtEl>
                                          <p:spTgt spid="18441"/>
                                        </p:tgtEl>
                                        <p:attrNameLst>
                                          <p:attrName>style.visibility</p:attrName>
                                        </p:attrNameLst>
                                      </p:cBhvr>
                                      <p:to>
                                        <p:strVal val="visible"/>
                                      </p:to>
                                    </p:set>
                                    <p:anim calcmode="lin" valueType="num">
                                      <p:cBhvr additive="base">
                                        <p:cTn id="38" dur="500" fill="hold"/>
                                        <p:tgtEl>
                                          <p:spTgt spid="18441"/>
                                        </p:tgtEl>
                                        <p:attrNameLst>
                                          <p:attrName>ppt_x</p:attrName>
                                        </p:attrNameLst>
                                      </p:cBhvr>
                                      <p:tavLst>
                                        <p:tav tm="0">
                                          <p:val>
                                            <p:strVal val="#ppt_x"/>
                                          </p:val>
                                        </p:tav>
                                        <p:tav tm="100000">
                                          <p:val>
                                            <p:strVal val="#ppt_x"/>
                                          </p:val>
                                        </p:tav>
                                      </p:tavLst>
                                    </p:anim>
                                    <p:anim calcmode="lin" valueType="num">
                                      <p:cBhvr additive="base">
                                        <p:cTn id="39" dur="500" fill="hold"/>
                                        <p:tgtEl>
                                          <p:spTgt spid="18441"/>
                                        </p:tgtEl>
                                        <p:attrNameLst>
                                          <p:attrName>ppt_y</p:attrName>
                                        </p:attrNameLst>
                                      </p:cBhvr>
                                      <p:tavLst>
                                        <p:tav tm="0">
                                          <p:val>
                                            <p:strVal val="1+#ppt_h/2"/>
                                          </p:val>
                                        </p:tav>
                                        <p:tav tm="100000">
                                          <p:val>
                                            <p:strVal val="#ppt_y"/>
                                          </p:val>
                                        </p:tav>
                                      </p:tavLst>
                                    </p:anim>
                                  </p:childTnLst>
                                </p:cTn>
                              </p:par>
                            </p:childTnLst>
                          </p:cTn>
                        </p:par>
                        <p:par>
                          <p:cTn id="40" fill="hold" nodeType="afterGroup">
                            <p:stCondLst>
                              <p:cond delay="2500"/>
                            </p:stCondLst>
                            <p:childTnLst>
                              <p:par>
                                <p:cTn id="41" presetID="2" presetClass="entr" presetSubtype="4" fill="hold" grpId="0" nodeType="afterEffect">
                                  <p:stCondLst>
                                    <p:cond delay="0"/>
                                  </p:stCondLst>
                                  <p:iterate type="lt">
                                    <p:tmPct val="0"/>
                                  </p:iterate>
                                  <p:childTnLst>
                                    <p:set>
                                      <p:cBhvr>
                                        <p:cTn id="42" dur="1" fill="hold">
                                          <p:stCondLst>
                                            <p:cond delay="0"/>
                                          </p:stCondLst>
                                        </p:cTn>
                                        <p:tgtEl>
                                          <p:spTgt spid="18443"/>
                                        </p:tgtEl>
                                        <p:attrNameLst>
                                          <p:attrName>style.visibility</p:attrName>
                                        </p:attrNameLst>
                                      </p:cBhvr>
                                      <p:to>
                                        <p:strVal val="visible"/>
                                      </p:to>
                                    </p:set>
                                    <p:anim calcmode="lin" valueType="num">
                                      <p:cBhvr additive="base">
                                        <p:cTn id="43" dur="500" fill="hold"/>
                                        <p:tgtEl>
                                          <p:spTgt spid="18443"/>
                                        </p:tgtEl>
                                        <p:attrNameLst>
                                          <p:attrName>ppt_x</p:attrName>
                                        </p:attrNameLst>
                                      </p:cBhvr>
                                      <p:tavLst>
                                        <p:tav tm="0">
                                          <p:val>
                                            <p:strVal val="#ppt_x"/>
                                          </p:val>
                                        </p:tav>
                                        <p:tav tm="100000">
                                          <p:val>
                                            <p:strVal val="#ppt_x"/>
                                          </p:val>
                                        </p:tav>
                                      </p:tavLst>
                                    </p:anim>
                                    <p:anim calcmode="lin" valueType="num">
                                      <p:cBhvr additive="base">
                                        <p:cTn id="44" dur="500" fill="hold"/>
                                        <p:tgtEl>
                                          <p:spTgt spid="18443"/>
                                        </p:tgtEl>
                                        <p:attrNameLst>
                                          <p:attrName>ppt_y</p:attrName>
                                        </p:attrNameLst>
                                      </p:cBhvr>
                                      <p:tavLst>
                                        <p:tav tm="0">
                                          <p:val>
                                            <p:strVal val="1+#ppt_h/2"/>
                                          </p:val>
                                        </p:tav>
                                        <p:tav tm="100000">
                                          <p:val>
                                            <p:strVal val="#ppt_y"/>
                                          </p:val>
                                        </p:tav>
                                      </p:tavLst>
                                    </p:anim>
                                  </p:childTnLst>
                                </p:cTn>
                              </p:par>
                            </p:childTnLst>
                          </p:cTn>
                        </p:par>
                        <p:par>
                          <p:cTn id="45" fill="hold" nodeType="afterGroup">
                            <p:stCondLst>
                              <p:cond delay="3000"/>
                            </p:stCondLst>
                            <p:childTnLst>
                              <p:par>
                                <p:cTn id="46" presetID="2" presetClass="entr" presetSubtype="4" fill="hold" grpId="0" nodeType="afterEffect">
                                  <p:stCondLst>
                                    <p:cond delay="0"/>
                                  </p:stCondLst>
                                  <p:childTnLst>
                                    <p:set>
                                      <p:cBhvr>
                                        <p:cTn id="47" dur="1" fill="hold">
                                          <p:stCondLst>
                                            <p:cond delay="0"/>
                                          </p:stCondLst>
                                        </p:cTn>
                                        <p:tgtEl>
                                          <p:spTgt spid="18442"/>
                                        </p:tgtEl>
                                        <p:attrNameLst>
                                          <p:attrName>style.visibility</p:attrName>
                                        </p:attrNameLst>
                                      </p:cBhvr>
                                      <p:to>
                                        <p:strVal val="visible"/>
                                      </p:to>
                                    </p:set>
                                    <p:anim calcmode="lin" valueType="num">
                                      <p:cBhvr additive="base">
                                        <p:cTn id="48" dur="500" fill="hold"/>
                                        <p:tgtEl>
                                          <p:spTgt spid="18442"/>
                                        </p:tgtEl>
                                        <p:attrNameLst>
                                          <p:attrName>ppt_x</p:attrName>
                                        </p:attrNameLst>
                                      </p:cBhvr>
                                      <p:tavLst>
                                        <p:tav tm="0">
                                          <p:val>
                                            <p:strVal val="#ppt_x"/>
                                          </p:val>
                                        </p:tav>
                                        <p:tav tm="100000">
                                          <p:val>
                                            <p:strVal val="#ppt_x"/>
                                          </p:val>
                                        </p:tav>
                                      </p:tavLst>
                                    </p:anim>
                                    <p:anim calcmode="lin" valueType="num">
                                      <p:cBhvr additive="base">
                                        <p:cTn id="49" dur="500" fill="hold"/>
                                        <p:tgtEl>
                                          <p:spTgt spid="18442"/>
                                        </p:tgtEl>
                                        <p:attrNameLst>
                                          <p:attrName>ppt_y</p:attrName>
                                        </p:attrNameLst>
                                      </p:cBhvr>
                                      <p:tavLst>
                                        <p:tav tm="0">
                                          <p:val>
                                            <p:strVal val="1+#ppt_h/2"/>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mph" presetSubtype="10" fill="hold" grpId="1" nodeType="clickEffect">
                                  <p:stCondLst>
                                    <p:cond delay="0"/>
                                  </p:stCondLst>
                                  <p:iterate type="lt">
                                    <p:tmPct val="10000"/>
                                  </p:iterate>
                                  <p:childTnLst>
                                    <p:animClr clrSpc="hsl" dir="ccw">
                                      <p:cBhvr override="childStyle">
                                        <p:cTn id="53" dur="500" fill="hold"/>
                                        <p:tgtEl>
                                          <p:spTgt spid="18439"/>
                                        </p:tgtEl>
                                        <p:attrNameLst>
                                          <p:attrName>style.color</p:attrName>
                                        </p:attrNameLst>
                                      </p:cBhvr>
                                      <p:to>
                                        <a:srgbClr val="660066"/>
                                      </p:to>
                                    </p:animClr>
                                  </p:childTnLst>
                                </p:cTn>
                              </p:par>
                              <p:par>
                                <p:cTn id="54" presetID="3" presetClass="emph" presetSubtype="10" fill="hold" grpId="1" nodeType="withEffect">
                                  <p:stCondLst>
                                    <p:cond delay="0"/>
                                  </p:stCondLst>
                                  <p:iterate type="lt">
                                    <p:tmPct val="10000"/>
                                  </p:iterate>
                                  <p:childTnLst>
                                    <p:animClr clrSpc="hsl" dir="ccw">
                                      <p:cBhvr override="childStyle">
                                        <p:cTn id="55" dur="500" fill="hold"/>
                                        <p:tgtEl>
                                          <p:spTgt spid="18441"/>
                                        </p:tgtEl>
                                        <p:attrNameLst>
                                          <p:attrName>style.color</p:attrName>
                                        </p:attrNameLst>
                                      </p:cBhvr>
                                      <p:to>
                                        <a:srgbClr val="660066"/>
                                      </p:to>
                                    </p:animClr>
                                  </p:childTnLst>
                                </p:cTn>
                              </p:par>
                              <p:par>
                                <p:cTn id="56" presetID="3" presetClass="emph" presetSubtype="10" fill="hold" grpId="1" nodeType="withEffect">
                                  <p:stCondLst>
                                    <p:cond delay="0"/>
                                  </p:stCondLst>
                                  <p:iterate type="lt">
                                    <p:tmPct val="10000"/>
                                  </p:iterate>
                                  <p:childTnLst>
                                    <p:animClr clrSpc="hsl" dir="ccw">
                                      <p:cBhvr override="childStyle">
                                        <p:cTn id="57" dur="500" fill="hold"/>
                                        <p:tgtEl>
                                          <p:spTgt spid="18443"/>
                                        </p:tgtEl>
                                        <p:attrNameLst>
                                          <p:attrName>style.color</p:attrName>
                                        </p:attrNameLst>
                                      </p:cBhvr>
                                      <p:to>
                                        <a:srgbClr val="660066"/>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p:bldP spid="18436" grpId="0"/>
      <p:bldP spid="18436" grpId="1"/>
      <p:bldP spid="18437" grpId="0"/>
      <p:bldP spid="18438" grpId="0"/>
      <p:bldP spid="18439" grpId="0"/>
      <p:bldP spid="18439" grpId="1"/>
      <p:bldP spid="18441" grpId="0"/>
      <p:bldP spid="18441" grpId="1"/>
      <p:bldP spid="18442" grpId="0"/>
      <p:bldP spid="18443" grpId="0"/>
      <p:bldP spid="18443"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2197100" y="20638"/>
            <a:ext cx="4751388" cy="369887"/>
          </a:xfrm>
          <a:prstGeom prst="rect">
            <a:avLst/>
          </a:prstGeom>
          <a:noFill/>
          <a:ln w="9525">
            <a:noFill/>
            <a:miter lim="800000"/>
            <a:headEnd/>
            <a:tailEnd/>
          </a:ln>
        </p:spPr>
        <p:txBody>
          <a:bodyPr>
            <a:spAutoFit/>
          </a:bodyPr>
          <a:lstStyle/>
          <a:p>
            <a:pPr algn="ctr"/>
            <a:r>
              <a:rPr lang="en-US" sz="1800">
                <a:solidFill>
                  <a:srgbClr val="CC0099"/>
                </a:solidFill>
                <a:cs typeface="Arial" charset="0"/>
              </a:rPr>
              <a:t>L</a:t>
            </a:r>
            <a:r>
              <a:rPr lang="vi-VN" sz="1800">
                <a:solidFill>
                  <a:srgbClr val="CC0099"/>
                </a:solidFill>
                <a:cs typeface="Arial" charset="0"/>
              </a:rPr>
              <a:t>ị</a:t>
            </a:r>
            <a:r>
              <a:rPr lang="en-US" sz="1800">
                <a:solidFill>
                  <a:srgbClr val="CC0099"/>
                </a:solidFill>
                <a:cs typeface="Arial" charset="0"/>
              </a:rPr>
              <a:t>ch s</a:t>
            </a:r>
            <a:r>
              <a:rPr lang="vi-VN" sz="1800">
                <a:solidFill>
                  <a:srgbClr val="CC0099"/>
                </a:solidFill>
                <a:cs typeface="Arial" charset="0"/>
              </a:rPr>
              <a:t>ử</a:t>
            </a:r>
          </a:p>
        </p:txBody>
      </p:sp>
      <p:sp>
        <p:nvSpPr>
          <p:cNvPr id="11267" name="Text Box 3"/>
          <p:cNvSpPr txBox="1">
            <a:spLocks noChangeArrowheads="1"/>
          </p:cNvSpPr>
          <p:nvPr/>
        </p:nvSpPr>
        <p:spPr bwMode="auto">
          <a:xfrm>
            <a:off x="0" y="1524000"/>
            <a:ext cx="7086600" cy="461963"/>
          </a:xfrm>
          <a:prstGeom prst="rect">
            <a:avLst/>
          </a:prstGeom>
          <a:noFill/>
          <a:ln w="9525">
            <a:noFill/>
            <a:miter lim="800000"/>
            <a:headEnd/>
            <a:tailEnd/>
          </a:ln>
        </p:spPr>
        <p:txBody>
          <a:bodyPr>
            <a:spAutoFit/>
          </a:bodyPr>
          <a:lstStyle/>
          <a:p>
            <a:pPr>
              <a:spcBef>
                <a:spcPct val="50000"/>
              </a:spcBef>
            </a:pPr>
            <a:r>
              <a:rPr lang="en-US" sz="2400">
                <a:solidFill>
                  <a:srgbClr val="660066"/>
                </a:solidFill>
              </a:rPr>
              <a:t>1. Vì sao ta phải kháng chiến toàn quốc?</a:t>
            </a:r>
          </a:p>
        </p:txBody>
      </p:sp>
      <p:sp>
        <p:nvSpPr>
          <p:cNvPr id="39940" name="Text Box 4"/>
          <p:cNvSpPr txBox="1">
            <a:spLocks noChangeArrowheads="1"/>
          </p:cNvSpPr>
          <p:nvPr/>
        </p:nvSpPr>
        <p:spPr bwMode="auto">
          <a:xfrm>
            <a:off x="1258888" y="549275"/>
            <a:ext cx="6553200" cy="830263"/>
          </a:xfrm>
          <a:prstGeom prst="rect">
            <a:avLst/>
          </a:prstGeom>
          <a:noFill/>
          <a:ln w="9525">
            <a:noFill/>
            <a:miter lim="800000"/>
            <a:headEnd/>
            <a:tailEnd/>
          </a:ln>
          <a:effectLst/>
        </p:spPr>
        <p:txBody>
          <a:bodyPr>
            <a:spAutoFit/>
          </a:bodyPr>
          <a:lstStyle/>
          <a:p>
            <a:pPr algn="ctr">
              <a:defRPr/>
            </a:pPr>
            <a:r>
              <a:rPr lang="en-US" sz="2400">
                <a:solidFill>
                  <a:srgbClr val="FF3300"/>
                </a:solidFill>
                <a:effectLst>
                  <a:outerShdw blurRad="38100" dist="38100" dir="2700000" algn="tl">
                    <a:srgbClr val="000000"/>
                  </a:outerShdw>
                </a:effectLst>
                <a:latin typeface="Arial"/>
                <a:cs typeface="Arial" charset="0"/>
              </a:rPr>
              <a:t>“Thà hy sinh tất cả,</a:t>
            </a:r>
          </a:p>
          <a:p>
            <a:pPr algn="ctr">
              <a:defRPr/>
            </a:pPr>
            <a:r>
              <a:rPr lang="en-US" sz="2400">
                <a:solidFill>
                  <a:srgbClr val="FF3300"/>
                </a:solidFill>
                <a:effectLst>
                  <a:outerShdw blurRad="38100" dist="38100" dir="2700000" algn="tl">
                    <a:srgbClr val="000000"/>
                  </a:outerShdw>
                </a:effectLst>
                <a:latin typeface="Arial"/>
                <a:cs typeface="Arial" charset="0"/>
              </a:rPr>
              <a:t>chứ nhất định không chịu mất nước</a:t>
            </a:r>
            <a:r>
              <a:rPr lang="vi-VN" sz="2400">
                <a:solidFill>
                  <a:srgbClr val="FF3300"/>
                </a:solidFill>
                <a:effectLst>
                  <a:outerShdw blurRad="38100" dist="38100" dir="2700000" algn="tl">
                    <a:srgbClr val="000000"/>
                  </a:outerShdw>
                </a:effectLst>
                <a:latin typeface="Arial"/>
                <a:cs typeface="Arial" charset="0"/>
              </a:rPr>
              <a:t>”</a:t>
            </a:r>
          </a:p>
        </p:txBody>
      </p:sp>
      <p:sp>
        <p:nvSpPr>
          <p:cNvPr id="11269" name="Text Box 5"/>
          <p:cNvSpPr txBox="1">
            <a:spLocks noChangeArrowheads="1"/>
          </p:cNvSpPr>
          <p:nvPr/>
        </p:nvSpPr>
        <p:spPr bwMode="auto">
          <a:xfrm>
            <a:off x="1260475" y="652463"/>
            <a:ext cx="1223963" cy="338137"/>
          </a:xfrm>
          <a:prstGeom prst="rect">
            <a:avLst/>
          </a:prstGeom>
          <a:noFill/>
          <a:ln w="9525">
            <a:noFill/>
            <a:miter lim="800000"/>
            <a:headEnd/>
            <a:tailEnd/>
          </a:ln>
        </p:spPr>
        <p:txBody>
          <a:bodyPr>
            <a:spAutoFit/>
          </a:bodyPr>
          <a:lstStyle/>
          <a:p>
            <a:pPr>
              <a:spcBef>
                <a:spcPct val="50000"/>
              </a:spcBef>
            </a:pPr>
            <a:r>
              <a:rPr lang="en-US" sz="1600" u="sng">
                <a:solidFill>
                  <a:srgbClr val="0000FF"/>
                </a:solidFill>
                <a:cs typeface="Arial" charset="0"/>
              </a:rPr>
              <a:t>Tiết 13:</a:t>
            </a:r>
          </a:p>
        </p:txBody>
      </p:sp>
      <p:sp>
        <p:nvSpPr>
          <p:cNvPr id="11270" name="Text Box 6"/>
          <p:cNvSpPr txBox="1">
            <a:spLocks noChangeArrowheads="1"/>
          </p:cNvSpPr>
          <p:nvPr/>
        </p:nvSpPr>
        <p:spPr bwMode="auto">
          <a:xfrm>
            <a:off x="0" y="1995488"/>
            <a:ext cx="8305800" cy="461962"/>
          </a:xfrm>
          <a:prstGeom prst="rect">
            <a:avLst/>
          </a:prstGeom>
          <a:noFill/>
          <a:ln w="9525">
            <a:noFill/>
            <a:miter lim="800000"/>
            <a:headEnd/>
            <a:tailEnd/>
          </a:ln>
        </p:spPr>
        <p:txBody>
          <a:bodyPr>
            <a:spAutoFit/>
          </a:bodyPr>
          <a:lstStyle/>
          <a:p>
            <a:pPr>
              <a:spcBef>
                <a:spcPct val="50000"/>
              </a:spcBef>
            </a:pPr>
            <a:r>
              <a:rPr lang="en-US" sz="2400">
                <a:solidFill>
                  <a:srgbClr val="660066"/>
                </a:solidFill>
              </a:rPr>
              <a:t>2. Lời kêu gọi toàn quốc kháng chiến.</a:t>
            </a:r>
          </a:p>
        </p:txBody>
      </p:sp>
      <p:sp>
        <p:nvSpPr>
          <p:cNvPr id="11271" name="Text Box 7"/>
          <p:cNvSpPr txBox="1">
            <a:spLocks noChangeArrowheads="1"/>
          </p:cNvSpPr>
          <p:nvPr/>
        </p:nvSpPr>
        <p:spPr bwMode="auto">
          <a:xfrm>
            <a:off x="0" y="2500313"/>
            <a:ext cx="8305800" cy="461962"/>
          </a:xfrm>
          <a:prstGeom prst="rect">
            <a:avLst/>
          </a:prstGeom>
          <a:noFill/>
          <a:ln w="9525">
            <a:noFill/>
            <a:miter lim="800000"/>
            <a:headEnd/>
            <a:tailEnd/>
          </a:ln>
        </p:spPr>
        <p:txBody>
          <a:bodyPr>
            <a:spAutoFit/>
          </a:bodyPr>
          <a:lstStyle/>
          <a:p>
            <a:pPr>
              <a:spcBef>
                <a:spcPct val="50000"/>
              </a:spcBef>
            </a:pPr>
            <a:r>
              <a:rPr lang="en-US" sz="2400">
                <a:solidFill>
                  <a:srgbClr val="660066"/>
                </a:solidFill>
              </a:rPr>
              <a:t>3. Tinh thần chiến đấu của nhân dân ta.</a:t>
            </a:r>
          </a:p>
        </p:txBody>
      </p:sp>
      <p:sp>
        <p:nvSpPr>
          <p:cNvPr id="39944" name="Text Box 8"/>
          <p:cNvSpPr txBox="1">
            <a:spLocks noChangeArrowheads="1"/>
          </p:cNvSpPr>
          <p:nvPr/>
        </p:nvSpPr>
        <p:spPr bwMode="auto">
          <a:xfrm>
            <a:off x="457200" y="3048000"/>
            <a:ext cx="8305800" cy="830263"/>
          </a:xfrm>
          <a:prstGeom prst="rect">
            <a:avLst/>
          </a:prstGeom>
          <a:noFill/>
          <a:ln w="9525">
            <a:noFill/>
            <a:miter lim="800000"/>
            <a:headEnd/>
            <a:tailEnd/>
          </a:ln>
        </p:spPr>
        <p:txBody>
          <a:bodyPr>
            <a:spAutoFit/>
          </a:bodyPr>
          <a:lstStyle/>
          <a:p>
            <a:pPr indent="4763">
              <a:spcBef>
                <a:spcPct val="50000"/>
              </a:spcBef>
            </a:pPr>
            <a:r>
              <a:rPr lang="en-US" sz="2400" u="sng"/>
              <a:t>Kết luận</a:t>
            </a:r>
            <a:r>
              <a:rPr lang="en-US" sz="2400"/>
              <a:t>: Quân và dân ở Hà Nội, Huế, Đà Nẵng và các địa phương khác nhất tề vùng lên kháng chiến.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9944"/>
                                        </p:tgtEl>
                                        <p:attrNameLst>
                                          <p:attrName>style.visibility</p:attrName>
                                        </p:attrNameLst>
                                      </p:cBhvr>
                                      <p:to>
                                        <p:strVal val="visible"/>
                                      </p:to>
                                    </p:set>
                                    <p:anim calcmode="discrete" valueType="clr">
                                      <p:cBhvr override="childStyle">
                                        <p:cTn id="7" dur="80"/>
                                        <p:tgtEl>
                                          <p:spTgt spid="3994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9944"/>
                                        </p:tgtEl>
                                        <p:attrNameLst>
                                          <p:attrName>fillcolor</p:attrName>
                                        </p:attrNameLst>
                                      </p:cBhvr>
                                      <p:tavLst>
                                        <p:tav tm="0">
                                          <p:val>
                                            <p:clrVal>
                                              <a:schemeClr val="accent2"/>
                                            </p:clrVal>
                                          </p:val>
                                        </p:tav>
                                        <p:tav tm="50000">
                                          <p:val>
                                            <p:clrVal>
                                              <a:schemeClr val="hlink"/>
                                            </p:clrVal>
                                          </p:val>
                                        </p:tav>
                                      </p:tavLst>
                                    </p:anim>
                                    <p:set>
                                      <p:cBhvr>
                                        <p:cTn id="9" dur="80"/>
                                        <p:tgtEl>
                                          <p:spTgt spid="3994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2197100" y="20638"/>
            <a:ext cx="4751388" cy="369887"/>
          </a:xfrm>
          <a:prstGeom prst="rect">
            <a:avLst/>
          </a:prstGeom>
          <a:noFill/>
          <a:ln w="9525">
            <a:noFill/>
            <a:miter lim="800000"/>
            <a:headEnd/>
            <a:tailEnd/>
          </a:ln>
        </p:spPr>
        <p:txBody>
          <a:bodyPr>
            <a:spAutoFit/>
          </a:bodyPr>
          <a:lstStyle/>
          <a:p>
            <a:pPr algn="ctr"/>
            <a:r>
              <a:rPr lang="en-US" sz="1800">
                <a:solidFill>
                  <a:srgbClr val="CC0099"/>
                </a:solidFill>
                <a:cs typeface="Arial" charset="0"/>
              </a:rPr>
              <a:t>L</a:t>
            </a:r>
            <a:r>
              <a:rPr lang="vi-VN" sz="1800">
                <a:solidFill>
                  <a:srgbClr val="CC0099"/>
                </a:solidFill>
                <a:cs typeface="Arial" charset="0"/>
              </a:rPr>
              <a:t>ị</a:t>
            </a:r>
            <a:r>
              <a:rPr lang="en-US" sz="1800">
                <a:solidFill>
                  <a:srgbClr val="CC0099"/>
                </a:solidFill>
                <a:cs typeface="Arial" charset="0"/>
              </a:rPr>
              <a:t>ch s</a:t>
            </a:r>
            <a:r>
              <a:rPr lang="vi-VN" sz="1800">
                <a:solidFill>
                  <a:srgbClr val="CC0099"/>
                </a:solidFill>
                <a:cs typeface="Arial" charset="0"/>
              </a:rPr>
              <a:t>ử</a:t>
            </a:r>
          </a:p>
        </p:txBody>
      </p:sp>
      <p:sp>
        <p:nvSpPr>
          <p:cNvPr id="12291" name="Text Box 3"/>
          <p:cNvSpPr txBox="1">
            <a:spLocks noChangeArrowheads="1"/>
          </p:cNvSpPr>
          <p:nvPr/>
        </p:nvSpPr>
        <p:spPr bwMode="auto">
          <a:xfrm>
            <a:off x="0" y="1524000"/>
            <a:ext cx="7086600" cy="461963"/>
          </a:xfrm>
          <a:prstGeom prst="rect">
            <a:avLst/>
          </a:prstGeom>
          <a:noFill/>
          <a:ln w="9525">
            <a:noFill/>
            <a:miter lim="800000"/>
            <a:headEnd/>
            <a:tailEnd/>
          </a:ln>
        </p:spPr>
        <p:txBody>
          <a:bodyPr>
            <a:spAutoFit/>
          </a:bodyPr>
          <a:lstStyle/>
          <a:p>
            <a:pPr>
              <a:spcBef>
                <a:spcPct val="50000"/>
              </a:spcBef>
            </a:pPr>
            <a:r>
              <a:rPr lang="en-US" sz="2400">
                <a:solidFill>
                  <a:srgbClr val="660066"/>
                </a:solidFill>
              </a:rPr>
              <a:t>1. Vì sao ta phải kháng chiến toàn quốc?</a:t>
            </a:r>
          </a:p>
        </p:txBody>
      </p:sp>
      <p:sp>
        <p:nvSpPr>
          <p:cNvPr id="37892" name="Text Box 4"/>
          <p:cNvSpPr txBox="1">
            <a:spLocks noChangeArrowheads="1"/>
          </p:cNvSpPr>
          <p:nvPr/>
        </p:nvSpPr>
        <p:spPr bwMode="auto">
          <a:xfrm>
            <a:off x="1258888" y="549275"/>
            <a:ext cx="6553200" cy="830263"/>
          </a:xfrm>
          <a:prstGeom prst="rect">
            <a:avLst/>
          </a:prstGeom>
          <a:noFill/>
          <a:ln w="9525">
            <a:noFill/>
            <a:miter lim="800000"/>
            <a:headEnd/>
            <a:tailEnd/>
          </a:ln>
          <a:effectLst/>
        </p:spPr>
        <p:txBody>
          <a:bodyPr>
            <a:spAutoFit/>
          </a:bodyPr>
          <a:lstStyle/>
          <a:p>
            <a:pPr algn="ctr">
              <a:defRPr/>
            </a:pPr>
            <a:r>
              <a:rPr lang="en-US" sz="2400">
                <a:solidFill>
                  <a:srgbClr val="FF3300"/>
                </a:solidFill>
                <a:effectLst>
                  <a:outerShdw blurRad="38100" dist="38100" dir="2700000" algn="tl">
                    <a:srgbClr val="000000"/>
                  </a:outerShdw>
                </a:effectLst>
                <a:latin typeface="Arial"/>
                <a:cs typeface="Arial" charset="0"/>
              </a:rPr>
              <a:t>“Thà hy sinh tất cả,</a:t>
            </a:r>
          </a:p>
          <a:p>
            <a:pPr algn="ctr">
              <a:defRPr/>
            </a:pPr>
            <a:r>
              <a:rPr lang="en-US" sz="2400">
                <a:solidFill>
                  <a:srgbClr val="FF3300"/>
                </a:solidFill>
                <a:effectLst>
                  <a:outerShdw blurRad="38100" dist="38100" dir="2700000" algn="tl">
                    <a:srgbClr val="000000"/>
                  </a:outerShdw>
                </a:effectLst>
                <a:latin typeface="Arial"/>
                <a:cs typeface="Arial" charset="0"/>
              </a:rPr>
              <a:t>chứ nhất định không chịu mất nước</a:t>
            </a:r>
            <a:r>
              <a:rPr lang="vi-VN" sz="2400">
                <a:solidFill>
                  <a:srgbClr val="FF3300"/>
                </a:solidFill>
                <a:effectLst>
                  <a:outerShdw blurRad="38100" dist="38100" dir="2700000" algn="tl">
                    <a:srgbClr val="000000"/>
                  </a:outerShdw>
                </a:effectLst>
                <a:latin typeface="Arial"/>
                <a:cs typeface="Arial" charset="0"/>
              </a:rPr>
              <a:t>”</a:t>
            </a:r>
          </a:p>
        </p:txBody>
      </p:sp>
      <p:sp>
        <p:nvSpPr>
          <p:cNvPr id="12293" name="Text Box 5"/>
          <p:cNvSpPr txBox="1">
            <a:spLocks noChangeArrowheads="1"/>
          </p:cNvSpPr>
          <p:nvPr/>
        </p:nvSpPr>
        <p:spPr bwMode="auto">
          <a:xfrm>
            <a:off x="1260475" y="652463"/>
            <a:ext cx="1223963" cy="338137"/>
          </a:xfrm>
          <a:prstGeom prst="rect">
            <a:avLst/>
          </a:prstGeom>
          <a:noFill/>
          <a:ln w="9525">
            <a:noFill/>
            <a:miter lim="800000"/>
            <a:headEnd/>
            <a:tailEnd/>
          </a:ln>
        </p:spPr>
        <p:txBody>
          <a:bodyPr>
            <a:spAutoFit/>
          </a:bodyPr>
          <a:lstStyle/>
          <a:p>
            <a:pPr>
              <a:spcBef>
                <a:spcPct val="50000"/>
              </a:spcBef>
            </a:pPr>
            <a:r>
              <a:rPr lang="en-US" sz="1600" u="sng">
                <a:solidFill>
                  <a:srgbClr val="0000FF"/>
                </a:solidFill>
                <a:cs typeface="Arial" charset="0"/>
              </a:rPr>
              <a:t>Tiết 13:</a:t>
            </a:r>
          </a:p>
        </p:txBody>
      </p:sp>
      <p:sp>
        <p:nvSpPr>
          <p:cNvPr id="12294" name="Text Box 6"/>
          <p:cNvSpPr txBox="1">
            <a:spLocks noChangeArrowheads="1"/>
          </p:cNvSpPr>
          <p:nvPr/>
        </p:nvSpPr>
        <p:spPr bwMode="auto">
          <a:xfrm>
            <a:off x="0" y="1995488"/>
            <a:ext cx="8305800" cy="461962"/>
          </a:xfrm>
          <a:prstGeom prst="rect">
            <a:avLst/>
          </a:prstGeom>
          <a:noFill/>
          <a:ln w="9525">
            <a:noFill/>
            <a:miter lim="800000"/>
            <a:headEnd/>
            <a:tailEnd/>
          </a:ln>
        </p:spPr>
        <p:txBody>
          <a:bodyPr>
            <a:spAutoFit/>
          </a:bodyPr>
          <a:lstStyle/>
          <a:p>
            <a:pPr>
              <a:spcBef>
                <a:spcPct val="50000"/>
              </a:spcBef>
            </a:pPr>
            <a:r>
              <a:rPr lang="en-US" sz="2400">
                <a:solidFill>
                  <a:srgbClr val="660066"/>
                </a:solidFill>
              </a:rPr>
              <a:t>2. Lời kêu gọi toàn quốc kháng chiến.</a:t>
            </a:r>
          </a:p>
        </p:txBody>
      </p:sp>
      <p:sp>
        <p:nvSpPr>
          <p:cNvPr id="12295" name="Text Box 7"/>
          <p:cNvSpPr txBox="1">
            <a:spLocks noChangeArrowheads="1"/>
          </p:cNvSpPr>
          <p:nvPr/>
        </p:nvSpPr>
        <p:spPr bwMode="auto">
          <a:xfrm>
            <a:off x="0" y="2500313"/>
            <a:ext cx="8305800" cy="461962"/>
          </a:xfrm>
          <a:prstGeom prst="rect">
            <a:avLst/>
          </a:prstGeom>
          <a:noFill/>
          <a:ln w="9525">
            <a:noFill/>
            <a:miter lim="800000"/>
            <a:headEnd/>
            <a:tailEnd/>
          </a:ln>
        </p:spPr>
        <p:txBody>
          <a:bodyPr>
            <a:spAutoFit/>
          </a:bodyPr>
          <a:lstStyle/>
          <a:p>
            <a:pPr>
              <a:spcBef>
                <a:spcPct val="50000"/>
              </a:spcBef>
            </a:pPr>
            <a:r>
              <a:rPr lang="en-US" sz="2400">
                <a:solidFill>
                  <a:srgbClr val="660066"/>
                </a:solidFill>
              </a:rPr>
              <a:t>3. Tinh thần chiến đấu của nhân dân ta.</a:t>
            </a:r>
          </a:p>
        </p:txBody>
      </p:sp>
      <p:sp>
        <p:nvSpPr>
          <p:cNvPr id="37898" name="Text Box 10"/>
          <p:cNvSpPr txBox="1">
            <a:spLocks noChangeArrowheads="1"/>
          </p:cNvSpPr>
          <p:nvPr/>
        </p:nvSpPr>
        <p:spPr bwMode="auto">
          <a:xfrm>
            <a:off x="76200" y="2986088"/>
            <a:ext cx="1828800" cy="461962"/>
          </a:xfrm>
          <a:prstGeom prst="rect">
            <a:avLst/>
          </a:prstGeom>
          <a:noFill/>
          <a:ln w="9525">
            <a:noFill/>
            <a:miter lim="800000"/>
            <a:headEnd/>
            <a:tailEnd/>
          </a:ln>
          <a:effectLst/>
        </p:spPr>
        <p:txBody>
          <a:bodyPr>
            <a:spAutoFit/>
          </a:bodyPr>
          <a:lstStyle/>
          <a:p>
            <a:pPr>
              <a:spcBef>
                <a:spcPct val="50000"/>
              </a:spcBef>
              <a:defRPr/>
            </a:pPr>
            <a:r>
              <a:rPr lang="en-US" sz="2400">
                <a:effectLst>
                  <a:outerShdw blurRad="38100" dist="38100" dir="2700000" algn="tl">
                    <a:srgbClr val="000000"/>
                  </a:outerShdw>
                </a:effectLst>
                <a:latin typeface="Arial"/>
              </a:rPr>
              <a:t>Củng cố: </a:t>
            </a:r>
          </a:p>
        </p:txBody>
      </p:sp>
      <p:sp>
        <p:nvSpPr>
          <p:cNvPr id="37899" name="Text Box 11"/>
          <p:cNvSpPr txBox="1">
            <a:spLocks noChangeArrowheads="1"/>
          </p:cNvSpPr>
          <p:nvPr/>
        </p:nvSpPr>
        <p:spPr bwMode="auto">
          <a:xfrm>
            <a:off x="76200" y="3581400"/>
            <a:ext cx="1981200" cy="461963"/>
          </a:xfrm>
          <a:prstGeom prst="rect">
            <a:avLst/>
          </a:prstGeom>
          <a:noFill/>
          <a:ln w="9525">
            <a:noFill/>
            <a:miter lim="800000"/>
            <a:headEnd/>
            <a:tailEnd/>
          </a:ln>
          <a:effectLst/>
        </p:spPr>
        <p:txBody>
          <a:bodyPr>
            <a:spAutoFit/>
          </a:bodyPr>
          <a:lstStyle/>
          <a:p>
            <a:pPr>
              <a:spcBef>
                <a:spcPct val="50000"/>
              </a:spcBef>
              <a:defRPr/>
            </a:pPr>
            <a:r>
              <a:rPr lang="en-US" sz="2400">
                <a:effectLst>
                  <a:outerShdw blurRad="38100" dist="38100" dir="2700000" algn="tl">
                    <a:srgbClr val="000000"/>
                  </a:outerShdw>
                </a:effectLst>
                <a:latin typeface="Arial"/>
              </a:rPr>
              <a:t>Bài tập 1: </a:t>
            </a:r>
          </a:p>
        </p:txBody>
      </p:sp>
      <p:sp>
        <p:nvSpPr>
          <p:cNvPr id="37900" name="Text Box 12"/>
          <p:cNvSpPr txBox="1">
            <a:spLocks noChangeArrowheads="1"/>
          </p:cNvSpPr>
          <p:nvPr/>
        </p:nvSpPr>
        <p:spPr bwMode="auto">
          <a:xfrm>
            <a:off x="1905000" y="3595688"/>
            <a:ext cx="6172200" cy="461962"/>
          </a:xfrm>
          <a:prstGeom prst="rect">
            <a:avLst/>
          </a:prstGeom>
          <a:noFill/>
          <a:ln w="9525">
            <a:noFill/>
            <a:miter lim="800000"/>
            <a:headEnd/>
            <a:tailEnd/>
          </a:ln>
        </p:spPr>
        <p:txBody>
          <a:bodyPr>
            <a:spAutoFit/>
          </a:bodyPr>
          <a:lstStyle/>
          <a:p>
            <a:pPr>
              <a:spcBef>
                <a:spcPct val="50000"/>
              </a:spcBef>
            </a:pPr>
            <a:r>
              <a:rPr lang="en-US" sz="2400"/>
              <a:t>Điền từ còn thiếu vào chỗ …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37898"/>
                                        </p:tgtEl>
                                        <p:attrNameLst>
                                          <p:attrName>style.visibility</p:attrName>
                                        </p:attrNameLst>
                                      </p:cBhvr>
                                      <p:to>
                                        <p:strVal val="visible"/>
                                      </p:to>
                                    </p:set>
                                    <p:anim calcmode="discrete" valueType="clr">
                                      <p:cBhvr override="childStyle">
                                        <p:cTn id="7" dur="80"/>
                                        <p:tgtEl>
                                          <p:spTgt spid="3789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7898"/>
                                        </p:tgtEl>
                                        <p:attrNameLst>
                                          <p:attrName>fillcolor</p:attrName>
                                        </p:attrNameLst>
                                      </p:cBhvr>
                                      <p:tavLst>
                                        <p:tav tm="0">
                                          <p:val>
                                            <p:clrVal>
                                              <a:schemeClr val="accent2"/>
                                            </p:clrVal>
                                          </p:val>
                                        </p:tav>
                                        <p:tav tm="50000">
                                          <p:val>
                                            <p:clrVal>
                                              <a:schemeClr val="hlink"/>
                                            </p:clrVal>
                                          </p:val>
                                        </p:tav>
                                      </p:tavLst>
                                    </p:anim>
                                    <p:set>
                                      <p:cBhvr>
                                        <p:cTn id="9" dur="80"/>
                                        <p:tgtEl>
                                          <p:spTgt spid="37898"/>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37899"/>
                                        </p:tgtEl>
                                        <p:attrNameLst>
                                          <p:attrName>style.visibility</p:attrName>
                                        </p:attrNameLst>
                                      </p:cBhvr>
                                      <p:to>
                                        <p:strVal val="visible"/>
                                      </p:to>
                                    </p:set>
                                    <p:anim calcmode="discrete" valueType="clr">
                                      <p:cBhvr override="childStyle">
                                        <p:cTn id="14" dur="80"/>
                                        <p:tgtEl>
                                          <p:spTgt spid="37899"/>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37899"/>
                                        </p:tgtEl>
                                        <p:attrNameLst>
                                          <p:attrName>fillcolor</p:attrName>
                                        </p:attrNameLst>
                                      </p:cBhvr>
                                      <p:tavLst>
                                        <p:tav tm="0">
                                          <p:val>
                                            <p:clrVal>
                                              <a:schemeClr val="accent2"/>
                                            </p:clrVal>
                                          </p:val>
                                        </p:tav>
                                        <p:tav tm="50000">
                                          <p:val>
                                            <p:clrVal>
                                              <a:schemeClr val="hlink"/>
                                            </p:clrVal>
                                          </p:val>
                                        </p:tav>
                                      </p:tavLst>
                                    </p:anim>
                                    <p:set>
                                      <p:cBhvr>
                                        <p:cTn id="16" dur="80"/>
                                        <p:tgtEl>
                                          <p:spTgt spid="37899"/>
                                        </p:tgtEl>
                                        <p:attrNameLst>
                                          <p:attrName>fill.type</p:attrName>
                                        </p:attrNameLst>
                                      </p:cBhvr>
                                      <p:to>
                                        <p:strVal val="solid"/>
                                      </p:to>
                                    </p:set>
                                  </p:childTnLst>
                                </p:cTn>
                              </p:par>
                            </p:childTnLst>
                          </p:cTn>
                        </p:par>
                        <p:par>
                          <p:cTn id="17" fill="hold" nodeType="afterGroup">
                            <p:stCondLst>
                              <p:cond delay="360"/>
                            </p:stCondLst>
                            <p:childTnLst>
                              <p:par>
                                <p:cTn id="18" presetID="27" presetClass="entr" presetSubtype="0" fill="hold" grpId="0" nodeType="afterEffect">
                                  <p:stCondLst>
                                    <p:cond delay="0"/>
                                  </p:stCondLst>
                                  <p:iterate type="lt">
                                    <p:tmPct val="50000"/>
                                  </p:iterate>
                                  <p:childTnLst>
                                    <p:set>
                                      <p:cBhvr>
                                        <p:cTn id="19" dur="1" fill="hold">
                                          <p:stCondLst>
                                            <p:cond delay="0"/>
                                          </p:stCondLst>
                                        </p:cTn>
                                        <p:tgtEl>
                                          <p:spTgt spid="37900"/>
                                        </p:tgtEl>
                                        <p:attrNameLst>
                                          <p:attrName>style.visibility</p:attrName>
                                        </p:attrNameLst>
                                      </p:cBhvr>
                                      <p:to>
                                        <p:strVal val="visible"/>
                                      </p:to>
                                    </p:set>
                                    <p:anim calcmode="discrete" valueType="clr">
                                      <p:cBhvr override="childStyle">
                                        <p:cTn id="20" dur="80"/>
                                        <p:tgtEl>
                                          <p:spTgt spid="37900"/>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37900"/>
                                        </p:tgtEl>
                                        <p:attrNameLst>
                                          <p:attrName>fillcolor</p:attrName>
                                        </p:attrNameLst>
                                      </p:cBhvr>
                                      <p:tavLst>
                                        <p:tav tm="0">
                                          <p:val>
                                            <p:clrVal>
                                              <a:schemeClr val="accent2"/>
                                            </p:clrVal>
                                          </p:val>
                                        </p:tav>
                                        <p:tav tm="50000">
                                          <p:val>
                                            <p:clrVal>
                                              <a:schemeClr val="hlink"/>
                                            </p:clrVal>
                                          </p:val>
                                        </p:tav>
                                      </p:tavLst>
                                    </p:anim>
                                    <p:set>
                                      <p:cBhvr>
                                        <p:cTn id="22" dur="80"/>
                                        <p:tgtEl>
                                          <p:spTgt spid="3790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8" grpId="0"/>
      <p:bldP spid="37899" grpId="0"/>
      <p:bldP spid="3790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2197100" y="20638"/>
            <a:ext cx="4751388" cy="400050"/>
          </a:xfrm>
          <a:prstGeom prst="rect">
            <a:avLst/>
          </a:prstGeom>
          <a:noFill/>
          <a:ln w="9525">
            <a:noFill/>
            <a:miter lim="800000"/>
            <a:headEnd/>
            <a:tailEnd/>
          </a:ln>
        </p:spPr>
        <p:txBody>
          <a:bodyPr>
            <a:spAutoFit/>
          </a:bodyPr>
          <a:lstStyle/>
          <a:p>
            <a:pPr algn="ctr"/>
            <a:r>
              <a:rPr lang="en-US" sz="2000">
                <a:solidFill>
                  <a:srgbClr val="CC0099"/>
                </a:solidFill>
                <a:cs typeface="Arial" charset="0"/>
              </a:rPr>
              <a:t>L</a:t>
            </a:r>
            <a:r>
              <a:rPr lang="vi-VN" sz="2000">
                <a:solidFill>
                  <a:srgbClr val="CC0099"/>
                </a:solidFill>
                <a:cs typeface="Arial" charset="0"/>
              </a:rPr>
              <a:t>ị</a:t>
            </a:r>
            <a:r>
              <a:rPr lang="en-US" sz="2000">
                <a:solidFill>
                  <a:srgbClr val="CC0099"/>
                </a:solidFill>
                <a:cs typeface="Arial" charset="0"/>
              </a:rPr>
              <a:t>ch s</a:t>
            </a:r>
            <a:r>
              <a:rPr lang="vi-VN" sz="2000">
                <a:solidFill>
                  <a:srgbClr val="CC0099"/>
                </a:solidFill>
                <a:cs typeface="Arial" charset="0"/>
              </a:rPr>
              <a:t>ử</a:t>
            </a:r>
          </a:p>
        </p:txBody>
      </p:sp>
      <p:sp>
        <p:nvSpPr>
          <p:cNvPr id="33796" name="Text Box 4"/>
          <p:cNvSpPr txBox="1">
            <a:spLocks noChangeArrowheads="1"/>
          </p:cNvSpPr>
          <p:nvPr/>
        </p:nvSpPr>
        <p:spPr bwMode="auto">
          <a:xfrm>
            <a:off x="1258888" y="549275"/>
            <a:ext cx="6553200" cy="946150"/>
          </a:xfrm>
          <a:prstGeom prst="rect">
            <a:avLst/>
          </a:prstGeom>
          <a:noFill/>
          <a:ln w="9525">
            <a:noFill/>
            <a:miter lim="800000"/>
            <a:headEnd/>
            <a:tailEnd/>
          </a:ln>
          <a:effectLst/>
        </p:spPr>
        <p:txBody>
          <a:bodyPr>
            <a:spAutoFit/>
          </a:bodyPr>
          <a:lstStyle/>
          <a:p>
            <a:pPr algn="ctr">
              <a:defRPr/>
            </a:pPr>
            <a:r>
              <a:rPr lang="en-US">
                <a:solidFill>
                  <a:srgbClr val="FF3300"/>
                </a:solidFill>
                <a:effectLst>
                  <a:outerShdw blurRad="38100" dist="38100" dir="2700000" algn="tl">
                    <a:srgbClr val="000000"/>
                  </a:outerShdw>
                </a:effectLst>
                <a:latin typeface="Arial"/>
                <a:cs typeface="Arial" charset="0"/>
              </a:rPr>
              <a:t>“Thà hy sinh tất cả,</a:t>
            </a:r>
          </a:p>
          <a:p>
            <a:pPr algn="ctr">
              <a:defRPr/>
            </a:pPr>
            <a:r>
              <a:rPr lang="en-US">
                <a:solidFill>
                  <a:srgbClr val="FF3300"/>
                </a:solidFill>
                <a:effectLst>
                  <a:outerShdw blurRad="38100" dist="38100" dir="2700000" algn="tl">
                    <a:srgbClr val="000000"/>
                  </a:outerShdw>
                </a:effectLst>
                <a:latin typeface="Arial"/>
                <a:cs typeface="Arial" charset="0"/>
              </a:rPr>
              <a:t>chứ nhất định không chịu mất nước</a:t>
            </a:r>
            <a:r>
              <a:rPr lang="vi-VN">
                <a:solidFill>
                  <a:srgbClr val="FF3300"/>
                </a:solidFill>
                <a:effectLst>
                  <a:outerShdw blurRad="38100" dist="38100" dir="2700000" algn="tl">
                    <a:srgbClr val="000000"/>
                  </a:outerShdw>
                </a:effectLst>
                <a:latin typeface="Arial"/>
                <a:cs typeface="Arial" charset="0"/>
              </a:rPr>
              <a:t>”</a:t>
            </a:r>
          </a:p>
        </p:txBody>
      </p:sp>
      <p:sp>
        <p:nvSpPr>
          <p:cNvPr id="13316" name="Text Box 5"/>
          <p:cNvSpPr txBox="1">
            <a:spLocks noChangeArrowheads="1"/>
          </p:cNvSpPr>
          <p:nvPr/>
        </p:nvSpPr>
        <p:spPr bwMode="auto">
          <a:xfrm>
            <a:off x="1260475" y="652463"/>
            <a:ext cx="1223963" cy="366712"/>
          </a:xfrm>
          <a:prstGeom prst="rect">
            <a:avLst/>
          </a:prstGeom>
          <a:noFill/>
          <a:ln w="9525">
            <a:noFill/>
            <a:miter lim="800000"/>
            <a:headEnd/>
            <a:tailEnd/>
          </a:ln>
        </p:spPr>
        <p:txBody>
          <a:bodyPr>
            <a:spAutoFit/>
          </a:bodyPr>
          <a:lstStyle/>
          <a:p>
            <a:pPr>
              <a:spcBef>
                <a:spcPct val="50000"/>
              </a:spcBef>
            </a:pPr>
            <a:r>
              <a:rPr lang="en-US" sz="1800" u="sng">
                <a:solidFill>
                  <a:srgbClr val="0000FF"/>
                </a:solidFill>
                <a:cs typeface="Arial" charset="0"/>
              </a:rPr>
              <a:t>Tiết 13:</a:t>
            </a:r>
          </a:p>
        </p:txBody>
      </p:sp>
      <p:sp>
        <p:nvSpPr>
          <p:cNvPr id="33801" name="Text Box 9"/>
          <p:cNvSpPr txBox="1">
            <a:spLocks noChangeArrowheads="1"/>
          </p:cNvSpPr>
          <p:nvPr/>
        </p:nvSpPr>
        <p:spPr bwMode="auto">
          <a:xfrm>
            <a:off x="76200" y="1524000"/>
            <a:ext cx="1981200" cy="519113"/>
          </a:xfrm>
          <a:prstGeom prst="rect">
            <a:avLst/>
          </a:prstGeom>
          <a:noFill/>
          <a:ln w="9525">
            <a:noFill/>
            <a:miter lim="800000"/>
            <a:headEnd/>
            <a:tailEnd/>
          </a:ln>
          <a:effectLst/>
        </p:spPr>
        <p:txBody>
          <a:bodyPr>
            <a:spAutoFit/>
          </a:bodyPr>
          <a:lstStyle/>
          <a:p>
            <a:pPr>
              <a:spcBef>
                <a:spcPct val="50000"/>
              </a:spcBef>
              <a:defRPr/>
            </a:pPr>
            <a:r>
              <a:rPr lang="en-US">
                <a:effectLst>
                  <a:outerShdw blurRad="38100" dist="38100" dir="2700000" algn="tl">
                    <a:srgbClr val="000000"/>
                  </a:outerShdw>
                </a:effectLst>
                <a:latin typeface="Arial"/>
              </a:rPr>
              <a:t>Bài tập 1: </a:t>
            </a:r>
          </a:p>
        </p:txBody>
      </p:sp>
      <p:sp>
        <p:nvSpPr>
          <p:cNvPr id="13318" name="Text Box 10"/>
          <p:cNvSpPr txBox="1">
            <a:spLocks noChangeArrowheads="1"/>
          </p:cNvSpPr>
          <p:nvPr/>
        </p:nvSpPr>
        <p:spPr bwMode="auto">
          <a:xfrm>
            <a:off x="1905000" y="1538288"/>
            <a:ext cx="6172200" cy="519112"/>
          </a:xfrm>
          <a:prstGeom prst="rect">
            <a:avLst/>
          </a:prstGeom>
          <a:noFill/>
          <a:ln w="9525">
            <a:noFill/>
            <a:miter lim="800000"/>
            <a:headEnd/>
            <a:tailEnd/>
          </a:ln>
        </p:spPr>
        <p:txBody>
          <a:bodyPr>
            <a:spAutoFit/>
          </a:bodyPr>
          <a:lstStyle/>
          <a:p>
            <a:pPr>
              <a:spcBef>
                <a:spcPct val="50000"/>
              </a:spcBef>
            </a:pPr>
            <a:r>
              <a:rPr lang="en-US"/>
              <a:t>Điền từ còn thiếu vào chỗ … :</a:t>
            </a:r>
          </a:p>
        </p:txBody>
      </p:sp>
      <p:sp>
        <p:nvSpPr>
          <p:cNvPr id="33806" name="Text Box 14"/>
          <p:cNvSpPr txBox="1">
            <a:spLocks noChangeArrowheads="1"/>
          </p:cNvSpPr>
          <p:nvPr/>
        </p:nvSpPr>
        <p:spPr bwMode="auto">
          <a:xfrm>
            <a:off x="76200" y="2133600"/>
            <a:ext cx="7848600" cy="1082675"/>
          </a:xfrm>
          <a:prstGeom prst="rect">
            <a:avLst/>
          </a:prstGeom>
          <a:noFill/>
          <a:ln w="9525">
            <a:noFill/>
            <a:miter lim="800000"/>
            <a:headEnd/>
            <a:tailEnd/>
          </a:ln>
        </p:spPr>
        <p:txBody>
          <a:bodyPr>
            <a:spAutoFit/>
          </a:bodyPr>
          <a:lstStyle/>
          <a:p>
            <a:r>
              <a:rPr lang="en-US"/>
              <a:t>Trích “</a:t>
            </a:r>
            <a:r>
              <a:rPr lang="en-US" i="1"/>
              <a:t>Lời kêu gọi toàn quốc kháng chiến</a:t>
            </a:r>
            <a:r>
              <a:rPr lang="en-US"/>
              <a:t>”</a:t>
            </a:r>
          </a:p>
          <a:p>
            <a:endParaRPr lang="en-US" sz="900"/>
          </a:p>
          <a:p>
            <a:r>
              <a:rPr lang="en-US"/>
              <a:t>Hỡi đồng bào toàn quốc!</a:t>
            </a:r>
          </a:p>
        </p:txBody>
      </p:sp>
      <p:sp>
        <p:nvSpPr>
          <p:cNvPr id="33807" name="Text Box 15"/>
          <p:cNvSpPr txBox="1">
            <a:spLocks noChangeArrowheads="1"/>
          </p:cNvSpPr>
          <p:nvPr/>
        </p:nvSpPr>
        <p:spPr bwMode="auto">
          <a:xfrm>
            <a:off x="0" y="3962400"/>
            <a:ext cx="9144000" cy="2227263"/>
          </a:xfrm>
          <a:prstGeom prst="rect">
            <a:avLst/>
          </a:prstGeom>
          <a:noFill/>
          <a:ln w="9525">
            <a:noFill/>
            <a:miter lim="800000"/>
            <a:headEnd/>
            <a:tailEnd/>
          </a:ln>
        </p:spPr>
        <p:txBody>
          <a:bodyPr>
            <a:spAutoFit/>
          </a:bodyPr>
          <a:lstStyle/>
          <a:p>
            <a:pPr indent="4763">
              <a:spcBef>
                <a:spcPct val="50000"/>
              </a:spcBef>
            </a:pPr>
            <a:r>
              <a:rPr lang="en-US"/>
              <a:t>Nhưng chúng ta càng nhân nhượng, thực dân Pháp càng …………… vì chúng muốn cướp nước ta một lần nữa. Không! Chúng ta thà …………… tất cả, chứ nhất định …………… … mất nước, nhất định không chịu ……………</a:t>
            </a:r>
          </a:p>
        </p:txBody>
      </p:sp>
      <p:sp>
        <p:nvSpPr>
          <p:cNvPr id="33808" name="Text Box 16"/>
          <p:cNvSpPr txBox="1">
            <a:spLocks noChangeArrowheads="1"/>
          </p:cNvSpPr>
          <p:nvPr/>
        </p:nvSpPr>
        <p:spPr bwMode="auto">
          <a:xfrm>
            <a:off x="6019800" y="3352800"/>
            <a:ext cx="3429000" cy="488950"/>
          </a:xfrm>
          <a:prstGeom prst="rect">
            <a:avLst/>
          </a:prstGeom>
          <a:noFill/>
          <a:ln w="9525">
            <a:noFill/>
            <a:miter lim="800000"/>
            <a:headEnd/>
            <a:tailEnd/>
          </a:ln>
          <a:effectLst/>
        </p:spPr>
        <p:txBody>
          <a:bodyPr>
            <a:spAutoFit/>
          </a:bodyPr>
          <a:lstStyle/>
          <a:p>
            <a:pPr>
              <a:spcBef>
                <a:spcPct val="50000"/>
              </a:spcBef>
              <a:defRPr/>
            </a:pPr>
            <a:r>
              <a:rPr lang="en-US" sz="2600">
                <a:solidFill>
                  <a:srgbClr val="FF3300"/>
                </a:solidFill>
                <a:effectLst>
                  <a:outerShdw blurRad="38100" dist="38100" dir="2700000" algn="tl">
                    <a:srgbClr val="000000"/>
                  </a:outerShdw>
                </a:effectLst>
                <a:latin typeface="Arial"/>
              </a:rPr>
              <a:t>phải nhân nhượng</a:t>
            </a:r>
          </a:p>
        </p:txBody>
      </p:sp>
      <p:sp>
        <p:nvSpPr>
          <p:cNvPr id="33809" name="Text Box 17"/>
          <p:cNvSpPr txBox="1">
            <a:spLocks noChangeArrowheads="1"/>
          </p:cNvSpPr>
          <p:nvPr/>
        </p:nvSpPr>
        <p:spPr bwMode="auto">
          <a:xfrm>
            <a:off x="0" y="3429000"/>
            <a:ext cx="6096000" cy="519113"/>
          </a:xfrm>
          <a:prstGeom prst="rect">
            <a:avLst/>
          </a:prstGeom>
          <a:noFill/>
          <a:ln w="9525">
            <a:noFill/>
            <a:miter lim="800000"/>
            <a:headEnd/>
            <a:tailEnd/>
          </a:ln>
        </p:spPr>
        <p:txBody>
          <a:bodyPr>
            <a:spAutoFit/>
          </a:bodyPr>
          <a:lstStyle/>
          <a:p>
            <a:pPr>
              <a:spcBef>
                <a:spcPct val="50000"/>
              </a:spcBef>
            </a:pPr>
            <a:r>
              <a:rPr lang="en-US"/>
              <a:t>Chúng ta muốn hòa bình, chúng ta</a:t>
            </a:r>
          </a:p>
        </p:txBody>
      </p:sp>
      <p:sp>
        <p:nvSpPr>
          <p:cNvPr id="33810" name="Text Box 18"/>
          <p:cNvSpPr txBox="1">
            <a:spLocks noChangeArrowheads="1"/>
          </p:cNvSpPr>
          <p:nvPr/>
        </p:nvSpPr>
        <p:spPr bwMode="auto">
          <a:xfrm>
            <a:off x="6019800" y="3462338"/>
            <a:ext cx="2971800" cy="519112"/>
          </a:xfrm>
          <a:prstGeom prst="rect">
            <a:avLst/>
          </a:prstGeom>
          <a:noFill/>
          <a:ln w="9525">
            <a:noFill/>
            <a:miter lim="800000"/>
            <a:headEnd/>
            <a:tailEnd/>
          </a:ln>
        </p:spPr>
        <p:txBody>
          <a:bodyPr>
            <a:spAutoFit/>
          </a:bodyPr>
          <a:lstStyle/>
          <a:p>
            <a:pPr>
              <a:spcBef>
                <a:spcPct val="50000"/>
              </a:spcBef>
            </a:pPr>
            <a:r>
              <a:rPr lang="en-US"/>
              <a:t>…………………...</a:t>
            </a:r>
          </a:p>
        </p:txBody>
      </p:sp>
      <p:sp>
        <p:nvSpPr>
          <p:cNvPr id="33811" name="Text Box 19"/>
          <p:cNvSpPr txBox="1">
            <a:spLocks noChangeArrowheads="1"/>
          </p:cNvSpPr>
          <p:nvPr/>
        </p:nvSpPr>
        <p:spPr bwMode="auto">
          <a:xfrm>
            <a:off x="1219200" y="4324350"/>
            <a:ext cx="1371600" cy="519113"/>
          </a:xfrm>
          <a:prstGeom prst="rect">
            <a:avLst/>
          </a:prstGeom>
          <a:noFill/>
          <a:ln w="9525">
            <a:noFill/>
            <a:miter lim="800000"/>
            <a:headEnd/>
            <a:tailEnd/>
          </a:ln>
        </p:spPr>
        <p:txBody>
          <a:bodyPr>
            <a:spAutoFit/>
          </a:bodyPr>
          <a:lstStyle/>
          <a:p>
            <a:pPr>
              <a:spcBef>
                <a:spcPct val="50000"/>
              </a:spcBef>
            </a:pPr>
            <a:r>
              <a:rPr lang="en-US">
                <a:solidFill>
                  <a:srgbClr val="A50021"/>
                </a:solidFill>
              </a:rPr>
              <a:t>lấn tới</a:t>
            </a:r>
          </a:p>
        </p:txBody>
      </p:sp>
      <p:sp>
        <p:nvSpPr>
          <p:cNvPr id="33812" name="Text Box 20"/>
          <p:cNvSpPr txBox="1">
            <a:spLocks noChangeArrowheads="1"/>
          </p:cNvSpPr>
          <p:nvPr/>
        </p:nvSpPr>
        <p:spPr bwMode="auto">
          <a:xfrm>
            <a:off x="5486400" y="4738688"/>
            <a:ext cx="1371600" cy="519112"/>
          </a:xfrm>
          <a:prstGeom prst="rect">
            <a:avLst/>
          </a:prstGeom>
          <a:noFill/>
          <a:ln w="9525">
            <a:noFill/>
            <a:miter lim="800000"/>
            <a:headEnd/>
            <a:tailEnd/>
          </a:ln>
        </p:spPr>
        <p:txBody>
          <a:bodyPr>
            <a:spAutoFit/>
          </a:bodyPr>
          <a:lstStyle/>
          <a:p>
            <a:pPr>
              <a:spcBef>
                <a:spcPct val="50000"/>
              </a:spcBef>
            </a:pPr>
            <a:r>
              <a:rPr lang="en-US">
                <a:solidFill>
                  <a:srgbClr val="A50021"/>
                </a:solidFill>
              </a:rPr>
              <a:t>hi sinh</a:t>
            </a:r>
          </a:p>
        </p:txBody>
      </p:sp>
      <p:sp>
        <p:nvSpPr>
          <p:cNvPr id="33813" name="Text Box 21"/>
          <p:cNvSpPr txBox="1">
            <a:spLocks noChangeArrowheads="1"/>
          </p:cNvSpPr>
          <p:nvPr/>
        </p:nvSpPr>
        <p:spPr bwMode="auto">
          <a:xfrm>
            <a:off x="1981200" y="5162550"/>
            <a:ext cx="1905000" cy="519113"/>
          </a:xfrm>
          <a:prstGeom prst="rect">
            <a:avLst/>
          </a:prstGeom>
          <a:noFill/>
          <a:ln w="9525">
            <a:noFill/>
            <a:miter lim="800000"/>
            <a:headEnd/>
            <a:tailEnd/>
          </a:ln>
        </p:spPr>
        <p:txBody>
          <a:bodyPr lIns="0" rIns="0">
            <a:spAutoFit/>
          </a:bodyPr>
          <a:lstStyle/>
          <a:p>
            <a:pPr>
              <a:spcBef>
                <a:spcPct val="50000"/>
              </a:spcBef>
            </a:pPr>
            <a:r>
              <a:rPr lang="en-US">
                <a:solidFill>
                  <a:srgbClr val="A50021"/>
                </a:solidFill>
              </a:rPr>
              <a:t>không chịu</a:t>
            </a:r>
          </a:p>
        </p:txBody>
      </p:sp>
      <p:sp>
        <p:nvSpPr>
          <p:cNvPr id="33814" name="Text Box 22"/>
          <p:cNvSpPr txBox="1">
            <a:spLocks noChangeArrowheads="1"/>
          </p:cNvSpPr>
          <p:nvPr/>
        </p:nvSpPr>
        <p:spPr bwMode="auto">
          <a:xfrm>
            <a:off x="952500" y="5600700"/>
            <a:ext cx="1905000" cy="519113"/>
          </a:xfrm>
          <a:prstGeom prst="rect">
            <a:avLst/>
          </a:prstGeom>
          <a:noFill/>
          <a:ln w="9525">
            <a:noFill/>
            <a:miter lim="800000"/>
            <a:headEnd/>
            <a:tailEnd/>
          </a:ln>
        </p:spPr>
        <p:txBody>
          <a:bodyPr lIns="0" rIns="0">
            <a:spAutoFit/>
          </a:bodyPr>
          <a:lstStyle/>
          <a:p>
            <a:pPr>
              <a:spcBef>
                <a:spcPct val="50000"/>
              </a:spcBef>
            </a:pPr>
            <a:r>
              <a:rPr lang="en-US">
                <a:solidFill>
                  <a:srgbClr val="A50021"/>
                </a:solidFill>
              </a:rPr>
              <a:t>làm nô lệ</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806"/>
                                        </p:tgtEl>
                                        <p:attrNameLst>
                                          <p:attrName>style.visibility</p:attrName>
                                        </p:attrNameLst>
                                      </p:cBhvr>
                                      <p:to>
                                        <p:strVal val="visible"/>
                                      </p:to>
                                    </p:set>
                                    <p:anim calcmode="lin" valueType="num">
                                      <p:cBhvr additive="base">
                                        <p:cTn id="7" dur="500" fill="hold"/>
                                        <p:tgtEl>
                                          <p:spTgt spid="33806"/>
                                        </p:tgtEl>
                                        <p:attrNameLst>
                                          <p:attrName>ppt_x</p:attrName>
                                        </p:attrNameLst>
                                      </p:cBhvr>
                                      <p:tavLst>
                                        <p:tav tm="0">
                                          <p:val>
                                            <p:strVal val="#ppt_x"/>
                                          </p:val>
                                        </p:tav>
                                        <p:tav tm="100000">
                                          <p:val>
                                            <p:strVal val="#ppt_x"/>
                                          </p:val>
                                        </p:tav>
                                      </p:tavLst>
                                    </p:anim>
                                    <p:anim calcmode="lin" valueType="num">
                                      <p:cBhvr additive="base">
                                        <p:cTn id="8" dur="500" fill="hold"/>
                                        <p:tgtEl>
                                          <p:spTgt spid="3380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3809"/>
                                        </p:tgtEl>
                                        <p:attrNameLst>
                                          <p:attrName>style.visibility</p:attrName>
                                        </p:attrNameLst>
                                      </p:cBhvr>
                                      <p:to>
                                        <p:strVal val="visible"/>
                                      </p:to>
                                    </p:set>
                                    <p:anim calcmode="lin" valueType="num">
                                      <p:cBhvr additive="base">
                                        <p:cTn id="11" dur="500" fill="hold"/>
                                        <p:tgtEl>
                                          <p:spTgt spid="33809"/>
                                        </p:tgtEl>
                                        <p:attrNameLst>
                                          <p:attrName>ppt_x</p:attrName>
                                        </p:attrNameLst>
                                      </p:cBhvr>
                                      <p:tavLst>
                                        <p:tav tm="0">
                                          <p:val>
                                            <p:strVal val="#ppt_x"/>
                                          </p:val>
                                        </p:tav>
                                        <p:tav tm="100000">
                                          <p:val>
                                            <p:strVal val="#ppt_x"/>
                                          </p:val>
                                        </p:tav>
                                      </p:tavLst>
                                    </p:anim>
                                    <p:anim calcmode="lin" valueType="num">
                                      <p:cBhvr additive="base">
                                        <p:cTn id="12" dur="500" fill="hold"/>
                                        <p:tgtEl>
                                          <p:spTgt spid="33809"/>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3810"/>
                                        </p:tgtEl>
                                        <p:attrNameLst>
                                          <p:attrName>style.visibility</p:attrName>
                                        </p:attrNameLst>
                                      </p:cBhvr>
                                      <p:to>
                                        <p:strVal val="visible"/>
                                      </p:to>
                                    </p:set>
                                    <p:anim calcmode="lin" valueType="num">
                                      <p:cBhvr additive="base">
                                        <p:cTn id="15" dur="500" fill="hold"/>
                                        <p:tgtEl>
                                          <p:spTgt spid="33810"/>
                                        </p:tgtEl>
                                        <p:attrNameLst>
                                          <p:attrName>ppt_x</p:attrName>
                                        </p:attrNameLst>
                                      </p:cBhvr>
                                      <p:tavLst>
                                        <p:tav tm="0">
                                          <p:val>
                                            <p:strVal val="#ppt_x"/>
                                          </p:val>
                                        </p:tav>
                                        <p:tav tm="100000">
                                          <p:val>
                                            <p:strVal val="#ppt_x"/>
                                          </p:val>
                                        </p:tav>
                                      </p:tavLst>
                                    </p:anim>
                                    <p:anim calcmode="lin" valueType="num">
                                      <p:cBhvr additive="base">
                                        <p:cTn id="16" dur="500" fill="hold"/>
                                        <p:tgtEl>
                                          <p:spTgt spid="33810"/>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3807"/>
                                        </p:tgtEl>
                                        <p:attrNameLst>
                                          <p:attrName>style.visibility</p:attrName>
                                        </p:attrNameLst>
                                      </p:cBhvr>
                                      <p:to>
                                        <p:strVal val="visible"/>
                                      </p:to>
                                    </p:set>
                                    <p:anim calcmode="lin" valueType="num">
                                      <p:cBhvr additive="base">
                                        <p:cTn id="19" dur="500" fill="hold"/>
                                        <p:tgtEl>
                                          <p:spTgt spid="33807"/>
                                        </p:tgtEl>
                                        <p:attrNameLst>
                                          <p:attrName>ppt_x</p:attrName>
                                        </p:attrNameLst>
                                      </p:cBhvr>
                                      <p:tavLst>
                                        <p:tav tm="0">
                                          <p:val>
                                            <p:strVal val="#ppt_x"/>
                                          </p:val>
                                        </p:tav>
                                        <p:tav tm="100000">
                                          <p:val>
                                            <p:strVal val="#ppt_x"/>
                                          </p:val>
                                        </p:tav>
                                      </p:tavLst>
                                    </p:anim>
                                    <p:anim calcmode="lin" valueType="num">
                                      <p:cBhvr additive="base">
                                        <p:cTn id="20" dur="500" fill="hold"/>
                                        <p:tgtEl>
                                          <p:spTgt spid="33807"/>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7" presetClass="entr" presetSubtype="0" fill="hold" grpId="0" nodeType="clickEffect">
                                  <p:stCondLst>
                                    <p:cond delay="0"/>
                                  </p:stCondLst>
                                  <p:iterate type="lt">
                                    <p:tmPct val="50000"/>
                                  </p:iterate>
                                  <p:childTnLst>
                                    <p:set>
                                      <p:cBhvr>
                                        <p:cTn id="24" dur="1" fill="hold">
                                          <p:stCondLst>
                                            <p:cond delay="0"/>
                                          </p:stCondLst>
                                        </p:cTn>
                                        <p:tgtEl>
                                          <p:spTgt spid="33808"/>
                                        </p:tgtEl>
                                        <p:attrNameLst>
                                          <p:attrName>style.visibility</p:attrName>
                                        </p:attrNameLst>
                                      </p:cBhvr>
                                      <p:to>
                                        <p:strVal val="visible"/>
                                      </p:to>
                                    </p:set>
                                    <p:anim calcmode="discrete" valueType="clr">
                                      <p:cBhvr override="childStyle">
                                        <p:cTn id="25" dur="80"/>
                                        <p:tgtEl>
                                          <p:spTgt spid="33808"/>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33808"/>
                                        </p:tgtEl>
                                        <p:attrNameLst>
                                          <p:attrName>fillcolor</p:attrName>
                                        </p:attrNameLst>
                                      </p:cBhvr>
                                      <p:tavLst>
                                        <p:tav tm="0">
                                          <p:val>
                                            <p:clrVal>
                                              <a:schemeClr val="accent2"/>
                                            </p:clrVal>
                                          </p:val>
                                        </p:tav>
                                        <p:tav tm="50000">
                                          <p:val>
                                            <p:clrVal>
                                              <a:schemeClr val="hlink"/>
                                            </p:clrVal>
                                          </p:val>
                                        </p:tav>
                                      </p:tavLst>
                                    </p:anim>
                                    <p:set>
                                      <p:cBhvr>
                                        <p:cTn id="27" dur="80"/>
                                        <p:tgtEl>
                                          <p:spTgt spid="33808"/>
                                        </p:tgtEl>
                                        <p:attrNameLst>
                                          <p:attrName>fill.type</p:attrName>
                                        </p:attrNameLst>
                                      </p:cBhvr>
                                      <p:to>
                                        <p:strVal val="solid"/>
                                      </p:to>
                                    </p:set>
                                  </p:childTnLst>
                                </p:cTn>
                              </p:par>
                            </p:childTnLst>
                          </p:cTn>
                        </p:par>
                        <p:par>
                          <p:cTn id="28" fill="hold" nodeType="afterGroup">
                            <p:stCondLst>
                              <p:cond delay="600"/>
                            </p:stCondLst>
                            <p:childTnLst>
                              <p:par>
                                <p:cTn id="29" presetID="27" presetClass="entr" presetSubtype="0" fill="hold" grpId="0" nodeType="afterEffect">
                                  <p:stCondLst>
                                    <p:cond delay="0"/>
                                  </p:stCondLst>
                                  <p:iterate type="lt">
                                    <p:tmPct val="50000"/>
                                  </p:iterate>
                                  <p:childTnLst>
                                    <p:set>
                                      <p:cBhvr>
                                        <p:cTn id="30" dur="1" fill="hold">
                                          <p:stCondLst>
                                            <p:cond delay="0"/>
                                          </p:stCondLst>
                                        </p:cTn>
                                        <p:tgtEl>
                                          <p:spTgt spid="33811"/>
                                        </p:tgtEl>
                                        <p:attrNameLst>
                                          <p:attrName>style.visibility</p:attrName>
                                        </p:attrNameLst>
                                      </p:cBhvr>
                                      <p:to>
                                        <p:strVal val="visible"/>
                                      </p:to>
                                    </p:set>
                                    <p:anim calcmode="discrete" valueType="clr">
                                      <p:cBhvr override="childStyle">
                                        <p:cTn id="31" dur="80"/>
                                        <p:tgtEl>
                                          <p:spTgt spid="33811"/>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33811"/>
                                        </p:tgtEl>
                                        <p:attrNameLst>
                                          <p:attrName>fillcolor</p:attrName>
                                        </p:attrNameLst>
                                      </p:cBhvr>
                                      <p:tavLst>
                                        <p:tav tm="0">
                                          <p:val>
                                            <p:clrVal>
                                              <a:schemeClr val="accent2"/>
                                            </p:clrVal>
                                          </p:val>
                                        </p:tav>
                                        <p:tav tm="50000">
                                          <p:val>
                                            <p:clrVal>
                                              <a:schemeClr val="hlink"/>
                                            </p:clrVal>
                                          </p:val>
                                        </p:tav>
                                      </p:tavLst>
                                    </p:anim>
                                    <p:set>
                                      <p:cBhvr>
                                        <p:cTn id="33" dur="80"/>
                                        <p:tgtEl>
                                          <p:spTgt spid="33811"/>
                                        </p:tgtEl>
                                        <p:attrNameLst>
                                          <p:attrName>fill.type</p:attrName>
                                        </p:attrNameLst>
                                      </p:cBhvr>
                                      <p:to>
                                        <p:strVal val="solid"/>
                                      </p:to>
                                    </p:set>
                                  </p:childTnLst>
                                </p:cTn>
                              </p:par>
                            </p:childTnLst>
                          </p:cTn>
                        </p:par>
                        <p:par>
                          <p:cTn id="34" fill="hold" nodeType="afterGroup">
                            <p:stCondLst>
                              <p:cond delay="880"/>
                            </p:stCondLst>
                            <p:childTnLst>
                              <p:par>
                                <p:cTn id="35" presetID="27" presetClass="entr" presetSubtype="0" fill="hold" grpId="0" nodeType="afterEffect">
                                  <p:stCondLst>
                                    <p:cond delay="0"/>
                                  </p:stCondLst>
                                  <p:iterate type="lt">
                                    <p:tmPct val="50000"/>
                                  </p:iterate>
                                  <p:childTnLst>
                                    <p:set>
                                      <p:cBhvr>
                                        <p:cTn id="36" dur="1" fill="hold">
                                          <p:stCondLst>
                                            <p:cond delay="0"/>
                                          </p:stCondLst>
                                        </p:cTn>
                                        <p:tgtEl>
                                          <p:spTgt spid="33812"/>
                                        </p:tgtEl>
                                        <p:attrNameLst>
                                          <p:attrName>style.visibility</p:attrName>
                                        </p:attrNameLst>
                                      </p:cBhvr>
                                      <p:to>
                                        <p:strVal val="visible"/>
                                      </p:to>
                                    </p:set>
                                    <p:anim calcmode="discrete" valueType="clr">
                                      <p:cBhvr override="childStyle">
                                        <p:cTn id="37" dur="80"/>
                                        <p:tgtEl>
                                          <p:spTgt spid="33812"/>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33812"/>
                                        </p:tgtEl>
                                        <p:attrNameLst>
                                          <p:attrName>fillcolor</p:attrName>
                                        </p:attrNameLst>
                                      </p:cBhvr>
                                      <p:tavLst>
                                        <p:tav tm="0">
                                          <p:val>
                                            <p:clrVal>
                                              <a:schemeClr val="accent2"/>
                                            </p:clrVal>
                                          </p:val>
                                        </p:tav>
                                        <p:tav tm="50000">
                                          <p:val>
                                            <p:clrVal>
                                              <a:schemeClr val="hlink"/>
                                            </p:clrVal>
                                          </p:val>
                                        </p:tav>
                                      </p:tavLst>
                                    </p:anim>
                                    <p:set>
                                      <p:cBhvr>
                                        <p:cTn id="39" dur="80"/>
                                        <p:tgtEl>
                                          <p:spTgt spid="33812"/>
                                        </p:tgtEl>
                                        <p:attrNameLst>
                                          <p:attrName>fill.type</p:attrName>
                                        </p:attrNameLst>
                                      </p:cBhvr>
                                      <p:to>
                                        <p:strVal val="solid"/>
                                      </p:to>
                                    </p:set>
                                  </p:childTnLst>
                                </p:cTn>
                              </p:par>
                            </p:childTnLst>
                          </p:cTn>
                        </p:par>
                        <p:par>
                          <p:cTn id="40" fill="hold" nodeType="afterGroup">
                            <p:stCondLst>
                              <p:cond delay="1160"/>
                            </p:stCondLst>
                            <p:childTnLst>
                              <p:par>
                                <p:cTn id="41" presetID="27" presetClass="entr" presetSubtype="0" fill="hold" grpId="0" nodeType="afterEffect">
                                  <p:stCondLst>
                                    <p:cond delay="0"/>
                                  </p:stCondLst>
                                  <p:iterate type="lt">
                                    <p:tmPct val="50000"/>
                                  </p:iterate>
                                  <p:childTnLst>
                                    <p:set>
                                      <p:cBhvr>
                                        <p:cTn id="42" dur="1" fill="hold">
                                          <p:stCondLst>
                                            <p:cond delay="0"/>
                                          </p:stCondLst>
                                        </p:cTn>
                                        <p:tgtEl>
                                          <p:spTgt spid="33813"/>
                                        </p:tgtEl>
                                        <p:attrNameLst>
                                          <p:attrName>style.visibility</p:attrName>
                                        </p:attrNameLst>
                                      </p:cBhvr>
                                      <p:to>
                                        <p:strVal val="visible"/>
                                      </p:to>
                                    </p:set>
                                    <p:anim calcmode="discrete" valueType="clr">
                                      <p:cBhvr override="childStyle">
                                        <p:cTn id="43" dur="80"/>
                                        <p:tgtEl>
                                          <p:spTgt spid="33813"/>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33813"/>
                                        </p:tgtEl>
                                        <p:attrNameLst>
                                          <p:attrName>fillcolor</p:attrName>
                                        </p:attrNameLst>
                                      </p:cBhvr>
                                      <p:tavLst>
                                        <p:tav tm="0">
                                          <p:val>
                                            <p:clrVal>
                                              <a:schemeClr val="accent2"/>
                                            </p:clrVal>
                                          </p:val>
                                        </p:tav>
                                        <p:tav tm="50000">
                                          <p:val>
                                            <p:clrVal>
                                              <a:schemeClr val="hlink"/>
                                            </p:clrVal>
                                          </p:val>
                                        </p:tav>
                                      </p:tavLst>
                                    </p:anim>
                                    <p:set>
                                      <p:cBhvr>
                                        <p:cTn id="45" dur="80"/>
                                        <p:tgtEl>
                                          <p:spTgt spid="33813"/>
                                        </p:tgtEl>
                                        <p:attrNameLst>
                                          <p:attrName>fill.type</p:attrName>
                                        </p:attrNameLst>
                                      </p:cBhvr>
                                      <p:to>
                                        <p:strVal val="solid"/>
                                      </p:to>
                                    </p:set>
                                  </p:childTnLst>
                                </p:cTn>
                              </p:par>
                            </p:childTnLst>
                          </p:cTn>
                        </p:par>
                        <p:par>
                          <p:cTn id="46" fill="hold" nodeType="afterGroup">
                            <p:stCondLst>
                              <p:cond delay="1560"/>
                            </p:stCondLst>
                            <p:childTnLst>
                              <p:par>
                                <p:cTn id="47" presetID="27" presetClass="entr" presetSubtype="0" fill="hold" grpId="0" nodeType="afterEffect">
                                  <p:stCondLst>
                                    <p:cond delay="0"/>
                                  </p:stCondLst>
                                  <p:iterate type="lt">
                                    <p:tmPct val="50000"/>
                                  </p:iterate>
                                  <p:childTnLst>
                                    <p:set>
                                      <p:cBhvr>
                                        <p:cTn id="48" dur="1" fill="hold">
                                          <p:stCondLst>
                                            <p:cond delay="0"/>
                                          </p:stCondLst>
                                        </p:cTn>
                                        <p:tgtEl>
                                          <p:spTgt spid="33814"/>
                                        </p:tgtEl>
                                        <p:attrNameLst>
                                          <p:attrName>style.visibility</p:attrName>
                                        </p:attrNameLst>
                                      </p:cBhvr>
                                      <p:to>
                                        <p:strVal val="visible"/>
                                      </p:to>
                                    </p:set>
                                    <p:anim calcmode="discrete" valueType="clr">
                                      <p:cBhvr override="childStyle">
                                        <p:cTn id="49" dur="80"/>
                                        <p:tgtEl>
                                          <p:spTgt spid="33814"/>
                                        </p:tgtEl>
                                        <p:attrNameLst>
                                          <p:attrName>style.color</p:attrName>
                                        </p:attrNameLst>
                                      </p:cBhvr>
                                      <p:tavLst>
                                        <p:tav tm="0">
                                          <p:val>
                                            <p:clrVal>
                                              <a:schemeClr val="accent2"/>
                                            </p:clrVal>
                                          </p:val>
                                        </p:tav>
                                        <p:tav tm="50000">
                                          <p:val>
                                            <p:clrVal>
                                              <a:schemeClr val="hlink"/>
                                            </p:clrVal>
                                          </p:val>
                                        </p:tav>
                                      </p:tavLst>
                                    </p:anim>
                                    <p:anim calcmode="discrete" valueType="clr">
                                      <p:cBhvr>
                                        <p:cTn id="50" dur="80"/>
                                        <p:tgtEl>
                                          <p:spTgt spid="33814"/>
                                        </p:tgtEl>
                                        <p:attrNameLst>
                                          <p:attrName>fillcolor</p:attrName>
                                        </p:attrNameLst>
                                      </p:cBhvr>
                                      <p:tavLst>
                                        <p:tav tm="0">
                                          <p:val>
                                            <p:clrVal>
                                              <a:schemeClr val="accent2"/>
                                            </p:clrVal>
                                          </p:val>
                                        </p:tav>
                                        <p:tav tm="50000">
                                          <p:val>
                                            <p:clrVal>
                                              <a:schemeClr val="hlink"/>
                                            </p:clrVal>
                                          </p:val>
                                        </p:tav>
                                      </p:tavLst>
                                    </p:anim>
                                    <p:set>
                                      <p:cBhvr>
                                        <p:cTn id="51" dur="80"/>
                                        <p:tgtEl>
                                          <p:spTgt spid="3381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6" grpId="0"/>
      <p:bldP spid="33807" grpId="0"/>
      <p:bldP spid="33808" grpId="0"/>
      <p:bldP spid="33809" grpId="0"/>
      <p:bldP spid="33810" grpId="0"/>
      <p:bldP spid="33811" grpId="0"/>
      <p:bldP spid="33812" grpId="0"/>
      <p:bldP spid="33813" grpId="0"/>
      <p:bldP spid="338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2197100" y="20638"/>
            <a:ext cx="4751388" cy="400050"/>
          </a:xfrm>
          <a:prstGeom prst="rect">
            <a:avLst/>
          </a:prstGeom>
          <a:noFill/>
          <a:ln w="9525">
            <a:noFill/>
            <a:miter lim="800000"/>
            <a:headEnd/>
            <a:tailEnd/>
          </a:ln>
        </p:spPr>
        <p:txBody>
          <a:bodyPr>
            <a:spAutoFit/>
          </a:bodyPr>
          <a:lstStyle/>
          <a:p>
            <a:pPr algn="ctr"/>
            <a:r>
              <a:rPr lang="en-US" sz="2000">
                <a:solidFill>
                  <a:srgbClr val="CC0099"/>
                </a:solidFill>
                <a:cs typeface="Arial" charset="0"/>
              </a:rPr>
              <a:t>L</a:t>
            </a:r>
            <a:r>
              <a:rPr lang="vi-VN" sz="2000">
                <a:solidFill>
                  <a:srgbClr val="CC0099"/>
                </a:solidFill>
                <a:cs typeface="Arial" charset="0"/>
              </a:rPr>
              <a:t>ị</a:t>
            </a:r>
            <a:r>
              <a:rPr lang="en-US" sz="2000">
                <a:solidFill>
                  <a:srgbClr val="CC0099"/>
                </a:solidFill>
                <a:cs typeface="Arial" charset="0"/>
              </a:rPr>
              <a:t>ch s</a:t>
            </a:r>
            <a:r>
              <a:rPr lang="vi-VN" sz="2000">
                <a:solidFill>
                  <a:srgbClr val="CC0099"/>
                </a:solidFill>
                <a:cs typeface="Arial" charset="0"/>
              </a:rPr>
              <a:t>ử</a:t>
            </a:r>
          </a:p>
        </p:txBody>
      </p:sp>
      <p:sp>
        <p:nvSpPr>
          <p:cNvPr id="34819" name="Text Box 3"/>
          <p:cNvSpPr txBox="1">
            <a:spLocks noChangeArrowheads="1"/>
          </p:cNvSpPr>
          <p:nvPr/>
        </p:nvSpPr>
        <p:spPr bwMode="auto">
          <a:xfrm>
            <a:off x="1258888" y="549275"/>
            <a:ext cx="6553200" cy="946150"/>
          </a:xfrm>
          <a:prstGeom prst="rect">
            <a:avLst/>
          </a:prstGeom>
          <a:noFill/>
          <a:ln w="9525">
            <a:noFill/>
            <a:miter lim="800000"/>
            <a:headEnd/>
            <a:tailEnd/>
          </a:ln>
          <a:effectLst/>
        </p:spPr>
        <p:txBody>
          <a:bodyPr>
            <a:spAutoFit/>
          </a:bodyPr>
          <a:lstStyle/>
          <a:p>
            <a:pPr algn="ctr">
              <a:defRPr/>
            </a:pPr>
            <a:r>
              <a:rPr lang="en-US">
                <a:solidFill>
                  <a:srgbClr val="FF3300"/>
                </a:solidFill>
                <a:effectLst>
                  <a:outerShdw blurRad="38100" dist="38100" dir="2700000" algn="tl">
                    <a:srgbClr val="000000"/>
                  </a:outerShdw>
                </a:effectLst>
                <a:latin typeface="Arial"/>
                <a:cs typeface="Arial" charset="0"/>
              </a:rPr>
              <a:t>“Thà hy sinh tất cả,</a:t>
            </a:r>
          </a:p>
          <a:p>
            <a:pPr algn="ctr">
              <a:defRPr/>
            </a:pPr>
            <a:r>
              <a:rPr lang="en-US">
                <a:solidFill>
                  <a:srgbClr val="FF3300"/>
                </a:solidFill>
                <a:effectLst>
                  <a:outerShdw blurRad="38100" dist="38100" dir="2700000" algn="tl">
                    <a:srgbClr val="000000"/>
                  </a:outerShdw>
                </a:effectLst>
                <a:latin typeface="Arial"/>
                <a:cs typeface="Arial" charset="0"/>
              </a:rPr>
              <a:t>chứ nhất định không chịu mất nước</a:t>
            </a:r>
            <a:r>
              <a:rPr lang="vi-VN">
                <a:solidFill>
                  <a:srgbClr val="FF3300"/>
                </a:solidFill>
                <a:effectLst>
                  <a:outerShdw blurRad="38100" dist="38100" dir="2700000" algn="tl">
                    <a:srgbClr val="000000"/>
                  </a:outerShdw>
                </a:effectLst>
                <a:latin typeface="Arial"/>
                <a:cs typeface="Arial" charset="0"/>
              </a:rPr>
              <a:t>”</a:t>
            </a:r>
          </a:p>
        </p:txBody>
      </p:sp>
      <p:sp>
        <p:nvSpPr>
          <p:cNvPr id="14340" name="Text Box 4"/>
          <p:cNvSpPr txBox="1">
            <a:spLocks noChangeArrowheads="1"/>
          </p:cNvSpPr>
          <p:nvPr/>
        </p:nvSpPr>
        <p:spPr bwMode="auto">
          <a:xfrm>
            <a:off x="1260475" y="652463"/>
            <a:ext cx="1223963" cy="366712"/>
          </a:xfrm>
          <a:prstGeom prst="rect">
            <a:avLst/>
          </a:prstGeom>
          <a:noFill/>
          <a:ln w="9525">
            <a:noFill/>
            <a:miter lim="800000"/>
            <a:headEnd/>
            <a:tailEnd/>
          </a:ln>
        </p:spPr>
        <p:txBody>
          <a:bodyPr>
            <a:spAutoFit/>
          </a:bodyPr>
          <a:lstStyle/>
          <a:p>
            <a:pPr>
              <a:spcBef>
                <a:spcPct val="50000"/>
              </a:spcBef>
            </a:pPr>
            <a:r>
              <a:rPr lang="en-US" sz="1800" u="sng">
                <a:solidFill>
                  <a:srgbClr val="0000FF"/>
                </a:solidFill>
                <a:cs typeface="Arial" charset="0"/>
              </a:rPr>
              <a:t>Tiết 13:</a:t>
            </a:r>
          </a:p>
        </p:txBody>
      </p:sp>
      <p:sp>
        <p:nvSpPr>
          <p:cNvPr id="34821" name="Text Box 5"/>
          <p:cNvSpPr txBox="1">
            <a:spLocks noChangeArrowheads="1"/>
          </p:cNvSpPr>
          <p:nvPr/>
        </p:nvSpPr>
        <p:spPr bwMode="auto">
          <a:xfrm>
            <a:off x="76200" y="1524000"/>
            <a:ext cx="1905000" cy="519113"/>
          </a:xfrm>
          <a:prstGeom prst="rect">
            <a:avLst/>
          </a:prstGeom>
          <a:noFill/>
          <a:ln w="9525">
            <a:noFill/>
            <a:miter lim="800000"/>
            <a:headEnd/>
            <a:tailEnd/>
          </a:ln>
          <a:effectLst/>
        </p:spPr>
        <p:txBody>
          <a:bodyPr>
            <a:spAutoFit/>
          </a:bodyPr>
          <a:lstStyle/>
          <a:p>
            <a:pPr>
              <a:spcBef>
                <a:spcPct val="50000"/>
              </a:spcBef>
              <a:defRPr/>
            </a:pPr>
            <a:r>
              <a:rPr lang="en-US">
                <a:effectLst>
                  <a:outerShdw blurRad="38100" dist="38100" dir="2700000" algn="tl">
                    <a:srgbClr val="000000"/>
                  </a:outerShdw>
                </a:effectLst>
                <a:latin typeface="Arial"/>
              </a:rPr>
              <a:t>Bài tập 2: </a:t>
            </a:r>
          </a:p>
        </p:txBody>
      </p:sp>
      <p:sp>
        <p:nvSpPr>
          <p:cNvPr id="34822" name="Text Box 6"/>
          <p:cNvSpPr txBox="1">
            <a:spLocks noChangeArrowheads="1"/>
          </p:cNvSpPr>
          <p:nvPr/>
        </p:nvSpPr>
        <p:spPr bwMode="auto">
          <a:xfrm>
            <a:off x="1905000" y="1538288"/>
            <a:ext cx="6172200" cy="519112"/>
          </a:xfrm>
          <a:prstGeom prst="rect">
            <a:avLst/>
          </a:prstGeom>
          <a:noFill/>
          <a:ln w="9525">
            <a:noFill/>
            <a:miter lim="800000"/>
            <a:headEnd/>
            <a:tailEnd/>
          </a:ln>
        </p:spPr>
        <p:txBody>
          <a:bodyPr>
            <a:spAutoFit/>
          </a:bodyPr>
          <a:lstStyle/>
          <a:p>
            <a:pPr>
              <a:spcBef>
                <a:spcPct val="50000"/>
              </a:spcBef>
            </a:pPr>
            <a:r>
              <a:rPr lang="en-US"/>
              <a:t>Đánh dấu x vào trước ý đúng:</a:t>
            </a:r>
          </a:p>
        </p:txBody>
      </p:sp>
      <p:sp>
        <p:nvSpPr>
          <p:cNvPr id="34824" name="Text Box 8"/>
          <p:cNvSpPr txBox="1">
            <a:spLocks noChangeArrowheads="1"/>
          </p:cNvSpPr>
          <p:nvPr/>
        </p:nvSpPr>
        <p:spPr bwMode="auto">
          <a:xfrm>
            <a:off x="1176338" y="2295525"/>
            <a:ext cx="7510462" cy="3938588"/>
          </a:xfrm>
          <a:prstGeom prst="rect">
            <a:avLst/>
          </a:prstGeom>
          <a:noFill/>
          <a:ln w="9525">
            <a:noFill/>
            <a:miter lim="800000"/>
            <a:headEnd/>
            <a:tailEnd/>
          </a:ln>
        </p:spPr>
        <p:txBody>
          <a:bodyPr>
            <a:spAutoFit/>
          </a:bodyPr>
          <a:lstStyle/>
          <a:p>
            <a:pPr indent="4763">
              <a:spcBef>
                <a:spcPct val="50000"/>
              </a:spcBef>
            </a:pPr>
            <a:r>
              <a:rPr lang="en-US"/>
              <a:t>Mốc thời gian bắt đầu cuộc kháng chiến toàn quốc chống thực dân Pháp xâm lược của nhân dân ta là:</a:t>
            </a:r>
          </a:p>
          <a:p>
            <a:pPr indent="4763">
              <a:spcBef>
                <a:spcPct val="50000"/>
              </a:spcBef>
            </a:pPr>
            <a:r>
              <a:rPr lang="en-US"/>
              <a:t>   </a:t>
            </a:r>
            <a:r>
              <a:rPr lang="en-US">
                <a:sym typeface="Webdings" pitchFamily="18" charset="2"/>
              </a:rPr>
              <a:t> </a:t>
            </a:r>
            <a:r>
              <a:rPr lang="en-US"/>
              <a:t>Ngày 23-9-1945</a:t>
            </a:r>
          </a:p>
          <a:p>
            <a:pPr indent="4763">
              <a:spcBef>
                <a:spcPct val="50000"/>
              </a:spcBef>
            </a:pPr>
            <a:r>
              <a:rPr lang="en-US"/>
              <a:t>   </a:t>
            </a:r>
            <a:r>
              <a:rPr lang="en-US">
                <a:sym typeface="Webdings" pitchFamily="18" charset="2"/>
              </a:rPr>
              <a:t></a:t>
            </a:r>
            <a:r>
              <a:rPr lang="en-US"/>
              <a:t>  Ngày 19-12-1946 </a:t>
            </a:r>
          </a:p>
          <a:p>
            <a:pPr indent="4763">
              <a:spcBef>
                <a:spcPct val="50000"/>
              </a:spcBef>
            </a:pPr>
            <a:r>
              <a:rPr lang="en-US"/>
              <a:t>   </a:t>
            </a:r>
            <a:r>
              <a:rPr lang="en-US">
                <a:sym typeface="Webdings" pitchFamily="18" charset="2"/>
              </a:rPr>
              <a:t></a:t>
            </a:r>
            <a:r>
              <a:rPr lang="en-US"/>
              <a:t> Ngày 23-11-1946 </a:t>
            </a:r>
          </a:p>
          <a:p>
            <a:pPr indent="4763">
              <a:spcBef>
                <a:spcPct val="50000"/>
              </a:spcBef>
            </a:pPr>
            <a:r>
              <a:rPr lang="en-US"/>
              <a:t>   </a:t>
            </a:r>
            <a:r>
              <a:rPr lang="en-US">
                <a:sym typeface="Webdings" pitchFamily="18" charset="2"/>
              </a:rPr>
              <a:t></a:t>
            </a:r>
            <a:r>
              <a:rPr lang="en-US"/>
              <a:t> Ngày 20-12-1946 </a:t>
            </a:r>
          </a:p>
        </p:txBody>
      </p:sp>
      <p:sp>
        <p:nvSpPr>
          <p:cNvPr id="34827" name="Line 11"/>
          <p:cNvSpPr>
            <a:spLocks noChangeShapeType="1"/>
          </p:cNvSpPr>
          <p:nvPr/>
        </p:nvSpPr>
        <p:spPr bwMode="auto">
          <a:xfrm>
            <a:off x="1595438" y="5848350"/>
            <a:ext cx="304800" cy="304800"/>
          </a:xfrm>
          <a:prstGeom prst="line">
            <a:avLst/>
          </a:prstGeom>
          <a:noFill/>
          <a:ln w="38100">
            <a:solidFill>
              <a:srgbClr val="FF3300"/>
            </a:solidFill>
            <a:round/>
            <a:headEnd/>
            <a:tailEnd/>
          </a:ln>
        </p:spPr>
        <p:txBody>
          <a:bodyPr/>
          <a:lstStyle/>
          <a:p>
            <a:endParaRPr lang="en-US"/>
          </a:p>
        </p:txBody>
      </p:sp>
      <p:sp>
        <p:nvSpPr>
          <p:cNvPr id="34828" name="Line 12"/>
          <p:cNvSpPr>
            <a:spLocks noChangeShapeType="1"/>
          </p:cNvSpPr>
          <p:nvPr/>
        </p:nvSpPr>
        <p:spPr bwMode="auto">
          <a:xfrm rot="-5400000">
            <a:off x="1589088" y="5851525"/>
            <a:ext cx="304800" cy="304800"/>
          </a:xfrm>
          <a:prstGeom prst="line">
            <a:avLst/>
          </a:prstGeom>
          <a:noFill/>
          <a:ln w="38100">
            <a:solidFill>
              <a:srgbClr val="FF3300"/>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34821"/>
                                        </p:tgtEl>
                                        <p:attrNameLst>
                                          <p:attrName>style.visibility</p:attrName>
                                        </p:attrNameLst>
                                      </p:cBhvr>
                                      <p:to>
                                        <p:strVal val="visible"/>
                                      </p:to>
                                    </p:set>
                                    <p:anim calcmode="discrete" valueType="clr">
                                      <p:cBhvr override="childStyle">
                                        <p:cTn id="7" dur="80"/>
                                        <p:tgtEl>
                                          <p:spTgt spid="3482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4821"/>
                                        </p:tgtEl>
                                        <p:attrNameLst>
                                          <p:attrName>fillcolor</p:attrName>
                                        </p:attrNameLst>
                                      </p:cBhvr>
                                      <p:tavLst>
                                        <p:tav tm="0">
                                          <p:val>
                                            <p:clrVal>
                                              <a:schemeClr val="accent2"/>
                                            </p:clrVal>
                                          </p:val>
                                        </p:tav>
                                        <p:tav tm="50000">
                                          <p:val>
                                            <p:clrVal>
                                              <a:schemeClr val="hlink"/>
                                            </p:clrVal>
                                          </p:val>
                                        </p:tav>
                                      </p:tavLst>
                                    </p:anim>
                                    <p:set>
                                      <p:cBhvr>
                                        <p:cTn id="9" dur="80"/>
                                        <p:tgtEl>
                                          <p:spTgt spid="34821"/>
                                        </p:tgtEl>
                                        <p:attrNameLst>
                                          <p:attrName>fill.type</p:attrName>
                                        </p:attrNameLst>
                                      </p:cBhvr>
                                      <p:to>
                                        <p:strVal val="solid"/>
                                      </p:to>
                                    </p:set>
                                  </p:childTnLst>
                                </p:cTn>
                              </p:par>
                              <p:par>
                                <p:cTn id="10" presetID="27" presetClass="entr" presetSubtype="0" fill="hold" grpId="0" nodeType="withEffect">
                                  <p:stCondLst>
                                    <p:cond delay="0"/>
                                  </p:stCondLst>
                                  <p:iterate type="lt">
                                    <p:tmPct val="50000"/>
                                  </p:iterate>
                                  <p:childTnLst>
                                    <p:set>
                                      <p:cBhvr>
                                        <p:cTn id="11" dur="1" fill="hold">
                                          <p:stCondLst>
                                            <p:cond delay="0"/>
                                          </p:stCondLst>
                                        </p:cTn>
                                        <p:tgtEl>
                                          <p:spTgt spid="34822"/>
                                        </p:tgtEl>
                                        <p:attrNameLst>
                                          <p:attrName>style.visibility</p:attrName>
                                        </p:attrNameLst>
                                      </p:cBhvr>
                                      <p:to>
                                        <p:strVal val="visible"/>
                                      </p:to>
                                    </p:set>
                                    <p:anim calcmode="discrete" valueType="clr">
                                      <p:cBhvr override="childStyle">
                                        <p:cTn id="12" dur="80"/>
                                        <p:tgtEl>
                                          <p:spTgt spid="34822"/>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4822"/>
                                        </p:tgtEl>
                                        <p:attrNameLst>
                                          <p:attrName>fillcolor</p:attrName>
                                        </p:attrNameLst>
                                      </p:cBhvr>
                                      <p:tavLst>
                                        <p:tav tm="0">
                                          <p:val>
                                            <p:clrVal>
                                              <a:schemeClr val="accent2"/>
                                            </p:clrVal>
                                          </p:val>
                                        </p:tav>
                                        <p:tav tm="50000">
                                          <p:val>
                                            <p:clrVal>
                                              <a:schemeClr val="hlink"/>
                                            </p:clrVal>
                                          </p:val>
                                        </p:tav>
                                      </p:tavLst>
                                    </p:anim>
                                    <p:set>
                                      <p:cBhvr>
                                        <p:cTn id="14" dur="80"/>
                                        <p:tgtEl>
                                          <p:spTgt spid="34822"/>
                                        </p:tgtEl>
                                        <p:attrNameLst>
                                          <p:attrName>fill.type</p:attrName>
                                        </p:attrNameLst>
                                      </p:cBhvr>
                                      <p:to>
                                        <p:strVal val="solid"/>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4824"/>
                                        </p:tgtEl>
                                        <p:attrNameLst>
                                          <p:attrName>style.visibility</p:attrName>
                                        </p:attrNameLst>
                                      </p:cBhvr>
                                      <p:to>
                                        <p:strVal val="visible"/>
                                      </p:to>
                                    </p:set>
                                    <p:anim calcmode="lin" valueType="num">
                                      <p:cBhvr>
                                        <p:cTn id="19" dur="500" fill="hold"/>
                                        <p:tgtEl>
                                          <p:spTgt spid="34824"/>
                                        </p:tgtEl>
                                        <p:attrNameLst>
                                          <p:attrName>ppt_w</p:attrName>
                                        </p:attrNameLst>
                                      </p:cBhvr>
                                      <p:tavLst>
                                        <p:tav tm="0">
                                          <p:val>
                                            <p:fltVal val="0"/>
                                          </p:val>
                                        </p:tav>
                                        <p:tav tm="100000">
                                          <p:val>
                                            <p:strVal val="#ppt_w"/>
                                          </p:val>
                                        </p:tav>
                                      </p:tavLst>
                                    </p:anim>
                                    <p:anim calcmode="lin" valueType="num">
                                      <p:cBhvr>
                                        <p:cTn id="20" dur="500" fill="hold"/>
                                        <p:tgtEl>
                                          <p:spTgt spid="34824"/>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8" presetClass="entr" presetSubtype="12" fill="hold" grpId="0" nodeType="clickEffect">
                                  <p:stCondLst>
                                    <p:cond delay="0"/>
                                  </p:stCondLst>
                                  <p:childTnLst>
                                    <p:set>
                                      <p:cBhvr>
                                        <p:cTn id="24" dur="1" fill="hold">
                                          <p:stCondLst>
                                            <p:cond delay="0"/>
                                          </p:stCondLst>
                                        </p:cTn>
                                        <p:tgtEl>
                                          <p:spTgt spid="34827"/>
                                        </p:tgtEl>
                                        <p:attrNameLst>
                                          <p:attrName>style.visibility</p:attrName>
                                        </p:attrNameLst>
                                      </p:cBhvr>
                                      <p:to>
                                        <p:strVal val="visible"/>
                                      </p:to>
                                    </p:set>
                                    <p:animEffect transition="in" filter="strips(downLeft)">
                                      <p:cBhvr>
                                        <p:cTn id="25" dur="500"/>
                                        <p:tgtEl>
                                          <p:spTgt spid="34827"/>
                                        </p:tgtEl>
                                      </p:cBhvr>
                                    </p:animEffect>
                                  </p:childTnLst>
                                  <p:subTnLst>
                                    <p:audio>
                                      <p:cMediaNode vol="100000">
                                        <p:cTn display="0" masterRel="sameClick">
                                          <p:stCondLst>
                                            <p:cond evt="begin" delay="0">
                                              <p:tn val="23"/>
                                            </p:cond>
                                          </p:stCondLst>
                                          <p:endCondLst>
                                            <p:cond evt="onStopAudio" delay="0">
                                              <p:tgtEl>
                                                <p:sldTgt/>
                                              </p:tgtEl>
                                            </p:cond>
                                          </p:endCondLst>
                                        </p:cTn>
                                        <p:tgtEl>
                                          <p:sndTgt r:embed="rId2" name="chimes.wav" builtIn="1"/>
                                        </p:tgtEl>
                                      </p:cMediaNode>
                                    </p:audio>
                                  </p:subTnLst>
                                </p:cTn>
                              </p:par>
                            </p:childTnLst>
                          </p:cTn>
                        </p:par>
                        <p:par>
                          <p:cTn id="26" fill="hold" nodeType="afterGroup">
                            <p:stCondLst>
                              <p:cond delay="500"/>
                            </p:stCondLst>
                            <p:childTnLst>
                              <p:par>
                                <p:cTn id="27" presetID="18" presetClass="entr" presetSubtype="12" fill="hold" grpId="0" nodeType="afterEffect">
                                  <p:stCondLst>
                                    <p:cond delay="0"/>
                                  </p:stCondLst>
                                  <p:childTnLst>
                                    <p:set>
                                      <p:cBhvr>
                                        <p:cTn id="28" dur="1" fill="hold">
                                          <p:stCondLst>
                                            <p:cond delay="0"/>
                                          </p:stCondLst>
                                        </p:cTn>
                                        <p:tgtEl>
                                          <p:spTgt spid="34828"/>
                                        </p:tgtEl>
                                        <p:attrNameLst>
                                          <p:attrName>style.visibility</p:attrName>
                                        </p:attrNameLst>
                                      </p:cBhvr>
                                      <p:to>
                                        <p:strVal val="visible"/>
                                      </p:to>
                                    </p:set>
                                    <p:animEffect transition="in" filter="strips(downLeft)">
                                      <p:cBhvr>
                                        <p:cTn id="29" dur="500"/>
                                        <p:tgtEl>
                                          <p:spTgt spid="348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1" grpId="0"/>
      <p:bldP spid="34822" grpId="0"/>
      <p:bldP spid="34824" grpId="0"/>
      <p:bldP spid="34827" grpId="0" animBg="1"/>
      <p:bldP spid="3482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2197100" y="20638"/>
            <a:ext cx="4751388" cy="400050"/>
          </a:xfrm>
          <a:prstGeom prst="rect">
            <a:avLst/>
          </a:prstGeom>
          <a:noFill/>
          <a:ln w="9525">
            <a:noFill/>
            <a:miter lim="800000"/>
            <a:headEnd/>
            <a:tailEnd/>
          </a:ln>
        </p:spPr>
        <p:txBody>
          <a:bodyPr>
            <a:spAutoFit/>
          </a:bodyPr>
          <a:lstStyle/>
          <a:p>
            <a:pPr algn="ctr"/>
            <a:r>
              <a:rPr lang="en-US" sz="2000">
                <a:solidFill>
                  <a:srgbClr val="CC0099"/>
                </a:solidFill>
                <a:cs typeface="Arial" charset="0"/>
              </a:rPr>
              <a:t>L</a:t>
            </a:r>
            <a:r>
              <a:rPr lang="vi-VN" sz="2000">
                <a:solidFill>
                  <a:srgbClr val="CC0099"/>
                </a:solidFill>
                <a:cs typeface="Arial" charset="0"/>
              </a:rPr>
              <a:t>ị</a:t>
            </a:r>
            <a:r>
              <a:rPr lang="en-US" sz="2000">
                <a:solidFill>
                  <a:srgbClr val="CC0099"/>
                </a:solidFill>
                <a:cs typeface="Arial" charset="0"/>
              </a:rPr>
              <a:t>ch s</a:t>
            </a:r>
            <a:r>
              <a:rPr lang="vi-VN" sz="2000">
                <a:solidFill>
                  <a:srgbClr val="CC0099"/>
                </a:solidFill>
                <a:cs typeface="Arial" charset="0"/>
              </a:rPr>
              <a:t>ử</a:t>
            </a:r>
          </a:p>
        </p:txBody>
      </p:sp>
      <p:sp>
        <p:nvSpPr>
          <p:cNvPr id="36867" name="Text Box 3"/>
          <p:cNvSpPr txBox="1">
            <a:spLocks noChangeArrowheads="1"/>
          </p:cNvSpPr>
          <p:nvPr/>
        </p:nvSpPr>
        <p:spPr bwMode="auto">
          <a:xfrm>
            <a:off x="1258888" y="549275"/>
            <a:ext cx="6553200" cy="946150"/>
          </a:xfrm>
          <a:prstGeom prst="rect">
            <a:avLst/>
          </a:prstGeom>
          <a:noFill/>
          <a:ln w="9525">
            <a:noFill/>
            <a:miter lim="800000"/>
            <a:headEnd/>
            <a:tailEnd/>
          </a:ln>
          <a:effectLst/>
        </p:spPr>
        <p:txBody>
          <a:bodyPr>
            <a:spAutoFit/>
          </a:bodyPr>
          <a:lstStyle/>
          <a:p>
            <a:pPr algn="ctr">
              <a:defRPr/>
            </a:pPr>
            <a:r>
              <a:rPr lang="en-US">
                <a:solidFill>
                  <a:srgbClr val="FF3300"/>
                </a:solidFill>
                <a:effectLst>
                  <a:outerShdw blurRad="38100" dist="38100" dir="2700000" algn="tl">
                    <a:srgbClr val="000000"/>
                  </a:outerShdw>
                </a:effectLst>
                <a:latin typeface="Arial"/>
                <a:cs typeface="Arial" charset="0"/>
              </a:rPr>
              <a:t>“Thà hy sinh tất cả,</a:t>
            </a:r>
          </a:p>
          <a:p>
            <a:pPr algn="ctr">
              <a:defRPr/>
            </a:pPr>
            <a:r>
              <a:rPr lang="en-US">
                <a:solidFill>
                  <a:srgbClr val="FF3300"/>
                </a:solidFill>
                <a:effectLst>
                  <a:outerShdw blurRad="38100" dist="38100" dir="2700000" algn="tl">
                    <a:srgbClr val="000000"/>
                  </a:outerShdw>
                </a:effectLst>
                <a:latin typeface="Arial"/>
                <a:cs typeface="Arial" charset="0"/>
              </a:rPr>
              <a:t>chứ nhất định không chịu mất nước</a:t>
            </a:r>
            <a:r>
              <a:rPr lang="vi-VN">
                <a:solidFill>
                  <a:srgbClr val="FF3300"/>
                </a:solidFill>
                <a:effectLst>
                  <a:outerShdw blurRad="38100" dist="38100" dir="2700000" algn="tl">
                    <a:srgbClr val="000000"/>
                  </a:outerShdw>
                </a:effectLst>
                <a:latin typeface="Arial"/>
                <a:cs typeface="Arial" charset="0"/>
              </a:rPr>
              <a:t>”</a:t>
            </a:r>
          </a:p>
        </p:txBody>
      </p:sp>
      <p:sp>
        <p:nvSpPr>
          <p:cNvPr id="15364" name="Text Box 4"/>
          <p:cNvSpPr txBox="1">
            <a:spLocks noChangeArrowheads="1"/>
          </p:cNvSpPr>
          <p:nvPr/>
        </p:nvSpPr>
        <p:spPr bwMode="auto">
          <a:xfrm>
            <a:off x="1260475" y="652463"/>
            <a:ext cx="1223963" cy="366712"/>
          </a:xfrm>
          <a:prstGeom prst="rect">
            <a:avLst/>
          </a:prstGeom>
          <a:noFill/>
          <a:ln w="9525">
            <a:noFill/>
            <a:miter lim="800000"/>
            <a:headEnd/>
            <a:tailEnd/>
          </a:ln>
        </p:spPr>
        <p:txBody>
          <a:bodyPr>
            <a:spAutoFit/>
          </a:bodyPr>
          <a:lstStyle/>
          <a:p>
            <a:pPr>
              <a:spcBef>
                <a:spcPct val="50000"/>
              </a:spcBef>
            </a:pPr>
            <a:r>
              <a:rPr lang="en-US" sz="1800" u="sng">
                <a:solidFill>
                  <a:srgbClr val="0000FF"/>
                </a:solidFill>
                <a:cs typeface="Arial" charset="0"/>
              </a:rPr>
              <a:t>Tiết 13:</a:t>
            </a:r>
          </a:p>
        </p:txBody>
      </p:sp>
      <p:sp>
        <p:nvSpPr>
          <p:cNvPr id="36869" name="Text Box 5"/>
          <p:cNvSpPr txBox="1">
            <a:spLocks noChangeArrowheads="1"/>
          </p:cNvSpPr>
          <p:nvPr/>
        </p:nvSpPr>
        <p:spPr bwMode="auto">
          <a:xfrm>
            <a:off x="76200" y="1839913"/>
            <a:ext cx="1828800" cy="519112"/>
          </a:xfrm>
          <a:prstGeom prst="rect">
            <a:avLst/>
          </a:prstGeom>
          <a:noFill/>
          <a:ln w="9525">
            <a:noFill/>
            <a:miter lim="800000"/>
            <a:headEnd/>
            <a:tailEnd/>
          </a:ln>
          <a:effectLst/>
        </p:spPr>
        <p:txBody>
          <a:bodyPr>
            <a:spAutoFit/>
          </a:bodyPr>
          <a:lstStyle/>
          <a:p>
            <a:pPr>
              <a:spcBef>
                <a:spcPct val="50000"/>
              </a:spcBef>
              <a:defRPr/>
            </a:pPr>
            <a:r>
              <a:rPr lang="en-US">
                <a:effectLst>
                  <a:outerShdw blurRad="38100" dist="38100" dir="2700000" algn="tl">
                    <a:srgbClr val="000000"/>
                  </a:outerShdw>
                </a:effectLst>
                <a:latin typeface="Arial"/>
              </a:rPr>
              <a:t>Dặn dò: </a:t>
            </a:r>
          </a:p>
        </p:txBody>
      </p:sp>
      <p:sp>
        <p:nvSpPr>
          <p:cNvPr id="36870" name="Text Box 6"/>
          <p:cNvSpPr txBox="1">
            <a:spLocks noChangeArrowheads="1"/>
          </p:cNvSpPr>
          <p:nvPr/>
        </p:nvSpPr>
        <p:spPr bwMode="auto">
          <a:xfrm>
            <a:off x="0" y="2525713"/>
            <a:ext cx="9144000" cy="2870200"/>
          </a:xfrm>
          <a:prstGeom prst="rect">
            <a:avLst/>
          </a:prstGeom>
          <a:noFill/>
          <a:ln w="9525">
            <a:noFill/>
            <a:miter lim="800000"/>
            <a:headEnd/>
            <a:tailEnd/>
          </a:ln>
        </p:spPr>
        <p:txBody>
          <a:bodyPr>
            <a:spAutoFit/>
          </a:bodyPr>
          <a:lstStyle/>
          <a:p>
            <a:pPr indent="4763">
              <a:spcBef>
                <a:spcPct val="50000"/>
              </a:spcBef>
            </a:pPr>
            <a:r>
              <a:rPr lang="en-US"/>
              <a:t>– Về nhà xem lại bài.</a:t>
            </a:r>
          </a:p>
          <a:p>
            <a:pPr indent="4763">
              <a:spcBef>
                <a:spcPct val="50000"/>
              </a:spcBef>
            </a:pPr>
            <a:r>
              <a:rPr lang="en-US"/>
              <a:t>– Sưu tầm tranh ảnh về những ngày đầu kháng chiến ở quê hương.</a:t>
            </a:r>
          </a:p>
          <a:p>
            <a:pPr indent="4763">
              <a:spcBef>
                <a:spcPct val="50000"/>
              </a:spcBef>
            </a:pPr>
            <a:r>
              <a:rPr lang="en-US"/>
              <a:t>– Chuẩn bị trước bài: </a:t>
            </a:r>
          </a:p>
          <a:p>
            <a:pPr indent="4763">
              <a:spcBef>
                <a:spcPct val="50000"/>
              </a:spcBef>
            </a:pPr>
            <a:r>
              <a:rPr lang="en-US"/>
              <a:t>	Thu - đông 1947, Việt Bắc “Mồ chôn giặc Pháp”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6869"/>
                                        </p:tgtEl>
                                        <p:attrNameLst>
                                          <p:attrName>style.visibility</p:attrName>
                                        </p:attrNameLst>
                                      </p:cBhvr>
                                      <p:to>
                                        <p:strVal val="visible"/>
                                      </p:to>
                                    </p:set>
                                    <p:anim calcmode="discrete" valueType="clr">
                                      <p:cBhvr override="childStyle">
                                        <p:cTn id="7" dur="80"/>
                                        <p:tgtEl>
                                          <p:spTgt spid="3686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6869"/>
                                        </p:tgtEl>
                                        <p:attrNameLst>
                                          <p:attrName>fillcolor</p:attrName>
                                        </p:attrNameLst>
                                      </p:cBhvr>
                                      <p:tavLst>
                                        <p:tav tm="0">
                                          <p:val>
                                            <p:clrVal>
                                              <a:schemeClr val="accent2"/>
                                            </p:clrVal>
                                          </p:val>
                                        </p:tav>
                                        <p:tav tm="50000">
                                          <p:val>
                                            <p:clrVal>
                                              <a:schemeClr val="hlink"/>
                                            </p:clrVal>
                                          </p:val>
                                        </p:tav>
                                      </p:tavLst>
                                    </p:anim>
                                    <p:set>
                                      <p:cBhvr>
                                        <p:cTn id="9" dur="80"/>
                                        <p:tgtEl>
                                          <p:spTgt spid="36869"/>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6870">
                                            <p:txEl>
                                              <p:pRg st="0" end="0"/>
                                            </p:txEl>
                                          </p:spTgt>
                                        </p:tgtEl>
                                        <p:attrNameLst>
                                          <p:attrName>style.visibility</p:attrName>
                                        </p:attrNameLst>
                                      </p:cBhvr>
                                      <p:to>
                                        <p:strVal val="visible"/>
                                      </p:to>
                                    </p:set>
                                    <p:anim calcmode="lin" valueType="num">
                                      <p:cBhvr additive="base">
                                        <p:cTn id="14" dur="500" fill="hold"/>
                                        <p:tgtEl>
                                          <p:spTgt spid="36870">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687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6870">
                                            <p:txEl>
                                              <p:pRg st="1" end="1"/>
                                            </p:txEl>
                                          </p:spTgt>
                                        </p:tgtEl>
                                        <p:attrNameLst>
                                          <p:attrName>style.visibility</p:attrName>
                                        </p:attrNameLst>
                                      </p:cBhvr>
                                      <p:to>
                                        <p:strVal val="visible"/>
                                      </p:to>
                                    </p:set>
                                    <p:anim calcmode="lin" valueType="num">
                                      <p:cBhvr additive="base">
                                        <p:cTn id="20" dur="500" fill="hold"/>
                                        <p:tgtEl>
                                          <p:spTgt spid="36870">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687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6870">
                                            <p:txEl>
                                              <p:pRg st="2" end="2"/>
                                            </p:txEl>
                                          </p:spTgt>
                                        </p:tgtEl>
                                        <p:attrNameLst>
                                          <p:attrName>style.visibility</p:attrName>
                                        </p:attrNameLst>
                                      </p:cBhvr>
                                      <p:to>
                                        <p:strVal val="visible"/>
                                      </p:to>
                                    </p:set>
                                    <p:anim calcmode="lin" valueType="num">
                                      <p:cBhvr additive="base">
                                        <p:cTn id="26" dur="500" fill="hold"/>
                                        <p:tgtEl>
                                          <p:spTgt spid="36870">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6870">
                                            <p:txEl>
                                              <p:pRg st="2" end="2"/>
                                            </p:txEl>
                                          </p:spTgt>
                                        </p:tgtEl>
                                        <p:attrNameLst>
                                          <p:attrName>ppt_y</p:attrName>
                                        </p:attrNameLst>
                                      </p:cBhvr>
                                      <p:tavLst>
                                        <p:tav tm="0">
                                          <p:val>
                                            <p:strVal val="1+#ppt_h/2"/>
                                          </p:val>
                                        </p:tav>
                                        <p:tav tm="100000">
                                          <p:val>
                                            <p:strVal val="#ppt_y"/>
                                          </p:val>
                                        </p:tav>
                                      </p:tavLst>
                                    </p:anim>
                                  </p:childTnLst>
                                </p:cTn>
                              </p:par>
                            </p:childTnLst>
                          </p:cTn>
                        </p:par>
                        <p:par>
                          <p:cTn id="28" fill="hold" nodeType="afterGroup">
                            <p:stCondLst>
                              <p:cond delay="500"/>
                            </p:stCondLst>
                            <p:childTnLst>
                              <p:par>
                                <p:cTn id="29" presetID="2" presetClass="entr" presetSubtype="4" fill="hold" grpId="0" nodeType="afterEffect">
                                  <p:stCondLst>
                                    <p:cond delay="0"/>
                                  </p:stCondLst>
                                  <p:childTnLst>
                                    <p:set>
                                      <p:cBhvr>
                                        <p:cTn id="30" dur="1" fill="hold">
                                          <p:stCondLst>
                                            <p:cond delay="0"/>
                                          </p:stCondLst>
                                        </p:cTn>
                                        <p:tgtEl>
                                          <p:spTgt spid="36870">
                                            <p:txEl>
                                              <p:pRg st="3" end="3"/>
                                            </p:txEl>
                                          </p:spTgt>
                                        </p:tgtEl>
                                        <p:attrNameLst>
                                          <p:attrName>style.visibility</p:attrName>
                                        </p:attrNameLst>
                                      </p:cBhvr>
                                      <p:to>
                                        <p:strVal val="visible"/>
                                      </p:to>
                                    </p:set>
                                    <p:anim calcmode="lin" valueType="num">
                                      <p:cBhvr additive="base">
                                        <p:cTn id="31" dur="500" fill="hold"/>
                                        <p:tgtEl>
                                          <p:spTgt spid="36870">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6870">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9" grpId="0"/>
      <p:bldP spid="36870"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2197100" y="20638"/>
            <a:ext cx="4751388" cy="400050"/>
          </a:xfrm>
          <a:prstGeom prst="rect">
            <a:avLst/>
          </a:prstGeom>
          <a:noFill/>
          <a:ln w="9525">
            <a:noFill/>
            <a:miter lim="800000"/>
            <a:headEnd/>
            <a:tailEnd/>
          </a:ln>
        </p:spPr>
        <p:txBody>
          <a:bodyPr>
            <a:spAutoFit/>
          </a:bodyPr>
          <a:lstStyle/>
          <a:p>
            <a:pPr algn="ctr"/>
            <a:r>
              <a:rPr lang="en-US" sz="2000">
                <a:solidFill>
                  <a:srgbClr val="CC0099"/>
                </a:solidFill>
                <a:cs typeface="Arial" charset="0"/>
              </a:rPr>
              <a:t>L</a:t>
            </a:r>
            <a:r>
              <a:rPr lang="vi-VN" sz="2000">
                <a:solidFill>
                  <a:srgbClr val="CC0099"/>
                </a:solidFill>
                <a:cs typeface="Arial" charset="0"/>
              </a:rPr>
              <a:t>ị</a:t>
            </a:r>
            <a:r>
              <a:rPr lang="en-US" sz="2000">
                <a:solidFill>
                  <a:srgbClr val="CC0099"/>
                </a:solidFill>
                <a:cs typeface="Arial" charset="0"/>
              </a:rPr>
              <a:t>ch s</a:t>
            </a:r>
            <a:r>
              <a:rPr lang="vi-VN" sz="2000">
                <a:solidFill>
                  <a:srgbClr val="CC0099"/>
                </a:solidFill>
                <a:cs typeface="Arial" charset="0"/>
              </a:rPr>
              <a:t>ử</a:t>
            </a:r>
          </a:p>
        </p:txBody>
      </p:sp>
      <p:sp>
        <p:nvSpPr>
          <p:cNvPr id="21606" name="Text Box 102"/>
          <p:cNvSpPr txBox="1">
            <a:spLocks noChangeArrowheads="1"/>
          </p:cNvSpPr>
          <p:nvPr/>
        </p:nvSpPr>
        <p:spPr bwMode="auto">
          <a:xfrm>
            <a:off x="1258888" y="549275"/>
            <a:ext cx="6553200" cy="946150"/>
          </a:xfrm>
          <a:prstGeom prst="rect">
            <a:avLst/>
          </a:prstGeom>
          <a:noFill/>
          <a:ln w="9525">
            <a:noFill/>
            <a:miter lim="800000"/>
            <a:headEnd/>
            <a:tailEnd/>
          </a:ln>
          <a:effectLst/>
        </p:spPr>
        <p:txBody>
          <a:bodyPr>
            <a:spAutoFit/>
          </a:bodyPr>
          <a:lstStyle/>
          <a:p>
            <a:pPr algn="ctr">
              <a:defRPr/>
            </a:pPr>
            <a:r>
              <a:rPr lang="en-US">
                <a:solidFill>
                  <a:srgbClr val="FF3300"/>
                </a:solidFill>
                <a:effectLst>
                  <a:outerShdw blurRad="38100" dist="38100" dir="2700000" algn="tl">
                    <a:srgbClr val="000000"/>
                  </a:outerShdw>
                </a:effectLst>
                <a:latin typeface="Arial"/>
                <a:cs typeface="Arial" charset="0"/>
              </a:rPr>
              <a:t>“Thà hy sinh tất cả,</a:t>
            </a:r>
          </a:p>
          <a:p>
            <a:pPr algn="ctr">
              <a:defRPr/>
            </a:pPr>
            <a:r>
              <a:rPr lang="en-US">
                <a:solidFill>
                  <a:srgbClr val="FF3300"/>
                </a:solidFill>
                <a:effectLst>
                  <a:outerShdw blurRad="38100" dist="38100" dir="2700000" algn="tl">
                    <a:srgbClr val="000000"/>
                  </a:outerShdw>
                </a:effectLst>
                <a:latin typeface="Arial"/>
                <a:cs typeface="Arial" charset="0"/>
              </a:rPr>
              <a:t>chứ nhất định không chịu mất nước</a:t>
            </a:r>
            <a:r>
              <a:rPr lang="vi-VN">
                <a:solidFill>
                  <a:srgbClr val="FF3300"/>
                </a:solidFill>
                <a:effectLst>
                  <a:outerShdw blurRad="38100" dist="38100" dir="2700000" algn="tl">
                    <a:srgbClr val="000000"/>
                  </a:outerShdw>
                </a:effectLst>
                <a:latin typeface="Arial"/>
                <a:cs typeface="Arial" charset="0"/>
              </a:rPr>
              <a:t>”</a:t>
            </a:r>
          </a:p>
        </p:txBody>
      </p:sp>
      <p:sp>
        <p:nvSpPr>
          <p:cNvPr id="21607" name="Text Box 103"/>
          <p:cNvSpPr txBox="1">
            <a:spLocks noChangeArrowheads="1"/>
          </p:cNvSpPr>
          <p:nvPr/>
        </p:nvSpPr>
        <p:spPr bwMode="auto">
          <a:xfrm>
            <a:off x="1260475" y="652463"/>
            <a:ext cx="1223963" cy="366712"/>
          </a:xfrm>
          <a:prstGeom prst="rect">
            <a:avLst/>
          </a:prstGeom>
          <a:noFill/>
          <a:ln w="9525">
            <a:noFill/>
            <a:miter lim="800000"/>
            <a:headEnd/>
            <a:tailEnd/>
          </a:ln>
        </p:spPr>
        <p:txBody>
          <a:bodyPr>
            <a:spAutoFit/>
          </a:bodyPr>
          <a:lstStyle/>
          <a:p>
            <a:pPr>
              <a:spcBef>
                <a:spcPct val="50000"/>
              </a:spcBef>
            </a:pPr>
            <a:r>
              <a:rPr lang="en-US" sz="1800" u="sng">
                <a:solidFill>
                  <a:srgbClr val="0000FF"/>
                </a:solidFill>
                <a:cs typeface="Arial" charset="0"/>
              </a:rPr>
              <a:t>Tiết 13:</a:t>
            </a:r>
          </a:p>
        </p:txBody>
      </p:sp>
      <p:sp>
        <p:nvSpPr>
          <p:cNvPr id="21608" name="Text Box 104"/>
          <p:cNvSpPr txBox="1">
            <a:spLocks noChangeArrowheads="1"/>
          </p:cNvSpPr>
          <p:nvPr/>
        </p:nvSpPr>
        <p:spPr bwMode="auto">
          <a:xfrm>
            <a:off x="0" y="1524000"/>
            <a:ext cx="7086600" cy="519113"/>
          </a:xfrm>
          <a:prstGeom prst="rect">
            <a:avLst/>
          </a:prstGeom>
          <a:noFill/>
          <a:ln w="9525">
            <a:noFill/>
            <a:miter lim="800000"/>
            <a:headEnd/>
            <a:tailEnd/>
          </a:ln>
        </p:spPr>
        <p:txBody>
          <a:bodyPr>
            <a:spAutoFit/>
          </a:bodyPr>
          <a:lstStyle/>
          <a:p>
            <a:pPr>
              <a:spcBef>
                <a:spcPct val="50000"/>
              </a:spcBef>
            </a:pPr>
            <a:r>
              <a:rPr lang="en-US">
                <a:solidFill>
                  <a:srgbClr val="660066"/>
                </a:solidFill>
              </a:rPr>
              <a:t>1. Vì sao ta phải kháng chiến toàn quốc?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607"/>
                                        </p:tgtEl>
                                        <p:attrNameLst>
                                          <p:attrName>style.visibility</p:attrName>
                                        </p:attrNameLst>
                                      </p:cBhvr>
                                      <p:to>
                                        <p:strVal val="visible"/>
                                      </p:to>
                                    </p:set>
                                    <p:anim calcmode="lin" valueType="num">
                                      <p:cBhvr additive="base">
                                        <p:cTn id="7" dur="500" fill="hold"/>
                                        <p:tgtEl>
                                          <p:spTgt spid="21607"/>
                                        </p:tgtEl>
                                        <p:attrNameLst>
                                          <p:attrName>ppt_x</p:attrName>
                                        </p:attrNameLst>
                                      </p:cBhvr>
                                      <p:tavLst>
                                        <p:tav tm="0">
                                          <p:val>
                                            <p:strVal val="0-#ppt_w/2"/>
                                          </p:val>
                                        </p:tav>
                                        <p:tav tm="100000">
                                          <p:val>
                                            <p:strVal val="#ppt_x"/>
                                          </p:val>
                                        </p:tav>
                                      </p:tavLst>
                                    </p:anim>
                                    <p:anim calcmode="lin" valueType="num">
                                      <p:cBhvr additive="base">
                                        <p:cTn id="8" dur="500" fill="hold"/>
                                        <p:tgtEl>
                                          <p:spTgt spid="21607"/>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7" presetClass="entr" presetSubtype="0" fill="hold" grpId="0" nodeType="afterEffect">
                                  <p:stCondLst>
                                    <p:cond delay="0"/>
                                  </p:stCondLst>
                                  <p:iterate type="lt">
                                    <p:tmPct val="50000"/>
                                  </p:iterate>
                                  <p:childTnLst>
                                    <p:set>
                                      <p:cBhvr>
                                        <p:cTn id="11" dur="1" fill="hold">
                                          <p:stCondLst>
                                            <p:cond delay="0"/>
                                          </p:stCondLst>
                                        </p:cTn>
                                        <p:tgtEl>
                                          <p:spTgt spid="21606"/>
                                        </p:tgtEl>
                                        <p:attrNameLst>
                                          <p:attrName>style.visibility</p:attrName>
                                        </p:attrNameLst>
                                      </p:cBhvr>
                                      <p:to>
                                        <p:strVal val="visible"/>
                                      </p:to>
                                    </p:set>
                                    <p:anim calcmode="discrete" valueType="clr">
                                      <p:cBhvr override="childStyle">
                                        <p:cTn id="12" dur="80"/>
                                        <p:tgtEl>
                                          <p:spTgt spid="21606"/>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21606"/>
                                        </p:tgtEl>
                                        <p:attrNameLst>
                                          <p:attrName>fillcolor</p:attrName>
                                        </p:attrNameLst>
                                      </p:cBhvr>
                                      <p:tavLst>
                                        <p:tav tm="0">
                                          <p:val>
                                            <p:clrVal>
                                              <a:schemeClr val="accent2"/>
                                            </p:clrVal>
                                          </p:val>
                                        </p:tav>
                                        <p:tav tm="50000">
                                          <p:val>
                                            <p:clrVal>
                                              <a:schemeClr val="hlink"/>
                                            </p:clrVal>
                                          </p:val>
                                        </p:tav>
                                      </p:tavLst>
                                    </p:anim>
                                    <p:set>
                                      <p:cBhvr>
                                        <p:cTn id="14" dur="80"/>
                                        <p:tgtEl>
                                          <p:spTgt spid="21606"/>
                                        </p:tgtEl>
                                        <p:attrNameLst>
                                          <p:attrName>fill.type</p:attrName>
                                        </p:attrNameLst>
                                      </p:cBhvr>
                                      <p:to>
                                        <p:strVal val="solid"/>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21608"/>
                                        </p:tgtEl>
                                        <p:attrNameLst>
                                          <p:attrName>style.visibility</p:attrName>
                                        </p:attrNameLst>
                                      </p:cBhvr>
                                      <p:to>
                                        <p:strVal val="visible"/>
                                      </p:to>
                                    </p:set>
                                    <p:anim calcmode="discrete" valueType="clr">
                                      <p:cBhvr override="childStyle">
                                        <p:cTn id="19" dur="80"/>
                                        <p:tgtEl>
                                          <p:spTgt spid="21608"/>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21608"/>
                                        </p:tgtEl>
                                        <p:attrNameLst>
                                          <p:attrName>fillcolor</p:attrName>
                                        </p:attrNameLst>
                                      </p:cBhvr>
                                      <p:tavLst>
                                        <p:tav tm="0">
                                          <p:val>
                                            <p:clrVal>
                                              <a:schemeClr val="accent2"/>
                                            </p:clrVal>
                                          </p:val>
                                        </p:tav>
                                        <p:tav tm="50000">
                                          <p:val>
                                            <p:clrVal>
                                              <a:schemeClr val="hlink"/>
                                            </p:clrVal>
                                          </p:val>
                                        </p:tav>
                                      </p:tavLst>
                                    </p:anim>
                                    <p:set>
                                      <p:cBhvr>
                                        <p:cTn id="21" dur="80"/>
                                        <p:tgtEl>
                                          <p:spTgt spid="2160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6" grpId="0"/>
      <p:bldP spid="21607" grpId="0"/>
      <p:bldP spid="2160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1" descr="ban do"/>
          <p:cNvPicPr>
            <a:picLocks noChangeAspect="1" noChangeArrowheads="1"/>
          </p:cNvPicPr>
          <p:nvPr/>
        </p:nvPicPr>
        <p:blipFill>
          <a:blip r:embed="rId2"/>
          <a:srcRect/>
          <a:stretch>
            <a:fillRect/>
          </a:stretch>
        </p:blipFill>
        <p:spPr bwMode="auto">
          <a:xfrm>
            <a:off x="2538413" y="-26988"/>
            <a:ext cx="4595812" cy="7620001"/>
          </a:xfrm>
          <a:prstGeom prst="rect">
            <a:avLst/>
          </a:prstGeom>
          <a:noFill/>
          <a:ln w="9525">
            <a:noFill/>
            <a:miter lim="800000"/>
            <a:headEnd/>
            <a:tailEnd/>
          </a:ln>
        </p:spPr>
      </p:pic>
      <p:sp>
        <p:nvSpPr>
          <p:cNvPr id="3114" name="Oval 42"/>
          <p:cNvSpPr>
            <a:spLocks noChangeArrowheads="1"/>
          </p:cNvSpPr>
          <p:nvPr/>
        </p:nvSpPr>
        <p:spPr bwMode="auto">
          <a:xfrm>
            <a:off x="4572000" y="1098550"/>
            <a:ext cx="144463" cy="144463"/>
          </a:xfrm>
          <a:prstGeom prst="ellipse">
            <a:avLst/>
          </a:prstGeom>
          <a:solidFill>
            <a:srgbClr val="FF0000"/>
          </a:solidFill>
          <a:ln w="9525">
            <a:solidFill>
              <a:srgbClr val="FF0000"/>
            </a:solidFill>
            <a:round/>
            <a:headEnd/>
            <a:tailEnd/>
          </a:ln>
        </p:spPr>
        <p:txBody>
          <a:bodyPr wrap="none" anchor="ctr"/>
          <a:lstStyle/>
          <a:p>
            <a:pPr algn="ctr"/>
            <a:r>
              <a:rPr lang="en-US" sz="1100">
                <a:solidFill>
                  <a:srgbClr val="FFFF00"/>
                </a:solidFill>
                <a:cs typeface="Arial" charset="0"/>
                <a:sym typeface="Wingdings" pitchFamily="2" charset="2"/>
              </a:rPr>
              <a:t></a:t>
            </a:r>
          </a:p>
        </p:txBody>
      </p:sp>
      <p:sp>
        <p:nvSpPr>
          <p:cNvPr id="3115" name="Oval 43"/>
          <p:cNvSpPr>
            <a:spLocks noChangeArrowheads="1"/>
          </p:cNvSpPr>
          <p:nvPr/>
        </p:nvSpPr>
        <p:spPr bwMode="auto">
          <a:xfrm>
            <a:off x="4957763" y="1295400"/>
            <a:ext cx="144462" cy="144463"/>
          </a:xfrm>
          <a:prstGeom prst="ellipse">
            <a:avLst/>
          </a:prstGeom>
          <a:solidFill>
            <a:srgbClr val="FF0000"/>
          </a:solidFill>
          <a:ln w="9525">
            <a:solidFill>
              <a:srgbClr val="FF0000"/>
            </a:solidFill>
            <a:round/>
            <a:headEnd/>
            <a:tailEnd/>
          </a:ln>
        </p:spPr>
        <p:txBody>
          <a:bodyPr wrap="none" anchor="ctr"/>
          <a:lstStyle/>
          <a:p>
            <a:pPr algn="ctr"/>
            <a:endParaRPr lang="en-US" sz="1100">
              <a:solidFill>
                <a:srgbClr val="FFFF00"/>
              </a:solidFill>
              <a:cs typeface="Arial" charset="0"/>
              <a:sym typeface="Wingdings" pitchFamily="2" charset="2"/>
            </a:endParaRPr>
          </a:p>
        </p:txBody>
      </p:sp>
      <p:sp>
        <p:nvSpPr>
          <p:cNvPr id="3116" name="Oval 44"/>
          <p:cNvSpPr>
            <a:spLocks noChangeArrowheads="1"/>
          </p:cNvSpPr>
          <p:nvPr/>
        </p:nvSpPr>
        <p:spPr bwMode="auto">
          <a:xfrm>
            <a:off x="4932363" y="6308725"/>
            <a:ext cx="144462" cy="144463"/>
          </a:xfrm>
          <a:prstGeom prst="ellipse">
            <a:avLst/>
          </a:prstGeom>
          <a:solidFill>
            <a:srgbClr val="FF0000"/>
          </a:solidFill>
          <a:ln w="9525">
            <a:solidFill>
              <a:srgbClr val="FF0000"/>
            </a:solidFill>
            <a:round/>
            <a:headEnd/>
            <a:tailEnd/>
          </a:ln>
        </p:spPr>
        <p:txBody>
          <a:bodyPr wrap="none" anchor="ctr"/>
          <a:lstStyle/>
          <a:p>
            <a:pPr algn="ctr"/>
            <a:endParaRPr lang="en-US" sz="1100">
              <a:solidFill>
                <a:srgbClr val="FFFF00"/>
              </a:solidFill>
              <a:cs typeface="Arial" charset="0"/>
              <a:sym typeface="Wingdings" pitchFamily="2" charset="2"/>
            </a:endParaRPr>
          </a:p>
        </p:txBody>
      </p:sp>
      <p:sp>
        <p:nvSpPr>
          <p:cNvPr id="3117" name="AutoShape 45"/>
          <p:cNvSpPr>
            <a:spLocks noChangeArrowheads="1"/>
          </p:cNvSpPr>
          <p:nvPr/>
        </p:nvSpPr>
        <p:spPr bwMode="auto">
          <a:xfrm>
            <a:off x="6588125" y="4508500"/>
            <a:ext cx="2555875" cy="1873250"/>
          </a:xfrm>
          <a:prstGeom prst="wedgeEllipseCallout">
            <a:avLst>
              <a:gd name="adj1" fmla="val -108819"/>
              <a:gd name="adj2" fmla="val 46611"/>
            </a:avLst>
          </a:prstGeom>
          <a:solidFill>
            <a:srgbClr val="FF0000"/>
          </a:solidFill>
          <a:ln w="9525">
            <a:noFill/>
            <a:miter lim="800000"/>
            <a:headEnd/>
            <a:tailEnd/>
          </a:ln>
        </p:spPr>
        <p:txBody>
          <a:bodyPr lIns="0" tIns="0" rIns="0" bIns="0"/>
          <a:lstStyle/>
          <a:p>
            <a:pPr algn="ctr" eaLnBrk="0" hangingPunct="0">
              <a:spcBef>
                <a:spcPct val="50000"/>
              </a:spcBef>
            </a:pPr>
            <a:r>
              <a:rPr lang="en-US" sz="2000">
                <a:solidFill>
                  <a:schemeClr val="bg1"/>
                </a:solidFill>
                <a:cs typeface="Arial" charset="0"/>
              </a:rPr>
              <a:t>Thực dân Pháp gây chiến ở Sài Gòn </a:t>
            </a:r>
            <a:r>
              <a:rPr lang="en-US" sz="2400">
                <a:solidFill>
                  <a:schemeClr val="bg1"/>
                </a:solidFill>
                <a:cs typeface="Arial" charset="0"/>
              </a:rPr>
              <a:t>-</a:t>
            </a:r>
            <a:r>
              <a:rPr lang="en-US" sz="2400">
                <a:cs typeface="Arial" charset="0"/>
              </a:rPr>
              <a:t> </a:t>
            </a:r>
            <a:r>
              <a:rPr lang="en-US" sz="2000">
                <a:solidFill>
                  <a:srgbClr val="FFFF00"/>
                </a:solidFill>
                <a:cs typeface="Arial" charset="0"/>
              </a:rPr>
              <a:t>1946</a:t>
            </a:r>
          </a:p>
        </p:txBody>
      </p:sp>
      <p:sp>
        <p:nvSpPr>
          <p:cNvPr id="3118" name="AutoShape 46"/>
          <p:cNvSpPr>
            <a:spLocks noChangeArrowheads="1"/>
          </p:cNvSpPr>
          <p:nvPr/>
        </p:nvSpPr>
        <p:spPr bwMode="auto">
          <a:xfrm>
            <a:off x="5940425" y="404813"/>
            <a:ext cx="2879725" cy="1873250"/>
          </a:xfrm>
          <a:prstGeom prst="wedgeEllipseCallout">
            <a:avLst>
              <a:gd name="adj1" fmla="val -78722"/>
              <a:gd name="adj2" fmla="val 1019"/>
            </a:avLst>
          </a:prstGeom>
          <a:solidFill>
            <a:srgbClr val="FF0000"/>
          </a:solidFill>
          <a:ln w="9525">
            <a:noFill/>
            <a:miter lim="800000"/>
            <a:headEnd/>
            <a:tailEnd/>
          </a:ln>
        </p:spPr>
        <p:txBody>
          <a:bodyPr lIns="0" tIns="0" rIns="0" bIns="0"/>
          <a:lstStyle/>
          <a:p>
            <a:pPr eaLnBrk="0" hangingPunct="0">
              <a:spcBef>
                <a:spcPct val="50000"/>
              </a:spcBef>
            </a:pPr>
            <a:r>
              <a:rPr lang="en-US" sz="2000">
                <a:solidFill>
                  <a:srgbClr val="FFFF00"/>
                </a:solidFill>
                <a:cs typeface="Arial" charset="0"/>
              </a:rPr>
              <a:t>23-11-1946</a:t>
            </a:r>
            <a:r>
              <a:rPr lang="en-US" sz="2000">
                <a:solidFill>
                  <a:schemeClr val="bg1"/>
                </a:solidFill>
                <a:cs typeface="Arial" charset="0"/>
              </a:rPr>
              <a:t>, quân  Pháp đánh chiếm  ở Hải Phòng.</a:t>
            </a:r>
          </a:p>
        </p:txBody>
      </p:sp>
      <p:sp>
        <p:nvSpPr>
          <p:cNvPr id="3119" name="AutoShape 47"/>
          <p:cNvSpPr>
            <a:spLocks noChangeArrowheads="1"/>
          </p:cNvSpPr>
          <p:nvPr/>
        </p:nvSpPr>
        <p:spPr bwMode="auto">
          <a:xfrm>
            <a:off x="179388" y="611188"/>
            <a:ext cx="4727575" cy="6742112"/>
          </a:xfrm>
          <a:prstGeom prst="irregularSeal1">
            <a:avLst/>
          </a:prstGeom>
          <a:solidFill>
            <a:srgbClr val="FF0000"/>
          </a:solidFill>
          <a:ln w="9525">
            <a:noFill/>
            <a:miter lim="800000"/>
            <a:headEnd/>
            <a:tailEnd/>
          </a:ln>
        </p:spPr>
        <p:txBody>
          <a:bodyPr>
            <a:spAutoFit/>
          </a:bodyPr>
          <a:lstStyle/>
          <a:p>
            <a:pPr eaLnBrk="0" hangingPunct="0">
              <a:spcBef>
                <a:spcPct val="50000"/>
              </a:spcBef>
            </a:pPr>
            <a:r>
              <a:rPr lang="en-US" sz="2000">
                <a:solidFill>
                  <a:srgbClr val="FFFF00"/>
                </a:solidFill>
                <a:cs typeface="Arial" charset="0"/>
              </a:rPr>
              <a:t>18-12-1946, </a:t>
            </a:r>
          </a:p>
          <a:p>
            <a:pPr eaLnBrk="0" hangingPunct="0">
              <a:spcBef>
                <a:spcPct val="50000"/>
              </a:spcBef>
            </a:pPr>
            <a:r>
              <a:rPr lang="en-US" sz="2000">
                <a:solidFill>
                  <a:schemeClr val="bg1"/>
                </a:solidFill>
                <a:cs typeface="Arial" charset="0"/>
              </a:rPr>
              <a:t>Pháp gửi tối  hậu thư cho Chính phủ ta đòi giải tán lực lượng tự vệ và giao quyền kiểm soát cho chúng.</a:t>
            </a:r>
            <a:endParaRPr lang="en-US" sz="2000">
              <a:solidFill>
                <a:schemeClr val="bg1"/>
              </a:solidFill>
              <a:latin typeface="Times New Roman" pitchFamily="18" charset="0"/>
              <a:cs typeface="Arial" charset="0"/>
            </a:endParaRPr>
          </a:p>
        </p:txBody>
      </p:sp>
      <p:sp>
        <p:nvSpPr>
          <p:cNvPr id="3120" name="AutoShape 48"/>
          <p:cNvSpPr>
            <a:spLocks noChangeArrowheads="1"/>
          </p:cNvSpPr>
          <p:nvPr/>
        </p:nvSpPr>
        <p:spPr bwMode="auto">
          <a:xfrm flipH="1">
            <a:off x="0" y="620713"/>
            <a:ext cx="3492500" cy="1873250"/>
          </a:xfrm>
          <a:prstGeom prst="wedgeEllipseCallout">
            <a:avLst>
              <a:gd name="adj1" fmla="val -80458"/>
              <a:gd name="adj2" fmla="val -19917"/>
            </a:avLst>
          </a:prstGeom>
          <a:solidFill>
            <a:srgbClr val="FF0000"/>
          </a:solidFill>
          <a:ln w="9525">
            <a:noFill/>
            <a:miter lim="800000"/>
            <a:headEnd/>
            <a:tailEnd/>
          </a:ln>
        </p:spPr>
        <p:txBody>
          <a:bodyPr lIns="0" tIns="0" rIns="0" bIns="0"/>
          <a:lstStyle/>
          <a:p>
            <a:pPr algn="ctr" eaLnBrk="0" hangingPunct="0">
              <a:spcBef>
                <a:spcPct val="50000"/>
              </a:spcBef>
            </a:pPr>
            <a:r>
              <a:rPr lang="en-US" sz="2000">
                <a:solidFill>
                  <a:srgbClr val="FFFF00"/>
                </a:solidFill>
                <a:cs typeface="Arial" charset="0"/>
              </a:rPr>
              <a:t>17-12-1946</a:t>
            </a:r>
            <a:r>
              <a:rPr lang="en-US" sz="2000">
                <a:solidFill>
                  <a:schemeClr val="bg1"/>
                </a:solidFill>
                <a:cs typeface="Arial" charset="0"/>
              </a:rPr>
              <a:t>, quân Pháp bắn phá một số khu phố ở Hà Nội</a:t>
            </a:r>
            <a:endParaRPr lang="en-US" sz="2000" b="0">
              <a:solidFill>
                <a:schemeClr val="bg1"/>
              </a:solidFill>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repeatCount="5000" fill="hold" grpId="0" nodeType="clickEffect">
                                  <p:stCondLst>
                                    <p:cond delay="0"/>
                                  </p:stCondLst>
                                  <p:childTnLst>
                                    <p:set>
                                      <p:cBhvr>
                                        <p:cTn id="6" dur="1" fill="hold">
                                          <p:stCondLst>
                                            <p:cond delay="0"/>
                                          </p:stCondLst>
                                        </p:cTn>
                                        <p:tgtEl>
                                          <p:spTgt spid="3116"/>
                                        </p:tgtEl>
                                        <p:attrNameLst>
                                          <p:attrName>style.visibility</p:attrName>
                                        </p:attrNameLst>
                                      </p:cBhvr>
                                      <p:to>
                                        <p:strVal val="visible"/>
                                      </p:to>
                                    </p:set>
                                    <p:anim calcmode="lin" valueType="num">
                                      <p:cBhvr>
                                        <p:cTn id="7" dur="500" fill="hold"/>
                                        <p:tgtEl>
                                          <p:spTgt spid="3116"/>
                                        </p:tgtEl>
                                        <p:attrNameLst>
                                          <p:attrName>ppt_w</p:attrName>
                                        </p:attrNameLst>
                                      </p:cBhvr>
                                      <p:tavLst>
                                        <p:tav tm="0">
                                          <p:val>
                                            <p:fltVal val="0"/>
                                          </p:val>
                                        </p:tav>
                                        <p:tav tm="100000">
                                          <p:val>
                                            <p:strVal val="#ppt_w"/>
                                          </p:val>
                                        </p:tav>
                                      </p:tavLst>
                                    </p:anim>
                                    <p:anim calcmode="lin" valueType="num">
                                      <p:cBhvr>
                                        <p:cTn id="8" dur="500" fill="hold"/>
                                        <p:tgtEl>
                                          <p:spTgt spid="3116"/>
                                        </p:tgtEl>
                                        <p:attrNameLst>
                                          <p:attrName>ppt_h</p:attrName>
                                        </p:attrNameLst>
                                      </p:cBhvr>
                                      <p:tavLst>
                                        <p:tav tm="0">
                                          <p:val>
                                            <p:fltVal val="0"/>
                                          </p:val>
                                        </p:tav>
                                        <p:tav tm="100000">
                                          <p:val>
                                            <p:strVal val="#ppt_h"/>
                                          </p:val>
                                        </p:tav>
                                      </p:tavLst>
                                    </p:anim>
                                  </p:childTnLst>
                                </p:cTn>
                              </p:par>
                              <p:par>
                                <p:cTn id="9" presetID="18" presetClass="entr" presetSubtype="12" fill="hold" grpId="0" nodeType="withEffect">
                                  <p:stCondLst>
                                    <p:cond delay="0"/>
                                  </p:stCondLst>
                                  <p:childTnLst>
                                    <p:set>
                                      <p:cBhvr>
                                        <p:cTn id="10" dur="1" fill="hold">
                                          <p:stCondLst>
                                            <p:cond delay="0"/>
                                          </p:stCondLst>
                                        </p:cTn>
                                        <p:tgtEl>
                                          <p:spTgt spid="3117"/>
                                        </p:tgtEl>
                                        <p:attrNameLst>
                                          <p:attrName>style.visibility</p:attrName>
                                        </p:attrNameLst>
                                      </p:cBhvr>
                                      <p:to>
                                        <p:strVal val="visible"/>
                                      </p:to>
                                    </p:set>
                                    <p:animEffect transition="in" filter="strips(downLeft)">
                                      <p:cBhvr>
                                        <p:cTn id="11" dur="2000"/>
                                        <p:tgtEl>
                                          <p:spTgt spid="3117"/>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3" presetClass="entr" presetSubtype="16" repeatCount="5000" fill="hold" grpId="0" nodeType="clickEffect">
                                  <p:stCondLst>
                                    <p:cond delay="0"/>
                                  </p:stCondLst>
                                  <p:childTnLst>
                                    <p:set>
                                      <p:cBhvr>
                                        <p:cTn id="15" dur="1" fill="hold">
                                          <p:stCondLst>
                                            <p:cond delay="0"/>
                                          </p:stCondLst>
                                        </p:cTn>
                                        <p:tgtEl>
                                          <p:spTgt spid="3115"/>
                                        </p:tgtEl>
                                        <p:attrNameLst>
                                          <p:attrName>style.visibility</p:attrName>
                                        </p:attrNameLst>
                                      </p:cBhvr>
                                      <p:to>
                                        <p:strVal val="visible"/>
                                      </p:to>
                                    </p:set>
                                    <p:anim calcmode="lin" valueType="num">
                                      <p:cBhvr>
                                        <p:cTn id="16" dur="500" fill="hold"/>
                                        <p:tgtEl>
                                          <p:spTgt spid="3115"/>
                                        </p:tgtEl>
                                        <p:attrNameLst>
                                          <p:attrName>ppt_w</p:attrName>
                                        </p:attrNameLst>
                                      </p:cBhvr>
                                      <p:tavLst>
                                        <p:tav tm="0">
                                          <p:val>
                                            <p:fltVal val="0"/>
                                          </p:val>
                                        </p:tav>
                                        <p:tav tm="100000">
                                          <p:val>
                                            <p:strVal val="#ppt_w"/>
                                          </p:val>
                                        </p:tav>
                                      </p:tavLst>
                                    </p:anim>
                                    <p:anim calcmode="lin" valueType="num">
                                      <p:cBhvr>
                                        <p:cTn id="17" dur="500" fill="hold"/>
                                        <p:tgtEl>
                                          <p:spTgt spid="3115"/>
                                        </p:tgtEl>
                                        <p:attrNameLst>
                                          <p:attrName>ppt_h</p:attrName>
                                        </p:attrNameLst>
                                      </p:cBhvr>
                                      <p:tavLst>
                                        <p:tav tm="0">
                                          <p:val>
                                            <p:fltVal val="0"/>
                                          </p:val>
                                        </p:tav>
                                        <p:tav tm="100000">
                                          <p:val>
                                            <p:strVal val="#ppt_h"/>
                                          </p:val>
                                        </p:tav>
                                      </p:tavLst>
                                    </p:anim>
                                  </p:childTnLst>
                                </p:cTn>
                              </p:par>
                              <p:par>
                                <p:cTn id="18" presetID="18" presetClass="entr" presetSubtype="12" fill="hold" grpId="0" nodeType="withEffect">
                                  <p:stCondLst>
                                    <p:cond delay="0"/>
                                  </p:stCondLst>
                                  <p:childTnLst>
                                    <p:set>
                                      <p:cBhvr>
                                        <p:cTn id="19" dur="1" fill="hold">
                                          <p:stCondLst>
                                            <p:cond delay="0"/>
                                          </p:stCondLst>
                                        </p:cTn>
                                        <p:tgtEl>
                                          <p:spTgt spid="3118"/>
                                        </p:tgtEl>
                                        <p:attrNameLst>
                                          <p:attrName>style.visibility</p:attrName>
                                        </p:attrNameLst>
                                      </p:cBhvr>
                                      <p:to>
                                        <p:strVal val="visible"/>
                                      </p:to>
                                    </p:set>
                                    <p:animEffect transition="in" filter="strips(downLeft)">
                                      <p:cBhvr>
                                        <p:cTn id="20" dur="2000"/>
                                        <p:tgtEl>
                                          <p:spTgt spid="3118"/>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repeatCount="5000" fill="hold" grpId="0" nodeType="clickEffect">
                                  <p:stCondLst>
                                    <p:cond delay="0"/>
                                  </p:stCondLst>
                                  <p:childTnLst>
                                    <p:set>
                                      <p:cBhvr>
                                        <p:cTn id="24" dur="1" fill="hold">
                                          <p:stCondLst>
                                            <p:cond delay="0"/>
                                          </p:stCondLst>
                                        </p:cTn>
                                        <p:tgtEl>
                                          <p:spTgt spid="3114"/>
                                        </p:tgtEl>
                                        <p:attrNameLst>
                                          <p:attrName>style.visibility</p:attrName>
                                        </p:attrNameLst>
                                      </p:cBhvr>
                                      <p:to>
                                        <p:strVal val="visible"/>
                                      </p:to>
                                    </p:set>
                                    <p:animEffect transition="in" filter="box(in)">
                                      <p:cBhvr>
                                        <p:cTn id="25" dur="500"/>
                                        <p:tgtEl>
                                          <p:spTgt spid="3114"/>
                                        </p:tgtEl>
                                      </p:cBhvr>
                                    </p:animEffect>
                                  </p:childTnLst>
                                </p:cTn>
                              </p:par>
                              <p:par>
                                <p:cTn id="26" presetID="18" presetClass="entr" presetSubtype="6" fill="hold" grpId="0" nodeType="withEffect">
                                  <p:stCondLst>
                                    <p:cond delay="0"/>
                                  </p:stCondLst>
                                  <p:childTnLst>
                                    <p:set>
                                      <p:cBhvr>
                                        <p:cTn id="27" dur="1" fill="hold">
                                          <p:stCondLst>
                                            <p:cond delay="0"/>
                                          </p:stCondLst>
                                        </p:cTn>
                                        <p:tgtEl>
                                          <p:spTgt spid="3120"/>
                                        </p:tgtEl>
                                        <p:attrNameLst>
                                          <p:attrName>style.visibility</p:attrName>
                                        </p:attrNameLst>
                                      </p:cBhvr>
                                      <p:to>
                                        <p:strVal val="visible"/>
                                      </p:to>
                                    </p:set>
                                    <p:animEffect transition="in" filter="strips(downRight)">
                                      <p:cBhvr>
                                        <p:cTn id="28" dur="2000"/>
                                        <p:tgtEl>
                                          <p:spTgt spid="312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8" presetClass="entr" presetSubtype="12" fill="hold" grpId="0" nodeType="clickEffect">
                                  <p:stCondLst>
                                    <p:cond delay="0"/>
                                  </p:stCondLst>
                                  <p:childTnLst>
                                    <p:set>
                                      <p:cBhvr>
                                        <p:cTn id="32" dur="1" fill="hold">
                                          <p:stCondLst>
                                            <p:cond delay="0"/>
                                          </p:stCondLst>
                                        </p:cTn>
                                        <p:tgtEl>
                                          <p:spTgt spid="3119"/>
                                        </p:tgtEl>
                                        <p:attrNameLst>
                                          <p:attrName>style.visibility</p:attrName>
                                        </p:attrNameLst>
                                      </p:cBhvr>
                                      <p:to>
                                        <p:strVal val="visible"/>
                                      </p:to>
                                    </p:set>
                                    <p:animEffect transition="in" filter="strips(downLeft)">
                                      <p:cBhvr>
                                        <p:cTn id="33" dur="500"/>
                                        <p:tgtEl>
                                          <p:spTgt spid="31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4" grpId="0" animBg="1"/>
      <p:bldP spid="3115" grpId="0" animBg="1"/>
      <p:bldP spid="3116" grpId="0" animBg="1"/>
      <p:bldP spid="3117" grpId="0" animBg="1"/>
      <p:bldP spid="3118" grpId="0" animBg="1"/>
      <p:bldP spid="3119" grpId="0" animBg="1"/>
      <p:bldP spid="312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19"/>
          <p:cNvSpPr txBox="1">
            <a:spLocks noChangeArrowheads="1"/>
          </p:cNvSpPr>
          <p:nvPr/>
        </p:nvSpPr>
        <p:spPr bwMode="auto">
          <a:xfrm>
            <a:off x="2197100" y="20638"/>
            <a:ext cx="4751388" cy="369887"/>
          </a:xfrm>
          <a:prstGeom prst="rect">
            <a:avLst/>
          </a:prstGeom>
          <a:noFill/>
          <a:ln w="9525">
            <a:noFill/>
            <a:miter lim="800000"/>
            <a:headEnd/>
            <a:tailEnd/>
          </a:ln>
        </p:spPr>
        <p:txBody>
          <a:bodyPr>
            <a:spAutoFit/>
          </a:bodyPr>
          <a:lstStyle/>
          <a:p>
            <a:pPr algn="ctr"/>
            <a:r>
              <a:rPr lang="en-US" sz="1800">
                <a:solidFill>
                  <a:srgbClr val="CC0099"/>
                </a:solidFill>
                <a:cs typeface="Arial" charset="0"/>
              </a:rPr>
              <a:t>L</a:t>
            </a:r>
            <a:r>
              <a:rPr lang="vi-VN" sz="1800">
                <a:solidFill>
                  <a:srgbClr val="CC0099"/>
                </a:solidFill>
                <a:cs typeface="Arial" charset="0"/>
              </a:rPr>
              <a:t>ị</a:t>
            </a:r>
            <a:r>
              <a:rPr lang="en-US" sz="1800">
                <a:solidFill>
                  <a:srgbClr val="CC0099"/>
                </a:solidFill>
                <a:cs typeface="Arial" charset="0"/>
              </a:rPr>
              <a:t>ch s</a:t>
            </a:r>
            <a:r>
              <a:rPr lang="vi-VN" sz="1800">
                <a:solidFill>
                  <a:srgbClr val="CC0099"/>
                </a:solidFill>
                <a:cs typeface="Arial" charset="0"/>
              </a:rPr>
              <a:t>ử</a:t>
            </a:r>
          </a:p>
        </p:txBody>
      </p:sp>
      <p:sp>
        <p:nvSpPr>
          <p:cNvPr id="5123" name="Text Box 20"/>
          <p:cNvSpPr txBox="1">
            <a:spLocks noChangeArrowheads="1"/>
          </p:cNvSpPr>
          <p:nvPr/>
        </p:nvSpPr>
        <p:spPr bwMode="auto">
          <a:xfrm>
            <a:off x="0" y="1524000"/>
            <a:ext cx="7086600" cy="461963"/>
          </a:xfrm>
          <a:prstGeom prst="rect">
            <a:avLst/>
          </a:prstGeom>
          <a:noFill/>
          <a:ln w="9525">
            <a:noFill/>
            <a:miter lim="800000"/>
            <a:headEnd/>
            <a:tailEnd/>
          </a:ln>
        </p:spPr>
        <p:txBody>
          <a:bodyPr>
            <a:spAutoFit/>
          </a:bodyPr>
          <a:lstStyle/>
          <a:p>
            <a:pPr>
              <a:spcBef>
                <a:spcPct val="50000"/>
              </a:spcBef>
            </a:pPr>
            <a:r>
              <a:rPr lang="en-US" sz="2400">
                <a:solidFill>
                  <a:srgbClr val="660066"/>
                </a:solidFill>
              </a:rPr>
              <a:t>1. Vì sao ta phải kháng chiến toàn quốc?</a:t>
            </a:r>
          </a:p>
        </p:txBody>
      </p:sp>
      <p:sp>
        <p:nvSpPr>
          <p:cNvPr id="28694" name="Text Box 22"/>
          <p:cNvSpPr txBox="1">
            <a:spLocks noChangeArrowheads="1"/>
          </p:cNvSpPr>
          <p:nvPr/>
        </p:nvSpPr>
        <p:spPr bwMode="auto">
          <a:xfrm>
            <a:off x="381000" y="2057400"/>
            <a:ext cx="8305800" cy="1200150"/>
          </a:xfrm>
          <a:prstGeom prst="rect">
            <a:avLst/>
          </a:prstGeom>
          <a:noFill/>
          <a:ln w="9525">
            <a:noFill/>
            <a:miter lim="800000"/>
            <a:headEnd/>
            <a:tailEnd/>
          </a:ln>
        </p:spPr>
        <p:txBody>
          <a:bodyPr>
            <a:spAutoFit/>
          </a:bodyPr>
          <a:lstStyle/>
          <a:p>
            <a:pPr>
              <a:spcBef>
                <a:spcPct val="50000"/>
              </a:spcBef>
            </a:pPr>
            <a:r>
              <a:rPr lang="en-US" sz="2400"/>
              <a:t>– Trước thái độ khiêu khích của thực dân Pháp, để bảo vệ nền độc lập dân tộc, nhân dân ta buộc phải cầm súng đứng lên kháng chiến chống Pháp.</a:t>
            </a:r>
          </a:p>
        </p:txBody>
      </p:sp>
      <p:sp>
        <p:nvSpPr>
          <p:cNvPr id="28695" name="Text Box 23"/>
          <p:cNvSpPr txBox="1">
            <a:spLocks noChangeArrowheads="1"/>
          </p:cNvSpPr>
          <p:nvPr/>
        </p:nvSpPr>
        <p:spPr bwMode="auto">
          <a:xfrm>
            <a:off x="1258888" y="549275"/>
            <a:ext cx="6553200" cy="830263"/>
          </a:xfrm>
          <a:prstGeom prst="rect">
            <a:avLst/>
          </a:prstGeom>
          <a:noFill/>
          <a:ln w="9525">
            <a:noFill/>
            <a:miter lim="800000"/>
            <a:headEnd/>
            <a:tailEnd/>
          </a:ln>
          <a:effectLst/>
        </p:spPr>
        <p:txBody>
          <a:bodyPr>
            <a:spAutoFit/>
          </a:bodyPr>
          <a:lstStyle/>
          <a:p>
            <a:pPr algn="ctr">
              <a:defRPr/>
            </a:pPr>
            <a:r>
              <a:rPr lang="en-US" sz="2400">
                <a:solidFill>
                  <a:srgbClr val="FF3300"/>
                </a:solidFill>
                <a:effectLst>
                  <a:outerShdw blurRad="38100" dist="38100" dir="2700000" algn="tl">
                    <a:srgbClr val="000000"/>
                  </a:outerShdw>
                </a:effectLst>
                <a:latin typeface="Arial"/>
                <a:cs typeface="Arial" charset="0"/>
              </a:rPr>
              <a:t>“Thà hy sinh tất cả,</a:t>
            </a:r>
          </a:p>
          <a:p>
            <a:pPr algn="ctr">
              <a:defRPr/>
            </a:pPr>
            <a:r>
              <a:rPr lang="en-US" sz="2400">
                <a:solidFill>
                  <a:srgbClr val="FF3300"/>
                </a:solidFill>
                <a:effectLst>
                  <a:outerShdw blurRad="38100" dist="38100" dir="2700000" algn="tl">
                    <a:srgbClr val="000000"/>
                  </a:outerShdw>
                </a:effectLst>
                <a:latin typeface="Arial"/>
                <a:cs typeface="Arial" charset="0"/>
              </a:rPr>
              <a:t>chứ nhất định không chịu mất nước</a:t>
            </a:r>
            <a:r>
              <a:rPr lang="vi-VN" sz="2400">
                <a:solidFill>
                  <a:srgbClr val="FF3300"/>
                </a:solidFill>
                <a:effectLst>
                  <a:outerShdw blurRad="38100" dist="38100" dir="2700000" algn="tl">
                    <a:srgbClr val="000000"/>
                  </a:outerShdw>
                </a:effectLst>
                <a:latin typeface="Arial"/>
                <a:cs typeface="Arial" charset="0"/>
              </a:rPr>
              <a:t>”</a:t>
            </a:r>
          </a:p>
        </p:txBody>
      </p:sp>
      <p:sp>
        <p:nvSpPr>
          <p:cNvPr id="5126" name="Text Box 24"/>
          <p:cNvSpPr txBox="1">
            <a:spLocks noChangeArrowheads="1"/>
          </p:cNvSpPr>
          <p:nvPr/>
        </p:nvSpPr>
        <p:spPr bwMode="auto">
          <a:xfrm>
            <a:off x="1260475" y="652463"/>
            <a:ext cx="1223963" cy="338137"/>
          </a:xfrm>
          <a:prstGeom prst="rect">
            <a:avLst/>
          </a:prstGeom>
          <a:noFill/>
          <a:ln w="9525">
            <a:noFill/>
            <a:miter lim="800000"/>
            <a:headEnd/>
            <a:tailEnd/>
          </a:ln>
        </p:spPr>
        <p:txBody>
          <a:bodyPr>
            <a:spAutoFit/>
          </a:bodyPr>
          <a:lstStyle/>
          <a:p>
            <a:pPr>
              <a:spcBef>
                <a:spcPct val="50000"/>
              </a:spcBef>
            </a:pPr>
            <a:r>
              <a:rPr lang="en-US" sz="1600" u="sng">
                <a:solidFill>
                  <a:srgbClr val="0000FF"/>
                </a:solidFill>
                <a:cs typeface="Arial" charset="0"/>
              </a:rPr>
              <a:t>Tiết 13: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28694"/>
                                        </p:tgtEl>
                                        <p:attrNameLst>
                                          <p:attrName>style.visibility</p:attrName>
                                        </p:attrNameLst>
                                      </p:cBhvr>
                                      <p:to>
                                        <p:strVal val="visible"/>
                                      </p:to>
                                    </p:set>
                                    <p:anim calcmode="discrete" valueType="clr">
                                      <p:cBhvr override="childStyle">
                                        <p:cTn id="7" dur="80"/>
                                        <p:tgtEl>
                                          <p:spTgt spid="2869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8694"/>
                                        </p:tgtEl>
                                        <p:attrNameLst>
                                          <p:attrName>fillcolor</p:attrName>
                                        </p:attrNameLst>
                                      </p:cBhvr>
                                      <p:tavLst>
                                        <p:tav tm="0">
                                          <p:val>
                                            <p:clrVal>
                                              <a:schemeClr val="accent2"/>
                                            </p:clrVal>
                                          </p:val>
                                        </p:tav>
                                        <p:tav tm="50000">
                                          <p:val>
                                            <p:clrVal>
                                              <a:schemeClr val="hlink"/>
                                            </p:clrVal>
                                          </p:val>
                                        </p:tav>
                                      </p:tavLst>
                                    </p:anim>
                                    <p:set>
                                      <p:cBhvr>
                                        <p:cTn id="9" dur="80"/>
                                        <p:tgtEl>
                                          <p:spTgt spid="2869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9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714" name="Loi keu goi5.wmv">
            <a:hlinkClick r:id="" action="ppaction://media"/>
          </p:cNvPr>
          <p:cNvPicPr>
            <a:picLocks noRot="1" noChangeAspect="1" noChangeArrowheads="1"/>
          </p:cNvPicPr>
          <p:nvPr>
            <p:ph/>
            <a:videoFile r:link="rId1"/>
          </p:nvPr>
        </p:nvPicPr>
        <p:blipFill>
          <a:blip r:embed="rId3">
            <a:clrChange>
              <a:clrFrom>
                <a:srgbClr val="000000"/>
              </a:clrFrom>
              <a:clrTo>
                <a:srgbClr val="000000">
                  <a:alpha val="0"/>
                </a:srgbClr>
              </a:clrTo>
            </a:clrChange>
          </a:blip>
          <a:srcRect/>
          <a:stretch>
            <a:fillRect/>
          </a:stretch>
        </p:blipFill>
        <p:spPr>
          <a:xfrm>
            <a:off x="2984500" y="6324600"/>
            <a:ext cx="3048000" cy="457200"/>
          </a:xfrm>
        </p:spPr>
      </p:pic>
      <p:sp>
        <p:nvSpPr>
          <p:cNvPr id="6147" name="Text Box 2"/>
          <p:cNvSpPr txBox="1">
            <a:spLocks noChangeArrowheads="1"/>
          </p:cNvSpPr>
          <p:nvPr/>
        </p:nvSpPr>
        <p:spPr bwMode="auto">
          <a:xfrm>
            <a:off x="2197100" y="20638"/>
            <a:ext cx="4751388" cy="400050"/>
          </a:xfrm>
          <a:prstGeom prst="rect">
            <a:avLst/>
          </a:prstGeom>
          <a:noFill/>
          <a:ln w="9525">
            <a:noFill/>
            <a:miter lim="800000"/>
            <a:headEnd/>
            <a:tailEnd/>
          </a:ln>
        </p:spPr>
        <p:txBody>
          <a:bodyPr>
            <a:spAutoFit/>
          </a:bodyPr>
          <a:lstStyle/>
          <a:p>
            <a:pPr algn="ctr"/>
            <a:r>
              <a:rPr lang="en-US" sz="2000">
                <a:solidFill>
                  <a:srgbClr val="CC0099"/>
                </a:solidFill>
                <a:cs typeface="Arial" charset="0"/>
              </a:rPr>
              <a:t>L</a:t>
            </a:r>
            <a:r>
              <a:rPr lang="vi-VN" sz="2000">
                <a:solidFill>
                  <a:srgbClr val="CC0099"/>
                </a:solidFill>
                <a:cs typeface="Arial" charset="0"/>
              </a:rPr>
              <a:t>ị</a:t>
            </a:r>
            <a:r>
              <a:rPr lang="en-US" sz="2000">
                <a:solidFill>
                  <a:srgbClr val="CC0099"/>
                </a:solidFill>
                <a:cs typeface="Arial" charset="0"/>
              </a:rPr>
              <a:t>ch s</a:t>
            </a:r>
            <a:r>
              <a:rPr lang="vi-VN" sz="2000">
                <a:solidFill>
                  <a:srgbClr val="CC0099"/>
                </a:solidFill>
                <a:cs typeface="Arial" charset="0"/>
              </a:rPr>
              <a:t>ử</a:t>
            </a:r>
          </a:p>
        </p:txBody>
      </p:sp>
      <p:sp>
        <p:nvSpPr>
          <p:cNvPr id="6148" name="Text Box 3"/>
          <p:cNvSpPr txBox="1">
            <a:spLocks noChangeArrowheads="1"/>
          </p:cNvSpPr>
          <p:nvPr/>
        </p:nvSpPr>
        <p:spPr bwMode="auto">
          <a:xfrm>
            <a:off x="0" y="1524000"/>
            <a:ext cx="7086600" cy="519113"/>
          </a:xfrm>
          <a:prstGeom prst="rect">
            <a:avLst/>
          </a:prstGeom>
          <a:noFill/>
          <a:ln w="9525">
            <a:noFill/>
            <a:miter lim="800000"/>
            <a:headEnd/>
            <a:tailEnd/>
          </a:ln>
        </p:spPr>
        <p:txBody>
          <a:bodyPr>
            <a:spAutoFit/>
          </a:bodyPr>
          <a:lstStyle/>
          <a:p>
            <a:pPr>
              <a:spcBef>
                <a:spcPct val="50000"/>
              </a:spcBef>
            </a:pPr>
            <a:r>
              <a:rPr lang="en-US">
                <a:solidFill>
                  <a:srgbClr val="660066"/>
                </a:solidFill>
              </a:rPr>
              <a:t>1. Vì sao ta phải kháng chiến toàn quốc?</a:t>
            </a:r>
          </a:p>
        </p:txBody>
      </p:sp>
      <p:sp>
        <p:nvSpPr>
          <p:cNvPr id="29701" name="Text Box 5"/>
          <p:cNvSpPr txBox="1">
            <a:spLocks noChangeArrowheads="1"/>
          </p:cNvSpPr>
          <p:nvPr/>
        </p:nvSpPr>
        <p:spPr bwMode="auto">
          <a:xfrm>
            <a:off x="1258888" y="549275"/>
            <a:ext cx="6553200" cy="946150"/>
          </a:xfrm>
          <a:prstGeom prst="rect">
            <a:avLst/>
          </a:prstGeom>
          <a:noFill/>
          <a:ln w="9525">
            <a:noFill/>
            <a:miter lim="800000"/>
            <a:headEnd/>
            <a:tailEnd/>
          </a:ln>
          <a:effectLst/>
        </p:spPr>
        <p:txBody>
          <a:bodyPr>
            <a:spAutoFit/>
          </a:bodyPr>
          <a:lstStyle/>
          <a:p>
            <a:pPr algn="ctr">
              <a:defRPr/>
            </a:pPr>
            <a:r>
              <a:rPr lang="en-US">
                <a:solidFill>
                  <a:srgbClr val="FF3300"/>
                </a:solidFill>
                <a:effectLst>
                  <a:outerShdw blurRad="38100" dist="38100" dir="2700000" algn="tl">
                    <a:srgbClr val="000000"/>
                  </a:outerShdw>
                </a:effectLst>
                <a:latin typeface="Arial"/>
                <a:cs typeface="Arial" charset="0"/>
              </a:rPr>
              <a:t>“Thà hy sinh tất cả,</a:t>
            </a:r>
          </a:p>
          <a:p>
            <a:pPr algn="ctr">
              <a:defRPr/>
            </a:pPr>
            <a:r>
              <a:rPr lang="en-US">
                <a:solidFill>
                  <a:srgbClr val="FF3300"/>
                </a:solidFill>
                <a:effectLst>
                  <a:outerShdw blurRad="38100" dist="38100" dir="2700000" algn="tl">
                    <a:srgbClr val="000000"/>
                  </a:outerShdw>
                </a:effectLst>
                <a:latin typeface="Arial"/>
                <a:cs typeface="Arial" charset="0"/>
              </a:rPr>
              <a:t>chứ nhất định không chịu mất nước</a:t>
            </a:r>
            <a:r>
              <a:rPr lang="vi-VN">
                <a:solidFill>
                  <a:srgbClr val="FF3300"/>
                </a:solidFill>
                <a:effectLst>
                  <a:outerShdw blurRad="38100" dist="38100" dir="2700000" algn="tl">
                    <a:srgbClr val="000000"/>
                  </a:outerShdw>
                </a:effectLst>
                <a:latin typeface="Arial"/>
                <a:cs typeface="Arial" charset="0"/>
              </a:rPr>
              <a:t>”</a:t>
            </a:r>
          </a:p>
        </p:txBody>
      </p:sp>
      <p:sp>
        <p:nvSpPr>
          <p:cNvPr id="6150" name="Text Box 6"/>
          <p:cNvSpPr txBox="1">
            <a:spLocks noChangeArrowheads="1"/>
          </p:cNvSpPr>
          <p:nvPr/>
        </p:nvSpPr>
        <p:spPr bwMode="auto">
          <a:xfrm>
            <a:off x="1260475" y="652463"/>
            <a:ext cx="1223963" cy="366712"/>
          </a:xfrm>
          <a:prstGeom prst="rect">
            <a:avLst/>
          </a:prstGeom>
          <a:noFill/>
          <a:ln w="9525">
            <a:noFill/>
            <a:miter lim="800000"/>
            <a:headEnd/>
            <a:tailEnd/>
          </a:ln>
        </p:spPr>
        <p:txBody>
          <a:bodyPr>
            <a:spAutoFit/>
          </a:bodyPr>
          <a:lstStyle/>
          <a:p>
            <a:pPr>
              <a:spcBef>
                <a:spcPct val="50000"/>
              </a:spcBef>
            </a:pPr>
            <a:r>
              <a:rPr lang="en-US" sz="1800" u="sng">
                <a:solidFill>
                  <a:srgbClr val="0000FF"/>
                </a:solidFill>
                <a:cs typeface="Arial" charset="0"/>
              </a:rPr>
              <a:t>Tiết 13:</a:t>
            </a:r>
          </a:p>
        </p:txBody>
      </p:sp>
      <p:sp>
        <p:nvSpPr>
          <p:cNvPr id="6151" name="Text Box 7"/>
          <p:cNvSpPr txBox="1">
            <a:spLocks noChangeArrowheads="1"/>
          </p:cNvSpPr>
          <p:nvPr/>
        </p:nvSpPr>
        <p:spPr bwMode="auto">
          <a:xfrm>
            <a:off x="0" y="1995488"/>
            <a:ext cx="8305800" cy="519112"/>
          </a:xfrm>
          <a:prstGeom prst="rect">
            <a:avLst/>
          </a:prstGeom>
          <a:noFill/>
          <a:ln w="9525">
            <a:noFill/>
            <a:miter lim="800000"/>
            <a:headEnd/>
            <a:tailEnd/>
          </a:ln>
        </p:spPr>
        <p:txBody>
          <a:bodyPr>
            <a:spAutoFit/>
          </a:bodyPr>
          <a:lstStyle/>
          <a:p>
            <a:pPr>
              <a:spcBef>
                <a:spcPct val="50000"/>
              </a:spcBef>
            </a:pPr>
            <a:r>
              <a:rPr lang="en-US">
                <a:solidFill>
                  <a:srgbClr val="660066"/>
                </a:solidFill>
              </a:rPr>
              <a:t>2. Lời kêu gọi toàn quốc kháng chiến.</a:t>
            </a:r>
          </a:p>
        </p:txBody>
      </p:sp>
      <p:pic>
        <p:nvPicPr>
          <p:cNvPr id="6152" name="Picture 16" descr="BACHO1946"/>
          <p:cNvPicPr>
            <a:picLocks noChangeAspect="1" noChangeArrowheads="1"/>
          </p:cNvPicPr>
          <p:nvPr/>
        </p:nvPicPr>
        <p:blipFill>
          <a:blip r:embed="rId4"/>
          <a:srcRect/>
          <a:stretch>
            <a:fillRect/>
          </a:stretch>
        </p:blipFill>
        <p:spPr bwMode="auto">
          <a:xfrm>
            <a:off x="2971800" y="2514600"/>
            <a:ext cx="3082925" cy="3886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714"/>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29714"/>
                                        </p:tgtEl>
                                      </p:cBhvr>
                                    </p:cmd>
                                  </p:childTnLst>
                                </p:cTn>
                              </p:par>
                              <p:par>
                                <p:cTn id="7" presetID="63" presetClass="path" presetSubtype="0" accel="50000" decel="50000" fill="hold" nodeType="withEffect">
                                  <p:stCondLst>
                                    <p:cond delay="0"/>
                                  </p:stCondLst>
                                  <p:childTnLst>
                                    <p:animMotion origin="layout" path="M 4.44444E-6 -3.33333E-6 L 1.46527 -0.01805 " pathEditMode="relative" rAng="0" ptsTypes="AA">
                                      <p:cBhvr>
                                        <p:cTn id="8" dur="2000" fill="hold"/>
                                        <p:tgtEl>
                                          <p:spTgt spid="29714"/>
                                        </p:tgtEl>
                                        <p:attrNameLst>
                                          <p:attrName>ppt_x</p:attrName>
                                          <p:attrName>ppt_y</p:attrName>
                                        </p:attrNameLst>
                                      </p:cBhvr>
                                      <p:rCtr x="733" y="-9"/>
                                    </p:animMotion>
                                  </p:childTnLst>
                                </p:cTn>
                              </p:par>
                            </p:childTnLst>
                          </p:cTn>
                        </p:par>
                      </p:childTnLst>
                    </p:cTn>
                  </p:par>
                </p:childTnLst>
              </p:cTn>
              <p:nextCondLst>
                <p:cond evt="onClick" delay="0">
                  <p:tgtEl>
                    <p:spTgt spid="29714"/>
                  </p:tgtEl>
                </p:cond>
              </p:nextCondLst>
            </p:seq>
            <p:video>
              <p:cMediaNode>
                <p:cTn id="9" fill="hold" display="0">
                  <p:stCondLst>
                    <p:cond delay="indefinite"/>
                  </p:stCondLst>
                  <p:endCondLst>
                    <p:cond evt="onNext" delay="0">
                      <p:tgtEl>
                        <p:sldTgt/>
                      </p:tgtEl>
                    </p:cond>
                    <p:cond evt="onPrev" delay="0">
                      <p:tgtEl>
                        <p:sldTgt/>
                      </p:tgtEl>
                    </p:cond>
                  </p:endCondLst>
                </p:cTn>
                <p:tgtEl>
                  <p:spTgt spid="29714"/>
                </p:tgtEl>
              </p:cMediaNode>
            </p:vide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3"/>
          <p:cNvSpPr txBox="1">
            <a:spLocks noChangeArrowheads="1"/>
          </p:cNvSpPr>
          <p:nvPr/>
        </p:nvSpPr>
        <p:spPr bwMode="auto">
          <a:xfrm>
            <a:off x="2197100" y="20638"/>
            <a:ext cx="4751388" cy="400050"/>
          </a:xfrm>
          <a:prstGeom prst="rect">
            <a:avLst/>
          </a:prstGeom>
          <a:noFill/>
          <a:ln w="9525">
            <a:noFill/>
            <a:miter lim="800000"/>
            <a:headEnd/>
            <a:tailEnd/>
          </a:ln>
        </p:spPr>
        <p:txBody>
          <a:bodyPr>
            <a:spAutoFit/>
          </a:bodyPr>
          <a:lstStyle/>
          <a:p>
            <a:pPr algn="ctr"/>
            <a:r>
              <a:rPr lang="en-US" sz="2000">
                <a:solidFill>
                  <a:srgbClr val="CC0099"/>
                </a:solidFill>
                <a:cs typeface="Arial" charset="0"/>
              </a:rPr>
              <a:t>L</a:t>
            </a:r>
            <a:r>
              <a:rPr lang="vi-VN" sz="2000">
                <a:solidFill>
                  <a:srgbClr val="CC0099"/>
                </a:solidFill>
                <a:cs typeface="Arial" charset="0"/>
              </a:rPr>
              <a:t>ị</a:t>
            </a:r>
            <a:r>
              <a:rPr lang="en-US" sz="2000">
                <a:solidFill>
                  <a:srgbClr val="CC0099"/>
                </a:solidFill>
                <a:cs typeface="Arial" charset="0"/>
              </a:rPr>
              <a:t>ch s</a:t>
            </a:r>
            <a:r>
              <a:rPr lang="vi-VN" sz="2000">
                <a:solidFill>
                  <a:srgbClr val="CC0099"/>
                </a:solidFill>
                <a:cs typeface="Arial" charset="0"/>
              </a:rPr>
              <a:t>ử</a:t>
            </a:r>
          </a:p>
        </p:txBody>
      </p:sp>
      <p:sp>
        <p:nvSpPr>
          <p:cNvPr id="7171" name="Text Box 4"/>
          <p:cNvSpPr txBox="1">
            <a:spLocks noChangeArrowheads="1"/>
          </p:cNvSpPr>
          <p:nvPr/>
        </p:nvSpPr>
        <p:spPr bwMode="auto">
          <a:xfrm>
            <a:off x="0" y="1524000"/>
            <a:ext cx="7086600" cy="519113"/>
          </a:xfrm>
          <a:prstGeom prst="rect">
            <a:avLst/>
          </a:prstGeom>
          <a:noFill/>
          <a:ln w="9525">
            <a:noFill/>
            <a:miter lim="800000"/>
            <a:headEnd/>
            <a:tailEnd/>
          </a:ln>
        </p:spPr>
        <p:txBody>
          <a:bodyPr>
            <a:spAutoFit/>
          </a:bodyPr>
          <a:lstStyle/>
          <a:p>
            <a:pPr>
              <a:spcBef>
                <a:spcPct val="50000"/>
              </a:spcBef>
            </a:pPr>
            <a:r>
              <a:rPr lang="en-US">
                <a:solidFill>
                  <a:srgbClr val="660066"/>
                </a:solidFill>
              </a:rPr>
              <a:t>1. Vì sao ta phải kháng chiến toàn quốc?</a:t>
            </a:r>
          </a:p>
        </p:txBody>
      </p:sp>
      <p:sp>
        <p:nvSpPr>
          <p:cNvPr id="30725" name="Text Box 5"/>
          <p:cNvSpPr txBox="1">
            <a:spLocks noChangeArrowheads="1"/>
          </p:cNvSpPr>
          <p:nvPr/>
        </p:nvSpPr>
        <p:spPr bwMode="auto">
          <a:xfrm>
            <a:off x="1258888" y="549275"/>
            <a:ext cx="6553200" cy="946150"/>
          </a:xfrm>
          <a:prstGeom prst="rect">
            <a:avLst/>
          </a:prstGeom>
          <a:noFill/>
          <a:ln w="9525">
            <a:noFill/>
            <a:miter lim="800000"/>
            <a:headEnd/>
            <a:tailEnd/>
          </a:ln>
          <a:effectLst/>
        </p:spPr>
        <p:txBody>
          <a:bodyPr>
            <a:spAutoFit/>
          </a:bodyPr>
          <a:lstStyle/>
          <a:p>
            <a:pPr algn="ctr">
              <a:defRPr/>
            </a:pPr>
            <a:r>
              <a:rPr lang="en-US">
                <a:solidFill>
                  <a:srgbClr val="FF3300"/>
                </a:solidFill>
                <a:effectLst>
                  <a:outerShdw blurRad="38100" dist="38100" dir="2700000" algn="tl">
                    <a:srgbClr val="000000"/>
                  </a:outerShdw>
                </a:effectLst>
                <a:latin typeface="Arial"/>
                <a:cs typeface="Arial" charset="0"/>
              </a:rPr>
              <a:t>“Thà hy sinh tất cả,</a:t>
            </a:r>
          </a:p>
          <a:p>
            <a:pPr algn="ctr">
              <a:defRPr/>
            </a:pPr>
            <a:r>
              <a:rPr lang="en-US">
                <a:solidFill>
                  <a:srgbClr val="FF3300"/>
                </a:solidFill>
                <a:effectLst>
                  <a:outerShdw blurRad="38100" dist="38100" dir="2700000" algn="tl">
                    <a:srgbClr val="000000"/>
                  </a:outerShdw>
                </a:effectLst>
                <a:latin typeface="Arial"/>
                <a:cs typeface="Arial" charset="0"/>
              </a:rPr>
              <a:t>chứ nhất định không chịu mất nước</a:t>
            </a:r>
            <a:r>
              <a:rPr lang="vi-VN">
                <a:solidFill>
                  <a:srgbClr val="FF3300"/>
                </a:solidFill>
                <a:effectLst>
                  <a:outerShdw blurRad="38100" dist="38100" dir="2700000" algn="tl">
                    <a:srgbClr val="000000"/>
                  </a:outerShdw>
                </a:effectLst>
                <a:latin typeface="Arial"/>
                <a:cs typeface="Arial" charset="0"/>
              </a:rPr>
              <a:t>”</a:t>
            </a:r>
          </a:p>
        </p:txBody>
      </p:sp>
      <p:sp>
        <p:nvSpPr>
          <p:cNvPr id="7173" name="Text Box 6"/>
          <p:cNvSpPr txBox="1">
            <a:spLocks noChangeArrowheads="1"/>
          </p:cNvSpPr>
          <p:nvPr/>
        </p:nvSpPr>
        <p:spPr bwMode="auto">
          <a:xfrm>
            <a:off x="1260475" y="652463"/>
            <a:ext cx="1223963" cy="366712"/>
          </a:xfrm>
          <a:prstGeom prst="rect">
            <a:avLst/>
          </a:prstGeom>
          <a:noFill/>
          <a:ln w="9525">
            <a:noFill/>
            <a:miter lim="800000"/>
            <a:headEnd/>
            <a:tailEnd/>
          </a:ln>
        </p:spPr>
        <p:txBody>
          <a:bodyPr>
            <a:spAutoFit/>
          </a:bodyPr>
          <a:lstStyle/>
          <a:p>
            <a:pPr>
              <a:spcBef>
                <a:spcPct val="50000"/>
              </a:spcBef>
            </a:pPr>
            <a:r>
              <a:rPr lang="en-US" sz="1800" u="sng">
                <a:solidFill>
                  <a:srgbClr val="0000FF"/>
                </a:solidFill>
                <a:cs typeface="Arial" charset="0"/>
              </a:rPr>
              <a:t>Tiết 13:</a:t>
            </a:r>
          </a:p>
        </p:txBody>
      </p:sp>
      <p:sp>
        <p:nvSpPr>
          <p:cNvPr id="7174" name="Text Box 7"/>
          <p:cNvSpPr txBox="1">
            <a:spLocks noChangeArrowheads="1"/>
          </p:cNvSpPr>
          <p:nvPr/>
        </p:nvSpPr>
        <p:spPr bwMode="auto">
          <a:xfrm>
            <a:off x="0" y="1995488"/>
            <a:ext cx="8305800" cy="519112"/>
          </a:xfrm>
          <a:prstGeom prst="rect">
            <a:avLst/>
          </a:prstGeom>
          <a:noFill/>
          <a:ln w="9525">
            <a:noFill/>
            <a:miter lim="800000"/>
            <a:headEnd/>
            <a:tailEnd/>
          </a:ln>
        </p:spPr>
        <p:txBody>
          <a:bodyPr>
            <a:spAutoFit/>
          </a:bodyPr>
          <a:lstStyle/>
          <a:p>
            <a:pPr>
              <a:spcBef>
                <a:spcPct val="50000"/>
              </a:spcBef>
            </a:pPr>
            <a:r>
              <a:rPr lang="en-US">
                <a:solidFill>
                  <a:srgbClr val="660066"/>
                </a:solidFill>
              </a:rPr>
              <a:t>2. Lời kêu gọi toàn quốc kháng chiến.</a:t>
            </a:r>
          </a:p>
        </p:txBody>
      </p:sp>
      <p:sp>
        <p:nvSpPr>
          <p:cNvPr id="7175" name="Text Box 10"/>
          <p:cNvSpPr txBox="1">
            <a:spLocks noChangeArrowheads="1"/>
          </p:cNvSpPr>
          <p:nvPr/>
        </p:nvSpPr>
        <p:spPr bwMode="auto">
          <a:xfrm>
            <a:off x="762000" y="2514600"/>
            <a:ext cx="8305800" cy="1373188"/>
          </a:xfrm>
          <a:prstGeom prst="rect">
            <a:avLst/>
          </a:prstGeom>
          <a:noFill/>
          <a:ln w="9525">
            <a:noFill/>
            <a:miter lim="800000"/>
            <a:headEnd/>
            <a:tailEnd/>
          </a:ln>
        </p:spPr>
        <p:txBody>
          <a:bodyPr>
            <a:spAutoFit/>
          </a:bodyPr>
          <a:lstStyle/>
          <a:p>
            <a:pPr>
              <a:spcBef>
                <a:spcPct val="50000"/>
              </a:spcBef>
            </a:pPr>
            <a:r>
              <a:rPr lang="en-US"/>
              <a:t>– Lời kêu gọi toàn quốc kháng chiến của Bác Hồ thể hiện tinh thần quyết tâm chiến đấu hy sinh vì độc lập của nhân dân ta.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2197100" y="20638"/>
            <a:ext cx="4751388" cy="369887"/>
          </a:xfrm>
          <a:prstGeom prst="rect">
            <a:avLst/>
          </a:prstGeom>
          <a:noFill/>
          <a:ln w="9525">
            <a:noFill/>
            <a:miter lim="800000"/>
            <a:headEnd/>
            <a:tailEnd/>
          </a:ln>
        </p:spPr>
        <p:txBody>
          <a:bodyPr>
            <a:spAutoFit/>
          </a:bodyPr>
          <a:lstStyle/>
          <a:p>
            <a:pPr algn="ctr"/>
            <a:r>
              <a:rPr lang="en-US" sz="1800">
                <a:solidFill>
                  <a:srgbClr val="CC0099"/>
                </a:solidFill>
                <a:cs typeface="Arial" charset="0"/>
              </a:rPr>
              <a:t>L</a:t>
            </a:r>
            <a:r>
              <a:rPr lang="vi-VN" sz="1800">
                <a:solidFill>
                  <a:srgbClr val="CC0099"/>
                </a:solidFill>
                <a:cs typeface="Arial" charset="0"/>
              </a:rPr>
              <a:t>ị</a:t>
            </a:r>
            <a:r>
              <a:rPr lang="en-US" sz="1800">
                <a:solidFill>
                  <a:srgbClr val="CC0099"/>
                </a:solidFill>
                <a:cs typeface="Arial" charset="0"/>
              </a:rPr>
              <a:t>ch s</a:t>
            </a:r>
            <a:r>
              <a:rPr lang="vi-VN" sz="1800">
                <a:solidFill>
                  <a:srgbClr val="CC0099"/>
                </a:solidFill>
                <a:cs typeface="Arial" charset="0"/>
              </a:rPr>
              <a:t>ử</a:t>
            </a:r>
          </a:p>
        </p:txBody>
      </p:sp>
      <p:sp>
        <p:nvSpPr>
          <p:cNvPr id="8195" name="Text Box 3"/>
          <p:cNvSpPr txBox="1">
            <a:spLocks noChangeArrowheads="1"/>
          </p:cNvSpPr>
          <p:nvPr/>
        </p:nvSpPr>
        <p:spPr bwMode="auto">
          <a:xfrm>
            <a:off x="0" y="1524000"/>
            <a:ext cx="7086600" cy="461963"/>
          </a:xfrm>
          <a:prstGeom prst="rect">
            <a:avLst/>
          </a:prstGeom>
          <a:noFill/>
          <a:ln w="9525">
            <a:noFill/>
            <a:miter lim="800000"/>
            <a:headEnd/>
            <a:tailEnd/>
          </a:ln>
        </p:spPr>
        <p:txBody>
          <a:bodyPr>
            <a:spAutoFit/>
          </a:bodyPr>
          <a:lstStyle/>
          <a:p>
            <a:pPr>
              <a:spcBef>
                <a:spcPct val="50000"/>
              </a:spcBef>
            </a:pPr>
            <a:r>
              <a:rPr lang="en-US" sz="2400">
                <a:solidFill>
                  <a:srgbClr val="660066"/>
                </a:solidFill>
              </a:rPr>
              <a:t>1. Vì sao ta phải kháng chiến toàn quốc?</a:t>
            </a:r>
          </a:p>
        </p:txBody>
      </p:sp>
      <p:sp>
        <p:nvSpPr>
          <p:cNvPr id="31748" name="Text Box 4"/>
          <p:cNvSpPr txBox="1">
            <a:spLocks noChangeArrowheads="1"/>
          </p:cNvSpPr>
          <p:nvPr/>
        </p:nvSpPr>
        <p:spPr bwMode="auto">
          <a:xfrm>
            <a:off x="1258888" y="549275"/>
            <a:ext cx="6553200" cy="830263"/>
          </a:xfrm>
          <a:prstGeom prst="rect">
            <a:avLst/>
          </a:prstGeom>
          <a:noFill/>
          <a:ln w="9525">
            <a:noFill/>
            <a:miter lim="800000"/>
            <a:headEnd/>
            <a:tailEnd/>
          </a:ln>
          <a:effectLst/>
        </p:spPr>
        <p:txBody>
          <a:bodyPr>
            <a:spAutoFit/>
          </a:bodyPr>
          <a:lstStyle/>
          <a:p>
            <a:pPr algn="ctr">
              <a:defRPr/>
            </a:pPr>
            <a:r>
              <a:rPr lang="en-US" sz="2400">
                <a:solidFill>
                  <a:srgbClr val="FF3300"/>
                </a:solidFill>
                <a:effectLst>
                  <a:outerShdw blurRad="38100" dist="38100" dir="2700000" algn="tl">
                    <a:srgbClr val="000000"/>
                  </a:outerShdw>
                </a:effectLst>
                <a:latin typeface="Arial"/>
                <a:cs typeface="Arial" charset="0"/>
              </a:rPr>
              <a:t>“Thà hy sinh tất cả,</a:t>
            </a:r>
          </a:p>
          <a:p>
            <a:pPr algn="ctr">
              <a:defRPr/>
            </a:pPr>
            <a:r>
              <a:rPr lang="en-US" sz="2400">
                <a:solidFill>
                  <a:srgbClr val="FF3300"/>
                </a:solidFill>
                <a:effectLst>
                  <a:outerShdw blurRad="38100" dist="38100" dir="2700000" algn="tl">
                    <a:srgbClr val="000000"/>
                  </a:outerShdw>
                </a:effectLst>
                <a:latin typeface="Arial"/>
                <a:cs typeface="Arial" charset="0"/>
              </a:rPr>
              <a:t>chứ nhất định không chịu mất nước</a:t>
            </a:r>
            <a:r>
              <a:rPr lang="vi-VN" sz="2400">
                <a:solidFill>
                  <a:srgbClr val="FF3300"/>
                </a:solidFill>
                <a:effectLst>
                  <a:outerShdw blurRad="38100" dist="38100" dir="2700000" algn="tl">
                    <a:srgbClr val="000000"/>
                  </a:outerShdw>
                </a:effectLst>
                <a:latin typeface="Arial"/>
                <a:cs typeface="Arial" charset="0"/>
              </a:rPr>
              <a:t>”</a:t>
            </a:r>
          </a:p>
        </p:txBody>
      </p:sp>
      <p:sp>
        <p:nvSpPr>
          <p:cNvPr id="8197" name="Text Box 5"/>
          <p:cNvSpPr txBox="1">
            <a:spLocks noChangeArrowheads="1"/>
          </p:cNvSpPr>
          <p:nvPr/>
        </p:nvSpPr>
        <p:spPr bwMode="auto">
          <a:xfrm>
            <a:off x="1260475" y="652463"/>
            <a:ext cx="1223963" cy="338137"/>
          </a:xfrm>
          <a:prstGeom prst="rect">
            <a:avLst/>
          </a:prstGeom>
          <a:noFill/>
          <a:ln w="9525">
            <a:noFill/>
            <a:miter lim="800000"/>
            <a:headEnd/>
            <a:tailEnd/>
          </a:ln>
        </p:spPr>
        <p:txBody>
          <a:bodyPr>
            <a:spAutoFit/>
          </a:bodyPr>
          <a:lstStyle/>
          <a:p>
            <a:pPr>
              <a:spcBef>
                <a:spcPct val="50000"/>
              </a:spcBef>
            </a:pPr>
            <a:r>
              <a:rPr lang="en-US" sz="1600" u="sng">
                <a:solidFill>
                  <a:srgbClr val="0000FF"/>
                </a:solidFill>
                <a:cs typeface="Arial" charset="0"/>
              </a:rPr>
              <a:t>Tiết 13:</a:t>
            </a:r>
          </a:p>
        </p:txBody>
      </p:sp>
      <p:sp>
        <p:nvSpPr>
          <p:cNvPr id="8198" name="Text Box 6"/>
          <p:cNvSpPr txBox="1">
            <a:spLocks noChangeArrowheads="1"/>
          </p:cNvSpPr>
          <p:nvPr/>
        </p:nvSpPr>
        <p:spPr bwMode="auto">
          <a:xfrm>
            <a:off x="0" y="1995488"/>
            <a:ext cx="8305800" cy="461962"/>
          </a:xfrm>
          <a:prstGeom prst="rect">
            <a:avLst/>
          </a:prstGeom>
          <a:noFill/>
          <a:ln w="9525">
            <a:noFill/>
            <a:miter lim="800000"/>
            <a:headEnd/>
            <a:tailEnd/>
          </a:ln>
        </p:spPr>
        <p:txBody>
          <a:bodyPr>
            <a:spAutoFit/>
          </a:bodyPr>
          <a:lstStyle/>
          <a:p>
            <a:pPr>
              <a:spcBef>
                <a:spcPct val="50000"/>
              </a:spcBef>
            </a:pPr>
            <a:r>
              <a:rPr lang="en-US" sz="2400">
                <a:solidFill>
                  <a:srgbClr val="660066"/>
                </a:solidFill>
              </a:rPr>
              <a:t>2. Lời kêu gọi toàn quốc kháng chiến.</a:t>
            </a:r>
          </a:p>
        </p:txBody>
      </p:sp>
      <p:sp>
        <p:nvSpPr>
          <p:cNvPr id="31752" name="Text Box 8"/>
          <p:cNvSpPr txBox="1">
            <a:spLocks noChangeArrowheads="1"/>
          </p:cNvSpPr>
          <p:nvPr/>
        </p:nvSpPr>
        <p:spPr bwMode="auto">
          <a:xfrm>
            <a:off x="0" y="2500313"/>
            <a:ext cx="8305800" cy="461962"/>
          </a:xfrm>
          <a:prstGeom prst="rect">
            <a:avLst/>
          </a:prstGeom>
          <a:noFill/>
          <a:ln w="9525">
            <a:noFill/>
            <a:miter lim="800000"/>
            <a:headEnd/>
            <a:tailEnd/>
          </a:ln>
        </p:spPr>
        <p:txBody>
          <a:bodyPr>
            <a:spAutoFit/>
          </a:bodyPr>
          <a:lstStyle/>
          <a:p>
            <a:pPr>
              <a:spcBef>
                <a:spcPct val="50000"/>
              </a:spcBef>
            </a:pPr>
            <a:r>
              <a:rPr lang="en-US" sz="2400">
                <a:solidFill>
                  <a:srgbClr val="660066"/>
                </a:solidFill>
              </a:rPr>
              <a:t>3. Tinh thần chiến đấu của nhân dân ta.</a:t>
            </a:r>
          </a:p>
        </p:txBody>
      </p:sp>
      <p:sp>
        <p:nvSpPr>
          <p:cNvPr id="31753" name="Text Box 9"/>
          <p:cNvSpPr txBox="1">
            <a:spLocks noChangeArrowheads="1"/>
          </p:cNvSpPr>
          <p:nvPr/>
        </p:nvSpPr>
        <p:spPr bwMode="auto">
          <a:xfrm>
            <a:off x="457200" y="2986088"/>
            <a:ext cx="3429000" cy="461962"/>
          </a:xfrm>
          <a:prstGeom prst="rect">
            <a:avLst/>
          </a:prstGeom>
          <a:noFill/>
          <a:ln w="9525">
            <a:noFill/>
            <a:miter lim="800000"/>
            <a:headEnd/>
            <a:tailEnd/>
          </a:ln>
        </p:spPr>
        <p:txBody>
          <a:bodyPr>
            <a:spAutoFit/>
          </a:bodyPr>
          <a:lstStyle/>
          <a:p>
            <a:pPr>
              <a:spcBef>
                <a:spcPct val="50000"/>
              </a:spcBef>
            </a:pPr>
            <a:r>
              <a:rPr lang="en-US" sz="2400" u="sng"/>
              <a:t>Câu hỏi thảo luận: </a:t>
            </a:r>
          </a:p>
        </p:txBody>
      </p:sp>
      <p:sp>
        <p:nvSpPr>
          <p:cNvPr id="31754" name="Text Box 10"/>
          <p:cNvSpPr txBox="1">
            <a:spLocks noChangeArrowheads="1"/>
          </p:cNvSpPr>
          <p:nvPr/>
        </p:nvSpPr>
        <p:spPr bwMode="auto">
          <a:xfrm>
            <a:off x="457200" y="3529013"/>
            <a:ext cx="8305800" cy="2085975"/>
          </a:xfrm>
          <a:prstGeom prst="rect">
            <a:avLst/>
          </a:prstGeom>
          <a:noFill/>
          <a:ln w="9525">
            <a:noFill/>
            <a:miter lim="800000"/>
            <a:headEnd/>
            <a:tailEnd/>
          </a:ln>
        </p:spPr>
        <p:txBody>
          <a:bodyPr>
            <a:spAutoFit/>
          </a:bodyPr>
          <a:lstStyle/>
          <a:p>
            <a:pPr marL="342900" indent="-342900">
              <a:spcBef>
                <a:spcPct val="20000"/>
              </a:spcBef>
              <a:buFontTx/>
              <a:buAutoNum type="arabicPeriod"/>
            </a:pPr>
            <a:r>
              <a:rPr lang="en-US" sz="2400"/>
              <a:t>Tinh thần quyết tử cho Tổ quốc quyết sinh của quân và dân thủ đô Hà Nội thể hiện như thế nào?</a:t>
            </a:r>
          </a:p>
          <a:p>
            <a:pPr marL="342900" indent="-342900">
              <a:spcBef>
                <a:spcPct val="20000"/>
              </a:spcBef>
              <a:buFontTx/>
              <a:buAutoNum type="arabicPeriod"/>
            </a:pPr>
            <a:r>
              <a:rPr lang="en-US" sz="2400"/>
              <a:t>Đồng bào cả nước (Huế - Đà Nẵng) đã thể hiện tinh thần kháng chiến ra sao?</a:t>
            </a:r>
          </a:p>
          <a:p>
            <a:pPr marL="342900" indent="-342900">
              <a:spcBef>
                <a:spcPct val="20000"/>
              </a:spcBef>
              <a:buFontTx/>
              <a:buAutoNum type="arabicPeriod"/>
            </a:pPr>
            <a:r>
              <a:rPr lang="en-US" sz="2400"/>
              <a:t>Vì sao quân và dân ta lại có tinh thần như vậy?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1752"/>
                                        </p:tgtEl>
                                        <p:attrNameLst>
                                          <p:attrName>style.visibility</p:attrName>
                                        </p:attrNameLst>
                                      </p:cBhvr>
                                      <p:to>
                                        <p:strVal val="visible"/>
                                      </p:to>
                                    </p:set>
                                    <p:anim calcmode="discrete" valueType="clr">
                                      <p:cBhvr override="childStyle">
                                        <p:cTn id="7" dur="80"/>
                                        <p:tgtEl>
                                          <p:spTgt spid="3175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1752"/>
                                        </p:tgtEl>
                                        <p:attrNameLst>
                                          <p:attrName>fillcolor</p:attrName>
                                        </p:attrNameLst>
                                      </p:cBhvr>
                                      <p:tavLst>
                                        <p:tav tm="0">
                                          <p:val>
                                            <p:clrVal>
                                              <a:schemeClr val="accent2"/>
                                            </p:clrVal>
                                          </p:val>
                                        </p:tav>
                                        <p:tav tm="50000">
                                          <p:val>
                                            <p:clrVal>
                                              <a:schemeClr val="hlink"/>
                                            </p:clrVal>
                                          </p:val>
                                        </p:tav>
                                      </p:tavLst>
                                    </p:anim>
                                    <p:set>
                                      <p:cBhvr>
                                        <p:cTn id="9" dur="80"/>
                                        <p:tgtEl>
                                          <p:spTgt spid="31752"/>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1753"/>
                                        </p:tgtEl>
                                        <p:attrNameLst>
                                          <p:attrName>style.visibility</p:attrName>
                                        </p:attrNameLst>
                                      </p:cBhvr>
                                      <p:to>
                                        <p:strVal val="visible"/>
                                      </p:to>
                                    </p:set>
                                    <p:anim calcmode="lin" valueType="num">
                                      <p:cBhvr additive="base">
                                        <p:cTn id="14" dur="500" fill="hold"/>
                                        <p:tgtEl>
                                          <p:spTgt spid="31753"/>
                                        </p:tgtEl>
                                        <p:attrNameLst>
                                          <p:attrName>ppt_x</p:attrName>
                                        </p:attrNameLst>
                                      </p:cBhvr>
                                      <p:tavLst>
                                        <p:tav tm="0">
                                          <p:val>
                                            <p:strVal val="#ppt_x"/>
                                          </p:val>
                                        </p:tav>
                                        <p:tav tm="100000">
                                          <p:val>
                                            <p:strVal val="#ppt_x"/>
                                          </p:val>
                                        </p:tav>
                                      </p:tavLst>
                                    </p:anim>
                                    <p:anim calcmode="lin" valueType="num">
                                      <p:cBhvr additive="base">
                                        <p:cTn id="15" dur="500" fill="hold"/>
                                        <p:tgtEl>
                                          <p:spTgt spid="31753"/>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1754"/>
                                        </p:tgtEl>
                                        <p:attrNameLst>
                                          <p:attrName>style.visibility</p:attrName>
                                        </p:attrNameLst>
                                      </p:cBhvr>
                                      <p:to>
                                        <p:strVal val="visible"/>
                                      </p:to>
                                    </p:set>
                                    <p:anim calcmode="lin" valueType="num">
                                      <p:cBhvr additive="base">
                                        <p:cTn id="18" dur="500" fill="hold"/>
                                        <p:tgtEl>
                                          <p:spTgt spid="31754"/>
                                        </p:tgtEl>
                                        <p:attrNameLst>
                                          <p:attrName>ppt_x</p:attrName>
                                        </p:attrNameLst>
                                      </p:cBhvr>
                                      <p:tavLst>
                                        <p:tav tm="0">
                                          <p:val>
                                            <p:strVal val="#ppt_x"/>
                                          </p:val>
                                        </p:tav>
                                        <p:tav tm="100000">
                                          <p:val>
                                            <p:strVal val="#ppt_x"/>
                                          </p:val>
                                        </p:tav>
                                      </p:tavLst>
                                    </p:anim>
                                    <p:anim calcmode="lin" valueType="num">
                                      <p:cBhvr additive="base">
                                        <p:cTn id="19" dur="500" fill="hold"/>
                                        <p:tgtEl>
                                          <p:spTgt spid="3175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2" grpId="0"/>
      <p:bldP spid="31753" grpId="0"/>
      <p:bldP spid="3175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2197100" y="20638"/>
            <a:ext cx="4751388" cy="701675"/>
          </a:xfrm>
          <a:prstGeom prst="rect">
            <a:avLst/>
          </a:prstGeom>
          <a:noFill/>
          <a:ln w="9525">
            <a:noFill/>
            <a:miter lim="800000"/>
            <a:headEnd/>
            <a:tailEnd/>
          </a:ln>
        </p:spPr>
        <p:txBody>
          <a:bodyPr>
            <a:spAutoFit/>
          </a:bodyPr>
          <a:lstStyle/>
          <a:p>
            <a:pPr algn="ctr">
              <a:spcBef>
                <a:spcPct val="50000"/>
              </a:spcBef>
            </a:pPr>
            <a:r>
              <a:rPr lang="en-US" sz="2000">
                <a:solidFill>
                  <a:schemeClr val="accent2"/>
                </a:solidFill>
                <a:cs typeface="Arial" charset="0"/>
              </a:rPr>
              <a:t>Thứ hai ngày 8 tháng 11 năm 2010</a:t>
            </a:r>
          </a:p>
          <a:p>
            <a:pPr algn="ctr"/>
            <a:r>
              <a:rPr lang="en-US" sz="2000">
                <a:solidFill>
                  <a:srgbClr val="CC0099"/>
                </a:solidFill>
                <a:cs typeface="Arial" charset="0"/>
              </a:rPr>
              <a:t>L</a:t>
            </a:r>
            <a:r>
              <a:rPr lang="vi-VN" sz="2000">
                <a:solidFill>
                  <a:srgbClr val="CC0099"/>
                </a:solidFill>
                <a:cs typeface="Arial" charset="0"/>
              </a:rPr>
              <a:t>ị</a:t>
            </a:r>
            <a:r>
              <a:rPr lang="en-US" sz="2000">
                <a:solidFill>
                  <a:srgbClr val="CC0099"/>
                </a:solidFill>
                <a:cs typeface="Arial" charset="0"/>
              </a:rPr>
              <a:t>ch s</a:t>
            </a:r>
            <a:r>
              <a:rPr lang="vi-VN" sz="2000">
                <a:solidFill>
                  <a:srgbClr val="CC0099"/>
                </a:solidFill>
                <a:cs typeface="Arial" charset="0"/>
              </a:rPr>
              <a:t>ử</a:t>
            </a:r>
          </a:p>
        </p:txBody>
      </p:sp>
      <p:sp>
        <p:nvSpPr>
          <p:cNvPr id="9219" name="Text Box 3"/>
          <p:cNvSpPr txBox="1">
            <a:spLocks noChangeArrowheads="1"/>
          </p:cNvSpPr>
          <p:nvPr/>
        </p:nvSpPr>
        <p:spPr bwMode="auto">
          <a:xfrm>
            <a:off x="0" y="1524000"/>
            <a:ext cx="7086600" cy="519113"/>
          </a:xfrm>
          <a:prstGeom prst="rect">
            <a:avLst/>
          </a:prstGeom>
          <a:noFill/>
          <a:ln w="9525">
            <a:noFill/>
            <a:miter lim="800000"/>
            <a:headEnd/>
            <a:tailEnd/>
          </a:ln>
        </p:spPr>
        <p:txBody>
          <a:bodyPr>
            <a:spAutoFit/>
          </a:bodyPr>
          <a:lstStyle/>
          <a:p>
            <a:pPr>
              <a:spcBef>
                <a:spcPct val="50000"/>
              </a:spcBef>
            </a:pPr>
            <a:r>
              <a:rPr lang="en-US">
                <a:solidFill>
                  <a:srgbClr val="660066"/>
                </a:solidFill>
              </a:rPr>
              <a:t>1. Vì sao ta phải kháng chiến toàn quốc?</a:t>
            </a:r>
          </a:p>
        </p:txBody>
      </p:sp>
      <p:sp>
        <p:nvSpPr>
          <p:cNvPr id="32772" name="Text Box 4"/>
          <p:cNvSpPr txBox="1">
            <a:spLocks noChangeArrowheads="1"/>
          </p:cNvSpPr>
          <p:nvPr/>
        </p:nvSpPr>
        <p:spPr bwMode="auto">
          <a:xfrm>
            <a:off x="1258888" y="549275"/>
            <a:ext cx="6553200" cy="946150"/>
          </a:xfrm>
          <a:prstGeom prst="rect">
            <a:avLst/>
          </a:prstGeom>
          <a:noFill/>
          <a:ln w="9525">
            <a:noFill/>
            <a:miter lim="800000"/>
            <a:headEnd/>
            <a:tailEnd/>
          </a:ln>
          <a:effectLst/>
        </p:spPr>
        <p:txBody>
          <a:bodyPr>
            <a:spAutoFit/>
          </a:bodyPr>
          <a:lstStyle/>
          <a:p>
            <a:pPr algn="ctr">
              <a:defRPr/>
            </a:pPr>
            <a:r>
              <a:rPr lang="en-US">
                <a:solidFill>
                  <a:srgbClr val="FF3300"/>
                </a:solidFill>
                <a:effectLst>
                  <a:outerShdw blurRad="38100" dist="38100" dir="2700000" algn="tl">
                    <a:srgbClr val="000000"/>
                  </a:outerShdw>
                </a:effectLst>
                <a:latin typeface="Arial"/>
                <a:cs typeface="Arial" charset="0"/>
              </a:rPr>
              <a:t>“Thà hy sinh tất cả,</a:t>
            </a:r>
          </a:p>
          <a:p>
            <a:pPr algn="ctr">
              <a:defRPr/>
            </a:pPr>
            <a:r>
              <a:rPr lang="en-US">
                <a:solidFill>
                  <a:srgbClr val="FF3300"/>
                </a:solidFill>
                <a:effectLst>
                  <a:outerShdw blurRad="38100" dist="38100" dir="2700000" algn="tl">
                    <a:srgbClr val="000000"/>
                  </a:outerShdw>
                </a:effectLst>
                <a:latin typeface="Arial"/>
                <a:cs typeface="Arial" charset="0"/>
              </a:rPr>
              <a:t>chứ nhất định không chịu mất nước</a:t>
            </a:r>
            <a:r>
              <a:rPr lang="vi-VN">
                <a:solidFill>
                  <a:srgbClr val="FF3300"/>
                </a:solidFill>
                <a:effectLst>
                  <a:outerShdw blurRad="38100" dist="38100" dir="2700000" algn="tl">
                    <a:srgbClr val="000000"/>
                  </a:outerShdw>
                </a:effectLst>
                <a:latin typeface="Arial"/>
                <a:cs typeface="Arial" charset="0"/>
              </a:rPr>
              <a:t>”</a:t>
            </a:r>
          </a:p>
        </p:txBody>
      </p:sp>
      <p:sp>
        <p:nvSpPr>
          <p:cNvPr id="9221" name="Text Box 5"/>
          <p:cNvSpPr txBox="1">
            <a:spLocks noChangeArrowheads="1"/>
          </p:cNvSpPr>
          <p:nvPr/>
        </p:nvSpPr>
        <p:spPr bwMode="auto">
          <a:xfrm>
            <a:off x="1260475" y="652463"/>
            <a:ext cx="1223963" cy="366712"/>
          </a:xfrm>
          <a:prstGeom prst="rect">
            <a:avLst/>
          </a:prstGeom>
          <a:noFill/>
          <a:ln w="9525">
            <a:noFill/>
            <a:miter lim="800000"/>
            <a:headEnd/>
            <a:tailEnd/>
          </a:ln>
        </p:spPr>
        <p:txBody>
          <a:bodyPr>
            <a:spAutoFit/>
          </a:bodyPr>
          <a:lstStyle/>
          <a:p>
            <a:pPr>
              <a:spcBef>
                <a:spcPct val="50000"/>
              </a:spcBef>
            </a:pPr>
            <a:r>
              <a:rPr lang="en-US" sz="1800" u="sng">
                <a:solidFill>
                  <a:srgbClr val="0000FF"/>
                </a:solidFill>
                <a:cs typeface="Arial" charset="0"/>
              </a:rPr>
              <a:t>Tiết 13:</a:t>
            </a:r>
          </a:p>
        </p:txBody>
      </p:sp>
      <p:sp>
        <p:nvSpPr>
          <p:cNvPr id="9222" name="Text Box 6"/>
          <p:cNvSpPr txBox="1">
            <a:spLocks noChangeArrowheads="1"/>
          </p:cNvSpPr>
          <p:nvPr/>
        </p:nvSpPr>
        <p:spPr bwMode="auto">
          <a:xfrm>
            <a:off x="0" y="1995488"/>
            <a:ext cx="8305800" cy="519112"/>
          </a:xfrm>
          <a:prstGeom prst="rect">
            <a:avLst/>
          </a:prstGeom>
          <a:noFill/>
          <a:ln w="9525">
            <a:noFill/>
            <a:miter lim="800000"/>
            <a:headEnd/>
            <a:tailEnd/>
          </a:ln>
        </p:spPr>
        <p:txBody>
          <a:bodyPr>
            <a:spAutoFit/>
          </a:bodyPr>
          <a:lstStyle/>
          <a:p>
            <a:pPr>
              <a:spcBef>
                <a:spcPct val="50000"/>
              </a:spcBef>
            </a:pPr>
            <a:r>
              <a:rPr lang="en-US">
                <a:solidFill>
                  <a:srgbClr val="660066"/>
                </a:solidFill>
              </a:rPr>
              <a:t>2. Lời kêu gọi toàn quốc kháng chiến.</a:t>
            </a:r>
          </a:p>
        </p:txBody>
      </p:sp>
      <p:sp>
        <p:nvSpPr>
          <p:cNvPr id="9223" name="Text Box 7"/>
          <p:cNvSpPr txBox="1">
            <a:spLocks noChangeArrowheads="1"/>
          </p:cNvSpPr>
          <p:nvPr/>
        </p:nvSpPr>
        <p:spPr bwMode="auto">
          <a:xfrm>
            <a:off x="0" y="2500313"/>
            <a:ext cx="8305800" cy="519112"/>
          </a:xfrm>
          <a:prstGeom prst="rect">
            <a:avLst/>
          </a:prstGeom>
          <a:noFill/>
          <a:ln w="9525">
            <a:noFill/>
            <a:miter lim="800000"/>
            <a:headEnd/>
            <a:tailEnd/>
          </a:ln>
        </p:spPr>
        <p:txBody>
          <a:bodyPr>
            <a:spAutoFit/>
          </a:bodyPr>
          <a:lstStyle/>
          <a:p>
            <a:pPr>
              <a:spcBef>
                <a:spcPct val="50000"/>
              </a:spcBef>
            </a:pPr>
            <a:r>
              <a:rPr lang="en-US">
                <a:solidFill>
                  <a:srgbClr val="660066"/>
                </a:solidFill>
              </a:rPr>
              <a:t>3. Tinh thần chiến đấu của nhân dân ta.</a:t>
            </a:r>
          </a:p>
        </p:txBody>
      </p:sp>
      <p:pic>
        <p:nvPicPr>
          <p:cNvPr id="32779" name="Picture 11" descr="45220197-4a"/>
          <p:cNvPicPr>
            <a:picLocks noChangeAspect="1" noChangeArrowheads="1"/>
          </p:cNvPicPr>
          <p:nvPr/>
        </p:nvPicPr>
        <p:blipFill>
          <a:blip r:embed="rId2"/>
          <a:srcRect/>
          <a:stretch>
            <a:fillRect/>
          </a:stretch>
        </p:blipFill>
        <p:spPr bwMode="auto">
          <a:xfrm>
            <a:off x="0" y="0"/>
            <a:ext cx="9144000" cy="5876925"/>
          </a:xfrm>
          <a:prstGeom prst="rect">
            <a:avLst/>
          </a:prstGeom>
          <a:gradFill rotWithShape="1">
            <a:gsLst>
              <a:gs pos="0">
                <a:srgbClr val="3366FF"/>
              </a:gs>
              <a:gs pos="100000">
                <a:srgbClr val="FFFFFF"/>
              </a:gs>
            </a:gsLst>
            <a:path path="shape">
              <a:fillToRect l="50000" t="50000" r="50000" b="50000"/>
            </a:path>
          </a:gradFill>
          <a:ln w="38100">
            <a:solidFill>
              <a:srgbClr val="660066"/>
            </a:solidFill>
            <a:miter lim="800000"/>
            <a:headEnd/>
            <a:tailEnd/>
          </a:ln>
        </p:spPr>
      </p:pic>
      <p:pic>
        <p:nvPicPr>
          <p:cNvPr id="32780" name="Picture 12" descr="1%2050%20nam_17_0005"/>
          <p:cNvPicPr>
            <a:picLocks noChangeAspect="1" noChangeArrowheads="1"/>
          </p:cNvPicPr>
          <p:nvPr/>
        </p:nvPicPr>
        <p:blipFill>
          <a:blip r:embed="rId3"/>
          <a:srcRect/>
          <a:stretch>
            <a:fillRect/>
          </a:stretch>
        </p:blipFill>
        <p:spPr bwMode="auto">
          <a:xfrm>
            <a:off x="0" y="-26988"/>
            <a:ext cx="9144000" cy="6858001"/>
          </a:xfrm>
          <a:prstGeom prst="rect">
            <a:avLst/>
          </a:prstGeom>
          <a:noFill/>
          <a:ln w="28575">
            <a:solidFill>
              <a:srgbClr val="660066"/>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32779"/>
                                        </p:tgtEl>
                                        <p:attrNameLst>
                                          <p:attrName>style.visibility</p:attrName>
                                        </p:attrNameLst>
                                      </p:cBhvr>
                                      <p:to>
                                        <p:strVal val="visible"/>
                                      </p:to>
                                    </p:set>
                                    <p:anim calcmode="lin" valueType="num">
                                      <p:cBhvr>
                                        <p:cTn id="7" dur="500" fill="hold"/>
                                        <p:tgtEl>
                                          <p:spTgt spid="32779"/>
                                        </p:tgtEl>
                                        <p:attrNameLst>
                                          <p:attrName>ppt_w</p:attrName>
                                        </p:attrNameLst>
                                      </p:cBhvr>
                                      <p:tavLst>
                                        <p:tav tm="0">
                                          <p:val>
                                            <p:fltVal val="0"/>
                                          </p:val>
                                        </p:tav>
                                        <p:tav tm="100000">
                                          <p:val>
                                            <p:strVal val="#ppt_w"/>
                                          </p:val>
                                        </p:tav>
                                      </p:tavLst>
                                    </p:anim>
                                    <p:anim calcmode="lin" valueType="num">
                                      <p:cBhvr>
                                        <p:cTn id="8" dur="500" fill="hold"/>
                                        <p:tgtEl>
                                          <p:spTgt spid="32779"/>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xit" presetSubtype="32" fill="hold" nodeType="clickEffect">
                                  <p:stCondLst>
                                    <p:cond delay="0"/>
                                  </p:stCondLst>
                                  <p:childTnLst>
                                    <p:anim calcmode="lin" valueType="num">
                                      <p:cBhvr>
                                        <p:cTn id="12" dur="500"/>
                                        <p:tgtEl>
                                          <p:spTgt spid="32779"/>
                                        </p:tgtEl>
                                        <p:attrNameLst>
                                          <p:attrName>ppt_w</p:attrName>
                                        </p:attrNameLst>
                                      </p:cBhvr>
                                      <p:tavLst>
                                        <p:tav tm="0">
                                          <p:val>
                                            <p:strVal val="ppt_w"/>
                                          </p:val>
                                        </p:tav>
                                        <p:tav tm="100000">
                                          <p:val>
                                            <p:fltVal val="0"/>
                                          </p:val>
                                        </p:tav>
                                      </p:tavLst>
                                    </p:anim>
                                    <p:anim calcmode="lin" valueType="num">
                                      <p:cBhvr>
                                        <p:cTn id="13" dur="500"/>
                                        <p:tgtEl>
                                          <p:spTgt spid="32779"/>
                                        </p:tgtEl>
                                        <p:attrNameLst>
                                          <p:attrName>ppt_h</p:attrName>
                                        </p:attrNameLst>
                                      </p:cBhvr>
                                      <p:tavLst>
                                        <p:tav tm="0">
                                          <p:val>
                                            <p:strVal val="ppt_h"/>
                                          </p:val>
                                        </p:tav>
                                        <p:tav tm="100000">
                                          <p:val>
                                            <p:fltVal val="0"/>
                                          </p:val>
                                        </p:tav>
                                      </p:tavLst>
                                    </p:anim>
                                    <p:set>
                                      <p:cBhvr>
                                        <p:cTn id="14" dur="1" fill="hold">
                                          <p:stCondLst>
                                            <p:cond delay="499"/>
                                          </p:stCondLst>
                                        </p:cTn>
                                        <p:tgtEl>
                                          <p:spTgt spid="32779"/>
                                        </p:tgtEl>
                                        <p:attrNameLst>
                                          <p:attrName>style.visibility</p:attrName>
                                        </p:attrNameLst>
                                      </p:cBhvr>
                                      <p:to>
                                        <p:strVal val="hidden"/>
                                      </p:to>
                                    </p:set>
                                  </p:childTnLst>
                                </p:cTn>
                              </p:par>
                            </p:childTnLst>
                          </p:cTn>
                        </p:par>
                        <p:par>
                          <p:cTn id="15" fill="hold" nodeType="afterGroup">
                            <p:stCondLst>
                              <p:cond delay="500"/>
                            </p:stCondLst>
                            <p:childTnLst>
                              <p:par>
                                <p:cTn id="16" presetID="23" presetClass="entr" presetSubtype="16" fill="hold" nodeType="afterEffect">
                                  <p:stCondLst>
                                    <p:cond delay="0"/>
                                  </p:stCondLst>
                                  <p:childTnLst>
                                    <p:set>
                                      <p:cBhvr>
                                        <p:cTn id="17" dur="1" fill="hold">
                                          <p:stCondLst>
                                            <p:cond delay="0"/>
                                          </p:stCondLst>
                                        </p:cTn>
                                        <p:tgtEl>
                                          <p:spTgt spid="32780"/>
                                        </p:tgtEl>
                                        <p:attrNameLst>
                                          <p:attrName>style.visibility</p:attrName>
                                        </p:attrNameLst>
                                      </p:cBhvr>
                                      <p:to>
                                        <p:strVal val="visible"/>
                                      </p:to>
                                    </p:set>
                                    <p:anim calcmode="lin" valueType="num">
                                      <p:cBhvr>
                                        <p:cTn id="18" dur="500" fill="hold"/>
                                        <p:tgtEl>
                                          <p:spTgt spid="32780"/>
                                        </p:tgtEl>
                                        <p:attrNameLst>
                                          <p:attrName>ppt_w</p:attrName>
                                        </p:attrNameLst>
                                      </p:cBhvr>
                                      <p:tavLst>
                                        <p:tav tm="0">
                                          <p:val>
                                            <p:fltVal val="0"/>
                                          </p:val>
                                        </p:tav>
                                        <p:tav tm="100000">
                                          <p:val>
                                            <p:strVal val="#ppt_w"/>
                                          </p:val>
                                        </p:tav>
                                      </p:tavLst>
                                    </p:anim>
                                    <p:anim calcmode="lin" valueType="num">
                                      <p:cBhvr>
                                        <p:cTn id="19" dur="500" fill="hold"/>
                                        <p:tgtEl>
                                          <p:spTgt spid="32780"/>
                                        </p:tgtEl>
                                        <p:attrNameLst>
                                          <p:attrName>ppt_h</p:attrName>
                                        </p:attrNameLst>
                                      </p:cBhvr>
                                      <p:tavLst>
                                        <p:tav tm="0">
                                          <p:val>
                                            <p:fltVal val="0"/>
                                          </p:val>
                                        </p:tav>
                                        <p:tav tm="100000">
                                          <p:val>
                                            <p:strVal val="#ppt_h"/>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xit" presetSubtype="16" fill="hold" nodeType="clickEffect">
                                  <p:stCondLst>
                                    <p:cond delay="0"/>
                                  </p:stCondLst>
                                  <p:childTnLst>
                                    <p:animEffect transition="out" filter="box(in)">
                                      <p:cBhvr>
                                        <p:cTn id="23" dur="500"/>
                                        <p:tgtEl>
                                          <p:spTgt spid="32780"/>
                                        </p:tgtEl>
                                      </p:cBhvr>
                                    </p:animEffect>
                                    <p:set>
                                      <p:cBhvr>
                                        <p:cTn id="24" dur="1" fill="hold">
                                          <p:stCondLst>
                                            <p:cond delay="499"/>
                                          </p:stCondLst>
                                        </p:cTn>
                                        <p:tgtEl>
                                          <p:spTgt spid="3278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2197100" y="20638"/>
            <a:ext cx="4751388" cy="369887"/>
          </a:xfrm>
          <a:prstGeom prst="rect">
            <a:avLst/>
          </a:prstGeom>
          <a:noFill/>
          <a:ln w="9525">
            <a:noFill/>
            <a:miter lim="800000"/>
            <a:headEnd/>
            <a:tailEnd/>
          </a:ln>
        </p:spPr>
        <p:txBody>
          <a:bodyPr>
            <a:spAutoFit/>
          </a:bodyPr>
          <a:lstStyle/>
          <a:p>
            <a:pPr algn="ctr"/>
            <a:r>
              <a:rPr lang="en-US" sz="1800">
                <a:solidFill>
                  <a:srgbClr val="CC0099"/>
                </a:solidFill>
                <a:cs typeface="Arial" charset="0"/>
              </a:rPr>
              <a:t>L</a:t>
            </a:r>
            <a:r>
              <a:rPr lang="vi-VN" sz="1800">
                <a:solidFill>
                  <a:srgbClr val="CC0099"/>
                </a:solidFill>
                <a:cs typeface="Arial" charset="0"/>
              </a:rPr>
              <a:t>ị</a:t>
            </a:r>
            <a:r>
              <a:rPr lang="en-US" sz="1800">
                <a:solidFill>
                  <a:srgbClr val="CC0099"/>
                </a:solidFill>
                <a:cs typeface="Arial" charset="0"/>
              </a:rPr>
              <a:t>ch s</a:t>
            </a:r>
            <a:r>
              <a:rPr lang="vi-VN" sz="1800">
                <a:solidFill>
                  <a:srgbClr val="CC0099"/>
                </a:solidFill>
                <a:cs typeface="Arial" charset="0"/>
              </a:rPr>
              <a:t>ử</a:t>
            </a:r>
          </a:p>
        </p:txBody>
      </p:sp>
      <p:sp>
        <p:nvSpPr>
          <p:cNvPr id="41988" name="Text Box 4"/>
          <p:cNvSpPr txBox="1">
            <a:spLocks noChangeArrowheads="1"/>
          </p:cNvSpPr>
          <p:nvPr/>
        </p:nvSpPr>
        <p:spPr bwMode="auto">
          <a:xfrm>
            <a:off x="1258888" y="549275"/>
            <a:ext cx="6553200" cy="830263"/>
          </a:xfrm>
          <a:prstGeom prst="rect">
            <a:avLst/>
          </a:prstGeom>
          <a:noFill/>
          <a:ln w="9525">
            <a:noFill/>
            <a:miter lim="800000"/>
            <a:headEnd/>
            <a:tailEnd/>
          </a:ln>
          <a:effectLst/>
        </p:spPr>
        <p:txBody>
          <a:bodyPr>
            <a:spAutoFit/>
          </a:bodyPr>
          <a:lstStyle/>
          <a:p>
            <a:pPr algn="ctr">
              <a:defRPr/>
            </a:pPr>
            <a:r>
              <a:rPr lang="en-US" sz="2400">
                <a:solidFill>
                  <a:srgbClr val="FF3300"/>
                </a:solidFill>
                <a:effectLst>
                  <a:outerShdw blurRad="38100" dist="38100" dir="2700000" algn="tl">
                    <a:srgbClr val="000000"/>
                  </a:outerShdw>
                </a:effectLst>
                <a:latin typeface="Arial"/>
                <a:cs typeface="Arial" charset="0"/>
              </a:rPr>
              <a:t>“Thà hy sinh tất cả,</a:t>
            </a:r>
          </a:p>
          <a:p>
            <a:pPr algn="ctr">
              <a:defRPr/>
            </a:pPr>
            <a:r>
              <a:rPr lang="en-US" sz="2400">
                <a:solidFill>
                  <a:srgbClr val="FF3300"/>
                </a:solidFill>
                <a:effectLst>
                  <a:outerShdw blurRad="38100" dist="38100" dir="2700000" algn="tl">
                    <a:srgbClr val="000000"/>
                  </a:outerShdw>
                </a:effectLst>
                <a:latin typeface="Arial"/>
                <a:cs typeface="Arial" charset="0"/>
              </a:rPr>
              <a:t>chứ nhất định không chịu mất nước</a:t>
            </a:r>
            <a:r>
              <a:rPr lang="vi-VN" sz="2400">
                <a:solidFill>
                  <a:srgbClr val="FF3300"/>
                </a:solidFill>
                <a:effectLst>
                  <a:outerShdw blurRad="38100" dist="38100" dir="2700000" algn="tl">
                    <a:srgbClr val="000000"/>
                  </a:outerShdw>
                </a:effectLst>
                <a:latin typeface="Arial"/>
                <a:cs typeface="Arial" charset="0"/>
              </a:rPr>
              <a:t>”</a:t>
            </a:r>
          </a:p>
        </p:txBody>
      </p:sp>
      <p:sp>
        <p:nvSpPr>
          <p:cNvPr id="10244" name="Text Box 5"/>
          <p:cNvSpPr txBox="1">
            <a:spLocks noChangeArrowheads="1"/>
          </p:cNvSpPr>
          <p:nvPr/>
        </p:nvSpPr>
        <p:spPr bwMode="auto">
          <a:xfrm>
            <a:off x="1260475" y="652463"/>
            <a:ext cx="1223963" cy="338137"/>
          </a:xfrm>
          <a:prstGeom prst="rect">
            <a:avLst/>
          </a:prstGeom>
          <a:noFill/>
          <a:ln w="9525">
            <a:noFill/>
            <a:miter lim="800000"/>
            <a:headEnd/>
            <a:tailEnd/>
          </a:ln>
        </p:spPr>
        <p:txBody>
          <a:bodyPr>
            <a:spAutoFit/>
          </a:bodyPr>
          <a:lstStyle/>
          <a:p>
            <a:pPr>
              <a:spcBef>
                <a:spcPct val="50000"/>
              </a:spcBef>
            </a:pPr>
            <a:r>
              <a:rPr lang="en-US" sz="1600" u="sng">
                <a:solidFill>
                  <a:srgbClr val="0000FF"/>
                </a:solidFill>
                <a:cs typeface="Arial" charset="0"/>
              </a:rPr>
              <a:t>Tiết 13:</a:t>
            </a:r>
          </a:p>
        </p:txBody>
      </p:sp>
      <p:pic>
        <p:nvPicPr>
          <p:cNvPr id="41992" name="05004.wmv">
            <a:hlinkClick r:id="" action="ppaction://media"/>
          </p:cNvPr>
          <p:cNvPicPr>
            <a:picLocks noRot="1" noChangeAspect="1" noChangeArrowheads="1"/>
          </p:cNvPicPr>
          <p:nvPr>
            <p:ph sz="half" idx="2"/>
            <a:videoFile r:link="rId1"/>
          </p:nvPr>
        </p:nvPicPr>
        <p:blipFill>
          <a:blip r:embed="rId3"/>
          <a:srcRect/>
          <a:stretch>
            <a:fillRect/>
          </a:stretch>
        </p:blipFill>
        <p:spPr>
          <a:xfrm>
            <a:off x="990600" y="1543050"/>
            <a:ext cx="7086600" cy="5314950"/>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mediacall" presetSubtype="0" fill="hold" nodeType="withEffect">
                                  <p:stCondLst>
                                    <p:cond delay="0"/>
                                  </p:stCondLst>
                                  <p:childTnLst>
                                    <p:cmd type="call" cmd="togglePause">
                                      <p:cBhvr>
                                        <p:cTn id="6" dur="1" fill="hold"/>
                                        <p:tgtEl>
                                          <p:spTgt spid="4199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1992"/>
                </p:tgtEl>
              </p:cMediaNode>
            </p:video>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rgbClr val="0000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rgbClr val="000099"/>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247</TotalTime>
  <Words>974</Words>
  <Application>Microsoft Office PowerPoint</Application>
  <PresentationFormat>On-screen Show (4:3)</PresentationFormat>
  <Paragraphs>117</Paragraphs>
  <Slides>14</Slides>
  <Notes>0</Notes>
  <HiddenSlides>0</HiddenSlides>
  <MMClips>2</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Wingdings</vt:lpstr>
      <vt:lpstr>Times New Roman</vt:lpstr>
      <vt:lpstr>Webdings</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pro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CSTeam</cp:lastModifiedBy>
  <cp:revision>21</cp:revision>
  <dcterms:created xsi:type="dcterms:W3CDTF">2010-11-04T12:26:06Z</dcterms:created>
  <dcterms:modified xsi:type="dcterms:W3CDTF">2016-06-30T02:39:27Z</dcterms:modified>
</cp:coreProperties>
</file>