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7" r:id="rId2"/>
    <p:sldMasterId id="2147483703" r:id="rId3"/>
  </p:sldMasterIdLst>
  <p:sldIdLst>
    <p:sldId id="332" r:id="rId4"/>
    <p:sldId id="403" r:id="rId5"/>
    <p:sldId id="398" r:id="rId6"/>
    <p:sldId id="406" r:id="rId7"/>
    <p:sldId id="401" r:id="rId8"/>
    <p:sldId id="404" r:id="rId9"/>
    <p:sldId id="405" r:id="rId10"/>
    <p:sldId id="40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4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chemeClr val="bg1"/>
    </p:penClr>
  </p:showPr>
  <p:clrMru>
    <a:srgbClr val="FF3399"/>
    <a:srgbClr val="CC0000"/>
    <a:srgbClr val="0000FF"/>
    <a:srgbClr val="CC3300"/>
    <a:srgbClr val="800000"/>
    <a:srgbClr val="0033CC"/>
    <a:srgbClr val="000099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118" autoAdjust="0"/>
    <p:restoredTop sz="94600" autoAdjust="0"/>
  </p:normalViewPr>
  <p:slideViewPr>
    <p:cSldViewPr>
      <p:cViewPr varScale="1">
        <p:scale>
          <a:sx n="43" d="100"/>
          <a:sy n="43" d="100"/>
        </p:scale>
        <p:origin x="-12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181D7-2F79-480F-AB00-428CC2F45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28C8-9187-446D-80C4-C41B8A315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431BF-C249-454A-AC6F-FD585430F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16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16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9A13E64D-6D95-4E59-BF9E-B5C337323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E24D6-ABF2-4D32-B50E-159A1AD61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E4063-D87C-40A6-94DA-DDACFEFCA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5C257-8000-4C59-BD47-479B993C2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5C70B-7407-4D0A-9225-9BE685C00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47DAA-E2A0-46BA-AB4A-613BA5B35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0701-2E16-4FB2-A039-D57851EEF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880E7-FDA2-4A48-9E7F-86F723873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6F75F-4FEA-45AC-A3F0-A72C3E81E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A8F76-9E72-412A-ABA9-EAE58D984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242C-024A-4ECC-9F00-A3B5FA99A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5784E-F9BE-4D59-A79F-11B1E58D4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0" y="2708275"/>
            <a:ext cx="9144000" cy="8747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black">
          <a:xfrm>
            <a:off x="381000" y="271463"/>
            <a:ext cx="10890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2" tIns="47891" rIns="95782" bIns="47891">
            <a:spAutoFit/>
          </a:bodyPr>
          <a:lstStyle/>
          <a:p>
            <a:pPr defTabSz="957263" eaLnBrk="1" hangingPunct="1">
              <a:defRPr/>
            </a:pPr>
            <a:r>
              <a:rPr kumimoji="0" lang="en-US" sz="21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-11113" y="-12700"/>
            <a:ext cx="9175751" cy="6870700"/>
            <a:chOff x="-7" y="-8"/>
            <a:chExt cx="5780" cy="4328"/>
          </a:xfrm>
        </p:grpSpPr>
        <p:sp>
          <p:nvSpPr>
            <p:cNvPr id="7" name="AutoShape 7"/>
            <p:cNvSpPr>
              <a:spLocks noChangeArrowheads="1"/>
            </p:cNvSpPr>
            <p:nvPr/>
          </p:nvSpPr>
          <p:spPr bwMode="gray">
            <a:xfrm>
              <a:off x="17" y="16"/>
              <a:ext cx="5729" cy="42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gray">
            <a:xfrm>
              <a:off x="-3" y="-8"/>
              <a:ext cx="295" cy="289"/>
            </a:xfrm>
            <a:custGeom>
              <a:avLst/>
              <a:gdLst>
                <a:gd name="T0" fmla="*/ 3 w 403"/>
                <a:gd name="T1" fmla="*/ 395 h 395"/>
                <a:gd name="T2" fmla="*/ 74 w 403"/>
                <a:gd name="T3" fmla="*/ 216 h 395"/>
                <a:gd name="T4" fmla="*/ 231 w 403"/>
                <a:gd name="T5" fmla="*/ 50 h 395"/>
                <a:gd name="T6" fmla="*/ 403 w 403"/>
                <a:gd name="T7" fmla="*/ 0 h 395"/>
                <a:gd name="T8" fmla="*/ 0 w 403"/>
                <a:gd name="T9" fmla="*/ 0 h 3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395">
                  <a:moveTo>
                    <a:pt x="3" y="395"/>
                  </a:moveTo>
                  <a:lnTo>
                    <a:pt x="74" y="216"/>
                  </a:lnTo>
                  <a:lnTo>
                    <a:pt x="231" y="50"/>
                  </a:ln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gray">
            <a:xfrm>
              <a:off x="-7" y="3982"/>
              <a:ext cx="287" cy="338"/>
            </a:xfrm>
            <a:custGeom>
              <a:avLst/>
              <a:gdLst>
                <a:gd name="T0" fmla="*/ 391 w 391"/>
                <a:gd name="T1" fmla="*/ 473 h 473"/>
                <a:gd name="T2" fmla="*/ 151 w 391"/>
                <a:gd name="T3" fmla="*/ 353 h 473"/>
                <a:gd name="T4" fmla="*/ 42 w 391"/>
                <a:gd name="T5" fmla="*/ 201 h 473"/>
                <a:gd name="T6" fmla="*/ 0 w 391"/>
                <a:gd name="T7" fmla="*/ 0 h 473"/>
                <a:gd name="T8" fmla="*/ 1 w 391"/>
                <a:gd name="T9" fmla="*/ 470 h 4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1" h="473">
                  <a:moveTo>
                    <a:pt x="391" y="473"/>
                  </a:moveTo>
                  <a:lnTo>
                    <a:pt x="151" y="353"/>
                  </a:lnTo>
                  <a:lnTo>
                    <a:pt x="42" y="201"/>
                  </a:lnTo>
                  <a:lnTo>
                    <a:pt x="0" y="0"/>
                  </a:lnTo>
                  <a:lnTo>
                    <a:pt x="1" y="47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gray">
            <a:xfrm>
              <a:off x="5499" y="4026"/>
              <a:ext cx="274" cy="287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gray">
            <a:xfrm>
              <a:off x="5467" y="0"/>
              <a:ext cx="302" cy="288"/>
            </a:xfrm>
            <a:custGeom>
              <a:avLst/>
              <a:gdLst>
                <a:gd name="T0" fmla="*/ 0 w 403"/>
                <a:gd name="T1" fmla="*/ 0 h 403"/>
                <a:gd name="T2" fmla="*/ 221 w 403"/>
                <a:gd name="T3" fmla="*/ 96 h 403"/>
                <a:gd name="T4" fmla="*/ 353 w 403"/>
                <a:gd name="T5" fmla="*/ 231 h 403"/>
                <a:gd name="T6" fmla="*/ 403 w 403"/>
                <a:gd name="T7" fmla="*/ 403 h 403"/>
                <a:gd name="T8" fmla="*/ 403 w 403"/>
                <a:gd name="T9" fmla="*/ 0 h 4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403">
                  <a:moveTo>
                    <a:pt x="0" y="0"/>
                  </a:moveTo>
                  <a:lnTo>
                    <a:pt x="221" y="96"/>
                  </a:lnTo>
                  <a:lnTo>
                    <a:pt x="353" y="231"/>
                  </a:lnTo>
                  <a:lnTo>
                    <a:pt x="403" y="403"/>
                  </a:lnTo>
                  <a:lnTo>
                    <a:pt x="403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93891" name="Rectangle 3"/>
          <p:cNvSpPr>
            <a:spLocks noGrp="1" noChangeArrowheads="1"/>
          </p:cNvSpPr>
          <p:nvPr>
            <p:ph type="ctrTitle"/>
          </p:nvPr>
        </p:nvSpPr>
        <p:spPr bwMode="gray">
          <a:xfrm>
            <a:off x="0" y="2720975"/>
            <a:ext cx="9144000" cy="817563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3892" name="Rectangle 4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2176463"/>
            <a:ext cx="7086600" cy="4365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3E963-F1AF-4BFE-9010-520A632FD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FBB6B-6B3F-494E-8B0B-219DA79BC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738FD-0577-4DFF-9B5E-65FD196DA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27EB3-8532-4E8F-87F6-42B2840C4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03FDB-08A6-4F5C-AB7C-F73F7D944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5F56D-A786-4C08-872F-BBCEC31E2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405C-6F7A-42BF-B2ED-279A8385B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6111-1516-4E43-A96E-BB8C50B4D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3293-E945-4622-A918-4BDB492DD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5D163-0437-44E9-A4B8-C1D30EA58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270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270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FF607-A017-4933-8224-71BD566C4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7F0AD-AF6D-4851-A895-05121CB2D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96FE9-3FBB-4A6D-9D1E-309FFC7EB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139C5-B50B-4C89-BD28-04ACF03CB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4CF78-EBB4-46D2-A014-898AE0DCE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A94F6-41B8-48D8-8CCD-7DAB055DC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85B1D-7856-498D-9DFA-3CECEEEA3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fld id="{235B6542-A593-4647-902F-68A865D05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/>
      <p:bldP spid="14336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4336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06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06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kumimoji="0" sz="2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A6503F9-79D7-46A8-9EE4-ABD0177AB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>
              <a:gd name="T0" fmla="*/ 0 w 5718"/>
              <a:gd name="T1" fmla="*/ 756 h 1005"/>
              <a:gd name="T2" fmla="*/ 576 w 5718"/>
              <a:gd name="T3" fmla="*/ 560 h 1005"/>
              <a:gd name="T4" fmla="*/ 1403 w 5718"/>
              <a:gd name="T5" fmla="*/ 390 h 1005"/>
              <a:gd name="T6" fmla="*/ 2452 w 5718"/>
              <a:gd name="T7" fmla="*/ 314 h 1005"/>
              <a:gd name="T8" fmla="*/ 3102 w 5718"/>
              <a:gd name="T9" fmla="*/ 326 h 1005"/>
              <a:gd name="T10" fmla="*/ 4043 w 5718"/>
              <a:gd name="T11" fmla="*/ 434 h 1005"/>
              <a:gd name="T12" fmla="*/ 4944 w 5718"/>
              <a:gd name="T13" fmla="*/ 668 h 1005"/>
              <a:gd name="T14" fmla="*/ 5691 w 5718"/>
              <a:gd name="T15" fmla="*/ 971 h 1005"/>
              <a:gd name="T16" fmla="*/ 5718 w 5718"/>
              <a:gd name="T17" fmla="*/ 19 h 1005"/>
              <a:gd name="T18" fmla="*/ 9 w 5718"/>
              <a:gd name="T19" fmla="*/ 0 h 10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28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 b="1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2928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300" b="1">
                <a:latin typeface="Verdana" pitchFamily="34" charset="0"/>
              </a:defRPr>
            </a:lvl1pPr>
          </a:lstStyle>
          <a:p>
            <a:pPr>
              <a:defRPr/>
            </a:pPr>
            <a:fld id="{B42FE146-D6D0-4DFD-B7E3-B80A06057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3081" name="Freeform 8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>
                <a:gd name="T0" fmla="*/ 314 w 389"/>
                <a:gd name="T1" fmla="*/ 416 h 417"/>
                <a:gd name="T2" fmla="*/ 389 w 389"/>
                <a:gd name="T3" fmla="*/ 417 h 417"/>
                <a:gd name="T4" fmla="*/ 158 w 389"/>
                <a:gd name="T5" fmla="*/ 297 h 417"/>
                <a:gd name="T6" fmla="*/ 39 w 389"/>
                <a:gd name="T7" fmla="*/ 179 h 417"/>
                <a:gd name="T8" fmla="*/ 0 w 389"/>
                <a:gd name="T9" fmla="*/ 0 h 417"/>
                <a:gd name="T10" fmla="*/ 1 w 389"/>
                <a:gd name="T11" fmla="*/ 417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Freeform 9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3" name="AutoShape 10"/>
            <p:cNvSpPr>
              <a:spLocks noChangeArrowheads="1"/>
            </p:cNvSpPr>
            <p:nvPr/>
          </p:nvSpPr>
          <p:spPr bwMode="gray">
            <a:xfrm>
              <a:off x="26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4" name="Freeform 11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>
                <a:gd name="T0" fmla="*/ 2 w 405"/>
                <a:gd name="T1" fmla="*/ 441 h 441"/>
                <a:gd name="T2" fmla="*/ 107 w 405"/>
                <a:gd name="T3" fmla="*/ 175 h 441"/>
                <a:gd name="T4" fmla="*/ 387 w 405"/>
                <a:gd name="T5" fmla="*/ 0 h 441"/>
                <a:gd name="T6" fmla="*/ 1 w 405"/>
                <a:gd name="T7" fmla="*/ 0 h 4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Freeform 12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>
                <a:gd name="T0" fmla="*/ 0 w 470"/>
                <a:gd name="T1" fmla="*/ 4 h 483"/>
                <a:gd name="T2" fmla="*/ 342 w 470"/>
                <a:gd name="T3" fmla="*/ 150 h 483"/>
                <a:gd name="T4" fmla="*/ 470 w 470"/>
                <a:gd name="T5" fmla="*/ 461 h 483"/>
                <a:gd name="T6" fmla="*/ 470 w 470"/>
                <a:gd name="T7" fmla="*/ 0 h 48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0" name="Line 13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dt="0"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+mj-lt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13.gif"/><Relationship Id="rId7" Type="http://schemas.openxmlformats.org/officeDocument/2006/relationships/image" Target="../media/image17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me%20cuc\bai%20giang\khoa%20hoc%205\Woman%20in%20love%20(Saxophone).wma" TargetMode="External"/><Relationship Id="rId6" Type="http://schemas.openxmlformats.org/officeDocument/2006/relationships/image" Target="../media/image16.png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286000" y="1219200"/>
            <a:ext cx="5562600" cy="1447800"/>
          </a:xfrm>
        </p:spPr>
        <p:txBody>
          <a:bodyPr/>
          <a:lstStyle/>
          <a:p>
            <a:pPr algn="ctr" eaLnBrk="1" hangingPunct="1"/>
            <a:r>
              <a:rPr lang="en-US" sz="4800" b="1" smtClean="0"/>
              <a:t>Môn Khoa học</a:t>
            </a:r>
          </a:p>
          <a:p>
            <a:pPr algn="ctr" eaLnBrk="1" hangingPunct="1"/>
            <a:r>
              <a:rPr lang="en-US" sz="4800" b="1" smtClean="0"/>
              <a:t>Lớp 5</a:t>
            </a:r>
          </a:p>
        </p:txBody>
      </p:sp>
      <p:sp>
        <p:nvSpPr>
          <p:cNvPr id="243727" name="AutoShape 15"/>
          <p:cNvSpPr>
            <a:spLocks noChangeArrowheads="1"/>
          </p:cNvSpPr>
          <p:nvPr/>
        </p:nvSpPr>
        <p:spPr bwMode="auto">
          <a:xfrm rot="-1402022">
            <a:off x="228600" y="1066800"/>
            <a:ext cx="1036638" cy="957263"/>
          </a:xfrm>
          <a:prstGeom prst="star5">
            <a:avLst/>
          </a:prstGeom>
          <a:gradFill rotWithShape="1">
            <a:gsLst>
              <a:gs pos="0">
                <a:srgbClr val="FF3300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243728" name="Picture 16" descr="DECOR0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04888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7" descr="FIREWRK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62200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8" descr="cay ho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1219200"/>
            <a:ext cx="2865438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9" descr="cay tru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89888" y="0"/>
            <a:ext cx="1154112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6" dur="2000" fill="hold"/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66800"/>
            <a:ext cx="6096000" cy="1143000"/>
          </a:xfrm>
        </p:spPr>
        <p:txBody>
          <a:bodyPr/>
          <a:lstStyle/>
          <a:p>
            <a:r>
              <a:rPr lang="en-US" sz="4000" smtClean="0">
                <a:latin typeface="Arial" charset="0"/>
              </a:rPr>
              <a:t>Mục tiêu: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114800"/>
          </a:xfrm>
        </p:spPr>
        <p:txBody>
          <a:bodyPr/>
          <a:lstStyle/>
          <a:p>
            <a:r>
              <a:rPr lang="en-US" smtClean="0"/>
              <a:t>Nêu được những việc nên làm và những việc không nên làm để bảo vệ sức khỏe thể chất và tinh thần ở tuổi dậy thì.</a:t>
            </a:r>
          </a:p>
          <a:p>
            <a:r>
              <a:rPr lang="en-US" smtClean="0"/>
              <a:t>Biết cách giữ vệ sinh và làm vệ sinh cơ quan sinh dục (theo giới), biết cách lựa chọn quần áo lót hợp vệ sinh (theo giới)</a:t>
            </a:r>
          </a:p>
          <a:p>
            <a:r>
              <a:rPr lang="en-US" smtClean="0"/>
              <a:t>Luôn có ý thức giữ gìn vệ sinh cá nhân và nhắc nhở mọi người cùng thực hiện.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" y="-76200"/>
            <a:ext cx="853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en-US" sz="1800" b="1">
                <a:solidFill>
                  <a:srgbClr val="CC0000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1800" b="1">
                <a:solidFill>
                  <a:srgbClr val="CC0000"/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u="sng">
                <a:solidFill>
                  <a:srgbClr val="CC0000"/>
                </a:solidFill>
                <a:latin typeface="Arial" charset="0"/>
                <a:cs typeface="Times New Roman" pitchFamily="18" charset="0"/>
              </a:rPr>
              <a:t>Bài 8:</a:t>
            </a:r>
            <a:r>
              <a:rPr lang="en-US" sz="2800" b="1">
                <a:solidFill>
                  <a:srgbClr val="CC0000"/>
                </a:solidFill>
                <a:latin typeface="Arial" charset="0"/>
                <a:cs typeface="Times New Roman" pitchFamily="18" charset="0"/>
              </a:rPr>
              <a:t>  </a:t>
            </a:r>
            <a:r>
              <a:rPr lang="en-US" b="1">
                <a:solidFill>
                  <a:srgbClr val="CC0000"/>
                </a:solidFill>
                <a:latin typeface="Arial" charset="0"/>
                <a:cs typeface="Times New Roman" pitchFamily="18" charset="0"/>
              </a:rPr>
              <a:t>VỆ SINH Ở TUỔI DẬY THÌ </a:t>
            </a:r>
            <a:r>
              <a:rPr lang="en-US" b="1" i="1">
                <a:solidFill>
                  <a:srgbClr val="800000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b="1" i="1">
                <a:solidFill>
                  <a:srgbClr val="800000"/>
                </a:solidFill>
                <a:latin typeface="Arial" charset="0"/>
                <a:cs typeface="Times New Roman" pitchFamily="18" charset="0"/>
              </a:rPr>
            </a:br>
            <a:endParaRPr lang="en-US" b="1" i="1">
              <a:solidFill>
                <a:srgbClr val="800000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Troc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85800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6" descr="!danc_c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114550"/>
            <a:ext cx="1782763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228600" y="4800600"/>
            <a:ext cx="8382000" cy="1600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en-US" sz="3600">
              <a:latin typeface="Arial" charset="0"/>
            </a:endParaRPr>
          </a:p>
        </p:txBody>
      </p:sp>
      <p:sp>
        <p:nvSpPr>
          <p:cNvPr id="9221" name="WordArt 9" descr="Narrow vertical"/>
          <p:cNvSpPr>
            <a:spLocks noChangeArrowheads="1" noChangeShapeType="1" noTextEdit="1"/>
          </p:cNvSpPr>
          <p:nvPr/>
        </p:nvSpPr>
        <p:spPr bwMode="auto">
          <a:xfrm>
            <a:off x="914400" y="4343400"/>
            <a:ext cx="6934200" cy="1828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 Chữ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3654" name="Group 198"/>
          <p:cNvGraphicFramePr>
            <a:graphicFrameLocks noGrp="1"/>
          </p:cNvGraphicFramePr>
          <p:nvPr/>
        </p:nvGraphicFramePr>
        <p:xfrm>
          <a:off x="2362200" y="1370013"/>
          <a:ext cx="6324600" cy="3962400"/>
        </p:xfrm>
        <a:graphic>
          <a:graphicData uri="http://schemas.openxmlformats.org/drawingml/2006/table">
            <a:tbl>
              <a:tblPr/>
              <a:tblGrid>
                <a:gridCol w="631825"/>
                <a:gridCol w="633413"/>
                <a:gridCol w="631825"/>
                <a:gridCol w="633412"/>
                <a:gridCol w="631825"/>
                <a:gridCol w="631825"/>
                <a:gridCol w="633413"/>
                <a:gridCol w="631825"/>
                <a:gridCol w="633412"/>
                <a:gridCol w="631825"/>
              </a:tblGrid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3655" name="Rectangle 199"/>
          <p:cNvSpPr>
            <a:spLocks noChangeArrowheads="1"/>
          </p:cNvSpPr>
          <p:nvPr/>
        </p:nvSpPr>
        <p:spPr bwMode="auto">
          <a:xfrm>
            <a:off x="381000" y="12938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56" name="Rectangle 200"/>
          <p:cNvSpPr>
            <a:spLocks noChangeArrowheads="1"/>
          </p:cNvSpPr>
          <p:nvPr/>
        </p:nvSpPr>
        <p:spPr bwMode="auto">
          <a:xfrm>
            <a:off x="990600" y="12938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1</a:t>
            </a:r>
          </a:p>
        </p:txBody>
      </p:sp>
      <p:sp>
        <p:nvSpPr>
          <p:cNvPr id="403657" name="Rectangle 201"/>
          <p:cNvSpPr>
            <a:spLocks noChangeArrowheads="1"/>
          </p:cNvSpPr>
          <p:nvPr/>
        </p:nvSpPr>
        <p:spPr bwMode="auto">
          <a:xfrm>
            <a:off x="381000" y="19796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58" name="Rectangle 202"/>
          <p:cNvSpPr>
            <a:spLocks noChangeArrowheads="1"/>
          </p:cNvSpPr>
          <p:nvPr/>
        </p:nvSpPr>
        <p:spPr bwMode="auto">
          <a:xfrm>
            <a:off x="990600" y="19796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2</a:t>
            </a:r>
          </a:p>
        </p:txBody>
      </p:sp>
      <p:sp>
        <p:nvSpPr>
          <p:cNvPr id="403659" name="Rectangle 203"/>
          <p:cNvSpPr>
            <a:spLocks noChangeArrowheads="1"/>
          </p:cNvSpPr>
          <p:nvPr/>
        </p:nvSpPr>
        <p:spPr bwMode="auto">
          <a:xfrm>
            <a:off x="381000" y="26654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60" name="Rectangle 204"/>
          <p:cNvSpPr>
            <a:spLocks noChangeArrowheads="1"/>
          </p:cNvSpPr>
          <p:nvPr/>
        </p:nvSpPr>
        <p:spPr bwMode="auto">
          <a:xfrm>
            <a:off x="990600" y="26654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3</a:t>
            </a:r>
          </a:p>
        </p:txBody>
      </p:sp>
      <p:sp>
        <p:nvSpPr>
          <p:cNvPr id="403661" name="Rectangle 205"/>
          <p:cNvSpPr>
            <a:spLocks noChangeArrowheads="1"/>
          </p:cNvSpPr>
          <p:nvPr/>
        </p:nvSpPr>
        <p:spPr bwMode="auto">
          <a:xfrm>
            <a:off x="381000" y="33512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62" name="Rectangle 206"/>
          <p:cNvSpPr>
            <a:spLocks noChangeArrowheads="1"/>
          </p:cNvSpPr>
          <p:nvPr/>
        </p:nvSpPr>
        <p:spPr bwMode="auto">
          <a:xfrm>
            <a:off x="990600" y="33512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4</a:t>
            </a:r>
          </a:p>
        </p:txBody>
      </p:sp>
      <p:sp>
        <p:nvSpPr>
          <p:cNvPr id="403663" name="Rectangle 207"/>
          <p:cNvSpPr>
            <a:spLocks noChangeArrowheads="1"/>
          </p:cNvSpPr>
          <p:nvPr/>
        </p:nvSpPr>
        <p:spPr bwMode="auto">
          <a:xfrm>
            <a:off x="381000" y="40370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64" name="Rectangle 208"/>
          <p:cNvSpPr>
            <a:spLocks noChangeArrowheads="1"/>
          </p:cNvSpPr>
          <p:nvPr/>
        </p:nvSpPr>
        <p:spPr bwMode="auto">
          <a:xfrm>
            <a:off x="990600" y="40370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5</a:t>
            </a:r>
          </a:p>
        </p:txBody>
      </p:sp>
      <p:sp>
        <p:nvSpPr>
          <p:cNvPr id="403665" name="Rectangle 209"/>
          <p:cNvSpPr>
            <a:spLocks noChangeArrowheads="1"/>
          </p:cNvSpPr>
          <p:nvPr/>
        </p:nvSpPr>
        <p:spPr bwMode="auto">
          <a:xfrm>
            <a:off x="381000" y="47228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403666" name="Rectangle 210"/>
          <p:cNvSpPr>
            <a:spLocks noChangeArrowheads="1"/>
          </p:cNvSpPr>
          <p:nvPr/>
        </p:nvSpPr>
        <p:spPr bwMode="auto">
          <a:xfrm>
            <a:off x="990600" y="4722813"/>
            <a:ext cx="457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6</a:t>
            </a:r>
          </a:p>
        </p:txBody>
      </p:sp>
      <p:sp>
        <p:nvSpPr>
          <p:cNvPr id="403667" name="Text Box 211"/>
          <p:cNvSpPr txBox="1">
            <a:spLocks noChangeArrowheads="1"/>
          </p:cNvSpPr>
          <p:nvPr/>
        </p:nvSpPr>
        <p:spPr bwMode="auto">
          <a:xfrm>
            <a:off x="1219200" y="556260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1: Ở tuổi dậy thì bộ phận nào phát triển nhanh ở cả nam và nữ?</a:t>
            </a:r>
          </a:p>
        </p:txBody>
      </p:sp>
      <p:sp>
        <p:nvSpPr>
          <p:cNvPr id="403668" name="Text Box 212"/>
          <p:cNvSpPr txBox="1">
            <a:spLocks noChangeArrowheads="1"/>
          </p:cNvSpPr>
          <p:nvPr/>
        </p:nvSpPr>
        <p:spPr bwMode="auto">
          <a:xfrm>
            <a:off x="1143000" y="5562600"/>
            <a:ext cx="7315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2: Khi có kinh nguyệt các bạn nữ cần thay băng vệ sinh một ngày ít nhất mấy lần?</a:t>
            </a:r>
          </a:p>
        </p:txBody>
      </p:sp>
      <p:sp>
        <p:nvSpPr>
          <p:cNvPr id="403669" name="Text Box 213"/>
          <p:cNvSpPr txBox="1">
            <a:spLocks noChangeArrowheads="1"/>
          </p:cNvSpPr>
          <p:nvPr/>
        </p:nvSpPr>
        <p:spPr bwMode="auto">
          <a:xfrm>
            <a:off x="4343400" y="1371600"/>
            <a:ext cx="5943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S    I	   N	H   D</a:t>
            </a:r>
            <a:r>
              <a:rPr lang="en-US" sz="3200" b="1">
                <a:solidFill>
                  <a:srgbClr val="CC0000"/>
                </a:solidFill>
                <a:latin typeface="Arial" charset="0"/>
              </a:rPr>
              <a:t>   </a:t>
            </a:r>
            <a:r>
              <a:rPr lang="en-US" sz="3200" b="1">
                <a:latin typeface="Arial" charset="0"/>
              </a:rPr>
              <a:t>Ụ	 C</a:t>
            </a:r>
          </a:p>
        </p:txBody>
      </p:sp>
      <p:sp>
        <p:nvSpPr>
          <p:cNvPr id="403670" name="Text Box 214"/>
          <p:cNvSpPr txBox="1">
            <a:spLocks noChangeArrowheads="1"/>
          </p:cNvSpPr>
          <p:nvPr/>
        </p:nvSpPr>
        <p:spPr bwMode="auto">
          <a:xfrm>
            <a:off x="5638800" y="2055813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4   L	   Ầ</a:t>
            </a:r>
            <a:r>
              <a:rPr lang="en-US" sz="3200" b="1">
                <a:solidFill>
                  <a:srgbClr val="CC0000"/>
                </a:solidFill>
                <a:latin typeface="Arial" charset="0"/>
              </a:rPr>
              <a:t>	</a:t>
            </a:r>
            <a:r>
              <a:rPr lang="en-US" sz="3200" b="1">
                <a:latin typeface="Arial" charset="0"/>
              </a:rPr>
              <a:t>N</a:t>
            </a:r>
          </a:p>
        </p:txBody>
      </p:sp>
      <p:sp>
        <p:nvSpPr>
          <p:cNvPr id="403671" name="Text Box 215"/>
          <p:cNvSpPr txBox="1">
            <a:spLocks noChangeArrowheads="1"/>
          </p:cNvSpPr>
          <p:nvPr/>
        </p:nvSpPr>
        <p:spPr bwMode="auto">
          <a:xfrm>
            <a:off x="2362200" y="2665413"/>
            <a:ext cx="685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H   Ằ   N	 G   N  G	  À   Y</a:t>
            </a:r>
          </a:p>
        </p:txBody>
      </p:sp>
      <p:sp>
        <p:nvSpPr>
          <p:cNvPr id="403672" name="Text Box 216"/>
          <p:cNvSpPr txBox="1">
            <a:spLocks noChangeArrowheads="1"/>
          </p:cNvSpPr>
          <p:nvPr/>
        </p:nvSpPr>
        <p:spPr bwMode="auto">
          <a:xfrm>
            <a:off x="4953000" y="33528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C   O  T	 T </a:t>
            </a:r>
            <a:r>
              <a:rPr lang="en-US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en-US" sz="3200" b="1">
                <a:latin typeface="Arial" charset="0"/>
              </a:rPr>
              <a:t>O  N</a:t>
            </a:r>
          </a:p>
        </p:txBody>
      </p:sp>
      <p:sp>
        <p:nvSpPr>
          <p:cNvPr id="403673" name="Text Box 217"/>
          <p:cNvSpPr txBox="1">
            <a:spLocks noChangeArrowheads="1"/>
          </p:cNvSpPr>
          <p:nvPr/>
        </p:nvSpPr>
        <p:spPr bwMode="auto">
          <a:xfrm>
            <a:off x="4953000" y="4005263"/>
            <a:ext cx="419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K   Í   C	 H</a:t>
            </a:r>
            <a:r>
              <a:rPr lang="en-US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en-US" sz="3200" b="1">
                <a:latin typeface="Arial" charset="0"/>
              </a:rPr>
              <a:t>C   Ỡ</a:t>
            </a:r>
          </a:p>
        </p:txBody>
      </p:sp>
      <p:sp>
        <p:nvSpPr>
          <p:cNvPr id="403674" name="Text Box 218"/>
          <p:cNvSpPr txBox="1">
            <a:spLocks noChangeArrowheads="1"/>
          </p:cNvSpPr>
          <p:nvPr/>
        </p:nvSpPr>
        <p:spPr bwMode="auto">
          <a:xfrm>
            <a:off x="4343400" y="4691063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T   Â  M	 L   Í</a:t>
            </a:r>
          </a:p>
        </p:txBody>
      </p:sp>
      <p:sp>
        <p:nvSpPr>
          <p:cNvPr id="403675" name="Text Box 219"/>
          <p:cNvSpPr txBox="1">
            <a:spLocks noChangeArrowheads="1"/>
          </p:cNvSpPr>
          <p:nvPr/>
        </p:nvSpPr>
        <p:spPr bwMode="auto">
          <a:xfrm>
            <a:off x="1066800" y="5576888"/>
            <a:ext cx="7620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3: Chúng ta cần rửa bộ phận sinh dục khi nào?</a:t>
            </a:r>
          </a:p>
        </p:txBody>
      </p:sp>
      <p:sp>
        <p:nvSpPr>
          <p:cNvPr id="403676" name="Text Box 220"/>
          <p:cNvSpPr txBox="1">
            <a:spLocks noChangeArrowheads="1"/>
          </p:cNvSpPr>
          <p:nvPr/>
        </p:nvSpPr>
        <p:spPr bwMode="auto">
          <a:xfrm>
            <a:off x="1066800" y="5562600"/>
            <a:ext cx="7315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4: Khi lựa chọn đồ lót, cần lựa chọn bộ đồ lót bằng chất liệu nào là tốt?</a:t>
            </a:r>
            <a:r>
              <a:rPr lang="en-US" sz="3200">
                <a:latin typeface="Arial" charset="0"/>
              </a:rPr>
              <a:t> </a:t>
            </a:r>
          </a:p>
        </p:txBody>
      </p:sp>
      <p:sp>
        <p:nvSpPr>
          <p:cNvPr id="403677" name="Text Box 221"/>
          <p:cNvSpPr txBox="1">
            <a:spLocks noChangeArrowheads="1"/>
          </p:cNvSpPr>
          <p:nvPr/>
        </p:nvSpPr>
        <p:spPr bwMode="auto">
          <a:xfrm>
            <a:off x="1066800" y="5607050"/>
            <a:ext cx="7239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5: Khi chọn đồ lót, ngoài chất liệu còn phải chú ý đến ………..cho phù hợp.</a:t>
            </a:r>
          </a:p>
        </p:txBody>
      </p:sp>
      <p:sp>
        <p:nvSpPr>
          <p:cNvPr id="403678" name="Text Box 222"/>
          <p:cNvSpPr txBox="1">
            <a:spLocks noChangeArrowheads="1"/>
          </p:cNvSpPr>
          <p:nvPr/>
        </p:nvSpPr>
        <p:spPr bwMode="auto">
          <a:xfrm>
            <a:off x="1143000" y="5564188"/>
            <a:ext cx="7772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6: Ở tuổi dậy thì, cơ thể chúng ta có nhiều biến đổi về thể chất và ………..</a:t>
            </a:r>
          </a:p>
        </p:txBody>
      </p:sp>
      <p:sp>
        <p:nvSpPr>
          <p:cNvPr id="10350" name="WordArt 225" descr="Narrow vertical"/>
          <p:cNvSpPr>
            <a:spLocks noChangeArrowheads="1" noChangeShapeType="1" noTextEdit="1"/>
          </p:cNvSpPr>
          <p:nvPr/>
        </p:nvSpPr>
        <p:spPr bwMode="auto">
          <a:xfrm>
            <a:off x="2057400" y="0"/>
            <a:ext cx="4953000" cy="11001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 Chữ</a:t>
            </a:r>
          </a:p>
        </p:txBody>
      </p:sp>
      <p:pic>
        <p:nvPicPr>
          <p:cNvPr id="10351" name="Picture 226" descr="!danc_c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11049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36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03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40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5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036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403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03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40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5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036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403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0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5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036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403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403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40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5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036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03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40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5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036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03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03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0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036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03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40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036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403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403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500"/>
                                        <p:tgtEl>
                                          <p:spTgt spid="40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4036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403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500"/>
                                        <p:tgtEl>
                                          <p:spTgt spid="40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3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4036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 nodeType="clickPar">
                      <p:stCondLst>
                        <p:cond delay="0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403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403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500"/>
                                        <p:tgtEl>
                                          <p:spTgt spid="40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4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036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 nodeType="clickPar">
                      <p:stCondLst>
                        <p:cond delay="0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03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40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036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 nodeType="clickPar">
                      <p:stCondLst>
                        <p:cond delay="0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403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403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"/>
                                        <p:tgtEl>
                                          <p:spTgt spid="40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666"/>
                  </p:tgtEl>
                </p:cond>
              </p:nextCondLst>
            </p:seq>
          </p:childTnLst>
        </p:cTn>
      </p:par>
    </p:tnLst>
    <p:bldLst>
      <p:bldP spid="403655" grpId="0" animBg="1"/>
      <p:bldP spid="403656" grpId="0" animBg="1"/>
      <p:bldP spid="403657" grpId="0" animBg="1"/>
      <p:bldP spid="403658" grpId="0" animBg="1"/>
      <p:bldP spid="403659" grpId="0" animBg="1"/>
      <p:bldP spid="403660" grpId="0" animBg="1"/>
      <p:bldP spid="403661" grpId="0" animBg="1"/>
      <p:bldP spid="403662" grpId="0" animBg="1"/>
      <p:bldP spid="403663" grpId="0" animBg="1"/>
      <p:bldP spid="403664" grpId="0" animBg="1"/>
      <p:bldP spid="403665" grpId="0" animBg="1"/>
      <p:bldP spid="403666" grpId="0" animBg="1"/>
      <p:bldP spid="403667" grpId="0"/>
      <p:bldP spid="403667" grpId="1"/>
      <p:bldP spid="403668" grpId="0"/>
      <p:bldP spid="403668" grpId="1"/>
      <p:bldP spid="403669" grpId="0"/>
      <p:bldP spid="403670" grpId="0"/>
      <p:bldP spid="403671" grpId="0"/>
      <p:bldP spid="403672" grpId="0"/>
      <p:bldP spid="403673" grpId="0"/>
      <p:bldP spid="403674" grpId="0"/>
      <p:bldP spid="403675" grpId="0"/>
      <p:bldP spid="403675" grpId="1"/>
      <p:bldP spid="403676" grpId="0"/>
      <p:bldP spid="403676" grpId="1"/>
      <p:bldP spid="403677" grpId="0"/>
      <p:bldP spid="403677" grpId="1"/>
      <p:bldP spid="403678" grpId="0"/>
      <p:bldP spid="40367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gray">
          <a:xfrm>
            <a:off x="1066800" y="3581400"/>
            <a:ext cx="3270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sz="2000" b="1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pic>
        <p:nvPicPr>
          <p:cNvPr id="11268" name="Picture 4" descr="833912151494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8353" name="Text Box 17"/>
          <p:cNvSpPr txBox="1">
            <a:spLocks noChangeArrowheads="1"/>
          </p:cNvSpPr>
          <p:nvPr/>
        </p:nvSpPr>
        <p:spPr bwMode="gray">
          <a:xfrm>
            <a:off x="2801938" y="608013"/>
            <a:ext cx="2970212" cy="901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b="1">
                <a:solidFill>
                  <a:srgbClr val="CC0099"/>
                </a:solidFill>
                <a:latin typeface="Arial" charset="0"/>
                <a:cs typeface="Times New Roman" pitchFamily="18" charset="0"/>
              </a:rPr>
              <a:t>Tình huống</a:t>
            </a:r>
            <a:endParaRPr kumimoji="0" lang="en-US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398355" name="Text Box 1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828800" y="1751013"/>
            <a:ext cx="5410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r>
              <a:rPr lang="en-US" sz="2400" u="sng">
                <a:latin typeface="Arial" charset="0"/>
              </a:rPr>
              <a:t>Tình huống 1</a:t>
            </a:r>
            <a:r>
              <a:rPr lang="en-US" sz="2400">
                <a:latin typeface="Arial" charset="0"/>
              </a:rPr>
              <a:t>: Khi đến tuổi dậy thì, nhận thấy cơ thể mình có những thay đổi khác thường em sẽ làm gì?</a:t>
            </a:r>
          </a:p>
        </p:txBody>
      </p:sp>
      <p:sp>
        <p:nvSpPr>
          <p:cNvPr id="398356" name="Text Box 20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828800" y="3152775"/>
            <a:ext cx="541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r>
              <a:rPr lang="en-US" sz="2400" u="sng">
                <a:latin typeface="Arial" charset="0"/>
              </a:rPr>
              <a:t>Tình huống 2</a:t>
            </a:r>
            <a:r>
              <a:rPr lang="en-US" sz="2400">
                <a:latin typeface="Arial" charset="0"/>
              </a:rPr>
              <a:t>: Khi thấy bạn của mình xem những loại tạp chí, phim ảnh không lành mạnh và hút thuốc lá…em sẽ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8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8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8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9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9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53" grpId="0"/>
      <p:bldP spid="398355" grpId="0"/>
      <p:bldP spid="3983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pic>
        <p:nvPicPr>
          <p:cNvPr id="12291" name="Picture 4" descr="KH05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1000"/>
            <a:ext cx="7772400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1415" name="Text Box 7"/>
          <p:cNvSpPr txBox="1">
            <a:spLocks noChangeArrowheads="1"/>
          </p:cNvSpPr>
          <p:nvPr/>
        </p:nvSpPr>
        <p:spPr bwMode="auto">
          <a:xfrm>
            <a:off x="685800" y="2819400"/>
            <a:ext cx="5867400" cy="46196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Hỏi ý kiến bố mẹ và vệ sinh đúng cách</a:t>
            </a:r>
          </a:p>
        </p:txBody>
      </p:sp>
      <p:sp>
        <p:nvSpPr>
          <p:cNvPr id="401416" name="Text Box 8"/>
          <p:cNvSpPr txBox="1">
            <a:spLocks noChangeArrowheads="1"/>
          </p:cNvSpPr>
          <p:nvPr/>
        </p:nvSpPr>
        <p:spPr bwMode="auto">
          <a:xfrm>
            <a:off x="838200" y="6248400"/>
            <a:ext cx="4876800" cy="46196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Lưu ý thay giặt đồ lót hằng ngày</a:t>
            </a:r>
          </a:p>
        </p:txBody>
      </p:sp>
      <p:sp>
        <p:nvSpPr>
          <p:cNvPr id="12294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400800"/>
            <a:ext cx="457200" cy="457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5" grpId="0" animBg="1"/>
      <p:bldP spid="4014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pic>
        <p:nvPicPr>
          <p:cNvPr id="402436" name="Picture 4" descr="KH05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7000"/>
            <a:ext cx="9144000" cy="657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2437" name="Text Box 5"/>
          <p:cNvSpPr txBox="1">
            <a:spLocks noChangeArrowheads="1"/>
          </p:cNvSpPr>
          <p:nvPr/>
        </p:nvSpPr>
        <p:spPr bwMode="auto">
          <a:xfrm>
            <a:off x="4800600" y="3657600"/>
            <a:ext cx="4343400" cy="12001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Khuyên bạn không nên xem phim không lành mạnh và hút thuốc, uống bia rượu.</a:t>
            </a:r>
          </a:p>
        </p:txBody>
      </p:sp>
      <p:sp>
        <p:nvSpPr>
          <p:cNvPr id="402438" name="Text Box 6"/>
          <p:cNvSpPr txBox="1">
            <a:spLocks noChangeArrowheads="1"/>
          </p:cNvSpPr>
          <p:nvPr/>
        </p:nvSpPr>
        <p:spPr bwMode="auto">
          <a:xfrm>
            <a:off x="0" y="3825875"/>
            <a:ext cx="4724400" cy="12001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Ăn uống, vui chơi hợp lí để đảm bảo sức khỏe cả về thể chất lẫn tinh thần.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02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2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7" grpId="0" animBg="1"/>
      <p:bldP spid="4024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200400"/>
            <a:ext cx="8915400" cy="990600"/>
          </a:xfrm>
        </p:spPr>
        <p:txBody>
          <a:bodyPr/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3200" smtClean="0">
                <a:solidFill>
                  <a:srgbClr val="FF00FF"/>
                </a:solidFill>
              </a:rPr>
              <a:t>Chúc các em học sinh ch</a:t>
            </a:r>
            <a:r>
              <a:rPr lang="vi-VN" sz="3200" smtClean="0">
                <a:solidFill>
                  <a:srgbClr val="FF00FF"/>
                </a:solidFill>
              </a:rPr>
              <a:t>ă</a:t>
            </a:r>
            <a:r>
              <a:rPr lang="en-US" sz="3200" smtClean="0">
                <a:solidFill>
                  <a:srgbClr val="FF00FF"/>
                </a:solidFill>
              </a:rPr>
              <a:t>m ngoan, học giỏi</a:t>
            </a:r>
          </a:p>
          <a:p>
            <a:endParaRPr lang="en-US" sz="3200" smtClean="0">
              <a:solidFill>
                <a:srgbClr val="FF00FF"/>
              </a:solidFill>
            </a:endParaRPr>
          </a:p>
        </p:txBody>
      </p:sp>
      <p:pic>
        <p:nvPicPr>
          <p:cNvPr id="14339" name="Picture 4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876800"/>
            <a:ext cx="1712913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5132388"/>
            <a:ext cx="1712913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876800"/>
            <a:ext cx="1712913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876800"/>
            <a:ext cx="1712913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8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5132388"/>
            <a:ext cx="1712913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225" name="Picture 9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22098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226" name="Picture 10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29718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227" name="Picture 11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7338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3" descr="globe22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2286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230" name="Woman in love (Saxophone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1" descr="ag00373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0" y="4038600"/>
            <a:ext cx="1143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1" descr="ag00373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3067050" y="4090988"/>
            <a:ext cx="12954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7" descr="FIREWRK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1066800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4 0.18079 L 5.55556E-7 3.7037E-7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393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9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23625E-8 L -0.74341 -0.00809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393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007 -0.31877 L -0.06007 0.0141 " pathEditMode="relative" rAng="0" ptsTypes="AA">
                                      <p:cBhvr>
                                        <p:cTn id="10" dur="5000" spd="-100000" fill="hold"/>
                                        <p:tgtEl>
                                          <p:spTgt spid="393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34009" fill="hold"/>
                                        <p:tgtEl>
                                          <p:spTgt spid="3932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9323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ENRIC_S">
  <a:themeElements>
    <a:clrScheme name="GENRIC_S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RIC_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RIC_S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RIC_S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RIC_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ample">
  <a:themeElements>
    <a:clrScheme name="1_sample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1_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sample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ample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ample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E:\SOFT\OFFICE97\TEMPLATE\CONTENT\GENRIC_S.POT</Template>
  <TotalTime>2644</TotalTime>
  <Words>365</Words>
  <Application>Microsoft Office PowerPoint</Application>
  <PresentationFormat>On-screen Show (4:3)</PresentationFormat>
  <Paragraphs>45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Times New Roman</vt:lpstr>
      <vt:lpstr>Arial</vt:lpstr>
      <vt:lpstr>Monotype Sorts</vt:lpstr>
      <vt:lpstr>Calibri</vt:lpstr>
      <vt:lpstr>Wingdings</vt:lpstr>
      <vt:lpstr>Verdana</vt:lpstr>
      <vt:lpstr>GENRIC_S</vt:lpstr>
      <vt:lpstr>Capsules</vt:lpstr>
      <vt:lpstr>1_sample</vt:lpstr>
      <vt:lpstr>Slide 1</vt:lpstr>
      <vt:lpstr>Mục tiêu:</vt:lpstr>
      <vt:lpstr>Slide 3</vt:lpstr>
      <vt:lpstr>Slide 4</vt:lpstr>
      <vt:lpstr>Slide 5</vt:lpstr>
      <vt:lpstr>Slide 6</vt:lpstr>
      <vt:lpstr>Slide 7</vt:lpstr>
      <vt:lpstr>Slide 8</vt:lpstr>
    </vt:vector>
  </TitlesOfParts>
  <Company>Đà Nẵng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Lê Thành Ngôn</dc:creator>
  <cp:lastModifiedBy>CSTeam</cp:lastModifiedBy>
  <cp:revision>285</cp:revision>
  <cp:lastPrinted>2004-03-04T10:08:47Z</cp:lastPrinted>
  <dcterms:created xsi:type="dcterms:W3CDTF">2004-02-15T09:31:18Z</dcterms:created>
  <dcterms:modified xsi:type="dcterms:W3CDTF">2016-06-30T02:35:53Z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