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74" r:id="rId3"/>
    <p:sldId id="269" r:id="rId4"/>
    <p:sldId id="282" r:id="rId5"/>
    <p:sldId id="286" r:id="rId6"/>
    <p:sldId id="284" r:id="rId7"/>
    <p:sldId id="287" r:id="rId8"/>
    <p:sldId id="281" r:id="rId9"/>
    <p:sldId id="278" r:id="rId10"/>
    <p:sldId id="273" r:id="rId11"/>
    <p:sldId id="277" r:id="rId12"/>
    <p:sldId id="280" r:id="rId13"/>
    <p:sldId id="279" r:id="rId14"/>
    <p:sldId id="288" r:id="rId15"/>
    <p:sldId id="289" r:id="rId16"/>
    <p:sldId id="290" r:id="rId17"/>
    <p:sldId id="294" r:id="rId18"/>
    <p:sldId id="291" r:id="rId19"/>
    <p:sldId id="292" r:id="rId20"/>
    <p:sldId id="270" r:id="rId21"/>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Times New Roman" pitchFamily="18" charset="0"/>
        <a:ea typeface="+mn-ea"/>
        <a:cs typeface="+mn-cs"/>
      </a:defRPr>
    </a:lvl1pPr>
    <a:lvl2pPr marL="457200" algn="l" rtl="0" fontAlgn="base">
      <a:spcBef>
        <a:spcPct val="0"/>
      </a:spcBef>
      <a:spcAft>
        <a:spcPct val="0"/>
      </a:spcAft>
      <a:defRPr i="1" kern="1200">
        <a:solidFill>
          <a:schemeClr val="tx1"/>
        </a:solidFill>
        <a:latin typeface="Times New Roman" pitchFamily="18" charset="0"/>
        <a:ea typeface="+mn-ea"/>
        <a:cs typeface="+mn-cs"/>
      </a:defRPr>
    </a:lvl2pPr>
    <a:lvl3pPr marL="914400" algn="l" rtl="0" fontAlgn="base">
      <a:spcBef>
        <a:spcPct val="0"/>
      </a:spcBef>
      <a:spcAft>
        <a:spcPct val="0"/>
      </a:spcAft>
      <a:defRPr i="1" kern="1200">
        <a:solidFill>
          <a:schemeClr val="tx1"/>
        </a:solidFill>
        <a:latin typeface="Times New Roman" pitchFamily="18" charset="0"/>
        <a:ea typeface="+mn-ea"/>
        <a:cs typeface="+mn-cs"/>
      </a:defRPr>
    </a:lvl3pPr>
    <a:lvl4pPr marL="1371600" algn="l" rtl="0" fontAlgn="base">
      <a:spcBef>
        <a:spcPct val="0"/>
      </a:spcBef>
      <a:spcAft>
        <a:spcPct val="0"/>
      </a:spcAft>
      <a:defRPr i="1" kern="1200">
        <a:solidFill>
          <a:schemeClr val="tx1"/>
        </a:solidFill>
        <a:latin typeface="Times New Roman" pitchFamily="18" charset="0"/>
        <a:ea typeface="+mn-ea"/>
        <a:cs typeface="+mn-cs"/>
      </a:defRPr>
    </a:lvl4pPr>
    <a:lvl5pPr marL="1828800" algn="l" rtl="0" fontAlgn="base">
      <a:spcBef>
        <a:spcPct val="0"/>
      </a:spcBef>
      <a:spcAft>
        <a:spcPct val="0"/>
      </a:spcAft>
      <a:defRPr i="1" kern="1200">
        <a:solidFill>
          <a:schemeClr val="tx1"/>
        </a:solidFill>
        <a:latin typeface="Times New Roman" pitchFamily="18" charset="0"/>
        <a:ea typeface="+mn-ea"/>
        <a:cs typeface="+mn-cs"/>
      </a:defRPr>
    </a:lvl5pPr>
    <a:lvl6pPr marL="2286000" algn="l" defTabSz="914400" rtl="0" eaLnBrk="1" latinLnBrk="0" hangingPunct="1">
      <a:defRPr i="1" kern="1200">
        <a:solidFill>
          <a:schemeClr val="tx1"/>
        </a:solidFill>
        <a:latin typeface="Times New Roman" pitchFamily="18" charset="0"/>
        <a:ea typeface="+mn-ea"/>
        <a:cs typeface="+mn-cs"/>
      </a:defRPr>
    </a:lvl6pPr>
    <a:lvl7pPr marL="2743200" algn="l" defTabSz="914400" rtl="0" eaLnBrk="1" latinLnBrk="0" hangingPunct="1">
      <a:defRPr i="1" kern="1200">
        <a:solidFill>
          <a:schemeClr val="tx1"/>
        </a:solidFill>
        <a:latin typeface="Times New Roman" pitchFamily="18" charset="0"/>
        <a:ea typeface="+mn-ea"/>
        <a:cs typeface="+mn-cs"/>
      </a:defRPr>
    </a:lvl7pPr>
    <a:lvl8pPr marL="3200400" algn="l" defTabSz="914400" rtl="0" eaLnBrk="1" latinLnBrk="0" hangingPunct="1">
      <a:defRPr i="1" kern="1200">
        <a:solidFill>
          <a:schemeClr val="tx1"/>
        </a:solidFill>
        <a:latin typeface="Times New Roman" pitchFamily="18" charset="0"/>
        <a:ea typeface="+mn-ea"/>
        <a:cs typeface="+mn-cs"/>
      </a:defRPr>
    </a:lvl8pPr>
    <a:lvl9pPr marL="3657600" algn="l" defTabSz="914400" rtl="0" eaLnBrk="1" latinLnBrk="0" hangingPunct="1">
      <a:defRPr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CC"/>
    <a:srgbClr val="FFFFFF"/>
    <a:srgbClr val="FFCCFF"/>
    <a:srgbClr val="CC3300"/>
    <a:srgbClr val="996600"/>
    <a:srgbClr val="CC0099"/>
    <a:srgbClr val="FF0000"/>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573" autoAdjust="0"/>
    <p:restoredTop sz="94660"/>
  </p:normalViewPr>
  <p:slideViewPr>
    <p:cSldViewPr>
      <p:cViewPr varScale="1">
        <p:scale>
          <a:sx n="38" d="100"/>
          <a:sy n="38" d="100"/>
        </p:scale>
        <p:origin x="-130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978C1-8FD0-4E00-B85C-ACA4D97853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1BE454-DC76-41D8-BB67-36AEF58AD9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04D558-51FB-416C-ACC3-0BB439C95D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E4BB3-1A7C-4DF3-9E70-3450817DCD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558BB-FB21-496D-B8B1-381470F7AE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648D55-9C53-4CE8-B91D-A7D80210E2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8643A8-C7D3-4A40-8DB2-1A5E207B43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AFF617-8A50-44D5-8D96-5AA7AD1952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F84C22-7E27-4F71-BBAE-EB1DFFB6DE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B78926-E503-47C6-8B40-6A6E946326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95807C-B1C8-4D31-9095-733D81862A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i="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a:defRPr/>
            </a:pPr>
            <a:fld id="{618D22DE-5B5F-4F05-910F-29F944877F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0.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pic>
        <p:nvPicPr>
          <p:cNvPr id="43012" name="Picture 4" descr="04"/>
          <p:cNvPicPr>
            <a:picLocks noChangeAspect="1" noChangeArrowheads="1" noCrop="1"/>
          </p:cNvPicPr>
          <p:nvPr>
            <p:ph type="body" idx="1"/>
          </p:nvPr>
        </p:nvPicPr>
        <p:blipFill>
          <a:blip r:embed="rId2"/>
          <a:srcRect/>
          <a:stretch>
            <a:fillRect/>
          </a:stretch>
        </p:blipFill>
        <p:spPr>
          <a:xfrm>
            <a:off x="0" y="0"/>
            <a:ext cx="9144000" cy="6858000"/>
          </a:xfrm>
          <a:noFill/>
        </p:spPr>
      </p:pic>
      <p:sp>
        <p:nvSpPr>
          <p:cNvPr id="2052" name="WordArt 5"/>
          <p:cNvSpPr>
            <a:spLocks noChangeArrowheads="1" noChangeShapeType="1" noTextEdit="1"/>
          </p:cNvSpPr>
          <p:nvPr/>
        </p:nvSpPr>
        <p:spPr bwMode="auto">
          <a:xfrm>
            <a:off x="1219200" y="1981200"/>
            <a:ext cx="7010400" cy="3810000"/>
          </a:xfrm>
          <a:prstGeom prst="rect">
            <a:avLst/>
          </a:prstGeom>
        </p:spPr>
        <p:txBody>
          <a:bodyPr wrap="none" fromWordArt="1">
            <a:prstTxWarp prst="textCanUp">
              <a:avLst>
                <a:gd name="adj" fmla="val 85713"/>
              </a:avLst>
            </a:prstTxWarp>
          </a:bodyPr>
          <a:lstStyle/>
          <a:p>
            <a:pPr algn="ctr"/>
            <a:r>
              <a:rPr lang="vi-VN" sz="3600" b="1" kern="10">
                <a:ln w="12700">
                  <a:solidFill>
                    <a:srgbClr val="0000CC"/>
                  </a:solidFill>
                  <a:round/>
                  <a:headEnd/>
                  <a:tailEnd/>
                </a:ln>
                <a:solidFill>
                  <a:srgbClr val="00FFFF"/>
                </a:solidFill>
                <a:effectLst>
                  <a:outerShdw dist="45791" dir="2021404" algn="ctr" rotWithShape="0">
                    <a:srgbClr val="808080">
                      <a:alpha val="79999"/>
                    </a:srgbClr>
                  </a:outerShdw>
                </a:effectLst>
                <a:latin typeface="Arial"/>
                <a:cs typeface="Arial"/>
              </a:rPr>
              <a:t>KỂ CHUYỆN LỚP 5</a:t>
            </a:r>
            <a:endParaRPr lang="en-US" sz="3600" b="1" kern="10">
              <a:ln w="12700">
                <a:solidFill>
                  <a:srgbClr val="0000CC"/>
                </a:solidFill>
                <a:round/>
                <a:headEnd/>
                <a:tailEnd/>
              </a:ln>
              <a:solidFill>
                <a:srgbClr val="00FFFF"/>
              </a:solidFill>
              <a:effectLst>
                <a:outerShdw dist="45791" dir="2021404" algn="ctr" rotWithShape="0">
                  <a:srgbClr val="80808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nodeType="clickEffect">
                                  <p:stCondLst>
                                    <p:cond delay="0"/>
                                  </p:stCondLst>
                                  <p:childTnLst>
                                    <p:animScale>
                                      <p:cBhvr>
                                        <p:cTn id="6" dur="2000" fill="hold"/>
                                        <p:tgtEl>
                                          <p:spTgt spid="430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dich%20vu%20to%20chuc%20sinh%20thoi%20noi%20cho%20be"/>
          <p:cNvPicPr>
            <a:picLocks noChangeAspect="1" noChangeArrowheads="1"/>
          </p:cNvPicPr>
          <p:nvPr/>
        </p:nvPicPr>
        <p:blipFill>
          <a:blip r:embed="rId2"/>
          <a:srcRect/>
          <a:stretch>
            <a:fillRect/>
          </a:stretch>
        </p:blipFill>
        <p:spPr bwMode="auto">
          <a:xfrm>
            <a:off x="533400" y="825500"/>
            <a:ext cx="3924300" cy="2708275"/>
          </a:xfrm>
          <a:prstGeom prst="rect">
            <a:avLst/>
          </a:prstGeom>
          <a:noFill/>
          <a:ln w="9525">
            <a:solidFill>
              <a:srgbClr val="0000CC"/>
            </a:solidFill>
            <a:miter lim="800000"/>
            <a:headEnd/>
            <a:tailEnd/>
          </a:ln>
        </p:spPr>
      </p:pic>
      <p:pic>
        <p:nvPicPr>
          <p:cNvPr id="11267" name="Picture 7" descr="1303444850-2"/>
          <p:cNvPicPr>
            <a:picLocks noChangeAspect="1" noChangeArrowheads="1"/>
          </p:cNvPicPr>
          <p:nvPr/>
        </p:nvPicPr>
        <p:blipFill>
          <a:blip r:embed="rId3"/>
          <a:srcRect/>
          <a:stretch>
            <a:fillRect/>
          </a:stretch>
        </p:blipFill>
        <p:spPr bwMode="auto">
          <a:xfrm>
            <a:off x="4800600" y="838200"/>
            <a:ext cx="3886200" cy="2730500"/>
          </a:xfrm>
          <a:prstGeom prst="rect">
            <a:avLst/>
          </a:prstGeom>
          <a:noFill/>
          <a:ln w="9525">
            <a:solidFill>
              <a:srgbClr val="0000CC"/>
            </a:solidFill>
            <a:miter lim="800000"/>
            <a:headEnd/>
            <a:tailEnd/>
          </a:ln>
        </p:spPr>
      </p:pic>
      <p:pic>
        <p:nvPicPr>
          <p:cNvPr id="11268" name="Picture 11" descr="1303444850-4"/>
          <p:cNvPicPr>
            <a:picLocks noChangeAspect="1" noChangeArrowheads="1"/>
          </p:cNvPicPr>
          <p:nvPr/>
        </p:nvPicPr>
        <p:blipFill>
          <a:blip r:embed="rId4"/>
          <a:srcRect/>
          <a:stretch>
            <a:fillRect/>
          </a:stretch>
        </p:blipFill>
        <p:spPr bwMode="auto">
          <a:xfrm>
            <a:off x="4800600" y="3733800"/>
            <a:ext cx="3905250" cy="2951163"/>
          </a:xfrm>
          <a:prstGeom prst="rect">
            <a:avLst/>
          </a:prstGeom>
          <a:noFill/>
          <a:ln w="9525">
            <a:solidFill>
              <a:srgbClr val="0000CC"/>
            </a:solidFill>
            <a:miter lim="800000"/>
            <a:headEnd/>
            <a:tailEnd/>
          </a:ln>
        </p:spPr>
      </p:pic>
      <p:pic>
        <p:nvPicPr>
          <p:cNvPr id="11269" name="Picture 12" descr="9818"/>
          <p:cNvPicPr>
            <a:picLocks noChangeAspect="1" noChangeArrowheads="1"/>
          </p:cNvPicPr>
          <p:nvPr/>
        </p:nvPicPr>
        <p:blipFill>
          <a:blip r:embed="rId5"/>
          <a:srcRect/>
          <a:stretch>
            <a:fillRect/>
          </a:stretch>
        </p:blipFill>
        <p:spPr bwMode="auto">
          <a:xfrm>
            <a:off x="609600" y="3657600"/>
            <a:ext cx="3810000" cy="2989263"/>
          </a:xfrm>
          <a:prstGeom prst="rect">
            <a:avLst/>
          </a:prstGeom>
          <a:noFill/>
          <a:ln w="9525">
            <a:solidFill>
              <a:srgbClr val="0000CC"/>
            </a:solidFill>
            <a:miter lim="800000"/>
            <a:headEnd/>
            <a:tailEnd/>
          </a:ln>
        </p:spPr>
      </p:pic>
      <p:sp>
        <p:nvSpPr>
          <p:cNvPr id="20493" name="Text Box 13"/>
          <p:cNvSpPr txBox="1">
            <a:spLocks noChangeArrowheads="1"/>
          </p:cNvSpPr>
          <p:nvPr/>
        </p:nvSpPr>
        <p:spPr bwMode="auto">
          <a:xfrm>
            <a:off x="3200400" y="228600"/>
            <a:ext cx="2286000" cy="528638"/>
          </a:xfrm>
          <a:prstGeom prst="rect">
            <a:avLst/>
          </a:prstGeom>
          <a:noFill/>
          <a:ln w="9525">
            <a:solidFill>
              <a:srgbClr val="0000CC"/>
            </a:solidFill>
            <a:miter lim="800000"/>
            <a:headEnd/>
            <a:tailEnd/>
          </a:ln>
        </p:spPr>
        <p:txBody>
          <a:bodyPr>
            <a:spAutoFit/>
          </a:bodyPr>
          <a:lstStyle/>
          <a:p>
            <a:pPr>
              <a:spcBef>
                <a:spcPct val="50000"/>
              </a:spcBef>
            </a:pPr>
            <a:r>
              <a:rPr lang="en-US" sz="2800" b="1" i="0">
                <a:solidFill>
                  <a:srgbClr val="CC0000"/>
                </a:solidFill>
                <a:latin typeface="Arial" charset="0"/>
              </a:rPr>
              <a:t>Lễ sinh nhật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ox(in)">
                                      <p:cBhvr>
                                        <p:cTn id="7"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18774278737-mungtho"/>
          <p:cNvPicPr>
            <a:picLocks noChangeAspect="1" noChangeArrowheads="1"/>
          </p:cNvPicPr>
          <p:nvPr/>
        </p:nvPicPr>
        <p:blipFill>
          <a:blip r:embed="rId2"/>
          <a:srcRect/>
          <a:stretch>
            <a:fillRect/>
          </a:stretch>
        </p:blipFill>
        <p:spPr bwMode="auto">
          <a:xfrm>
            <a:off x="914400" y="3975100"/>
            <a:ext cx="3810000" cy="2646363"/>
          </a:xfrm>
          <a:prstGeom prst="rect">
            <a:avLst/>
          </a:prstGeom>
          <a:noFill/>
          <a:ln w="9525">
            <a:solidFill>
              <a:srgbClr val="0000CC"/>
            </a:solidFill>
            <a:miter lim="800000"/>
            <a:headEnd/>
            <a:tailEnd/>
          </a:ln>
        </p:spPr>
      </p:pic>
      <p:pic>
        <p:nvPicPr>
          <p:cNvPr id="12291" name="Picture 11" descr="mungtho"/>
          <p:cNvPicPr>
            <a:picLocks noChangeAspect="1" noChangeArrowheads="1"/>
          </p:cNvPicPr>
          <p:nvPr/>
        </p:nvPicPr>
        <p:blipFill>
          <a:blip r:embed="rId3"/>
          <a:srcRect/>
          <a:stretch>
            <a:fillRect/>
          </a:stretch>
        </p:blipFill>
        <p:spPr bwMode="auto">
          <a:xfrm>
            <a:off x="5029200" y="4038600"/>
            <a:ext cx="3810000" cy="2543175"/>
          </a:xfrm>
          <a:prstGeom prst="rect">
            <a:avLst/>
          </a:prstGeom>
          <a:noFill/>
          <a:ln w="9525">
            <a:solidFill>
              <a:srgbClr val="0000CC"/>
            </a:solidFill>
            <a:miter lim="800000"/>
            <a:headEnd/>
            <a:tailEnd/>
          </a:ln>
        </p:spPr>
      </p:pic>
      <p:pic>
        <p:nvPicPr>
          <p:cNvPr id="12292" name="Picture 12" descr="gia+%C4%91%C3%ACnh+Nguy%E1%BB%85n+Qu%E1%BB%91c+Huy+-+Copy"/>
          <p:cNvPicPr>
            <a:picLocks noChangeAspect="1" noChangeArrowheads="1"/>
          </p:cNvPicPr>
          <p:nvPr/>
        </p:nvPicPr>
        <p:blipFill>
          <a:blip r:embed="rId4"/>
          <a:srcRect/>
          <a:stretch>
            <a:fillRect/>
          </a:stretch>
        </p:blipFill>
        <p:spPr bwMode="auto">
          <a:xfrm>
            <a:off x="838200" y="914400"/>
            <a:ext cx="3810000" cy="2857500"/>
          </a:xfrm>
          <a:prstGeom prst="rect">
            <a:avLst/>
          </a:prstGeom>
          <a:noFill/>
          <a:ln w="9525">
            <a:solidFill>
              <a:srgbClr val="0000CC"/>
            </a:solidFill>
            <a:miter lim="800000"/>
            <a:headEnd/>
            <a:tailEnd/>
          </a:ln>
        </p:spPr>
      </p:pic>
      <p:pic>
        <p:nvPicPr>
          <p:cNvPr id="12293" name="Picture 14" descr="tettanmao"/>
          <p:cNvPicPr>
            <a:picLocks noChangeAspect="1" noChangeArrowheads="1"/>
          </p:cNvPicPr>
          <p:nvPr/>
        </p:nvPicPr>
        <p:blipFill>
          <a:blip r:embed="rId5"/>
          <a:srcRect/>
          <a:stretch>
            <a:fillRect/>
          </a:stretch>
        </p:blipFill>
        <p:spPr bwMode="auto">
          <a:xfrm>
            <a:off x="4800600" y="914400"/>
            <a:ext cx="4038600" cy="2819400"/>
          </a:xfrm>
          <a:prstGeom prst="rect">
            <a:avLst/>
          </a:prstGeom>
          <a:noFill/>
          <a:ln w="9525">
            <a:solidFill>
              <a:srgbClr val="0000CC"/>
            </a:solidFill>
            <a:miter lim="800000"/>
            <a:headEnd/>
            <a:tailEnd/>
          </a:ln>
        </p:spPr>
      </p:pic>
      <p:sp>
        <p:nvSpPr>
          <p:cNvPr id="24591" name="Text Box 15"/>
          <p:cNvSpPr txBox="1">
            <a:spLocks noChangeArrowheads="1"/>
          </p:cNvSpPr>
          <p:nvPr/>
        </p:nvSpPr>
        <p:spPr bwMode="auto">
          <a:xfrm>
            <a:off x="3352800" y="228600"/>
            <a:ext cx="2438400" cy="528638"/>
          </a:xfrm>
          <a:prstGeom prst="rect">
            <a:avLst/>
          </a:prstGeom>
          <a:noFill/>
          <a:ln w="9525">
            <a:solidFill>
              <a:srgbClr val="0000CC"/>
            </a:solidFill>
            <a:miter lim="800000"/>
            <a:headEnd/>
            <a:tailEnd/>
          </a:ln>
        </p:spPr>
        <p:txBody>
          <a:bodyPr>
            <a:spAutoFit/>
          </a:bodyPr>
          <a:lstStyle/>
          <a:p>
            <a:pPr>
              <a:spcBef>
                <a:spcPct val="50000"/>
              </a:spcBef>
            </a:pPr>
            <a:r>
              <a:rPr lang="en-US" sz="2800" b="1" i="0">
                <a:solidFill>
                  <a:srgbClr val="CC0000"/>
                </a:solidFill>
                <a:latin typeface="Arial" charset="0"/>
              </a:rPr>
              <a:t>Lễ mừng thọ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blinds(horizontal)">
                                      <p:cBhvr>
                                        <p:cTn id="7" dur="500"/>
                                        <p:tgtEl>
                                          <p:spTgt spid="2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ANd9GcTmVL3xoVbMCygFwu6J1D9rnIKErUTavUNbiwc8L18HdhqHEJHsr1W4dG9Gfw"/>
          <p:cNvPicPr>
            <a:picLocks noChangeAspect="1" noChangeArrowheads="1"/>
          </p:cNvPicPr>
          <p:nvPr/>
        </p:nvPicPr>
        <p:blipFill>
          <a:blip r:embed="rId2"/>
          <a:srcRect/>
          <a:stretch>
            <a:fillRect/>
          </a:stretch>
        </p:blipFill>
        <p:spPr bwMode="auto">
          <a:xfrm>
            <a:off x="304800" y="3657600"/>
            <a:ext cx="3962400" cy="2967038"/>
          </a:xfrm>
          <a:prstGeom prst="rect">
            <a:avLst/>
          </a:prstGeom>
          <a:noFill/>
          <a:ln w="9525">
            <a:solidFill>
              <a:srgbClr val="0000CC"/>
            </a:solidFill>
            <a:miter lim="800000"/>
            <a:headEnd/>
            <a:tailEnd/>
          </a:ln>
        </p:spPr>
      </p:pic>
      <p:pic>
        <p:nvPicPr>
          <p:cNvPr id="13315" name="Picture 7" descr="2136254470100805802S600x600Q85"/>
          <p:cNvPicPr>
            <a:picLocks noChangeAspect="1" noChangeArrowheads="1"/>
          </p:cNvPicPr>
          <p:nvPr/>
        </p:nvPicPr>
        <p:blipFill>
          <a:blip r:embed="rId3"/>
          <a:srcRect/>
          <a:stretch>
            <a:fillRect/>
          </a:stretch>
        </p:blipFill>
        <p:spPr bwMode="auto">
          <a:xfrm>
            <a:off x="4495800" y="762000"/>
            <a:ext cx="3695700" cy="2771775"/>
          </a:xfrm>
          <a:prstGeom prst="rect">
            <a:avLst/>
          </a:prstGeom>
          <a:noFill/>
          <a:ln w="9525">
            <a:solidFill>
              <a:srgbClr val="0000CC"/>
            </a:solidFill>
            <a:miter lim="800000"/>
            <a:headEnd/>
            <a:tailEnd/>
          </a:ln>
        </p:spPr>
      </p:pic>
      <p:pic>
        <p:nvPicPr>
          <p:cNvPr id="13316" name="Picture 9" descr="5"/>
          <p:cNvPicPr>
            <a:picLocks noChangeAspect="1" noChangeArrowheads="1"/>
          </p:cNvPicPr>
          <p:nvPr/>
        </p:nvPicPr>
        <p:blipFill>
          <a:blip r:embed="rId4"/>
          <a:srcRect/>
          <a:stretch>
            <a:fillRect/>
          </a:stretch>
        </p:blipFill>
        <p:spPr bwMode="auto">
          <a:xfrm>
            <a:off x="4419600" y="3657600"/>
            <a:ext cx="4391025" cy="2925763"/>
          </a:xfrm>
          <a:prstGeom prst="rect">
            <a:avLst/>
          </a:prstGeom>
          <a:noFill/>
          <a:ln w="9525">
            <a:solidFill>
              <a:srgbClr val="0000CC"/>
            </a:solidFill>
            <a:miter lim="800000"/>
            <a:headEnd/>
            <a:tailEnd/>
          </a:ln>
        </p:spPr>
      </p:pic>
      <p:pic>
        <p:nvPicPr>
          <p:cNvPr id="13317" name="Picture 11" descr="ap_20100423053027259"/>
          <p:cNvPicPr>
            <a:picLocks noChangeAspect="1" noChangeArrowheads="1"/>
          </p:cNvPicPr>
          <p:nvPr/>
        </p:nvPicPr>
        <p:blipFill>
          <a:blip r:embed="rId5"/>
          <a:srcRect/>
          <a:stretch>
            <a:fillRect/>
          </a:stretch>
        </p:blipFill>
        <p:spPr bwMode="auto">
          <a:xfrm>
            <a:off x="609600" y="762000"/>
            <a:ext cx="3657600" cy="2743200"/>
          </a:xfrm>
          <a:prstGeom prst="rect">
            <a:avLst/>
          </a:prstGeom>
          <a:noFill/>
          <a:ln w="9525">
            <a:solidFill>
              <a:srgbClr val="0000CC"/>
            </a:solidFill>
            <a:miter lim="800000"/>
            <a:headEnd/>
            <a:tailEnd/>
          </a:ln>
        </p:spPr>
      </p:pic>
      <p:sp>
        <p:nvSpPr>
          <p:cNvPr id="27660" name="Text Box 12"/>
          <p:cNvSpPr txBox="1">
            <a:spLocks noChangeArrowheads="1"/>
          </p:cNvSpPr>
          <p:nvPr/>
        </p:nvSpPr>
        <p:spPr bwMode="auto">
          <a:xfrm>
            <a:off x="3581400" y="228600"/>
            <a:ext cx="1600200" cy="461963"/>
          </a:xfrm>
          <a:prstGeom prst="rect">
            <a:avLst/>
          </a:prstGeom>
          <a:noFill/>
          <a:ln w="9525">
            <a:solidFill>
              <a:srgbClr val="0000CC"/>
            </a:solidFill>
            <a:miter lim="800000"/>
            <a:headEnd/>
            <a:tailEnd/>
          </a:ln>
        </p:spPr>
        <p:txBody>
          <a:bodyPr>
            <a:spAutoFit/>
          </a:bodyPr>
          <a:lstStyle/>
          <a:p>
            <a:pPr>
              <a:spcBef>
                <a:spcPct val="50000"/>
              </a:spcBef>
            </a:pPr>
            <a:r>
              <a:rPr lang="en-US" sz="2400" b="1" i="0">
                <a:solidFill>
                  <a:srgbClr val="CC0000"/>
                </a:solidFill>
                <a:latin typeface="Arial" charset="0"/>
              </a:rPr>
              <a:t>Ngày giỗ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blinds(horizontal)">
                                      <p:cBhvr>
                                        <p:cTn id="7"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ImageView"/>
          <p:cNvPicPr>
            <a:picLocks noChangeAspect="1" noChangeArrowheads="1"/>
          </p:cNvPicPr>
          <p:nvPr/>
        </p:nvPicPr>
        <p:blipFill>
          <a:blip r:embed="rId2"/>
          <a:srcRect/>
          <a:stretch>
            <a:fillRect/>
          </a:stretch>
        </p:blipFill>
        <p:spPr bwMode="auto">
          <a:xfrm>
            <a:off x="1143000" y="990600"/>
            <a:ext cx="2971800" cy="2068513"/>
          </a:xfrm>
          <a:prstGeom prst="rect">
            <a:avLst/>
          </a:prstGeom>
          <a:noFill/>
          <a:ln w="9525">
            <a:solidFill>
              <a:srgbClr val="0000CC"/>
            </a:solidFill>
            <a:miter lim="800000"/>
            <a:headEnd/>
            <a:tailEnd/>
          </a:ln>
        </p:spPr>
      </p:pic>
      <p:pic>
        <p:nvPicPr>
          <p:cNvPr id="14339" name="Picture 7" descr="ANd9GcRZinsjXwGqirKmd5mPmtMBsfWs2SB0Fku6h9uRGRKwlcgSR-mDbDC2pzQJ"/>
          <p:cNvPicPr>
            <a:picLocks noChangeAspect="1" noChangeArrowheads="1"/>
          </p:cNvPicPr>
          <p:nvPr/>
        </p:nvPicPr>
        <p:blipFill>
          <a:blip r:embed="rId3"/>
          <a:srcRect/>
          <a:stretch>
            <a:fillRect/>
          </a:stretch>
        </p:blipFill>
        <p:spPr bwMode="auto">
          <a:xfrm>
            <a:off x="4953000" y="990600"/>
            <a:ext cx="2743200" cy="2054225"/>
          </a:xfrm>
          <a:prstGeom prst="rect">
            <a:avLst/>
          </a:prstGeom>
          <a:noFill/>
          <a:ln w="9525">
            <a:solidFill>
              <a:srgbClr val="0000CC"/>
            </a:solidFill>
            <a:miter lim="800000"/>
            <a:headEnd/>
            <a:tailEnd/>
          </a:ln>
        </p:spPr>
      </p:pic>
      <p:pic>
        <p:nvPicPr>
          <p:cNvPr id="14340" name="Picture 8" descr="9818"/>
          <p:cNvPicPr>
            <a:picLocks noChangeAspect="1" noChangeArrowheads="1"/>
          </p:cNvPicPr>
          <p:nvPr/>
        </p:nvPicPr>
        <p:blipFill>
          <a:blip r:embed="rId4"/>
          <a:srcRect/>
          <a:stretch>
            <a:fillRect/>
          </a:stretch>
        </p:blipFill>
        <p:spPr bwMode="auto">
          <a:xfrm>
            <a:off x="0" y="3810000"/>
            <a:ext cx="2819400" cy="2211388"/>
          </a:xfrm>
          <a:prstGeom prst="rect">
            <a:avLst/>
          </a:prstGeom>
          <a:noFill/>
          <a:ln w="9525">
            <a:solidFill>
              <a:srgbClr val="0000CC"/>
            </a:solidFill>
            <a:miter lim="800000"/>
            <a:headEnd/>
            <a:tailEnd/>
          </a:ln>
        </p:spPr>
      </p:pic>
      <p:pic>
        <p:nvPicPr>
          <p:cNvPr id="14341" name="Picture 10" descr="2136254470100805802S600x600Q85"/>
          <p:cNvPicPr>
            <a:picLocks noChangeAspect="1" noChangeArrowheads="1"/>
          </p:cNvPicPr>
          <p:nvPr/>
        </p:nvPicPr>
        <p:blipFill>
          <a:blip r:embed="rId5"/>
          <a:srcRect/>
          <a:stretch>
            <a:fillRect/>
          </a:stretch>
        </p:blipFill>
        <p:spPr bwMode="auto">
          <a:xfrm>
            <a:off x="6477000" y="3886200"/>
            <a:ext cx="2667000" cy="2133600"/>
          </a:xfrm>
          <a:prstGeom prst="rect">
            <a:avLst/>
          </a:prstGeom>
          <a:noFill/>
          <a:ln w="9525">
            <a:solidFill>
              <a:srgbClr val="0000CC"/>
            </a:solidFill>
            <a:miter lim="800000"/>
            <a:headEnd/>
            <a:tailEnd/>
          </a:ln>
        </p:spPr>
      </p:pic>
      <p:sp>
        <p:nvSpPr>
          <p:cNvPr id="26635" name="Text Box 11"/>
          <p:cNvSpPr txBox="1">
            <a:spLocks noChangeArrowheads="1"/>
          </p:cNvSpPr>
          <p:nvPr/>
        </p:nvSpPr>
        <p:spPr bwMode="auto">
          <a:xfrm>
            <a:off x="1295400" y="3200400"/>
            <a:ext cx="2819400" cy="369888"/>
          </a:xfrm>
          <a:prstGeom prst="rect">
            <a:avLst/>
          </a:prstGeom>
          <a:noFill/>
          <a:ln w="9525">
            <a:solidFill>
              <a:srgbClr val="0000CC"/>
            </a:solidFill>
            <a:miter lim="800000"/>
            <a:headEnd/>
            <a:tailEnd/>
          </a:ln>
        </p:spPr>
        <p:txBody>
          <a:bodyPr>
            <a:spAutoFit/>
          </a:bodyPr>
          <a:lstStyle/>
          <a:p>
            <a:pPr>
              <a:spcBef>
                <a:spcPct val="50000"/>
              </a:spcBef>
            </a:pPr>
            <a:r>
              <a:rPr lang="en-US" b="1" i="0">
                <a:solidFill>
                  <a:srgbClr val="CC0000"/>
                </a:solidFill>
                <a:latin typeface="Arial" charset="0"/>
              </a:rPr>
              <a:t>Bữa c</a:t>
            </a:r>
            <a:r>
              <a:rPr lang="vi-VN" b="1" i="0">
                <a:solidFill>
                  <a:srgbClr val="CC0000"/>
                </a:solidFill>
                <a:latin typeface="Arial" charset="0"/>
              </a:rPr>
              <a:t>ơ</a:t>
            </a:r>
            <a:r>
              <a:rPr lang="en-US" b="1" i="0">
                <a:solidFill>
                  <a:srgbClr val="CC0000"/>
                </a:solidFill>
                <a:latin typeface="Arial" charset="0"/>
              </a:rPr>
              <a:t>m th</a:t>
            </a:r>
            <a:r>
              <a:rPr lang="vi-VN" b="1" i="0">
                <a:solidFill>
                  <a:srgbClr val="CC0000"/>
                </a:solidFill>
                <a:latin typeface="Arial" charset="0"/>
              </a:rPr>
              <a:t>ư</a:t>
            </a:r>
            <a:r>
              <a:rPr lang="en-US" b="1" i="0">
                <a:solidFill>
                  <a:srgbClr val="CC0000"/>
                </a:solidFill>
                <a:latin typeface="Arial" charset="0"/>
              </a:rPr>
              <a:t>ờng ngày</a:t>
            </a:r>
          </a:p>
        </p:txBody>
      </p:sp>
      <p:sp>
        <p:nvSpPr>
          <p:cNvPr id="26636" name="Text Box 12"/>
          <p:cNvSpPr txBox="1">
            <a:spLocks noChangeArrowheads="1"/>
          </p:cNvSpPr>
          <p:nvPr/>
        </p:nvSpPr>
        <p:spPr bwMode="auto">
          <a:xfrm>
            <a:off x="5562600" y="3200400"/>
            <a:ext cx="1676400" cy="400050"/>
          </a:xfrm>
          <a:prstGeom prst="rect">
            <a:avLst/>
          </a:prstGeom>
          <a:noFill/>
          <a:ln w="9525">
            <a:solidFill>
              <a:srgbClr val="0000CC"/>
            </a:solidFill>
            <a:miter lim="800000"/>
            <a:headEnd/>
            <a:tailEnd/>
          </a:ln>
        </p:spPr>
        <p:txBody>
          <a:bodyPr>
            <a:spAutoFit/>
          </a:bodyPr>
          <a:lstStyle/>
          <a:p>
            <a:pPr>
              <a:spcBef>
                <a:spcPct val="50000"/>
              </a:spcBef>
            </a:pPr>
            <a:r>
              <a:rPr lang="en-US" sz="2000" b="1" i="0">
                <a:solidFill>
                  <a:srgbClr val="CC0000"/>
                </a:solidFill>
                <a:latin typeface="Arial" charset="0"/>
              </a:rPr>
              <a:t>Dịp lễ tết</a:t>
            </a:r>
          </a:p>
        </p:txBody>
      </p:sp>
      <p:sp>
        <p:nvSpPr>
          <p:cNvPr id="26637" name="Text Box 13"/>
          <p:cNvSpPr txBox="1">
            <a:spLocks noChangeArrowheads="1"/>
          </p:cNvSpPr>
          <p:nvPr/>
        </p:nvSpPr>
        <p:spPr bwMode="auto">
          <a:xfrm>
            <a:off x="152400" y="6096000"/>
            <a:ext cx="1981200" cy="400050"/>
          </a:xfrm>
          <a:prstGeom prst="rect">
            <a:avLst/>
          </a:prstGeom>
          <a:noFill/>
          <a:ln w="9525">
            <a:solidFill>
              <a:srgbClr val="0000CC"/>
            </a:solidFill>
            <a:miter lim="800000"/>
            <a:headEnd/>
            <a:tailEnd/>
          </a:ln>
        </p:spPr>
        <p:txBody>
          <a:bodyPr>
            <a:spAutoFit/>
          </a:bodyPr>
          <a:lstStyle/>
          <a:p>
            <a:pPr>
              <a:spcBef>
                <a:spcPct val="50000"/>
              </a:spcBef>
            </a:pPr>
            <a:r>
              <a:rPr lang="en-US" sz="2000" b="1" i="0">
                <a:solidFill>
                  <a:srgbClr val="CC0000"/>
                </a:solidFill>
                <a:latin typeface="Arial" charset="0"/>
              </a:rPr>
              <a:t>Lễ sinh nhật</a:t>
            </a:r>
          </a:p>
        </p:txBody>
      </p:sp>
      <p:sp>
        <p:nvSpPr>
          <p:cNvPr id="26638" name="Text Box 14"/>
          <p:cNvSpPr txBox="1">
            <a:spLocks noChangeArrowheads="1"/>
          </p:cNvSpPr>
          <p:nvPr/>
        </p:nvSpPr>
        <p:spPr bwMode="auto">
          <a:xfrm>
            <a:off x="3429000" y="6096000"/>
            <a:ext cx="1981200" cy="400050"/>
          </a:xfrm>
          <a:prstGeom prst="rect">
            <a:avLst/>
          </a:prstGeom>
          <a:noFill/>
          <a:ln w="9525">
            <a:solidFill>
              <a:srgbClr val="0000CC"/>
            </a:solidFill>
            <a:miter lim="800000"/>
            <a:headEnd/>
            <a:tailEnd/>
          </a:ln>
        </p:spPr>
        <p:txBody>
          <a:bodyPr>
            <a:spAutoFit/>
          </a:bodyPr>
          <a:lstStyle/>
          <a:p>
            <a:pPr>
              <a:spcBef>
                <a:spcPct val="50000"/>
              </a:spcBef>
            </a:pPr>
            <a:r>
              <a:rPr lang="en-US" sz="2000" b="1" i="0">
                <a:solidFill>
                  <a:srgbClr val="CC0000"/>
                </a:solidFill>
                <a:latin typeface="Arial" charset="0"/>
              </a:rPr>
              <a:t>Lễ mừng thọ</a:t>
            </a:r>
          </a:p>
        </p:txBody>
      </p:sp>
      <p:sp>
        <p:nvSpPr>
          <p:cNvPr id="26639" name="Text Box 15"/>
          <p:cNvSpPr txBox="1">
            <a:spLocks noChangeArrowheads="1"/>
          </p:cNvSpPr>
          <p:nvPr/>
        </p:nvSpPr>
        <p:spPr bwMode="auto">
          <a:xfrm>
            <a:off x="6781800" y="6096000"/>
            <a:ext cx="1600200" cy="400050"/>
          </a:xfrm>
          <a:prstGeom prst="rect">
            <a:avLst/>
          </a:prstGeom>
          <a:noFill/>
          <a:ln w="9525">
            <a:solidFill>
              <a:srgbClr val="0000CC"/>
            </a:solidFill>
            <a:miter lim="800000"/>
            <a:headEnd/>
            <a:tailEnd/>
          </a:ln>
        </p:spPr>
        <p:txBody>
          <a:bodyPr>
            <a:spAutoFit/>
          </a:bodyPr>
          <a:lstStyle/>
          <a:p>
            <a:pPr>
              <a:spcBef>
                <a:spcPct val="50000"/>
              </a:spcBef>
            </a:pPr>
            <a:r>
              <a:rPr lang="en-US" sz="2000" b="1" i="0">
                <a:solidFill>
                  <a:srgbClr val="CC0000"/>
                </a:solidFill>
                <a:latin typeface="Arial" charset="0"/>
              </a:rPr>
              <a:t>Ngày giỗ</a:t>
            </a:r>
          </a:p>
        </p:txBody>
      </p:sp>
      <p:sp>
        <p:nvSpPr>
          <p:cNvPr id="14347" name="Text Box 16"/>
          <p:cNvSpPr txBox="1">
            <a:spLocks noChangeArrowheads="1"/>
          </p:cNvSpPr>
          <p:nvPr/>
        </p:nvSpPr>
        <p:spPr bwMode="auto">
          <a:xfrm>
            <a:off x="1371600" y="152400"/>
            <a:ext cx="5867400" cy="523875"/>
          </a:xfrm>
          <a:prstGeom prst="rect">
            <a:avLst/>
          </a:prstGeom>
          <a:noFill/>
          <a:ln w="9525">
            <a:solidFill>
              <a:srgbClr val="CC0099"/>
            </a:solidFill>
            <a:miter lim="800000"/>
            <a:headEnd/>
            <a:tailEnd/>
          </a:ln>
        </p:spPr>
        <p:txBody>
          <a:bodyPr>
            <a:spAutoFit/>
          </a:bodyPr>
          <a:lstStyle/>
          <a:p>
            <a:pPr>
              <a:spcBef>
                <a:spcPct val="50000"/>
              </a:spcBef>
            </a:pPr>
            <a:r>
              <a:rPr lang="en-US" sz="2800" b="1" i="0">
                <a:solidFill>
                  <a:srgbClr val="0000CC"/>
                </a:solidFill>
                <a:latin typeface="Arial" charset="0"/>
              </a:rPr>
              <a:t>Sum họp đầm ấm trong gia đình</a:t>
            </a:r>
          </a:p>
        </p:txBody>
      </p:sp>
      <p:pic>
        <p:nvPicPr>
          <p:cNvPr id="14348" name="Picture 17" descr="gia%20dinh%20truyen%20thong copy"/>
          <p:cNvPicPr>
            <a:picLocks noChangeAspect="1" noChangeArrowheads="1"/>
          </p:cNvPicPr>
          <p:nvPr/>
        </p:nvPicPr>
        <p:blipFill>
          <a:blip r:embed="rId6"/>
          <a:srcRect/>
          <a:stretch>
            <a:fillRect/>
          </a:stretch>
        </p:blipFill>
        <p:spPr bwMode="auto">
          <a:xfrm>
            <a:off x="2971800" y="3810000"/>
            <a:ext cx="3124200" cy="219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blinds(horizontal)">
                                      <p:cBhvr>
                                        <p:cTn id="7" dur="500"/>
                                        <p:tgtEl>
                                          <p:spTgt spid="26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36"/>
                                        </p:tgtEl>
                                        <p:attrNameLst>
                                          <p:attrName>style.visibility</p:attrName>
                                        </p:attrNameLst>
                                      </p:cBhvr>
                                      <p:to>
                                        <p:strVal val="visible"/>
                                      </p:to>
                                    </p:set>
                                    <p:animEffect transition="in" filter="box(in)">
                                      <p:cBhvr>
                                        <p:cTn id="12" dur="500"/>
                                        <p:tgtEl>
                                          <p:spTgt spid="26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37"/>
                                        </p:tgtEl>
                                        <p:attrNameLst>
                                          <p:attrName>style.visibility</p:attrName>
                                        </p:attrNameLst>
                                      </p:cBhvr>
                                      <p:to>
                                        <p:strVal val="visible"/>
                                      </p:to>
                                    </p:set>
                                    <p:animEffect transition="in" filter="box(in)">
                                      <p:cBhvr>
                                        <p:cTn id="17" dur="500"/>
                                        <p:tgtEl>
                                          <p:spTgt spid="26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38"/>
                                        </p:tgtEl>
                                        <p:attrNameLst>
                                          <p:attrName>style.visibility</p:attrName>
                                        </p:attrNameLst>
                                      </p:cBhvr>
                                      <p:to>
                                        <p:strVal val="visible"/>
                                      </p:to>
                                    </p:set>
                                    <p:animEffect transition="in" filter="blinds(horizontal)">
                                      <p:cBhvr>
                                        <p:cTn id="22" dur="500"/>
                                        <p:tgtEl>
                                          <p:spTgt spid="266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639"/>
                                        </p:tgtEl>
                                        <p:attrNameLst>
                                          <p:attrName>style.visibility</p:attrName>
                                        </p:attrNameLst>
                                      </p:cBhvr>
                                      <p:to>
                                        <p:strVal val="visible"/>
                                      </p:to>
                                    </p:set>
                                    <p:animEffect transition="in" filter="blinds(horizontal)">
                                      <p:cBhvr>
                                        <p:cTn id="27"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6637" grpId="0" animBg="1"/>
      <p:bldP spid="26638" grpId="0" animBg="1"/>
      <p:bldP spid="266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381000" y="228600"/>
            <a:ext cx="8229600" cy="814388"/>
          </a:xfrm>
        </p:spPr>
        <p:txBody>
          <a:bodyPr/>
          <a:lstStyle/>
          <a:p>
            <a:pPr eaLnBrk="1" hangingPunct="1"/>
            <a:r>
              <a:rPr lang="en-US" sz="2800" b="1" smtClean="0">
                <a:solidFill>
                  <a:srgbClr val="CC0000"/>
                </a:solidFill>
              </a:rPr>
              <a:t>Kể chuyện được chứng kiến hoặc tham gia</a:t>
            </a:r>
          </a:p>
          <a:p>
            <a:pPr eaLnBrk="1" hangingPunct="1"/>
            <a:endParaRPr lang="en-US" sz="2800" b="1" smtClean="0"/>
          </a:p>
          <a:p>
            <a:pPr eaLnBrk="1" hangingPunct="1"/>
            <a:endParaRPr lang="en-US" sz="2800" smtClean="0">
              <a:solidFill>
                <a:srgbClr val="CC0000"/>
              </a:solidFill>
            </a:endParaRPr>
          </a:p>
        </p:txBody>
      </p:sp>
      <p:sp>
        <p:nvSpPr>
          <p:cNvPr id="15363" name="Text Box 4"/>
          <p:cNvSpPr txBox="1">
            <a:spLocks noChangeArrowheads="1"/>
          </p:cNvSpPr>
          <p:nvPr/>
        </p:nvSpPr>
        <p:spPr bwMode="auto">
          <a:xfrm>
            <a:off x="1676400" y="762000"/>
            <a:ext cx="6477000" cy="830263"/>
          </a:xfrm>
          <a:prstGeom prst="rect">
            <a:avLst/>
          </a:prstGeom>
          <a:noFill/>
          <a:ln w="9525">
            <a:noFill/>
            <a:miter lim="800000"/>
            <a:headEnd/>
            <a:tailEnd/>
          </a:ln>
        </p:spPr>
        <p:txBody>
          <a:bodyPr>
            <a:spAutoFit/>
          </a:bodyPr>
          <a:lstStyle/>
          <a:p>
            <a:pPr>
              <a:spcBef>
                <a:spcPct val="50000"/>
              </a:spcBef>
            </a:pPr>
            <a:r>
              <a:rPr lang="en-US" sz="2400" b="1" i="0" u="sng">
                <a:solidFill>
                  <a:srgbClr val="CC0099"/>
                </a:solidFill>
                <a:latin typeface="Arial" charset="0"/>
              </a:rPr>
              <a:t>Đề bài:</a:t>
            </a:r>
            <a:r>
              <a:rPr lang="en-US" sz="2400" i="0">
                <a:latin typeface="Arial" charset="0"/>
              </a:rPr>
              <a:t> </a:t>
            </a:r>
            <a:r>
              <a:rPr lang="en-US" sz="2400" b="1" i="0">
                <a:solidFill>
                  <a:srgbClr val="0000CC"/>
                </a:solidFill>
                <a:latin typeface="Arial" charset="0"/>
              </a:rPr>
              <a:t>Kể chuyện về một buổi sum họp đầm ấm trong gia đình</a:t>
            </a:r>
          </a:p>
        </p:txBody>
      </p:sp>
      <p:sp>
        <p:nvSpPr>
          <p:cNvPr id="15364" name="Line 6"/>
          <p:cNvSpPr>
            <a:spLocks noChangeShapeType="1"/>
          </p:cNvSpPr>
          <p:nvPr/>
        </p:nvSpPr>
        <p:spPr bwMode="auto">
          <a:xfrm>
            <a:off x="5105400" y="1295400"/>
            <a:ext cx="2743200" cy="0"/>
          </a:xfrm>
          <a:prstGeom prst="line">
            <a:avLst/>
          </a:prstGeom>
          <a:noFill/>
          <a:ln w="38100">
            <a:solidFill>
              <a:srgbClr val="CC0099"/>
            </a:solidFill>
            <a:round/>
            <a:headEnd/>
            <a:tailEnd/>
          </a:ln>
        </p:spPr>
        <p:txBody>
          <a:bodyPr/>
          <a:lstStyle/>
          <a:p>
            <a:endParaRPr lang="en-US"/>
          </a:p>
        </p:txBody>
      </p:sp>
      <p:sp>
        <p:nvSpPr>
          <p:cNvPr id="15365" name="Line 7"/>
          <p:cNvSpPr>
            <a:spLocks noChangeShapeType="1"/>
          </p:cNvSpPr>
          <p:nvPr/>
        </p:nvSpPr>
        <p:spPr bwMode="auto">
          <a:xfrm>
            <a:off x="1828800" y="1676400"/>
            <a:ext cx="3352800" cy="0"/>
          </a:xfrm>
          <a:prstGeom prst="line">
            <a:avLst/>
          </a:prstGeom>
          <a:noFill/>
          <a:ln w="38100">
            <a:solidFill>
              <a:srgbClr val="CC0099"/>
            </a:solidFill>
            <a:round/>
            <a:headEnd/>
            <a:tailEnd/>
          </a:ln>
        </p:spPr>
        <p:txBody>
          <a:bodyPr/>
          <a:lstStyle/>
          <a:p>
            <a:endParaRPr lang="en-US"/>
          </a:p>
        </p:txBody>
      </p:sp>
      <p:sp>
        <p:nvSpPr>
          <p:cNvPr id="15366" name="Text Box 8"/>
          <p:cNvSpPr txBox="1">
            <a:spLocks noChangeArrowheads="1"/>
          </p:cNvSpPr>
          <p:nvPr/>
        </p:nvSpPr>
        <p:spPr bwMode="auto">
          <a:xfrm>
            <a:off x="2590800" y="1981200"/>
            <a:ext cx="2667000" cy="461963"/>
          </a:xfrm>
          <a:prstGeom prst="rect">
            <a:avLst/>
          </a:prstGeom>
          <a:noFill/>
          <a:ln w="9525">
            <a:noFill/>
            <a:miter lim="800000"/>
            <a:headEnd/>
            <a:tailEnd/>
          </a:ln>
        </p:spPr>
        <p:txBody>
          <a:bodyPr>
            <a:spAutoFit/>
          </a:bodyPr>
          <a:lstStyle/>
          <a:p>
            <a:pPr>
              <a:spcBef>
                <a:spcPct val="50000"/>
              </a:spcBef>
            </a:pPr>
            <a:r>
              <a:rPr lang="en-US" sz="2400" b="1" i="0" u="sng">
                <a:solidFill>
                  <a:srgbClr val="FF0000"/>
                </a:solidFill>
                <a:latin typeface="Arial" charset="0"/>
              </a:rPr>
              <a:t>Chuẩn bị dàn 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81000" y="228600"/>
            <a:ext cx="8229600" cy="814388"/>
          </a:xfrm>
        </p:spPr>
        <p:txBody>
          <a:bodyPr/>
          <a:lstStyle/>
          <a:p>
            <a:pPr eaLnBrk="1" hangingPunct="1"/>
            <a:r>
              <a:rPr lang="en-US" sz="2400" b="1" smtClean="0">
                <a:solidFill>
                  <a:srgbClr val="CC0000"/>
                </a:solidFill>
              </a:rPr>
              <a:t>Kể chuyện được chứng kiến hoặc tham gia</a:t>
            </a:r>
          </a:p>
          <a:p>
            <a:pPr eaLnBrk="1" hangingPunct="1"/>
            <a:endParaRPr lang="en-US" sz="2400" b="1" smtClean="0"/>
          </a:p>
          <a:p>
            <a:pPr eaLnBrk="1" hangingPunct="1"/>
            <a:endParaRPr lang="en-US" sz="2800" smtClean="0">
              <a:solidFill>
                <a:srgbClr val="CC0000"/>
              </a:solidFill>
            </a:endParaRPr>
          </a:p>
        </p:txBody>
      </p:sp>
      <p:sp>
        <p:nvSpPr>
          <p:cNvPr id="16387" name="Text Box 3"/>
          <p:cNvSpPr txBox="1">
            <a:spLocks noChangeArrowheads="1"/>
          </p:cNvSpPr>
          <p:nvPr/>
        </p:nvSpPr>
        <p:spPr bwMode="auto">
          <a:xfrm>
            <a:off x="838200" y="762000"/>
            <a:ext cx="7315200" cy="369888"/>
          </a:xfrm>
          <a:prstGeom prst="rect">
            <a:avLst/>
          </a:prstGeom>
          <a:noFill/>
          <a:ln w="9525">
            <a:noFill/>
            <a:miter lim="800000"/>
            <a:headEnd/>
            <a:tailEnd/>
          </a:ln>
        </p:spPr>
        <p:txBody>
          <a:bodyPr>
            <a:spAutoFit/>
          </a:bodyPr>
          <a:lstStyle/>
          <a:p>
            <a:pPr>
              <a:spcBef>
                <a:spcPct val="50000"/>
              </a:spcBef>
            </a:pPr>
            <a:r>
              <a:rPr lang="en-US" b="1" i="0" u="sng">
                <a:solidFill>
                  <a:srgbClr val="CC0099"/>
                </a:solidFill>
                <a:latin typeface="Arial" charset="0"/>
              </a:rPr>
              <a:t>Đề bài:</a:t>
            </a:r>
            <a:r>
              <a:rPr lang="en-US" i="0">
                <a:latin typeface="Arial" charset="0"/>
              </a:rPr>
              <a:t> </a:t>
            </a:r>
            <a:r>
              <a:rPr lang="en-US" b="1" i="0">
                <a:solidFill>
                  <a:srgbClr val="0000CC"/>
                </a:solidFill>
                <a:latin typeface="Arial" charset="0"/>
              </a:rPr>
              <a:t>Kể chuyện về một buổi sum họp đầm ấm trong gia đình</a:t>
            </a:r>
          </a:p>
        </p:txBody>
      </p:sp>
      <p:sp>
        <p:nvSpPr>
          <p:cNvPr id="16388" name="Line 5"/>
          <p:cNvSpPr>
            <a:spLocks noChangeShapeType="1"/>
          </p:cNvSpPr>
          <p:nvPr/>
        </p:nvSpPr>
        <p:spPr bwMode="auto">
          <a:xfrm>
            <a:off x="3276600" y="1143000"/>
            <a:ext cx="4419600" cy="0"/>
          </a:xfrm>
          <a:prstGeom prst="line">
            <a:avLst/>
          </a:prstGeom>
          <a:noFill/>
          <a:ln w="38100">
            <a:solidFill>
              <a:srgbClr val="CC0099"/>
            </a:solidFill>
            <a:round/>
            <a:headEnd/>
            <a:tailEnd/>
          </a:ln>
        </p:spPr>
        <p:txBody>
          <a:bodyPr/>
          <a:lstStyle/>
          <a:p>
            <a:endParaRPr lang="en-US"/>
          </a:p>
        </p:txBody>
      </p:sp>
      <p:sp>
        <p:nvSpPr>
          <p:cNvPr id="36870" name="Text Box 6"/>
          <p:cNvSpPr txBox="1">
            <a:spLocks noChangeArrowheads="1"/>
          </p:cNvSpPr>
          <p:nvPr/>
        </p:nvSpPr>
        <p:spPr bwMode="auto">
          <a:xfrm>
            <a:off x="1371600" y="5715000"/>
            <a:ext cx="4343400" cy="461963"/>
          </a:xfrm>
          <a:prstGeom prst="rect">
            <a:avLst/>
          </a:prstGeom>
          <a:noFill/>
          <a:ln w="9525">
            <a:solidFill>
              <a:srgbClr val="0000CC"/>
            </a:solidFill>
            <a:miter lim="800000"/>
            <a:headEnd/>
            <a:tailEnd/>
          </a:ln>
        </p:spPr>
        <p:txBody>
          <a:bodyPr>
            <a:spAutoFit/>
          </a:bodyPr>
          <a:lstStyle/>
          <a:p>
            <a:pPr>
              <a:spcBef>
                <a:spcPct val="50000"/>
              </a:spcBef>
            </a:pPr>
            <a:r>
              <a:rPr lang="en-US" sz="2400" b="1" i="0">
                <a:solidFill>
                  <a:srgbClr val="FF0000"/>
                </a:solidFill>
                <a:latin typeface="Arial" charset="0"/>
              </a:rPr>
              <a:t>Kể chuyện theo nhóm đôi</a:t>
            </a:r>
          </a:p>
        </p:txBody>
      </p:sp>
      <p:sp>
        <p:nvSpPr>
          <p:cNvPr id="36872" name="Text Box 8"/>
          <p:cNvSpPr txBox="1">
            <a:spLocks noChangeArrowheads="1"/>
          </p:cNvSpPr>
          <p:nvPr/>
        </p:nvSpPr>
        <p:spPr bwMode="auto">
          <a:xfrm>
            <a:off x="609600" y="4876800"/>
            <a:ext cx="7086600" cy="4619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Em có cảm nghĩ gì sau buổi sum họp đó.</a:t>
            </a:r>
          </a:p>
        </p:txBody>
      </p:sp>
      <p:sp>
        <p:nvSpPr>
          <p:cNvPr id="16391" name="Rectangle 9"/>
          <p:cNvSpPr>
            <a:spLocks noChangeArrowheads="1"/>
          </p:cNvSpPr>
          <p:nvPr/>
        </p:nvSpPr>
        <p:spPr bwMode="auto">
          <a:xfrm>
            <a:off x="2209800" y="1295400"/>
            <a:ext cx="3878263" cy="461963"/>
          </a:xfrm>
          <a:prstGeom prst="rect">
            <a:avLst/>
          </a:prstGeom>
          <a:noFill/>
          <a:ln w="9525">
            <a:noFill/>
            <a:miter lim="800000"/>
            <a:headEnd/>
            <a:tailEnd/>
          </a:ln>
        </p:spPr>
        <p:txBody>
          <a:bodyPr wrap="none">
            <a:spAutoFit/>
          </a:bodyPr>
          <a:lstStyle/>
          <a:p>
            <a:pPr>
              <a:spcBef>
                <a:spcPct val="50000"/>
              </a:spcBef>
            </a:pPr>
            <a:r>
              <a:rPr lang="en-US" sz="2400" b="1" i="0" u="sng">
                <a:solidFill>
                  <a:srgbClr val="FF0000"/>
                </a:solidFill>
                <a:latin typeface="Arial" charset="0"/>
              </a:rPr>
              <a:t>Khi kể chuyện cần lưu ý</a:t>
            </a:r>
            <a:r>
              <a:rPr lang="en-US" b="1" i="0" u="sng">
                <a:latin typeface="Arial" charset="0"/>
              </a:rPr>
              <a:t> :</a:t>
            </a:r>
          </a:p>
        </p:txBody>
      </p:sp>
      <p:sp>
        <p:nvSpPr>
          <p:cNvPr id="36874" name="Rectangle 10"/>
          <p:cNvSpPr>
            <a:spLocks noChangeArrowheads="1"/>
          </p:cNvSpPr>
          <p:nvPr/>
        </p:nvSpPr>
        <p:spPr bwMode="auto">
          <a:xfrm>
            <a:off x="685800" y="1905000"/>
            <a:ext cx="7772400" cy="830263"/>
          </a:xfrm>
          <a:prstGeom prst="rect">
            <a:avLst/>
          </a:prstGeom>
          <a:noFill/>
          <a:ln w="9525">
            <a:noFill/>
            <a:miter lim="800000"/>
            <a:headEnd/>
            <a:tailEnd/>
          </a:ln>
        </p:spPr>
        <p:txBody>
          <a:bodyPr>
            <a:spAutoFit/>
          </a:bodyPr>
          <a:lstStyle/>
          <a:p>
            <a:r>
              <a:rPr lang="en-US" sz="2400" b="1" i="0">
                <a:solidFill>
                  <a:srgbClr val="0000CC"/>
                </a:solidFill>
                <a:latin typeface="Arial" charset="0"/>
              </a:rPr>
              <a:t>- Nêu được lời nói, việc làm của từng người trong buổi sum họp.</a:t>
            </a:r>
          </a:p>
        </p:txBody>
      </p:sp>
      <p:sp>
        <p:nvSpPr>
          <p:cNvPr id="36875" name="Rectangle 11"/>
          <p:cNvSpPr>
            <a:spLocks noChangeArrowheads="1"/>
          </p:cNvSpPr>
          <p:nvPr/>
        </p:nvSpPr>
        <p:spPr bwMode="auto">
          <a:xfrm>
            <a:off x="609600" y="2895600"/>
            <a:ext cx="8077200" cy="8302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Lời nói, việc làm của từng nhân vật thể hiệ sự yêu   thương, quan tâm đến nhau.</a:t>
            </a:r>
          </a:p>
        </p:txBody>
      </p:sp>
      <p:sp>
        <p:nvSpPr>
          <p:cNvPr id="36876" name="Rectangle 12"/>
          <p:cNvSpPr>
            <a:spLocks noChangeArrowheads="1"/>
          </p:cNvSpPr>
          <p:nvPr/>
        </p:nvSpPr>
        <p:spPr bwMode="auto">
          <a:xfrm>
            <a:off x="533400" y="3886200"/>
            <a:ext cx="8229600" cy="8302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Em  làm gì trong buổi sum họp đó? Việc làm của em có ý nghĩa 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blinds(horizontal)">
                                      <p:cBhvr>
                                        <p:cTn id="7" dur="500"/>
                                        <p:tgtEl>
                                          <p:spTgt spid="3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5"/>
                                        </p:tgtEl>
                                        <p:attrNameLst>
                                          <p:attrName>style.visibility</p:attrName>
                                        </p:attrNameLst>
                                      </p:cBhvr>
                                      <p:to>
                                        <p:strVal val="visible"/>
                                      </p:to>
                                    </p:set>
                                    <p:animEffect transition="in" filter="box(in)">
                                      <p:cBhvr>
                                        <p:cTn id="12" dur="500"/>
                                        <p:tgtEl>
                                          <p:spTgt spid="36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76"/>
                                        </p:tgtEl>
                                        <p:attrNameLst>
                                          <p:attrName>style.visibility</p:attrName>
                                        </p:attrNameLst>
                                      </p:cBhvr>
                                      <p:to>
                                        <p:strVal val="visible"/>
                                      </p:to>
                                    </p:set>
                                    <p:animEffect transition="in" filter="blinds(horizontal)">
                                      <p:cBhvr>
                                        <p:cTn id="17" dur="500"/>
                                        <p:tgtEl>
                                          <p:spTgt spid="36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2"/>
                                        </p:tgtEl>
                                        <p:attrNameLst>
                                          <p:attrName>style.visibility</p:attrName>
                                        </p:attrNameLst>
                                      </p:cBhvr>
                                      <p:to>
                                        <p:strVal val="visible"/>
                                      </p:to>
                                    </p:set>
                                    <p:animEffect transition="in" filter="blinds(horizontal)">
                                      <p:cBhvr>
                                        <p:cTn id="22" dur="500"/>
                                        <p:tgtEl>
                                          <p:spTgt spid="368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870"/>
                                        </p:tgtEl>
                                        <p:attrNameLst>
                                          <p:attrName>style.visibility</p:attrName>
                                        </p:attrNameLst>
                                      </p:cBhvr>
                                      <p:to>
                                        <p:strVal val="visible"/>
                                      </p:to>
                                    </p:set>
                                    <p:anim calcmode="lin" valueType="num">
                                      <p:cBhvr additive="base">
                                        <p:cTn id="27" dur="500" fill="hold"/>
                                        <p:tgtEl>
                                          <p:spTgt spid="36870"/>
                                        </p:tgtEl>
                                        <p:attrNameLst>
                                          <p:attrName>ppt_x</p:attrName>
                                        </p:attrNameLst>
                                      </p:cBhvr>
                                      <p:tavLst>
                                        <p:tav tm="0">
                                          <p:val>
                                            <p:strVal val="#ppt_x"/>
                                          </p:val>
                                        </p:tav>
                                        <p:tav tm="100000">
                                          <p:val>
                                            <p:strVal val="#ppt_x"/>
                                          </p:val>
                                        </p:tav>
                                      </p:tavLst>
                                    </p:anim>
                                    <p:anim calcmode="lin" valueType="num">
                                      <p:cBhvr additive="base">
                                        <p:cTn id="28"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2" grpId="0"/>
      <p:bldP spid="36874" grpId="0"/>
      <p:bldP spid="36875" grpId="0"/>
      <p:bldP spid="368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381000" y="228600"/>
            <a:ext cx="8229600" cy="814388"/>
          </a:xfrm>
        </p:spPr>
        <p:txBody>
          <a:bodyPr/>
          <a:lstStyle/>
          <a:p>
            <a:pPr eaLnBrk="1" hangingPunct="1"/>
            <a:r>
              <a:rPr lang="en-US" sz="2800" b="1" smtClean="0">
                <a:solidFill>
                  <a:srgbClr val="CC0000"/>
                </a:solidFill>
              </a:rPr>
              <a:t>Kể chuyện được chứng kiến hoặc tham gia</a:t>
            </a:r>
          </a:p>
          <a:p>
            <a:pPr eaLnBrk="1" hangingPunct="1"/>
            <a:endParaRPr lang="en-US" sz="2800" b="1" smtClean="0"/>
          </a:p>
          <a:p>
            <a:pPr eaLnBrk="1" hangingPunct="1"/>
            <a:endParaRPr lang="en-US" sz="2800" smtClean="0">
              <a:solidFill>
                <a:srgbClr val="CC0000"/>
              </a:solidFill>
            </a:endParaRPr>
          </a:p>
        </p:txBody>
      </p:sp>
      <p:sp>
        <p:nvSpPr>
          <p:cNvPr id="17411" name="Text Box 3"/>
          <p:cNvSpPr txBox="1">
            <a:spLocks noChangeArrowheads="1"/>
          </p:cNvSpPr>
          <p:nvPr/>
        </p:nvSpPr>
        <p:spPr bwMode="auto">
          <a:xfrm>
            <a:off x="1676400" y="762000"/>
            <a:ext cx="6477000" cy="830263"/>
          </a:xfrm>
          <a:prstGeom prst="rect">
            <a:avLst/>
          </a:prstGeom>
          <a:noFill/>
          <a:ln w="9525">
            <a:noFill/>
            <a:miter lim="800000"/>
            <a:headEnd/>
            <a:tailEnd/>
          </a:ln>
        </p:spPr>
        <p:txBody>
          <a:bodyPr>
            <a:spAutoFit/>
          </a:bodyPr>
          <a:lstStyle/>
          <a:p>
            <a:pPr>
              <a:spcBef>
                <a:spcPct val="50000"/>
              </a:spcBef>
            </a:pPr>
            <a:r>
              <a:rPr lang="en-US" sz="2400" b="1" i="0" u="sng">
                <a:solidFill>
                  <a:srgbClr val="CC0099"/>
                </a:solidFill>
                <a:latin typeface="Arial" charset="0"/>
              </a:rPr>
              <a:t>Đề bài:</a:t>
            </a:r>
            <a:r>
              <a:rPr lang="en-US" sz="2400" i="0">
                <a:latin typeface="Arial" charset="0"/>
              </a:rPr>
              <a:t> </a:t>
            </a:r>
            <a:r>
              <a:rPr lang="en-US" sz="2400" b="1" i="0">
                <a:solidFill>
                  <a:srgbClr val="0000CC"/>
                </a:solidFill>
                <a:latin typeface="Arial" charset="0"/>
              </a:rPr>
              <a:t>Kể chuyện về một buổi sum họp đầm ấm trong gia đình</a:t>
            </a:r>
          </a:p>
        </p:txBody>
      </p:sp>
      <p:sp>
        <p:nvSpPr>
          <p:cNvPr id="17412" name="Line 4"/>
          <p:cNvSpPr>
            <a:spLocks noChangeShapeType="1"/>
          </p:cNvSpPr>
          <p:nvPr/>
        </p:nvSpPr>
        <p:spPr bwMode="auto">
          <a:xfrm>
            <a:off x="5105400" y="1295400"/>
            <a:ext cx="2743200" cy="0"/>
          </a:xfrm>
          <a:prstGeom prst="line">
            <a:avLst/>
          </a:prstGeom>
          <a:noFill/>
          <a:ln w="38100">
            <a:solidFill>
              <a:srgbClr val="CC0099"/>
            </a:solidFill>
            <a:round/>
            <a:headEnd/>
            <a:tailEnd/>
          </a:ln>
        </p:spPr>
        <p:txBody>
          <a:bodyPr/>
          <a:lstStyle/>
          <a:p>
            <a:endParaRPr lang="en-US"/>
          </a:p>
        </p:txBody>
      </p:sp>
      <p:sp>
        <p:nvSpPr>
          <p:cNvPr id="17413" name="Line 5"/>
          <p:cNvSpPr>
            <a:spLocks noChangeShapeType="1"/>
          </p:cNvSpPr>
          <p:nvPr/>
        </p:nvSpPr>
        <p:spPr bwMode="auto">
          <a:xfrm>
            <a:off x="1828800" y="1676400"/>
            <a:ext cx="3352800" cy="0"/>
          </a:xfrm>
          <a:prstGeom prst="line">
            <a:avLst/>
          </a:prstGeom>
          <a:noFill/>
          <a:ln w="38100">
            <a:solidFill>
              <a:srgbClr val="CC0099"/>
            </a:solidFill>
            <a:round/>
            <a:headEnd/>
            <a:tailEnd/>
          </a:ln>
        </p:spPr>
        <p:txBody>
          <a:bodyPr/>
          <a:lstStyle/>
          <a:p>
            <a:endParaRPr lang="en-US"/>
          </a:p>
        </p:txBody>
      </p:sp>
      <p:sp>
        <p:nvSpPr>
          <p:cNvPr id="37895" name="Text Box 7"/>
          <p:cNvSpPr txBox="1">
            <a:spLocks noChangeArrowheads="1"/>
          </p:cNvSpPr>
          <p:nvPr/>
        </p:nvSpPr>
        <p:spPr bwMode="auto">
          <a:xfrm>
            <a:off x="2209800" y="2133600"/>
            <a:ext cx="3505200" cy="461963"/>
          </a:xfrm>
          <a:prstGeom prst="rect">
            <a:avLst/>
          </a:prstGeom>
          <a:noFill/>
          <a:ln w="9525">
            <a:noFill/>
            <a:miter lim="800000"/>
            <a:headEnd/>
            <a:tailEnd/>
          </a:ln>
        </p:spPr>
        <p:txBody>
          <a:bodyPr>
            <a:spAutoFit/>
          </a:bodyPr>
          <a:lstStyle/>
          <a:p>
            <a:pPr>
              <a:spcBef>
                <a:spcPct val="50000"/>
              </a:spcBef>
            </a:pPr>
            <a:r>
              <a:rPr lang="en-US" sz="2400" b="1" i="0">
                <a:solidFill>
                  <a:srgbClr val="FF0000"/>
                </a:solidFill>
                <a:latin typeface="Arial" charset="0"/>
              </a:rPr>
              <a:t>Thi kể chuyện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linds(horizontal)">
                                      <p:cBhvr>
                                        <p:cTn id="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381000" y="228600"/>
            <a:ext cx="8229600" cy="814388"/>
          </a:xfrm>
        </p:spPr>
        <p:txBody>
          <a:bodyPr/>
          <a:lstStyle/>
          <a:p>
            <a:pPr eaLnBrk="1" hangingPunct="1"/>
            <a:r>
              <a:rPr lang="en-US" sz="2400" b="1" smtClean="0">
                <a:solidFill>
                  <a:srgbClr val="CC0000"/>
                </a:solidFill>
              </a:rPr>
              <a:t>Kể chuyện được chứng kiến hoặc tham gia</a:t>
            </a:r>
          </a:p>
          <a:p>
            <a:pPr eaLnBrk="1" hangingPunct="1"/>
            <a:endParaRPr lang="en-US" sz="2400" b="1" smtClean="0"/>
          </a:p>
          <a:p>
            <a:pPr eaLnBrk="1" hangingPunct="1"/>
            <a:endParaRPr lang="en-US" sz="2800" smtClean="0">
              <a:solidFill>
                <a:srgbClr val="CC0000"/>
              </a:solidFill>
            </a:endParaRPr>
          </a:p>
        </p:txBody>
      </p:sp>
      <p:sp>
        <p:nvSpPr>
          <p:cNvPr id="18435" name="Text Box 3"/>
          <p:cNvSpPr txBox="1">
            <a:spLocks noChangeArrowheads="1"/>
          </p:cNvSpPr>
          <p:nvPr/>
        </p:nvSpPr>
        <p:spPr bwMode="auto">
          <a:xfrm>
            <a:off x="838200" y="762000"/>
            <a:ext cx="7315200" cy="369888"/>
          </a:xfrm>
          <a:prstGeom prst="rect">
            <a:avLst/>
          </a:prstGeom>
          <a:noFill/>
          <a:ln w="9525">
            <a:noFill/>
            <a:miter lim="800000"/>
            <a:headEnd/>
            <a:tailEnd/>
          </a:ln>
        </p:spPr>
        <p:txBody>
          <a:bodyPr>
            <a:spAutoFit/>
          </a:bodyPr>
          <a:lstStyle/>
          <a:p>
            <a:pPr>
              <a:spcBef>
                <a:spcPct val="50000"/>
              </a:spcBef>
            </a:pPr>
            <a:r>
              <a:rPr lang="en-US" b="1" i="0" u="sng">
                <a:solidFill>
                  <a:srgbClr val="CC0099"/>
                </a:solidFill>
                <a:latin typeface="Arial" charset="0"/>
              </a:rPr>
              <a:t>Đề bài:</a:t>
            </a:r>
            <a:r>
              <a:rPr lang="en-US" i="0">
                <a:latin typeface="Arial" charset="0"/>
              </a:rPr>
              <a:t> </a:t>
            </a:r>
            <a:r>
              <a:rPr lang="en-US" b="1" i="0">
                <a:solidFill>
                  <a:srgbClr val="0000CC"/>
                </a:solidFill>
                <a:latin typeface="Arial" charset="0"/>
              </a:rPr>
              <a:t>Kể chuyện về một buổi sum họp đầm ấm trong gia đình</a:t>
            </a:r>
          </a:p>
        </p:txBody>
      </p:sp>
      <p:sp>
        <p:nvSpPr>
          <p:cNvPr id="18436" name="Line 4"/>
          <p:cNvSpPr>
            <a:spLocks noChangeShapeType="1"/>
          </p:cNvSpPr>
          <p:nvPr/>
        </p:nvSpPr>
        <p:spPr bwMode="auto">
          <a:xfrm>
            <a:off x="3276600" y="1143000"/>
            <a:ext cx="4419600" cy="0"/>
          </a:xfrm>
          <a:prstGeom prst="line">
            <a:avLst/>
          </a:prstGeom>
          <a:noFill/>
          <a:ln w="38100">
            <a:solidFill>
              <a:srgbClr val="CC0099"/>
            </a:solidFill>
            <a:round/>
            <a:headEnd/>
            <a:tailEnd/>
          </a:ln>
        </p:spPr>
        <p:txBody>
          <a:bodyPr/>
          <a:lstStyle/>
          <a:p>
            <a:endParaRPr lang="en-US"/>
          </a:p>
        </p:txBody>
      </p:sp>
      <p:sp>
        <p:nvSpPr>
          <p:cNvPr id="41990" name="Text Box 6"/>
          <p:cNvSpPr txBox="1">
            <a:spLocks noChangeArrowheads="1"/>
          </p:cNvSpPr>
          <p:nvPr/>
        </p:nvSpPr>
        <p:spPr bwMode="auto">
          <a:xfrm>
            <a:off x="609600" y="4876800"/>
            <a:ext cx="7086600" cy="4619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Em có cảm nghĩ gì sau buổi sum họp đó.</a:t>
            </a:r>
          </a:p>
        </p:txBody>
      </p:sp>
      <p:sp>
        <p:nvSpPr>
          <p:cNvPr id="18438" name="Rectangle 7"/>
          <p:cNvSpPr>
            <a:spLocks noChangeArrowheads="1"/>
          </p:cNvSpPr>
          <p:nvPr/>
        </p:nvSpPr>
        <p:spPr bwMode="auto">
          <a:xfrm>
            <a:off x="2209800" y="1295400"/>
            <a:ext cx="3878263" cy="461963"/>
          </a:xfrm>
          <a:prstGeom prst="rect">
            <a:avLst/>
          </a:prstGeom>
          <a:noFill/>
          <a:ln w="9525">
            <a:noFill/>
            <a:miter lim="800000"/>
            <a:headEnd/>
            <a:tailEnd/>
          </a:ln>
        </p:spPr>
        <p:txBody>
          <a:bodyPr wrap="none">
            <a:spAutoFit/>
          </a:bodyPr>
          <a:lstStyle/>
          <a:p>
            <a:pPr>
              <a:spcBef>
                <a:spcPct val="50000"/>
              </a:spcBef>
            </a:pPr>
            <a:r>
              <a:rPr lang="en-US" sz="2400" b="1" i="0" u="sng">
                <a:solidFill>
                  <a:srgbClr val="FF0000"/>
                </a:solidFill>
                <a:latin typeface="Arial" charset="0"/>
              </a:rPr>
              <a:t>Khi kể chuyện cần lưu ý</a:t>
            </a:r>
            <a:r>
              <a:rPr lang="en-US" b="1" i="0" u="sng">
                <a:latin typeface="Arial" charset="0"/>
              </a:rPr>
              <a:t> :</a:t>
            </a:r>
          </a:p>
        </p:txBody>
      </p:sp>
      <p:sp>
        <p:nvSpPr>
          <p:cNvPr id="41992" name="Rectangle 8"/>
          <p:cNvSpPr>
            <a:spLocks noChangeArrowheads="1"/>
          </p:cNvSpPr>
          <p:nvPr/>
        </p:nvSpPr>
        <p:spPr bwMode="auto">
          <a:xfrm>
            <a:off x="685800" y="1905000"/>
            <a:ext cx="7772400" cy="830263"/>
          </a:xfrm>
          <a:prstGeom prst="rect">
            <a:avLst/>
          </a:prstGeom>
          <a:noFill/>
          <a:ln w="9525">
            <a:noFill/>
            <a:miter lim="800000"/>
            <a:headEnd/>
            <a:tailEnd/>
          </a:ln>
        </p:spPr>
        <p:txBody>
          <a:bodyPr>
            <a:spAutoFit/>
          </a:bodyPr>
          <a:lstStyle/>
          <a:p>
            <a:r>
              <a:rPr lang="en-US" sz="2400" b="1" i="0">
                <a:solidFill>
                  <a:srgbClr val="0000CC"/>
                </a:solidFill>
                <a:latin typeface="Arial" charset="0"/>
              </a:rPr>
              <a:t>- Nêu được lời nói, việc làm của từng người trong buổi sum họp.</a:t>
            </a:r>
          </a:p>
        </p:txBody>
      </p:sp>
      <p:sp>
        <p:nvSpPr>
          <p:cNvPr id="41993" name="Rectangle 9"/>
          <p:cNvSpPr>
            <a:spLocks noChangeArrowheads="1"/>
          </p:cNvSpPr>
          <p:nvPr/>
        </p:nvSpPr>
        <p:spPr bwMode="auto">
          <a:xfrm>
            <a:off x="609600" y="2895600"/>
            <a:ext cx="8077200" cy="8302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Lời nói, việc làm của từng nhân vật thể hiệ sự yêu   thương, quan tâm đến nhau.</a:t>
            </a:r>
          </a:p>
        </p:txBody>
      </p:sp>
      <p:sp>
        <p:nvSpPr>
          <p:cNvPr id="41994" name="Rectangle 10"/>
          <p:cNvSpPr>
            <a:spLocks noChangeArrowheads="1"/>
          </p:cNvSpPr>
          <p:nvPr/>
        </p:nvSpPr>
        <p:spPr bwMode="auto">
          <a:xfrm>
            <a:off x="533400" y="3886200"/>
            <a:ext cx="8229600" cy="8302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Em  làm gì trong buổi sum họp đó? Việc làm của em có ý nghĩa gì?.</a:t>
            </a:r>
          </a:p>
        </p:txBody>
      </p:sp>
      <p:sp>
        <p:nvSpPr>
          <p:cNvPr id="41995" name="Text Box 11"/>
          <p:cNvSpPr txBox="1">
            <a:spLocks noChangeArrowheads="1"/>
          </p:cNvSpPr>
          <p:nvPr/>
        </p:nvSpPr>
        <p:spPr bwMode="auto">
          <a:xfrm>
            <a:off x="2057400" y="5562600"/>
            <a:ext cx="3505200" cy="461963"/>
          </a:xfrm>
          <a:prstGeom prst="rect">
            <a:avLst/>
          </a:prstGeom>
          <a:noFill/>
          <a:ln w="9525">
            <a:noFill/>
            <a:miter lim="800000"/>
            <a:headEnd/>
            <a:tailEnd/>
          </a:ln>
        </p:spPr>
        <p:txBody>
          <a:bodyPr>
            <a:spAutoFit/>
          </a:bodyPr>
          <a:lstStyle/>
          <a:p>
            <a:pPr>
              <a:spcBef>
                <a:spcPct val="50000"/>
              </a:spcBef>
            </a:pPr>
            <a:r>
              <a:rPr lang="en-US" sz="2400" b="1" i="0">
                <a:solidFill>
                  <a:srgbClr val="FF0000"/>
                </a:solidFill>
                <a:latin typeface="Arial" charset="0"/>
              </a:rPr>
              <a:t>Thi kể chuyện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linds(horizontal)">
                                      <p:cBhvr>
                                        <p:cTn id="7" dur="500"/>
                                        <p:tgtEl>
                                          <p:spTgt spid="419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3"/>
                                        </p:tgtEl>
                                        <p:attrNameLst>
                                          <p:attrName>style.visibility</p:attrName>
                                        </p:attrNameLst>
                                      </p:cBhvr>
                                      <p:to>
                                        <p:strVal val="visible"/>
                                      </p:to>
                                    </p:set>
                                    <p:animEffect transition="in" filter="box(in)">
                                      <p:cBhvr>
                                        <p:cTn id="12" dur="500"/>
                                        <p:tgtEl>
                                          <p:spTgt spid="419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94"/>
                                        </p:tgtEl>
                                        <p:attrNameLst>
                                          <p:attrName>style.visibility</p:attrName>
                                        </p:attrNameLst>
                                      </p:cBhvr>
                                      <p:to>
                                        <p:strVal val="visible"/>
                                      </p:to>
                                    </p:set>
                                    <p:animEffect transition="in" filter="blinds(horizontal)">
                                      <p:cBhvr>
                                        <p:cTn id="17" dur="500"/>
                                        <p:tgtEl>
                                          <p:spTgt spid="419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990"/>
                                        </p:tgtEl>
                                        <p:attrNameLst>
                                          <p:attrName>style.visibility</p:attrName>
                                        </p:attrNameLst>
                                      </p:cBhvr>
                                      <p:to>
                                        <p:strVal val="visible"/>
                                      </p:to>
                                    </p:set>
                                    <p:animEffect transition="in" filter="blinds(horizontal)">
                                      <p:cBhvr>
                                        <p:cTn id="22" dur="500"/>
                                        <p:tgtEl>
                                          <p:spTgt spid="419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995"/>
                                        </p:tgtEl>
                                        <p:attrNameLst>
                                          <p:attrName>style.visibility</p:attrName>
                                        </p:attrNameLst>
                                      </p:cBhvr>
                                      <p:to>
                                        <p:strVal val="visible"/>
                                      </p:to>
                                    </p:set>
                                    <p:animEffect transition="in" filter="blinds(horizontal)">
                                      <p:cBhvr>
                                        <p:cTn id="2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2" grpId="0"/>
      <p:bldP spid="41993" grpId="0"/>
      <p:bldP spid="41994" grpId="0"/>
      <p:bldP spid="419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133600" y="990600"/>
            <a:ext cx="4572000" cy="461963"/>
          </a:xfrm>
          <a:prstGeom prst="rect">
            <a:avLst/>
          </a:prstGeom>
          <a:noFill/>
          <a:ln w="9525">
            <a:noFill/>
            <a:miter lim="800000"/>
            <a:headEnd/>
            <a:tailEnd/>
          </a:ln>
        </p:spPr>
        <p:txBody>
          <a:bodyPr>
            <a:spAutoFit/>
          </a:bodyPr>
          <a:lstStyle/>
          <a:p>
            <a:pPr>
              <a:spcBef>
                <a:spcPct val="50000"/>
              </a:spcBef>
            </a:pPr>
            <a:r>
              <a:rPr lang="en-US" sz="2400" b="1" i="0">
                <a:solidFill>
                  <a:srgbClr val="FF0000"/>
                </a:solidFill>
                <a:latin typeface="Arial" charset="0"/>
              </a:rPr>
              <a:t>Ví dụ về một bài kể chuyện</a:t>
            </a:r>
          </a:p>
        </p:txBody>
      </p:sp>
      <p:sp>
        <p:nvSpPr>
          <p:cNvPr id="19459" name="Text Box 5"/>
          <p:cNvSpPr txBox="1">
            <a:spLocks noChangeArrowheads="1"/>
          </p:cNvSpPr>
          <p:nvPr/>
        </p:nvSpPr>
        <p:spPr bwMode="auto">
          <a:xfrm>
            <a:off x="457200" y="1752600"/>
            <a:ext cx="8305800" cy="1200150"/>
          </a:xfrm>
          <a:prstGeom prst="rect">
            <a:avLst/>
          </a:prstGeom>
          <a:noFill/>
          <a:ln w="9525">
            <a:noFill/>
            <a:miter lim="800000"/>
            <a:headEnd/>
            <a:tailEnd/>
          </a:ln>
        </p:spPr>
        <p:txBody>
          <a:bodyPr>
            <a:spAutoFit/>
          </a:bodyPr>
          <a:lstStyle/>
          <a:p>
            <a:pPr>
              <a:spcBef>
                <a:spcPct val="50000"/>
              </a:spcBef>
            </a:pPr>
            <a:r>
              <a:rPr lang="en-US" sz="2000" b="1" i="0">
                <a:solidFill>
                  <a:srgbClr val="0000CC"/>
                </a:solidFill>
                <a:latin typeface="Arial" charset="0"/>
              </a:rPr>
              <a:t>  </a:t>
            </a:r>
            <a:r>
              <a:rPr lang="en-US" sz="2400" b="1" i="0">
                <a:solidFill>
                  <a:srgbClr val="0000CC"/>
                </a:solidFill>
                <a:latin typeface="Arial" charset="0"/>
              </a:rPr>
              <a:t>Tôi muốn kể với các bạn câu chuyện về buổi sum họp đầm ấm trong gia đình ông bà nội tôi vào các chiều mùng mộ Tết hàng năm.</a:t>
            </a:r>
          </a:p>
        </p:txBody>
      </p:sp>
      <p:sp>
        <p:nvSpPr>
          <p:cNvPr id="19460" name="Text Box 6"/>
          <p:cNvSpPr txBox="1">
            <a:spLocks noChangeArrowheads="1"/>
          </p:cNvSpPr>
          <p:nvPr/>
        </p:nvSpPr>
        <p:spPr bwMode="auto">
          <a:xfrm>
            <a:off x="304800" y="3276600"/>
            <a:ext cx="8534400" cy="2308225"/>
          </a:xfrm>
          <a:prstGeom prst="rect">
            <a:avLst/>
          </a:prstGeom>
          <a:noFill/>
          <a:ln w="9525">
            <a:noFill/>
            <a:miter lim="800000"/>
            <a:headEnd/>
            <a:tailEnd/>
          </a:ln>
        </p:spPr>
        <p:txBody>
          <a:bodyPr>
            <a:spAutoFit/>
          </a:bodyPr>
          <a:lstStyle/>
          <a:p>
            <a:pPr>
              <a:spcBef>
                <a:spcPct val="50000"/>
              </a:spcBef>
            </a:pPr>
            <a:r>
              <a:rPr lang="en-US" sz="2000" b="1" i="0">
                <a:solidFill>
                  <a:srgbClr val="0000CC"/>
                </a:solidFill>
                <a:latin typeface="Arial" charset="0"/>
              </a:rPr>
              <a:t>   </a:t>
            </a:r>
            <a:r>
              <a:rPr lang="en-US" sz="2400" b="1" i="0">
                <a:solidFill>
                  <a:srgbClr val="0000CC"/>
                </a:solidFill>
                <a:latin typeface="Arial" charset="0"/>
              </a:rPr>
              <a:t>Tết nào cũng vậy, theo lệ, cứ chiều mùng một là gia đình tôi cùng gia đình cô Mai, em bố tôi, đến chúc Tết ông bà nội và ăn bữa cơm đầu năm cùng ông bà. Tết năm nay, sốthành viên trong nhà đã là 10,. Đó là ông bà tôi, cô Mai, chồng cô là chú thắng cùng hai con, gia đình tôi thì có bố mẹ tôi và hai anh em tôi.</a:t>
            </a:r>
          </a:p>
        </p:txBody>
      </p:sp>
      <p:sp>
        <p:nvSpPr>
          <p:cNvPr id="19461" name="Rectangle 8"/>
          <p:cNvSpPr>
            <a:spLocks noChangeArrowheads="1"/>
          </p:cNvSpPr>
          <p:nvPr/>
        </p:nvSpPr>
        <p:spPr bwMode="auto">
          <a:xfrm>
            <a:off x="381000" y="228600"/>
            <a:ext cx="8229600" cy="814388"/>
          </a:xfrm>
          <a:prstGeom prst="rect">
            <a:avLst/>
          </a:prstGeom>
          <a:noFill/>
          <a:ln w="9525">
            <a:noFill/>
            <a:miter lim="800000"/>
            <a:headEnd/>
            <a:tailEnd/>
          </a:ln>
        </p:spPr>
        <p:txBody>
          <a:bodyPr/>
          <a:lstStyle/>
          <a:p>
            <a:pPr marL="342900" indent="-342900" algn="ctr">
              <a:spcBef>
                <a:spcPct val="20000"/>
              </a:spcBef>
            </a:pPr>
            <a:r>
              <a:rPr lang="en-US" sz="2400" b="1" i="0">
                <a:solidFill>
                  <a:srgbClr val="0000CC"/>
                </a:solidFill>
                <a:latin typeface="Arial" charset="0"/>
              </a:rPr>
              <a:t>Kể chuyện được chứng kiến hoặc tham gia</a:t>
            </a:r>
          </a:p>
          <a:p>
            <a:pPr marL="342900" indent="-342900" algn="ctr">
              <a:spcBef>
                <a:spcPct val="20000"/>
              </a:spcBef>
            </a:pPr>
            <a:endParaRPr lang="en-US" sz="2400" b="1" i="0">
              <a:solidFill>
                <a:srgbClr val="0000CC"/>
              </a:solidFill>
              <a:latin typeface="Arial" charset="0"/>
            </a:endParaRPr>
          </a:p>
          <a:p>
            <a:pPr marL="342900" indent="-342900" algn="ctr">
              <a:spcBef>
                <a:spcPct val="20000"/>
              </a:spcBef>
            </a:pPr>
            <a:endParaRPr lang="en-US" sz="2800" i="0">
              <a:solidFill>
                <a:srgbClr val="CC000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33600" y="0"/>
            <a:ext cx="3962400" cy="400050"/>
          </a:xfrm>
          <a:prstGeom prst="rect">
            <a:avLst/>
          </a:prstGeom>
          <a:noFill/>
          <a:ln w="9525">
            <a:noFill/>
            <a:miter lim="800000"/>
            <a:headEnd/>
            <a:tailEnd/>
          </a:ln>
        </p:spPr>
        <p:txBody>
          <a:bodyPr>
            <a:spAutoFit/>
          </a:bodyPr>
          <a:lstStyle/>
          <a:p>
            <a:pPr>
              <a:spcBef>
                <a:spcPct val="50000"/>
              </a:spcBef>
            </a:pPr>
            <a:r>
              <a:rPr lang="en-US" sz="2000" b="1" i="0">
                <a:solidFill>
                  <a:srgbClr val="FF0000"/>
                </a:solidFill>
                <a:latin typeface="Arial" charset="0"/>
              </a:rPr>
              <a:t>Ví dụ về một bài kể chuyện</a:t>
            </a:r>
          </a:p>
        </p:txBody>
      </p:sp>
      <p:sp>
        <p:nvSpPr>
          <p:cNvPr id="20483" name="Text Box 5"/>
          <p:cNvSpPr txBox="1">
            <a:spLocks noChangeArrowheads="1"/>
          </p:cNvSpPr>
          <p:nvPr/>
        </p:nvSpPr>
        <p:spPr bwMode="auto">
          <a:xfrm>
            <a:off x="304800" y="3505200"/>
            <a:ext cx="8382000" cy="267811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Cả nhà bật cười vui vẻ. Cười mãn nguyện nhất là bà. Hình như chỉ cần thấy mọi người ăn ngon miệng là bà cảm thấy ngon rồi. Chiều mồng một ở nhà ông bà còn vui vì anh em chúng tôi được chạy nhảy, nô đùa thỏa thích trên sân rất rộng của ông bà. Người lớn thì mãi trò chuyện, chuẩn bị bữa ăn, và ngày tết nên cũng dễ tính với những trò đùa nghịch của chúng tôi.</a:t>
            </a:r>
          </a:p>
        </p:txBody>
      </p:sp>
      <p:sp>
        <p:nvSpPr>
          <p:cNvPr id="20484" name="Text Box 6"/>
          <p:cNvSpPr txBox="1">
            <a:spLocks noChangeArrowheads="1"/>
          </p:cNvSpPr>
          <p:nvPr/>
        </p:nvSpPr>
        <p:spPr bwMode="auto">
          <a:xfrm>
            <a:off x="304800" y="838200"/>
            <a:ext cx="8458200" cy="2308225"/>
          </a:xfrm>
          <a:prstGeom prst="rect">
            <a:avLst/>
          </a:prstGeom>
          <a:noFill/>
          <a:ln w="9525">
            <a:noFill/>
            <a:miter lim="800000"/>
            <a:headEnd/>
            <a:tailEnd/>
          </a:ln>
        </p:spPr>
        <p:txBody>
          <a:bodyPr>
            <a:spAutoFit/>
          </a:bodyPr>
          <a:lstStyle/>
          <a:p>
            <a:pPr>
              <a:spcBef>
                <a:spcPct val="50000"/>
              </a:spcBef>
            </a:pPr>
            <a:r>
              <a:rPr lang="en-US" sz="2000" b="1" i="0">
                <a:solidFill>
                  <a:srgbClr val="0000CC"/>
                </a:solidFill>
                <a:latin typeface="Arial" charset="0"/>
              </a:rPr>
              <a:t>   </a:t>
            </a:r>
            <a:r>
              <a:rPr lang="en-US" sz="2400" b="1" i="0">
                <a:solidFill>
                  <a:srgbClr val="0000CC"/>
                </a:solidFill>
                <a:latin typeface="Arial" charset="0"/>
              </a:rPr>
              <a:t>Bữa cơm ấy đối với tôi là vui nhất và ngon nhất trong năm. Ngon nhất vì tất cả các món ăn đều do bà nấu. Bà tôi còn trẻ và nổi tiếng về tài nấu ăn. Trong bữa, bà tôi luôn miệng nhắc mọi người ăn nhưng chính bà lại chẳng ăn mấy. Nghe mẹ tôinhận xét thế, bà đùa: “ Lúc nấu bếp, mẹ nếm nhiều rồi.”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447800" y="914400"/>
            <a:ext cx="5646738" cy="1360488"/>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KIỂM TRA BÀI CŨ</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3075" name="Rectangle 3"/>
          <p:cNvSpPr>
            <a:spLocks noChangeArrowheads="1"/>
          </p:cNvSpPr>
          <p:nvPr/>
        </p:nvSpPr>
        <p:spPr bwMode="auto">
          <a:xfrm>
            <a:off x="3746500" y="3365500"/>
            <a:ext cx="184150" cy="274638"/>
          </a:xfrm>
          <a:prstGeom prst="rect">
            <a:avLst/>
          </a:prstGeom>
          <a:noFill/>
          <a:ln w="12700" algn="ctr">
            <a:noFill/>
            <a:miter lim="800000"/>
            <a:headEnd/>
            <a:tailEnd/>
          </a:ln>
          <a:effectLst>
            <a:outerShdw dist="45791" dir="2021404" algn="ctr" rotWithShape="0">
              <a:schemeClr val="bg2">
                <a:alpha val="79999"/>
              </a:schemeClr>
            </a:outerShdw>
          </a:effectLst>
        </p:spPr>
        <p:txBody>
          <a:bodyPr wrap="none">
            <a:spAutoFit/>
          </a:bodyPr>
          <a:lstStyle/>
          <a:p>
            <a:pPr eaLnBrk="0" hangingPunct="0">
              <a:spcBef>
                <a:spcPct val="50000"/>
              </a:spcBef>
              <a:defRPr/>
            </a:pPr>
            <a:endParaRPr lang="en-US" b="1" i="0" baseline="30000">
              <a:latin typeface="Arial" charset="0"/>
            </a:endParaRPr>
          </a:p>
        </p:txBody>
      </p:sp>
      <p:sp>
        <p:nvSpPr>
          <p:cNvPr id="3076" name="Text Box 6"/>
          <p:cNvSpPr txBox="1">
            <a:spLocks noChangeArrowheads="1"/>
          </p:cNvSpPr>
          <p:nvPr/>
        </p:nvSpPr>
        <p:spPr bwMode="auto">
          <a:xfrm>
            <a:off x="457200" y="2667000"/>
            <a:ext cx="8305800" cy="1816100"/>
          </a:xfrm>
          <a:prstGeom prst="rect">
            <a:avLst/>
          </a:prstGeom>
          <a:noFill/>
          <a:ln w="9525">
            <a:noFill/>
            <a:miter lim="800000"/>
            <a:headEnd/>
            <a:tailEnd/>
          </a:ln>
        </p:spPr>
        <p:txBody>
          <a:bodyPr>
            <a:spAutoFit/>
          </a:bodyPr>
          <a:lstStyle/>
          <a:p>
            <a:pPr>
              <a:spcBef>
                <a:spcPct val="50000"/>
              </a:spcBef>
            </a:pPr>
            <a:r>
              <a:rPr lang="en-US" sz="2800" b="1" i="0">
                <a:solidFill>
                  <a:srgbClr val="0000CC"/>
                </a:solidFill>
                <a:latin typeface="Arial" charset="0"/>
              </a:rPr>
              <a:t>* Hãy kể lại câu chuyện em đã được nghe hoặc được đọc về những người đã góp sức mình chống lại nghèo đói, lạc hậu vì hạnh phúc của nhân dân.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1506" name="Picture 4" descr="hinh"/>
          <p:cNvPicPr>
            <a:picLocks noChangeAspect="1" noChangeArrowheads="1" noCrop="1"/>
          </p:cNvPicPr>
          <p:nvPr>
            <p:ph type="body" idx="1"/>
          </p:nvPr>
        </p:nvPicPr>
        <p:blipFill>
          <a:blip r:embed="rId2"/>
          <a:srcRect/>
          <a:stretch>
            <a:fillRect/>
          </a:stretch>
        </p:blipFill>
        <p:spPr>
          <a:xfrm>
            <a:off x="1066800" y="381000"/>
            <a:ext cx="6781800" cy="6172200"/>
          </a:xfrm>
          <a:noFill/>
        </p:spPr>
      </p:pic>
      <p:sp>
        <p:nvSpPr>
          <p:cNvPr id="21507" name="Text Box 5"/>
          <p:cNvSpPr txBox="1">
            <a:spLocks noChangeArrowheads="1"/>
          </p:cNvSpPr>
          <p:nvPr/>
        </p:nvSpPr>
        <p:spPr bwMode="auto">
          <a:xfrm>
            <a:off x="2362200" y="1552575"/>
            <a:ext cx="5486400" cy="4664075"/>
          </a:xfrm>
          <a:prstGeom prst="rect">
            <a:avLst/>
          </a:prstGeom>
          <a:noFill/>
          <a:ln w="9525">
            <a:noFill/>
            <a:miter lim="800000"/>
            <a:headEnd/>
            <a:tailEnd/>
          </a:ln>
        </p:spPr>
        <p:txBody>
          <a:bodyPr>
            <a:spAutoFit/>
          </a:bodyPr>
          <a:lstStyle/>
          <a:p>
            <a:pPr>
              <a:spcBef>
                <a:spcPct val="50000"/>
              </a:spcBef>
            </a:pPr>
            <a:r>
              <a:rPr lang="en-US" sz="6000" b="1">
                <a:latin typeface="Arial" charset="0"/>
              </a:rPr>
              <a:t>     </a:t>
            </a:r>
            <a:r>
              <a:rPr lang="en-US" sz="4000" b="1" i="0">
                <a:solidFill>
                  <a:srgbClr val="CC3300"/>
                </a:solidFill>
                <a:latin typeface="Arial" charset="0"/>
              </a:rPr>
              <a:t>TIẾT HỌC</a:t>
            </a:r>
          </a:p>
          <a:p>
            <a:pPr>
              <a:spcBef>
                <a:spcPct val="50000"/>
              </a:spcBef>
            </a:pPr>
            <a:r>
              <a:rPr lang="en-US" sz="4000" b="1" i="0">
                <a:solidFill>
                  <a:srgbClr val="CC3300"/>
                </a:solidFill>
                <a:latin typeface="Arial" charset="0"/>
              </a:rPr>
              <a:t>      CHÚNG TA</a:t>
            </a:r>
          </a:p>
          <a:p>
            <a:pPr>
              <a:spcBef>
                <a:spcPct val="50000"/>
              </a:spcBef>
            </a:pPr>
            <a:r>
              <a:rPr lang="en-US" sz="4000" b="1" i="0">
                <a:solidFill>
                  <a:srgbClr val="CC3300"/>
                </a:solidFill>
                <a:latin typeface="Arial" charset="0"/>
              </a:rPr>
              <a:t>       ĐẾN ĐÂY</a:t>
            </a:r>
          </a:p>
          <a:p>
            <a:pPr>
              <a:spcBef>
                <a:spcPct val="50000"/>
              </a:spcBef>
            </a:pPr>
            <a:r>
              <a:rPr lang="en-US" sz="4000" b="1" i="0">
                <a:solidFill>
                  <a:srgbClr val="CC3300"/>
                </a:solidFill>
                <a:latin typeface="Arial" charset="0"/>
              </a:rPr>
              <a:t>  LÀ KẾT THÚC</a:t>
            </a:r>
          </a:p>
          <a:p>
            <a:pPr>
              <a:spcBef>
                <a:spcPct val="50000"/>
              </a:spcBef>
            </a:pPr>
            <a:r>
              <a:rPr lang="en-US" sz="4000" b="1" i="0">
                <a:solidFill>
                  <a:srgbClr val="CC3300"/>
                </a:solidFill>
                <a:latin typeface="Arial"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heme2375157"/>
          <p:cNvPicPr>
            <a:picLocks noChangeAspect="1" noChangeArrowheads="1"/>
          </p:cNvPicPr>
          <p:nvPr>
            <p:ph type="body" idx="1"/>
          </p:nvPr>
        </p:nvPicPr>
        <p:blipFill>
          <a:blip r:embed="rId2"/>
          <a:srcRect/>
          <a:stretch>
            <a:fillRect/>
          </a:stretch>
        </p:blipFill>
        <p:spPr>
          <a:xfrm>
            <a:off x="0" y="0"/>
            <a:ext cx="9144000" cy="6858000"/>
          </a:xfrm>
          <a:noFill/>
        </p:spPr>
      </p:pic>
      <p:sp>
        <p:nvSpPr>
          <p:cNvPr id="4099" name="WordArt 7"/>
          <p:cNvSpPr>
            <a:spLocks noChangeArrowheads="1" noChangeShapeType="1" noTextEdit="1"/>
          </p:cNvSpPr>
          <p:nvPr/>
        </p:nvSpPr>
        <p:spPr bwMode="auto">
          <a:xfrm>
            <a:off x="2209800" y="381000"/>
            <a:ext cx="4953000" cy="1285875"/>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Arial"/>
                <a:cs typeface="Arial"/>
              </a:rPr>
              <a:t>KỂ CHUYỆN</a:t>
            </a:r>
            <a:endParaRPr lang="en-US" sz="3600" b="1" kern="10">
              <a:ln w="19050">
                <a:solidFill>
                  <a:srgbClr val="99CCFF"/>
                </a:solidFill>
                <a:round/>
                <a:headEnd/>
                <a:tailEnd/>
              </a:ln>
              <a:solidFill>
                <a:srgbClr val="FF00FF"/>
              </a:solidFill>
              <a:effectLst>
                <a:outerShdw dist="35921" dir="2700000" algn="ctr" rotWithShape="0">
                  <a:srgbClr val="990000"/>
                </a:outerShdw>
              </a:effectLst>
              <a:latin typeface="Arial"/>
              <a:cs typeface="Arial"/>
            </a:endParaRPr>
          </a:p>
        </p:txBody>
      </p:sp>
      <p:sp>
        <p:nvSpPr>
          <p:cNvPr id="16392" name="WordArt 8"/>
          <p:cNvSpPr>
            <a:spLocks noChangeArrowheads="1" noChangeShapeType="1" noTextEdit="1"/>
          </p:cNvSpPr>
          <p:nvPr/>
        </p:nvSpPr>
        <p:spPr bwMode="auto">
          <a:xfrm>
            <a:off x="404813" y="2286000"/>
            <a:ext cx="8586787" cy="1592263"/>
          </a:xfrm>
          <a:prstGeom prst="rect">
            <a:avLst/>
          </a:prstGeom>
        </p:spPr>
        <p:txBody>
          <a:bodyPr wrap="none" fromWordArt="1">
            <a:prstTxWarp prst="textWave1">
              <a:avLst>
                <a:gd name="adj1" fmla="val 13005"/>
                <a:gd name="adj2" fmla="val 0"/>
              </a:avLst>
            </a:prstTxWarp>
          </a:bodyPr>
          <a:lstStyle/>
          <a:p>
            <a:pPr algn="ctr"/>
            <a:r>
              <a:rPr lang="vi-VN" sz="3600" b="1" kern="10">
                <a:ln w="12700">
                  <a:solidFill>
                    <a:srgbClr val="0000CC"/>
                  </a:solidFill>
                  <a:round/>
                  <a:headEnd/>
                  <a:tailEnd/>
                </a:ln>
                <a:solidFill>
                  <a:srgbClr val="FF0000"/>
                </a:solidFill>
                <a:effectLst>
                  <a:outerShdw dist="45791" dir="2021404" algn="ctr" rotWithShape="0">
                    <a:srgbClr val="808080">
                      <a:alpha val="79999"/>
                    </a:srgbClr>
                  </a:outerShdw>
                </a:effectLst>
                <a:latin typeface="Arial"/>
                <a:cs typeface="Arial"/>
              </a:rPr>
              <a:t>ĐƯỢC CHỨNG KIẾN HOẶC THAM GIA</a:t>
            </a:r>
            <a:endParaRPr lang="en-US" sz="3600" b="1" kern="10">
              <a:ln w="12700">
                <a:solidFill>
                  <a:srgbClr val="0000CC"/>
                </a:solidFill>
                <a:round/>
                <a:headEnd/>
                <a:tailEnd/>
              </a:ln>
              <a:solidFill>
                <a:srgbClr val="FF0000"/>
              </a:solidFill>
              <a:effectLst>
                <a:outerShdw dist="45791" dir="2021404" algn="ctr" rotWithShape="0">
                  <a:srgbClr val="808080">
                    <a:alpha val="79999"/>
                  </a:srgbClr>
                </a:outerShdw>
              </a:effectLst>
              <a:latin typeface="Arial"/>
              <a:cs typeface="Arial"/>
            </a:endParaRPr>
          </a:p>
        </p:txBody>
      </p:sp>
      <p:sp>
        <p:nvSpPr>
          <p:cNvPr id="16393" name="WordArt 9"/>
          <p:cNvSpPr>
            <a:spLocks noChangeArrowheads="1" noChangeShapeType="1" noTextEdit="1"/>
          </p:cNvSpPr>
          <p:nvPr/>
        </p:nvSpPr>
        <p:spPr bwMode="auto">
          <a:xfrm>
            <a:off x="1600200" y="4419600"/>
            <a:ext cx="6019800" cy="8286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00CC"/>
                </a:solidFill>
                <a:effectLst>
                  <a:outerShdw dist="35921" dir="2700000" algn="ctr" rotWithShape="0">
                    <a:srgbClr val="990000"/>
                  </a:outerShdw>
                </a:effectLst>
                <a:latin typeface="Arial"/>
                <a:cs typeface="Arial"/>
              </a:rPr>
              <a:t>SGK TRANG 157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392"/>
                                        </p:tgtEl>
                                        <p:attrNameLst>
                                          <p:attrName>style.color</p:attrName>
                                        </p:attrNameLst>
                                      </p:cBhvr>
                                      <p:by>
                                        <p:hsl h="-7200000" s="0" l="0"/>
                                      </p:by>
                                    </p:animClr>
                                    <p:animClr clrSpc="hsl" dir="cw">
                                      <p:cBhvr>
                                        <p:cTn id="7" dur="500" fill="hold"/>
                                        <p:tgtEl>
                                          <p:spTgt spid="16392"/>
                                        </p:tgtEl>
                                        <p:attrNameLst>
                                          <p:attrName>fillcolor</p:attrName>
                                        </p:attrNameLst>
                                      </p:cBhvr>
                                      <p:by>
                                        <p:hsl h="-7200000" s="0" l="0"/>
                                      </p:by>
                                    </p:animClr>
                                    <p:animClr clrSpc="hsl" dir="cw">
                                      <p:cBhvr>
                                        <p:cTn id="8" dur="500" fill="hold"/>
                                        <p:tgtEl>
                                          <p:spTgt spid="16392"/>
                                        </p:tgtEl>
                                        <p:attrNameLst>
                                          <p:attrName>stroke.color</p:attrName>
                                        </p:attrNameLst>
                                      </p:cBhvr>
                                      <p:by>
                                        <p:hsl h="-7200000" s="0" l="0"/>
                                      </p:by>
                                    </p:animClr>
                                    <p:set>
                                      <p:cBhvr>
                                        <p:cTn id="9" dur="500" fill="hold"/>
                                        <p:tgtEl>
                                          <p:spTgt spid="163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393"/>
                                        </p:tgtEl>
                                        <p:attrNameLst>
                                          <p:attrName>style.visibility</p:attrName>
                                        </p:attrNameLst>
                                      </p:cBhvr>
                                      <p:to>
                                        <p:strVal val="visible"/>
                                      </p:to>
                                    </p:set>
                                    <p:anim calcmode="lin" valueType="num">
                                      <p:cBhvr additive="base">
                                        <p:cTn id="14" dur="500" fill="hold"/>
                                        <p:tgtEl>
                                          <p:spTgt spid="16393"/>
                                        </p:tgtEl>
                                        <p:attrNameLst>
                                          <p:attrName>ppt_x</p:attrName>
                                        </p:attrNameLst>
                                      </p:cBhvr>
                                      <p:tavLst>
                                        <p:tav tm="0">
                                          <p:val>
                                            <p:strVal val="#ppt_x"/>
                                          </p:val>
                                        </p:tav>
                                        <p:tav tm="100000">
                                          <p:val>
                                            <p:strVal val="#ppt_x"/>
                                          </p:val>
                                        </p:tav>
                                      </p:tavLst>
                                    </p:anim>
                                    <p:anim calcmode="lin" valueType="num">
                                      <p:cBhvr additive="base">
                                        <p:cTn id="15"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81000" y="228600"/>
            <a:ext cx="8229600" cy="814388"/>
          </a:xfrm>
          <a:prstGeom prst="rect">
            <a:avLst/>
          </a:prstGeom>
          <a:noFill/>
          <a:ln w="9525">
            <a:noFill/>
            <a:miter lim="800000"/>
            <a:headEnd/>
            <a:tailEnd/>
          </a:ln>
        </p:spPr>
        <p:txBody>
          <a:bodyPr/>
          <a:lstStyle/>
          <a:p>
            <a:pPr marL="342900" indent="-342900" algn="ctr">
              <a:spcBef>
                <a:spcPct val="20000"/>
              </a:spcBef>
            </a:pPr>
            <a:r>
              <a:rPr lang="en-US" sz="2800" b="1" i="0">
                <a:solidFill>
                  <a:srgbClr val="CC0000"/>
                </a:solidFill>
                <a:latin typeface="Arial" charset="0"/>
              </a:rPr>
              <a:t>Kể chuyện được chứng kiến hoặc tham gia</a:t>
            </a:r>
          </a:p>
          <a:p>
            <a:pPr marL="342900" indent="-342900" algn="ctr">
              <a:spcBef>
                <a:spcPct val="20000"/>
              </a:spcBef>
            </a:pPr>
            <a:endParaRPr lang="en-US" sz="2800" b="1" i="0">
              <a:latin typeface="Arial" charset="0"/>
            </a:endParaRPr>
          </a:p>
          <a:p>
            <a:pPr marL="342900" indent="-342900" algn="ctr">
              <a:spcBef>
                <a:spcPct val="20000"/>
              </a:spcBef>
            </a:pPr>
            <a:endParaRPr lang="en-US" sz="2800" i="0">
              <a:solidFill>
                <a:srgbClr val="CC0000"/>
              </a:solidFill>
              <a:latin typeface="Arial" charset="0"/>
            </a:endParaRPr>
          </a:p>
        </p:txBody>
      </p:sp>
      <p:sp>
        <p:nvSpPr>
          <p:cNvPr id="29701" name="Text Box 5"/>
          <p:cNvSpPr txBox="1">
            <a:spLocks noChangeArrowheads="1"/>
          </p:cNvSpPr>
          <p:nvPr/>
        </p:nvSpPr>
        <p:spPr bwMode="auto">
          <a:xfrm>
            <a:off x="1676400" y="762000"/>
            <a:ext cx="6477000" cy="8302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Kể chuyện về một buổi sum họp đầm ấm trong gia đình</a:t>
            </a:r>
          </a:p>
        </p:txBody>
      </p:sp>
      <p:sp>
        <p:nvSpPr>
          <p:cNvPr id="29702" name="Text Box 6"/>
          <p:cNvSpPr txBox="1">
            <a:spLocks noChangeArrowheads="1"/>
          </p:cNvSpPr>
          <p:nvPr/>
        </p:nvSpPr>
        <p:spPr bwMode="auto">
          <a:xfrm>
            <a:off x="1828800" y="1828800"/>
            <a:ext cx="3886200" cy="461963"/>
          </a:xfrm>
          <a:prstGeom prst="rect">
            <a:avLst/>
          </a:prstGeom>
          <a:noFill/>
          <a:ln w="9525">
            <a:noFill/>
            <a:miter lim="800000"/>
            <a:headEnd/>
            <a:tailEnd/>
          </a:ln>
        </p:spPr>
        <p:txBody>
          <a:bodyPr>
            <a:spAutoFit/>
          </a:bodyPr>
          <a:lstStyle/>
          <a:p>
            <a:pPr>
              <a:spcBef>
                <a:spcPct val="50000"/>
              </a:spcBef>
            </a:pPr>
            <a:r>
              <a:rPr lang="en-US" sz="2400" b="1" i="0">
                <a:solidFill>
                  <a:srgbClr val="FF0000"/>
                </a:solidFill>
                <a:latin typeface="Arial" charset="0"/>
              </a:rPr>
              <a:t>1. </a:t>
            </a:r>
            <a:r>
              <a:rPr lang="en-US" sz="2400" b="1" i="0" u="sng">
                <a:solidFill>
                  <a:srgbClr val="FF0000"/>
                </a:solidFill>
                <a:latin typeface="Arial" charset="0"/>
              </a:rPr>
              <a:t>Tìm hiểu đề bài</a:t>
            </a:r>
          </a:p>
        </p:txBody>
      </p:sp>
      <p:sp>
        <p:nvSpPr>
          <p:cNvPr id="29704" name="Text Box 8"/>
          <p:cNvSpPr txBox="1">
            <a:spLocks noChangeArrowheads="1"/>
          </p:cNvSpPr>
          <p:nvPr/>
        </p:nvSpPr>
        <p:spPr bwMode="auto">
          <a:xfrm>
            <a:off x="1752600" y="2590800"/>
            <a:ext cx="6096000" cy="8302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Đề bài yêu cầu kể về nội dung gì? Hoạt động đó diễn ra ở đâu?</a:t>
            </a:r>
          </a:p>
        </p:txBody>
      </p:sp>
      <p:sp>
        <p:nvSpPr>
          <p:cNvPr id="29705" name="Line 9"/>
          <p:cNvSpPr>
            <a:spLocks noChangeShapeType="1"/>
          </p:cNvSpPr>
          <p:nvPr/>
        </p:nvSpPr>
        <p:spPr bwMode="auto">
          <a:xfrm>
            <a:off x="3962400" y="1219200"/>
            <a:ext cx="3886200" cy="0"/>
          </a:xfrm>
          <a:prstGeom prst="line">
            <a:avLst/>
          </a:prstGeom>
          <a:noFill/>
          <a:ln w="38100">
            <a:solidFill>
              <a:srgbClr val="CC0099"/>
            </a:solidFill>
            <a:round/>
            <a:headEnd/>
            <a:tailEnd/>
          </a:ln>
        </p:spPr>
        <p:txBody>
          <a:bodyPr/>
          <a:lstStyle/>
          <a:p>
            <a:endParaRPr lang="en-US"/>
          </a:p>
        </p:txBody>
      </p:sp>
      <p:sp>
        <p:nvSpPr>
          <p:cNvPr id="29706" name="Line 10"/>
          <p:cNvSpPr>
            <a:spLocks noChangeShapeType="1"/>
          </p:cNvSpPr>
          <p:nvPr/>
        </p:nvSpPr>
        <p:spPr bwMode="auto">
          <a:xfrm>
            <a:off x="1828800" y="1676400"/>
            <a:ext cx="2057400" cy="0"/>
          </a:xfrm>
          <a:prstGeom prst="line">
            <a:avLst/>
          </a:prstGeom>
          <a:noFill/>
          <a:ln w="38100">
            <a:solidFill>
              <a:srgbClr val="CC0099"/>
            </a:solidFill>
            <a:round/>
            <a:headEnd/>
            <a:tailEnd/>
          </a:ln>
        </p:spPr>
        <p:txBody>
          <a:bodyPr/>
          <a:lstStyle/>
          <a:p>
            <a:endParaRPr lang="en-US"/>
          </a:p>
        </p:txBody>
      </p:sp>
      <p:sp>
        <p:nvSpPr>
          <p:cNvPr id="29708" name="Text Box 12"/>
          <p:cNvSpPr txBox="1">
            <a:spLocks noChangeArrowheads="1"/>
          </p:cNvSpPr>
          <p:nvPr/>
        </p:nvSpPr>
        <p:spPr bwMode="auto">
          <a:xfrm>
            <a:off x="457200" y="762000"/>
            <a:ext cx="1371600" cy="461963"/>
          </a:xfrm>
          <a:prstGeom prst="rect">
            <a:avLst/>
          </a:prstGeom>
          <a:noFill/>
          <a:ln w="9525">
            <a:noFill/>
            <a:miter lim="800000"/>
            <a:headEnd/>
            <a:tailEnd/>
          </a:ln>
        </p:spPr>
        <p:txBody>
          <a:bodyPr>
            <a:spAutoFit/>
          </a:bodyPr>
          <a:lstStyle/>
          <a:p>
            <a:pPr>
              <a:spcBef>
                <a:spcPct val="50000"/>
              </a:spcBef>
            </a:pPr>
            <a:r>
              <a:rPr lang="en-US" sz="2400" b="1" i="0" u="sng">
                <a:solidFill>
                  <a:srgbClr val="CC0099"/>
                </a:solidFill>
                <a:latin typeface="Arial" charset="0"/>
              </a:rPr>
              <a:t>Đề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blinds(horizontal)">
                                      <p:cBhvr>
                                        <p:cTn id="7" dur="500"/>
                                        <p:tgtEl>
                                          <p:spTgt spid="29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linds(horizontal)">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blinds(horizontal)">
                                      <p:cBhvr>
                                        <p:cTn id="17" dur="500"/>
                                        <p:tgtEl>
                                          <p:spTgt spid="29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ox(in)">
                                      <p:cBhvr>
                                        <p:cTn id="22" dur="500"/>
                                        <p:tgtEl>
                                          <p:spTgt spid="297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05"/>
                                        </p:tgtEl>
                                        <p:attrNameLst>
                                          <p:attrName>style.visibility</p:attrName>
                                        </p:attrNameLst>
                                      </p:cBhvr>
                                      <p:to>
                                        <p:strVal val="visible"/>
                                      </p:to>
                                    </p:set>
                                    <p:animEffect transition="in" filter="blinds(horizontal)">
                                      <p:cBhvr>
                                        <p:cTn id="27" dur="500"/>
                                        <p:tgtEl>
                                          <p:spTgt spid="297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706"/>
                                        </p:tgtEl>
                                        <p:attrNameLst>
                                          <p:attrName>style.visibility</p:attrName>
                                        </p:attrNameLst>
                                      </p:cBhvr>
                                      <p:to>
                                        <p:strVal val="visible"/>
                                      </p:to>
                                    </p:set>
                                    <p:animEffect transition="in" filter="blinds(horizontal)">
                                      <p:cBhvr>
                                        <p:cTn id="3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4" grpId="0"/>
      <p:bldP spid="29705" grpId="0" animBg="1"/>
      <p:bldP spid="29706" grpId="0" animBg="1"/>
      <p:bldP spid="297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457200" y="4114800"/>
            <a:ext cx="8001000" cy="1200150"/>
          </a:xfrm>
          <a:prstGeom prst="rect">
            <a:avLst/>
          </a:prstGeom>
          <a:noFill/>
          <a:ln w="9525">
            <a:noFill/>
            <a:miter lim="800000"/>
            <a:headEnd/>
            <a:tailEnd/>
          </a:ln>
        </p:spPr>
        <p:txBody>
          <a:bodyPr>
            <a:spAutoFit/>
          </a:bodyPr>
          <a:lstStyle/>
          <a:p>
            <a:pPr marL="342900" indent="-342900">
              <a:spcBef>
                <a:spcPct val="50000"/>
              </a:spcBef>
            </a:pPr>
            <a:r>
              <a:rPr lang="en-US" sz="2400" b="1" i="0">
                <a:solidFill>
                  <a:srgbClr val="CC0000"/>
                </a:solidFill>
                <a:latin typeface="Arial" charset="0"/>
              </a:rPr>
              <a:t>3.</a:t>
            </a:r>
            <a:r>
              <a:rPr lang="en-US" sz="2400" b="1" i="0">
                <a:solidFill>
                  <a:srgbClr val="0000CC"/>
                </a:solidFill>
                <a:latin typeface="Arial" charset="0"/>
              </a:rPr>
              <a:t> Trong buổi sum họp gia đình có những ai? Mọi người trò chuyện, thể hiện tình cảm thương yêu, quan tâm đến nhau ra sao ?</a:t>
            </a:r>
          </a:p>
        </p:txBody>
      </p:sp>
      <p:sp>
        <p:nvSpPr>
          <p:cNvPr id="33802" name="Rectangle 10"/>
          <p:cNvSpPr>
            <a:spLocks noChangeArrowheads="1"/>
          </p:cNvSpPr>
          <p:nvPr/>
        </p:nvSpPr>
        <p:spPr bwMode="auto">
          <a:xfrm>
            <a:off x="381000" y="1143000"/>
            <a:ext cx="6705600" cy="461963"/>
          </a:xfrm>
          <a:prstGeom prst="rect">
            <a:avLst/>
          </a:prstGeom>
          <a:noFill/>
          <a:ln w="9525">
            <a:noFill/>
            <a:miter lim="800000"/>
            <a:headEnd/>
            <a:tailEnd/>
          </a:ln>
        </p:spPr>
        <p:txBody>
          <a:bodyPr>
            <a:spAutoFit/>
          </a:bodyPr>
          <a:lstStyle/>
          <a:p>
            <a:pPr marL="342900" indent="-342900">
              <a:spcBef>
                <a:spcPct val="50000"/>
              </a:spcBef>
            </a:pPr>
            <a:r>
              <a:rPr lang="en-US" sz="2400" b="1" i="0">
                <a:solidFill>
                  <a:srgbClr val="FF0000"/>
                </a:solidFill>
                <a:latin typeface="Arial" charset="0"/>
              </a:rPr>
              <a:t>1</a:t>
            </a:r>
            <a:r>
              <a:rPr lang="en-US" sz="2400" b="1" i="0">
                <a:solidFill>
                  <a:srgbClr val="0000CC"/>
                </a:solidFill>
                <a:latin typeface="Arial" charset="0"/>
              </a:rPr>
              <a:t>. Đó là buổi sum họp của gia đình ai </a:t>
            </a:r>
            <a:r>
              <a:rPr lang="en-US" sz="2000" b="1" i="0">
                <a:solidFill>
                  <a:srgbClr val="0000CC"/>
                </a:solidFill>
                <a:latin typeface="Arial" charset="0"/>
              </a:rPr>
              <a:t>? </a:t>
            </a:r>
            <a:endParaRPr lang="en-US" sz="2000" b="1" i="0">
              <a:solidFill>
                <a:srgbClr val="FF0000"/>
              </a:solidFill>
              <a:latin typeface="Arial" charset="0"/>
            </a:endParaRPr>
          </a:p>
        </p:txBody>
      </p:sp>
      <p:sp>
        <p:nvSpPr>
          <p:cNvPr id="33804" name="Rectangle 12"/>
          <p:cNvSpPr>
            <a:spLocks noChangeArrowheads="1"/>
          </p:cNvSpPr>
          <p:nvPr/>
        </p:nvSpPr>
        <p:spPr bwMode="auto">
          <a:xfrm>
            <a:off x="533400" y="1676400"/>
            <a:ext cx="7620000" cy="708025"/>
          </a:xfrm>
          <a:prstGeom prst="rect">
            <a:avLst/>
          </a:prstGeom>
          <a:noFill/>
          <a:ln w="9525">
            <a:noFill/>
            <a:miter lim="800000"/>
            <a:headEnd/>
            <a:tailEnd/>
          </a:ln>
        </p:spPr>
        <p:txBody>
          <a:bodyPr>
            <a:spAutoFit/>
          </a:bodyPr>
          <a:lstStyle/>
          <a:p>
            <a:pPr marL="342900" indent="-342900">
              <a:spcBef>
                <a:spcPct val="50000"/>
              </a:spcBef>
            </a:pPr>
            <a:r>
              <a:rPr lang="en-US" sz="2000" b="1" i="0">
                <a:solidFill>
                  <a:srgbClr val="FF0000"/>
                </a:solidFill>
                <a:latin typeface="Arial" charset="0"/>
              </a:rPr>
              <a:t>( Gia đình em hay gia đình bạn em, gia đình họ hàng, hàng xóm,…)</a:t>
            </a:r>
            <a:r>
              <a:rPr lang="en-US" b="1" i="0">
                <a:solidFill>
                  <a:srgbClr val="FF0000"/>
                </a:solidFill>
                <a:latin typeface="Arial" charset="0"/>
              </a:rPr>
              <a:t> </a:t>
            </a:r>
          </a:p>
        </p:txBody>
      </p:sp>
      <p:sp>
        <p:nvSpPr>
          <p:cNvPr id="33805" name="Rectangle 13"/>
          <p:cNvSpPr>
            <a:spLocks noChangeArrowheads="1"/>
          </p:cNvSpPr>
          <p:nvPr/>
        </p:nvSpPr>
        <p:spPr bwMode="auto">
          <a:xfrm>
            <a:off x="533400" y="2362200"/>
            <a:ext cx="7431088" cy="830263"/>
          </a:xfrm>
          <a:prstGeom prst="rect">
            <a:avLst/>
          </a:prstGeom>
          <a:noFill/>
          <a:ln w="9525">
            <a:noFill/>
            <a:miter lim="800000"/>
            <a:headEnd/>
            <a:tailEnd/>
          </a:ln>
        </p:spPr>
        <p:txBody>
          <a:bodyPr>
            <a:spAutoFit/>
          </a:bodyPr>
          <a:lstStyle/>
          <a:p>
            <a:r>
              <a:rPr lang="en-US" sz="2400" b="1" i="0">
                <a:solidFill>
                  <a:srgbClr val="FF0000"/>
                </a:solidFill>
                <a:latin typeface="Arial" charset="0"/>
              </a:rPr>
              <a:t>2.</a:t>
            </a:r>
            <a:r>
              <a:rPr lang="en-US" sz="2400" b="1" i="0">
                <a:solidFill>
                  <a:srgbClr val="0000CC"/>
                </a:solidFill>
                <a:latin typeface="Arial" charset="0"/>
              </a:rPr>
              <a:t> Buổi sum họp đó diễn ra vào thời gian nào? Vào dịp nào?</a:t>
            </a:r>
          </a:p>
        </p:txBody>
      </p:sp>
      <p:sp>
        <p:nvSpPr>
          <p:cNvPr id="33806" name="Text Box 14"/>
          <p:cNvSpPr txBox="1">
            <a:spLocks noChangeArrowheads="1"/>
          </p:cNvSpPr>
          <p:nvPr/>
        </p:nvSpPr>
        <p:spPr bwMode="auto">
          <a:xfrm>
            <a:off x="533400" y="3276600"/>
            <a:ext cx="8001000" cy="708025"/>
          </a:xfrm>
          <a:prstGeom prst="rect">
            <a:avLst/>
          </a:prstGeom>
          <a:noFill/>
          <a:ln w="9525">
            <a:noFill/>
            <a:miter lim="800000"/>
            <a:headEnd/>
            <a:tailEnd/>
          </a:ln>
        </p:spPr>
        <p:txBody>
          <a:bodyPr>
            <a:spAutoFit/>
          </a:bodyPr>
          <a:lstStyle/>
          <a:p>
            <a:pPr>
              <a:spcBef>
                <a:spcPct val="50000"/>
              </a:spcBef>
            </a:pPr>
            <a:r>
              <a:rPr lang="en-US" sz="2000" b="1" i="0">
                <a:solidFill>
                  <a:srgbClr val="FF0000"/>
                </a:solidFill>
                <a:latin typeface="Arial" charset="0"/>
              </a:rPr>
              <a:t>( Vào Thời gian buổi sáng, tối,… vào dịp</a:t>
            </a:r>
            <a:r>
              <a:rPr lang="en-US" sz="2000">
                <a:solidFill>
                  <a:srgbClr val="FF0000"/>
                </a:solidFill>
                <a:latin typeface="Arial" charset="0"/>
              </a:rPr>
              <a:t> </a:t>
            </a:r>
            <a:r>
              <a:rPr lang="en-US" sz="2000" b="1" i="0">
                <a:solidFill>
                  <a:srgbClr val="FF0000"/>
                </a:solidFill>
                <a:latin typeface="Arial" charset="0"/>
              </a:rPr>
              <a:t>bữa cơm thường ngày, dịp lễ tết,</a:t>
            </a:r>
            <a:r>
              <a:rPr lang="en-US" sz="2000">
                <a:solidFill>
                  <a:srgbClr val="FF0000"/>
                </a:solidFill>
                <a:latin typeface="Arial" charset="0"/>
              </a:rPr>
              <a:t> </a:t>
            </a:r>
            <a:r>
              <a:rPr lang="en-US" sz="2000" b="1" i="0">
                <a:solidFill>
                  <a:srgbClr val="FF0000"/>
                </a:solidFill>
                <a:latin typeface="Arial" charset="0"/>
              </a:rPr>
              <a:t>sinh nhật, mừng thọ, ngày giỗ,…)</a:t>
            </a:r>
            <a:r>
              <a:rPr lang="en-US" sz="2000">
                <a:solidFill>
                  <a:srgbClr val="FF0000"/>
                </a:solidFill>
                <a:latin typeface="Arial" charset="0"/>
              </a:rPr>
              <a:t> </a:t>
            </a:r>
          </a:p>
        </p:txBody>
      </p:sp>
      <p:sp>
        <p:nvSpPr>
          <p:cNvPr id="33807" name="Rectangle 15"/>
          <p:cNvSpPr>
            <a:spLocks noChangeArrowheads="1"/>
          </p:cNvSpPr>
          <p:nvPr/>
        </p:nvSpPr>
        <p:spPr bwMode="auto">
          <a:xfrm>
            <a:off x="609600" y="5562600"/>
            <a:ext cx="7810500" cy="830263"/>
          </a:xfrm>
          <a:prstGeom prst="rect">
            <a:avLst/>
          </a:prstGeom>
          <a:noFill/>
          <a:ln w="9525">
            <a:noFill/>
            <a:miter lim="800000"/>
            <a:headEnd/>
            <a:tailEnd/>
          </a:ln>
        </p:spPr>
        <p:txBody>
          <a:bodyPr>
            <a:spAutoFit/>
          </a:bodyPr>
          <a:lstStyle/>
          <a:p>
            <a:pPr>
              <a:spcBef>
                <a:spcPct val="50000"/>
              </a:spcBef>
            </a:pPr>
            <a:r>
              <a:rPr lang="en-US" sz="2400" b="1" i="0">
                <a:solidFill>
                  <a:srgbClr val="CC0000"/>
                </a:solidFill>
                <a:latin typeface="Arial" charset="0"/>
              </a:rPr>
              <a:t>4</a:t>
            </a:r>
            <a:r>
              <a:rPr lang="en-US" sz="2400" b="1" i="0">
                <a:solidFill>
                  <a:srgbClr val="0000CC"/>
                </a:solidFill>
                <a:latin typeface="Arial" charset="0"/>
              </a:rPr>
              <a:t>. Không khí đầm ấm của buổi sum họp gia đình đó gợi lên cho em suy nghĩ gì ?</a:t>
            </a:r>
          </a:p>
        </p:txBody>
      </p:sp>
      <p:sp>
        <p:nvSpPr>
          <p:cNvPr id="33808" name="Text Box 16"/>
          <p:cNvSpPr txBox="1">
            <a:spLocks noChangeArrowheads="1"/>
          </p:cNvSpPr>
          <p:nvPr/>
        </p:nvSpPr>
        <p:spPr bwMode="auto">
          <a:xfrm>
            <a:off x="3733800" y="228600"/>
            <a:ext cx="1219200" cy="523875"/>
          </a:xfrm>
          <a:prstGeom prst="rect">
            <a:avLst/>
          </a:prstGeom>
          <a:noFill/>
          <a:ln w="9525">
            <a:noFill/>
            <a:miter lim="800000"/>
            <a:headEnd/>
            <a:tailEnd/>
          </a:ln>
        </p:spPr>
        <p:txBody>
          <a:bodyPr>
            <a:spAutoFit/>
          </a:bodyPr>
          <a:lstStyle/>
          <a:p>
            <a:pPr>
              <a:spcBef>
                <a:spcPct val="50000"/>
              </a:spcBef>
            </a:pPr>
            <a:r>
              <a:rPr lang="en-US" sz="2800" b="1" i="0" u="sng">
                <a:solidFill>
                  <a:srgbClr val="CC0000"/>
                </a:solidFill>
                <a:latin typeface="Arial" charset="0"/>
              </a:rPr>
              <a:t>Gợi 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Effect transition="in" filter="blinds(horizontal)">
                                      <p:cBhvr>
                                        <p:cTn id="7" dur="500"/>
                                        <p:tgtEl>
                                          <p:spTgt spid="33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blinds(horizontal)">
                                      <p:cBhvr>
                                        <p:cTn id="12" dur="500"/>
                                        <p:tgtEl>
                                          <p:spTgt spid="33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804"/>
                                        </p:tgtEl>
                                        <p:attrNameLst>
                                          <p:attrName>style.visibility</p:attrName>
                                        </p:attrNameLst>
                                      </p:cBhvr>
                                      <p:to>
                                        <p:strVal val="visible"/>
                                      </p:to>
                                    </p:set>
                                    <p:animEffect transition="in" filter="blinds(horizontal)">
                                      <p:cBhvr>
                                        <p:cTn id="17" dur="500"/>
                                        <p:tgtEl>
                                          <p:spTgt spid="338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805"/>
                                        </p:tgtEl>
                                        <p:attrNameLst>
                                          <p:attrName>style.visibility</p:attrName>
                                        </p:attrNameLst>
                                      </p:cBhvr>
                                      <p:to>
                                        <p:strVal val="visible"/>
                                      </p:to>
                                    </p:set>
                                    <p:animEffect transition="in" filter="blinds(horizontal)">
                                      <p:cBhvr>
                                        <p:cTn id="22" dur="500"/>
                                        <p:tgtEl>
                                          <p:spTgt spid="338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806"/>
                                        </p:tgtEl>
                                        <p:attrNameLst>
                                          <p:attrName>style.visibility</p:attrName>
                                        </p:attrNameLst>
                                      </p:cBhvr>
                                      <p:to>
                                        <p:strVal val="visible"/>
                                      </p:to>
                                    </p:set>
                                    <p:animEffect transition="in" filter="blinds(horizontal)">
                                      <p:cBhvr>
                                        <p:cTn id="27" dur="500"/>
                                        <p:tgtEl>
                                          <p:spTgt spid="338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5"/>
                                        </p:tgtEl>
                                        <p:attrNameLst>
                                          <p:attrName>style.visibility</p:attrName>
                                        </p:attrNameLst>
                                      </p:cBhvr>
                                      <p:to>
                                        <p:strVal val="visible"/>
                                      </p:to>
                                    </p:set>
                                    <p:animEffect transition="in" filter="blinds(horizontal)">
                                      <p:cBhvr>
                                        <p:cTn id="32" dur="500"/>
                                        <p:tgtEl>
                                          <p:spTgt spid="337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807"/>
                                        </p:tgtEl>
                                        <p:attrNameLst>
                                          <p:attrName>style.visibility</p:attrName>
                                        </p:attrNameLst>
                                      </p:cBhvr>
                                      <p:to>
                                        <p:strVal val="visible"/>
                                      </p:to>
                                    </p:set>
                                    <p:animEffect transition="in" filter="blinds(horizontal)">
                                      <p:cBhvr>
                                        <p:cTn id="37"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802" grpId="0"/>
      <p:bldP spid="33804" grpId="0"/>
      <p:bldP spid="33805" grpId="0"/>
      <p:bldP spid="33806" grpId="0"/>
      <p:bldP spid="33807" grpId="0"/>
      <p:bldP spid="338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381000" y="228600"/>
            <a:ext cx="8229600" cy="814388"/>
          </a:xfrm>
        </p:spPr>
        <p:txBody>
          <a:bodyPr/>
          <a:lstStyle/>
          <a:p>
            <a:pPr eaLnBrk="1" hangingPunct="1"/>
            <a:r>
              <a:rPr lang="en-US" sz="2800" b="1" smtClean="0">
                <a:solidFill>
                  <a:srgbClr val="CC0000"/>
                </a:solidFill>
              </a:rPr>
              <a:t>Kể chuyện được chứng kiến hoặc tham gia</a:t>
            </a:r>
          </a:p>
          <a:p>
            <a:pPr eaLnBrk="1" hangingPunct="1"/>
            <a:endParaRPr lang="en-US" sz="2800" b="1" smtClean="0"/>
          </a:p>
          <a:p>
            <a:pPr eaLnBrk="1" hangingPunct="1"/>
            <a:endParaRPr lang="en-US" sz="2800" smtClean="0">
              <a:solidFill>
                <a:srgbClr val="CC0000"/>
              </a:solidFill>
            </a:endParaRPr>
          </a:p>
        </p:txBody>
      </p:sp>
      <p:sp>
        <p:nvSpPr>
          <p:cNvPr id="31747" name="Text Box 3"/>
          <p:cNvSpPr txBox="1">
            <a:spLocks noChangeArrowheads="1"/>
          </p:cNvSpPr>
          <p:nvPr/>
        </p:nvSpPr>
        <p:spPr bwMode="auto">
          <a:xfrm>
            <a:off x="0" y="2133600"/>
            <a:ext cx="8686800" cy="3324225"/>
          </a:xfrm>
          <a:prstGeom prst="rect">
            <a:avLst/>
          </a:prstGeom>
          <a:noFill/>
          <a:ln w="9525">
            <a:noFill/>
            <a:miter lim="800000"/>
            <a:headEnd/>
            <a:tailEnd/>
          </a:ln>
        </p:spPr>
        <p:txBody>
          <a:bodyPr>
            <a:spAutoFit/>
          </a:bodyPr>
          <a:lstStyle/>
          <a:p>
            <a:pPr marL="342900" indent="-342900">
              <a:spcBef>
                <a:spcPct val="50000"/>
              </a:spcBef>
            </a:pPr>
            <a:r>
              <a:rPr lang="en-US" sz="2000" b="1" i="0">
                <a:solidFill>
                  <a:srgbClr val="CC0000"/>
                </a:solidFill>
                <a:latin typeface="Arial" charset="0"/>
              </a:rPr>
              <a:t> 1.</a:t>
            </a:r>
            <a:r>
              <a:rPr lang="en-US" sz="2000" i="0">
                <a:latin typeface="Arial" charset="0"/>
              </a:rPr>
              <a:t> </a:t>
            </a:r>
            <a:r>
              <a:rPr lang="en-US" sz="2000" b="1" i="0">
                <a:solidFill>
                  <a:srgbClr val="0000CC"/>
                </a:solidFill>
                <a:latin typeface="Arial" charset="0"/>
              </a:rPr>
              <a:t>Đó là buổi sum họp của gia đình ai ( gia đình em hay gia đình bạn em, gia đình họ hàng, hàng xóm,…) ?</a:t>
            </a:r>
          </a:p>
          <a:p>
            <a:pPr marL="342900" indent="-342900">
              <a:spcBef>
                <a:spcPct val="50000"/>
              </a:spcBef>
            </a:pPr>
            <a:r>
              <a:rPr lang="en-US" sz="2000" b="1" i="0">
                <a:solidFill>
                  <a:srgbClr val="CC0000"/>
                </a:solidFill>
                <a:latin typeface="Arial" charset="0"/>
              </a:rPr>
              <a:t>2.</a:t>
            </a:r>
            <a:r>
              <a:rPr lang="en-US" sz="2000" b="1" i="0">
                <a:solidFill>
                  <a:srgbClr val="0000CC"/>
                </a:solidFill>
                <a:latin typeface="Arial" charset="0"/>
              </a:rPr>
              <a:t> Buổi sum họp đó diễn ra vào thời gian nào ( sáng, tối,…) và vào dịp nào ( bữa cơm thường ngày, dịp lễ tết, sinh nhật, mừng thọ, ngày giỗ,…) ?</a:t>
            </a:r>
          </a:p>
          <a:p>
            <a:pPr marL="342900" indent="-342900">
              <a:spcBef>
                <a:spcPct val="50000"/>
              </a:spcBef>
            </a:pPr>
            <a:r>
              <a:rPr lang="en-US" sz="2000" b="1" i="0">
                <a:solidFill>
                  <a:srgbClr val="CC0000"/>
                </a:solidFill>
                <a:latin typeface="Arial" charset="0"/>
              </a:rPr>
              <a:t>3.</a:t>
            </a:r>
            <a:r>
              <a:rPr lang="en-US" sz="2000" b="1" i="0">
                <a:solidFill>
                  <a:srgbClr val="0000CC"/>
                </a:solidFill>
                <a:latin typeface="Arial" charset="0"/>
              </a:rPr>
              <a:t> Trong buổi sum họp gia đình có những ai? Mọi người trò chuyện, thể hiện tình cảm thương yêu, quan tâm đến nhau ra sao ?</a:t>
            </a:r>
          </a:p>
          <a:p>
            <a:pPr marL="342900" indent="-342900">
              <a:spcBef>
                <a:spcPct val="50000"/>
              </a:spcBef>
            </a:pPr>
            <a:r>
              <a:rPr lang="en-US" sz="2000" b="1" i="0">
                <a:solidFill>
                  <a:srgbClr val="CC0000"/>
                </a:solidFill>
                <a:latin typeface="Arial" charset="0"/>
              </a:rPr>
              <a:t>4</a:t>
            </a:r>
            <a:r>
              <a:rPr lang="en-US" sz="2000" b="1" i="0">
                <a:solidFill>
                  <a:srgbClr val="0000CC"/>
                </a:solidFill>
                <a:latin typeface="Arial" charset="0"/>
              </a:rPr>
              <a:t>. Không khí đầm ấm của buổi sum họp gia đình đó gợi lên cho em suy nghĩ gì ?</a:t>
            </a:r>
          </a:p>
        </p:txBody>
      </p:sp>
      <p:sp>
        <p:nvSpPr>
          <p:cNvPr id="7172" name="Text Box 4"/>
          <p:cNvSpPr txBox="1">
            <a:spLocks noChangeArrowheads="1"/>
          </p:cNvSpPr>
          <p:nvPr/>
        </p:nvSpPr>
        <p:spPr bwMode="auto">
          <a:xfrm>
            <a:off x="1676400" y="762000"/>
            <a:ext cx="6477000" cy="830263"/>
          </a:xfrm>
          <a:prstGeom prst="rect">
            <a:avLst/>
          </a:prstGeom>
          <a:noFill/>
          <a:ln w="9525">
            <a:noFill/>
            <a:miter lim="800000"/>
            <a:headEnd/>
            <a:tailEnd/>
          </a:ln>
        </p:spPr>
        <p:txBody>
          <a:bodyPr>
            <a:spAutoFit/>
          </a:bodyPr>
          <a:lstStyle/>
          <a:p>
            <a:pPr>
              <a:spcBef>
                <a:spcPct val="50000"/>
              </a:spcBef>
            </a:pPr>
            <a:r>
              <a:rPr lang="en-US" sz="2400" b="1" i="0" u="sng">
                <a:solidFill>
                  <a:srgbClr val="CC0099"/>
                </a:solidFill>
                <a:latin typeface="Arial" charset="0"/>
              </a:rPr>
              <a:t>Đề bài:</a:t>
            </a:r>
            <a:r>
              <a:rPr lang="en-US" sz="2400" i="0">
                <a:latin typeface="Arial" charset="0"/>
              </a:rPr>
              <a:t> </a:t>
            </a:r>
            <a:r>
              <a:rPr lang="en-US" sz="2400" b="1" i="0">
                <a:solidFill>
                  <a:srgbClr val="0000CC"/>
                </a:solidFill>
                <a:latin typeface="Arial" charset="0"/>
              </a:rPr>
              <a:t>Kể chuyện về một buổi sum họp đầm ấm trong gia đình</a:t>
            </a:r>
          </a:p>
        </p:txBody>
      </p:sp>
      <p:sp>
        <p:nvSpPr>
          <p:cNvPr id="31749" name="Text Box 5"/>
          <p:cNvSpPr txBox="1">
            <a:spLocks noChangeArrowheads="1"/>
          </p:cNvSpPr>
          <p:nvPr/>
        </p:nvSpPr>
        <p:spPr bwMode="auto">
          <a:xfrm>
            <a:off x="3352800" y="1676400"/>
            <a:ext cx="1219200" cy="523875"/>
          </a:xfrm>
          <a:prstGeom prst="rect">
            <a:avLst/>
          </a:prstGeom>
          <a:noFill/>
          <a:ln w="9525">
            <a:noFill/>
            <a:miter lim="800000"/>
            <a:headEnd/>
            <a:tailEnd/>
          </a:ln>
        </p:spPr>
        <p:txBody>
          <a:bodyPr>
            <a:spAutoFit/>
          </a:bodyPr>
          <a:lstStyle/>
          <a:p>
            <a:pPr>
              <a:spcBef>
                <a:spcPct val="50000"/>
              </a:spcBef>
            </a:pPr>
            <a:r>
              <a:rPr lang="en-US" sz="2800" b="1" i="0" u="sng">
                <a:solidFill>
                  <a:srgbClr val="CC0000"/>
                </a:solidFill>
                <a:latin typeface="Arial" charset="0"/>
              </a:rPr>
              <a:t>Gợi ý</a:t>
            </a:r>
          </a:p>
        </p:txBody>
      </p:sp>
      <p:sp>
        <p:nvSpPr>
          <p:cNvPr id="7174" name="Line 6"/>
          <p:cNvSpPr>
            <a:spLocks noChangeShapeType="1"/>
          </p:cNvSpPr>
          <p:nvPr/>
        </p:nvSpPr>
        <p:spPr bwMode="auto">
          <a:xfrm>
            <a:off x="5105400" y="1295400"/>
            <a:ext cx="2743200" cy="0"/>
          </a:xfrm>
          <a:prstGeom prst="line">
            <a:avLst/>
          </a:prstGeom>
          <a:noFill/>
          <a:ln w="38100">
            <a:solidFill>
              <a:srgbClr val="CC0099"/>
            </a:solidFill>
            <a:round/>
            <a:headEnd/>
            <a:tailEnd/>
          </a:ln>
        </p:spPr>
        <p:txBody>
          <a:bodyPr/>
          <a:lstStyle/>
          <a:p>
            <a:endParaRPr lang="en-US"/>
          </a:p>
        </p:txBody>
      </p:sp>
      <p:sp>
        <p:nvSpPr>
          <p:cNvPr id="7175" name="Line 7"/>
          <p:cNvSpPr>
            <a:spLocks noChangeShapeType="1"/>
          </p:cNvSpPr>
          <p:nvPr/>
        </p:nvSpPr>
        <p:spPr bwMode="auto">
          <a:xfrm>
            <a:off x="1828800" y="1676400"/>
            <a:ext cx="3352800" cy="0"/>
          </a:xfrm>
          <a:prstGeom prst="line">
            <a:avLst/>
          </a:prstGeom>
          <a:noFill/>
          <a:ln w="38100">
            <a:solidFill>
              <a:srgbClr val="CC0099"/>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linds(horizontal)">
                                      <p:cBhvr>
                                        <p:cTn id="7" dur="5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blinds(horizontal)">
                                      <p:cBhvr>
                                        <p:cTn id="12"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381000" y="228600"/>
            <a:ext cx="8229600" cy="814388"/>
          </a:xfrm>
        </p:spPr>
        <p:txBody>
          <a:bodyPr/>
          <a:lstStyle/>
          <a:p>
            <a:pPr eaLnBrk="1" hangingPunct="1"/>
            <a:r>
              <a:rPr lang="en-US" sz="2800" b="1" smtClean="0">
                <a:solidFill>
                  <a:srgbClr val="CC0000"/>
                </a:solidFill>
              </a:rPr>
              <a:t>Kể chuyện được chứng kiến hoặc tham gia</a:t>
            </a:r>
          </a:p>
          <a:p>
            <a:pPr eaLnBrk="1" hangingPunct="1"/>
            <a:endParaRPr lang="en-US" sz="2800" b="1" smtClean="0"/>
          </a:p>
          <a:p>
            <a:pPr eaLnBrk="1" hangingPunct="1"/>
            <a:endParaRPr lang="en-US" sz="2800" smtClean="0">
              <a:solidFill>
                <a:srgbClr val="CC0000"/>
              </a:solidFill>
            </a:endParaRPr>
          </a:p>
        </p:txBody>
      </p:sp>
      <p:sp>
        <p:nvSpPr>
          <p:cNvPr id="8195" name="Text Box 4"/>
          <p:cNvSpPr txBox="1">
            <a:spLocks noChangeArrowheads="1"/>
          </p:cNvSpPr>
          <p:nvPr/>
        </p:nvSpPr>
        <p:spPr bwMode="auto">
          <a:xfrm>
            <a:off x="1676400" y="762000"/>
            <a:ext cx="6477000" cy="830263"/>
          </a:xfrm>
          <a:prstGeom prst="rect">
            <a:avLst/>
          </a:prstGeom>
          <a:noFill/>
          <a:ln w="9525">
            <a:noFill/>
            <a:miter lim="800000"/>
            <a:headEnd/>
            <a:tailEnd/>
          </a:ln>
        </p:spPr>
        <p:txBody>
          <a:bodyPr>
            <a:spAutoFit/>
          </a:bodyPr>
          <a:lstStyle/>
          <a:p>
            <a:pPr>
              <a:spcBef>
                <a:spcPct val="50000"/>
              </a:spcBef>
            </a:pPr>
            <a:r>
              <a:rPr lang="en-US" sz="2400" b="1" i="0" u="sng">
                <a:solidFill>
                  <a:srgbClr val="CC0099"/>
                </a:solidFill>
                <a:latin typeface="Arial" charset="0"/>
              </a:rPr>
              <a:t>Đề bài:</a:t>
            </a:r>
            <a:r>
              <a:rPr lang="en-US" sz="2400" i="0">
                <a:latin typeface="Arial" charset="0"/>
              </a:rPr>
              <a:t> </a:t>
            </a:r>
            <a:r>
              <a:rPr lang="en-US" sz="2400" b="1" i="0">
                <a:solidFill>
                  <a:srgbClr val="0000CC"/>
                </a:solidFill>
                <a:latin typeface="Arial" charset="0"/>
              </a:rPr>
              <a:t>Kể chuyện về một buổi sum họp đầm ấm trong gia đình</a:t>
            </a:r>
          </a:p>
        </p:txBody>
      </p:sp>
      <p:sp>
        <p:nvSpPr>
          <p:cNvPr id="8196" name="Line 6"/>
          <p:cNvSpPr>
            <a:spLocks noChangeShapeType="1"/>
          </p:cNvSpPr>
          <p:nvPr/>
        </p:nvSpPr>
        <p:spPr bwMode="auto">
          <a:xfrm>
            <a:off x="5105400" y="1295400"/>
            <a:ext cx="2743200" cy="0"/>
          </a:xfrm>
          <a:prstGeom prst="line">
            <a:avLst/>
          </a:prstGeom>
          <a:noFill/>
          <a:ln w="38100">
            <a:solidFill>
              <a:srgbClr val="CC0099"/>
            </a:solidFill>
            <a:round/>
            <a:headEnd/>
            <a:tailEnd/>
          </a:ln>
        </p:spPr>
        <p:txBody>
          <a:bodyPr/>
          <a:lstStyle/>
          <a:p>
            <a:endParaRPr lang="en-US"/>
          </a:p>
        </p:txBody>
      </p:sp>
      <p:sp>
        <p:nvSpPr>
          <p:cNvPr id="8197" name="Line 7"/>
          <p:cNvSpPr>
            <a:spLocks noChangeShapeType="1"/>
          </p:cNvSpPr>
          <p:nvPr/>
        </p:nvSpPr>
        <p:spPr bwMode="auto">
          <a:xfrm>
            <a:off x="1828800" y="1676400"/>
            <a:ext cx="3352800" cy="0"/>
          </a:xfrm>
          <a:prstGeom prst="line">
            <a:avLst/>
          </a:prstGeom>
          <a:noFill/>
          <a:ln w="38100">
            <a:solidFill>
              <a:srgbClr val="CC0099"/>
            </a:solidFill>
            <a:round/>
            <a:headEnd/>
            <a:tailEnd/>
          </a:ln>
        </p:spPr>
        <p:txBody>
          <a:bodyPr/>
          <a:lstStyle/>
          <a:p>
            <a:endParaRPr lang="en-US"/>
          </a:p>
        </p:txBody>
      </p:sp>
      <p:sp>
        <p:nvSpPr>
          <p:cNvPr id="34824" name="Text Box 8"/>
          <p:cNvSpPr txBox="1">
            <a:spLocks noChangeArrowheads="1"/>
          </p:cNvSpPr>
          <p:nvPr/>
        </p:nvSpPr>
        <p:spPr bwMode="auto">
          <a:xfrm>
            <a:off x="533400" y="1828800"/>
            <a:ext cx="8229600" cy="523875"/>
          </a:xfrm>
          <a:prstGeom prst="rect">
            <a:avLst/>
          </a:prstGeom>
          <a:noFill/>
          <a:ln w="9525">
            <a:noFill/>
            <a:miter lim="800000"/>
            <a:headEnd/>
            <a:tailEnd/>
          </a:ln>
        </p:spPr>
        <p:txBody>
          <a:bodyPr>
            <a:spAutoFit/>
          </a:bodyPr>
          <a:lstStyle/>
          <a:p>
            <a:pPr>
              <a:spcBef>
                <a:spcPct val="50000"/>
              </a:spcBef>
            </a:pPr>
            <a:r>
              <a:rPr lang="en-US" sz="2800" b="1" i="0">
                <a:solidFill>
                  <a:srgbClr val="FF0000"/>
                </a:solidFill>
                <a:latin typeface="Arial" charset="0"/>
              </a:rPr>
              <a:t>- Em hãy giới thiệu câu chuyện mình sẽ kể?</a:t>
            </a:r>
          </a:p>
        </p:txBody>
      </p:sp>
      <p:sp>
        <p:nvSpPr>
          <p:cNvPr id="34825" name="Text Box 9"/>
          <p:cNvSpPr txBox="1">
            <a:spLocks noChangeArrowheads="1"/>
          </p:cNvSpPr>
          <p:nvPr/>
        </p:nvSpPr>
        <p:spPr bwMode="auto">
          <a:xfrm>
            <a:off x="685800" y="3505200"/>
            <a:ext cx="7696200" cy="1200150"/>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Gia đình ông bà nội tôi sống rất hạnh phúc. Tôi sẽ kể về buổi sum họp đầm ấm ở nhà  ông bà nội  vào chiều mùng một tết. </a:t>
            </a:r>
          </a:p>
        </p:txBody>
      </p:sp>
      <p:sp>
        <p:nvSpPr>
          <p:cNvPr id="34826" name="Rectangle 10"/>
          <p:cNvSpPr>
            <a:spLocks noChangeArrowheads="1"/>
          </p:cNvSpPr>
          <p:nvPr/>
        </p:nvSpPr>
        <p:spPr bwMode="auto">
          <a:xfrm>
            <a:off x="609600" y="5181600"/>
            <a:ext cx="6989763" cy="830263"/>
          </a:xfrm>
          <a:prstGeom prst="rect">
            <a:avLst/>
          </a:prstGeom>
          <a:noFill/>
          <a:ln w="9525">
            <a:noFill/>
            <a:miter lim="800000"/>
            <a:headEnd/>
            <a:tailEnd/>
          </a:ln>
        </p:spPr>
        <p:txBody>
          <a:bodyPr>
            <a:spAutoFit/>
          </a:bodyPr>
          <a:lstStyle/>
          <a:p>
            <a:pPr>
              <a:spcBef>
                <a:spcPct val="50000"/>
              </a:spcBef>
            </a:pPr>
            <a:r>
              <a:rPr lang="en-US" sz="2400" b="1" i="0">
                <a:solidFill>
                  <a:srgbClr val="0000CC"/>
                </a:solidFill>
                <a:latin typeface="Arial" charset="0"/>
              </a:rPr>
              <a:t>+ Tôi muốn kể  về buổi sum họp đầm ấm của gia đình tôi vào các bữa cơm tối.</a:t>
            </a:r>
          </a:p>
        </p:txBody>
      </p:sp>
      <p:sp>
        <p:nvSpPr>
          <p:cNvPr id="34827" name="WordArt 11"/>
          <p:cNvSpPr>
            <a:spLocks noChangeArrowheads="1" noChangeShapeType="1" noTextEdit="1"/>
          </p:cNvSpPr>
          <p:nvPr/>
        </p:nvSpPr>
        <p:spPr bwMode="auto">
          <a:xfrm>
            <a:off x="2895600" y="2514600"/>
            <a:ext cx="2438400" cy="752475"/>
          </a:xfrm>
          <a:prstGeom prst="rect">
            <a:avLst/>
          </a:prstGeom>
        </p:spPr>
        <p:txBody>
          <a:bodyPr wrap="none" fromWordArt="1">
            <a:prstTxWarp prst="textPlain">
              <a:avLst>
                <a:gd name="adj" fmla="val 50000"/>
              </a:avLst>
            </a:prstTxWarp>
          </a:bodyPr>
          <a:lstStyle/>
          <a:p>
            <a:pPr algn="ctr"/>
            <a:r>
              <a:rPr lang="vi-VN" sz="3200" b="1" kern="10">
                <a:ln w="19050">
                  <a:solidFill>
                    <a:srgbClr val="008000"/>
                  </a:solidFill>
                  <a:round/>
                  <a:headEnd/>
                  <a:tailEnd/>
                </a:ln>
                <a:solidFill>
                  <a:srgbClr val="FF00FF"/>
                </a:solidFill>
                <a:effectLst>
                  <a:outerShdw dist="35921" dir="2700000" algn="ctr" rotWithShape="0">
                    <a:srgbClr val="990000"/>
                  </a:outerShdw>
                </a:effectLst>
                <a:latin typeface="Arial"/>
                <a:cs typeface="Arial"/>
              </a:rPr>
              <a:t>VÍ DỤ</a:t>
            </a:r>
            <a:endParaRPr lang="en-US" sz="3200" b="1" kern="10">
              <a:ln w="19050">
                <a:solidFill>
                  <a:srgbClr val="008000"/>
                </a:solidFill>
                <a:round/>
                <a:headEnd/>
                <a:tailEnd/>
              </a:ln>
              <a:solidFill>
                <a:srgbClr val="FF00FF"/>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blinds(horizontal)">
                                      <p:cBhvr>
                                        <p:cTn id="7" dur="500"/>
                                        <p:tgtEl>
                                          <p:spTgt spid="348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7"/>
                                        </p:tgtEl>
                                        <p:attrNameLst>
                                          <p:attrName>style.visibility</p:attrName>
                                        </p:attrNameLst>
                                      </p:cBhvr>
                                      <p:to>
                                        <p:strVal val="visible"/>
                                      </p:to>
                                    </p:set>
                                    <p:animEffect transition="in" filter="blinds(horizontal)">
                                      <p:cBhvr>
                                        <p:cTn id="12" dur="500"/>
                                        <p:tgtEl>
                                          <p:spTgt spid="34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5"/>
                                        </p:tgtEl>
                                        <p:attrNameLst>
                                          <p:attrName>style.visibility</p:attrName>
                                        </p:attrNameLst>
                                      </p:cBhvr>
                                      <p:to>
                                        <p:strVal val="visible"/>
                                      </p:to>
                                    </p:set>
                                    <p:animEffect transition="in" filter="blinds(horizontal)">
                                      <p:cBhvr>
                                        <p:cTn id="17" dur="500"/>
                                        <p:tgtEl>
                                          <p:spTgt spid="348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6"/>
                                        </p:tgtEl>
                                        <p:attrNameLst>
                                          <p:attrName>style.visibility</p:attrName>
                                        </p:attrNameLst>
                                      </p:cBhvr>
                                      <p:to>
                                        <p:strVal val="visible"/>
                                      </p:to>
                                    </p:set>
                                    <p:animEffect transition="in" filter="blinds(horizontal)">
                                      <p:cBhvr>
                                        <p:cTn id="22"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34825" grpId="0"/>
      <p:bldP spid="34826" grpId="0"/>
      <p:bldP spid="348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buacom"/>
          <p:cNvPicPr>
            <a:picLocks noChangeAspect="1" noChangeArrowheads="1"/>
          </p:cNvPicPr>
          <p:nvPr/>
        </p:nvPicPr>
        <p:blipFill>
          <a:blip r:embed="rId2"/>
          <a:srcRect/>
          <a:stretch>
            <a:fillRect/>
          </a:stretch>
        </p:blipFill>
        <p:spPr bwMode="auto">
          <a:xfrm>
            <a:off x="5029200" y="3810000"/>
            <a:ext cx="3810000" cy="2876550"/>
          </a:xfrm>
          <a:prstGeom prst="rect">
            <a:avLst/>
          </a:prstGeom>
          <a:noFill/>
          <a:ln w="9525">
            <a:solidFill>
              <a:srgbClr val="0000CC"/>
            </a:solidFill>
            <a:miter lim="800000"/>
            <a:headEnd/>
            <a:tailEnd/>
          </a:ln>
        </p:spPr>
      </p:pic>
      <p:pic>
        <p:nvPicPr>
          <p:cNvPr id="9219" name="Picture 7" descr="tienphong_073140_573160865_1"/>
          <p:cNvPicPr>
            <a:picLocks noChangeAspect="1" noChangeArrowheads="1"/>
          </p:cNvPicPr>
          <p:nvPr/>
        </p:nvPicPr>
        <p:blipFill>
          <a:blip r:embed="rId3"/>
          <a:srcRect/>
          <a:stretch>
            <a:fillRect/>
          </a:stretch>
        </p:blipFill>
        <p:spPr bwMode="auto">
          <a:xfrm>
            <a:off x="609600" y="3962400"/>
            <a:ext cx="3810000" cy="2705100"/>
          </a:xfrm>
          <a:prstGeom prst="rect">
            <a:avLst/>
          </a:prstGeom>
          <a:noFill/>
          <a:ln w="9525">
            <a:solidFill>
              <a:srgbClr val="0000CC"/>
            </a:solidFill>
            <a:miter lim="800000"/>
            <a:headEnd/>
            <a:tailEnd/>
          </a:ln>
        </p:spPr>
      </p:pic>
      <p:pic>
        <p:nvPicPr>
          <p:cNvPr id="9220" name="Picture 11" descr="ANd9GcTzi2NCxwtIqohzYAQLGctojzeEBuVwe8KJF8Y6npymrao3Gq9_CFpcbBTK"/>
          <p:cNvPicPr>
            <a:picLocks noChangeAspect="1" noChangeArrowheads="1"/>
          </p:cNvPicPr>
          <p:nvPr/>
        </p:nvPicPr>
        <p:blipFill>
          <a:blip r:embed="rId4"/>
          <a:srcRect/>
          <a:stretch>
            <a:fillRect/>
          </a:stretch>
        </p:blipFill>
        <p:spPr bwMode="auto">
          <a:xfrm>
            <a:off x="533400" y="914400"/>
            <a:ext cx="3886200" cy="2911475"/>
          </a:xfrm>
          <a:prstGeom prst="rect">
            <a:avLst/>
          </a:prstGeom>
          <a:noFill/>
          <a:ln w="9525">
            <a:solidFill>
              <a:srgbClr val="0000CC"/>
            </a:solidFill>
            <a:miter lim="800000"/>
            <a:headEnd/>
            <a:tailEnd/>
          </a:ln>
        </p:spPr>
      </p:pic>
      <p:sp>
        <p:nvSpPr>
          <p:cNvPr id="28684" name="Text Box 12"/>
          <p:cNvSpPr txBox="1">
            <a:spLocks noChangeArrowheads="1"/>
          </p:cNvSpPr>
          <p:nvPr/>
        </p:nvSpPr>
        <p:spPr bwMode="auto">
          <a:xfrm>
            <a:off x="2438400" y="152400"/>
            <a:ext cx="3810000" cy="461963"/>
          </a:xfrm>
          <a:prstGeom prst="rect">
            <a:avLst/>
          </a:prstGeom>
          <a:noFill/>
          <a:ln w="9525">
            <a:solidFill>
              <a:srgbClr val="0000CC"/>
            </a:solidFill>
            <a:miter lim="800000"/>
            <a:headEnd/>
            <a:tailEnd/>
          </a:ln>
        </p:spPr>
        <p:txBody>
          <a:bodyPr>
            <a:spAutoFit/>
          </a:bodyPr>
          <a:lstStyle/>
          <a:p>
            <a:pPr>
              <a:spcBef>
                <a:spcPct val="50000"/>
              </a:spcBef>
            </a:pPr>
            <a:r>
              <a:rPr lang="en-US" sz="2400" b="1" i="0">
                <a:solidFill>
                  <a:srgbClr val="CC0000"/>
                </a:solidFill>
                <a:latin typeface="Arial" charset="0"/>
              </a:rPr>
              <a:t>Bữa c</a:t>
            </a:r>
            <a:r>
              <a:rPr lang="vi-VN" sz="2400" b="1" i="0">
                <a:solidFill>
                  <a:srgbClr val="CC0000"/>
                </a:solidFill>
                <a:latin typeface="Arial" charset="0"/>
              </a:rPr>
              <a:t>ơ</a:t>
            </a:r>
            <a:r>
              <a:rPr lang="en-US" sz="2400" b="1" i="0">
                <a:solidFill>
                  <a:srgbClr val="CC0000"/>
                </a:solidFill>
                <a:latin typeface="Arial" charset="0"/>
              </a:rPr>
              <a:t>m th</a:t>
            </a:r>
            <a:r>
              <a:rPr lang="vi-VN" sz="2400" b="1" i="0">
                <a:solidFill>
                  <a:srgbClr val="CC0000"/>
                </a:solidFill>
                <a:latin typeface="Arial" charset="0"/>
              </a:rPr>
              <a:t>ư</a:t>
            </a:r>
            <a:r>
              <a:rPr lang="en-US" sz="2400" b="1" i="0">
                <a:solidFill>
                  <a:srgbClr val="CC0000"/>
                </a:solidFill>
                <a:latin typeface="Arial" charset="0"/>
              </a:rPr>
              <a:t>ờng ngày</a:t>
            </a:r>
          </a:p>
        </p:txBody>
      </p:sp>
      <p:pic>
        <p:nvPicPr>
          <p:cNvPr id="9222" name="Picture 14" descr="ImageView"/>
          <p:cNvPicPr>
            <a:picLocks noChangeAspect="1" noChangeArrowheads="1"/>
          </p:cNvPicPr>
          <p:nvPr/>
        </p:nvPicPr>
        <p:blipFill>
          <a:blip r:embed="rId5"/>
          <a:srcRect/>
          <a:stretch>
            <a:fillRect/>
          </a:stretch>
        </p:blipFill>
        <p:spPr bwMode="auto">
          <a:xfrm>
            <a:off x="4800600" y="933450"/>
            <a:ext cx="4010025" cy="2790825"/>
          </a:xfrm>
          <a:prstGeom prst="rect">
            <a:avLst/>
          </a:prstGeom>
          <a:noFill/>
          <a:ln w="9525">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84"/>
                                        </p:tgtEl>
                                        <p:attrNameLst>
                                          <p:attrName>style.visibility</p:attrName>
                                        </p:attrNameLst>
                                      </p:cBhvr>
                                      <p:to>
                                        <p:strVal val="visible"/>
                                      </p:to>
                                    </p:set>
                                    <p:animEffect transition="in" filter="blinds(horizontal)">
                                      <p:cBhvr>
                                        <p:cTn id="7"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tetque400"/>
          <p:cNvPicPr>
            <a:picLocks noChangeAspect="1" noChangeArrowheads="1"/>
          </p:cNvPicPr>
          <p:nvPr/>
        </p:nvPicPr>
        <p:blipFill>
          <a:blip r:embed="rId2"/>
          <a:srcRect/>
          <a:stretch>
            <a:fillRect/>
          </a:stretch>
        </p:blipFill>
        <p:spPr bwMode="auto">
          <a:xfrm>
            <a:off x="685800" y="796925"/>
            <a:ext cx="3733800" cy="2884488"/>
          </a:xfrm>
          <a:prstGeom prst="rect">
            <a:avLst/>
          </a:prstGeom>
          <a:noFill/>
          <a:ln w="28575">
            <a:solidFill>
              <a:srgbClr val="0000CC"/>
            </a:solidFill>
            <a:miter lim="800000"/>
            <a:headEnd/>
            <a:tailEnd/>
          </a:ln>
        </p:spPr>
      </p:pic>
      <p:sp>
        <p:nvSpPr>
          <p:cNvPr id="10243" name="AutoShape 7" descr="15n5eah"/>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latin typeface="Arial" charset="0"/>
            </a:endParaRPr>
          </a:p>
        </p:txBody>
      </p:sp>
      <p:pic>
        <p:nvPicPr>
          <p:cNvPr id="10244" name="Picture 9" descr="15n5eah"/>
          <p:cNvPicPr>
            <a:picLocks noChangeAspect="1" noChangeArrowheads="1"/>
          </p:cNvPicPr>
          <p:nvPr/>
        </p:nvPicPr>
        <p:blipFill>
          <a:blip r:embed="rId3"/>
          <a:srcRect/>
          <a:stretch>
            <a:fillRect/>
          </a:stretch>
        </p:blipFill>
        <p:spPr bwMode="auto">
          <a:xfrm>
            <a:off x="4800600" y="914400"/>
            <a:ext cx="4038600" cy="2765425"/>
          </a:xfrm>
          <a:prstGeom prst="rect">
            <a:avLst/>
          </a:prstGeom>
          <a:noFill/>
          <a:ln w="9525">
            <a:solidFill>
              <a:srgbClr val="0000CC"/>
            </a:solidFill>
            <a:miter lim="800000"/>
            <a:headEnd/>
            <a:tailEnd/>
          </a:ln>
        </p:spPr>
      </p:pic>
      <p:pic>
        <p:nvPicPr>
          <p:cNvPr id="10245" name="Picture 14" descr="49c3fde1_kc%20%20kk%202"/>
          <p:cNvPicPr>
            <a:picLocks noChangeAspect="1" noChangeArrowheads="1"/>
          </p:cNvPicPr>
          <p:nvPr/>
        </p:nvPicPr>
        <p:blipFill>
          <a:blip r:embed="rId4"/>
          <a:srcRect/>
          <a:stretch>
            <a:fillRect/>
          </a:stretch>
        </p:blipFill>
        <p:spPr bwMode="auto">
          <a:xfrm>
            <a:off x="4648200" y="3810000"/>
            <a:ext cx="4191000" cy="2794000"/>
          </a:xfrm>
          <a:prstGeom prst="rect">
            <a:avLst/>
          </a:prstGeom>
          <a:noFill/>
          <a:ln w="28575">
            <a:solidFill>
              <a:srgbClr val="0000CC"/>
            </a:solidFill>
            <a:miter lim="800000"/>
            <a:headEnd/>
            <a:tailEnd/>
          </a:ln>
        </p:spPr>
      </p:pic>
      <p:sp>
        <p:nvSpPr>
          <p:cNvPr id="25615" name="Text Box 15"/>
          <p:cNvSpPr txBox="1">
            <a:spLocks noChangeArrowheads="1"/>
          </p:cNvSpPr>
          <p:nvPr/>
        </p:nvSpPr>
        <p:spPr bwMode="auto">
          <a:xfrm>
            <a:off x="3276600" y="152400"/>
            <a:ext cx="1752600" cy="528638"/>
          </a:xfrm>
          <a:prstGeom prst="rect">
            <a:avLst/>
          </a:prstGeom>
          <a:noFill/>
          <a:ln w="9525">
            <a:solidFill>
              <a:srgbClr val="0000CC"/>
            </a:solidFill>
            <a:miter lim="800000"/>
            <a:headEnd/>
            <a:tailEnd/>
          </a:ln>
        </p:spPr>
        <p:txBody>
          <a:bodyPr>
            <a:spAutoFit/>
          </a:bodyPr>
          <a:lstStyle/>
          <a:p>
            <a:pPr>
              <a:spcBef>
                <a:spcPct val="50000"/>
              </a:spcBef>
            </a:pPr>
            <a:r>
              <a:rPr lang="en-US" sz="2800" b="1" i="0">
                <a:solidFill>
                  <a:srgbClr val="CC0000"/>
                </a:solidFill>
                <a:latin typeface="Arial" charset="0"/>
              </a:rPr>
              <a:t>Dịp lễ tết</a:t>
            </a:r>
          </a:p>
        </p:txBody>
      </p:sp>
      <p:pic>
        <p:nvPicPr>
          <p:cNvPr id="10247" name="Picture 16" descr="ANd9GcRZinsjXwGqirKmd5mPmtMBsfWs2SB0Fku6h9uRGRKwlcgSR-mDbDC2pzQJ"/>
          <p:cNvPicPr>
            <a:picLocks noChangeAspect="1" noChangeArrowheads="1"/>
          </p:cNvPicPr>
          <p:nvPr/>
        </p:nvPicPr>
        <p:blipFill>
          <a:blip r:embed="rId5"/>
          <a:srcRect/>
          <a:stretch>
            <a:fillRect/>
          </a:stretch>
        </p:blipFill>
        <p:spPr bwMode="auto">
          <a:xfrm>
            <a:off x="609600" y="3810000"/>
            <a:ext cx="3733800" cy="2797175"/>
          </a:xfrm>
          <a:prstGeom prst="rect">
            <a:avLst/>
          </a:prstGeom>
          <a:noFill/>
          <a:ln w="9525">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box(in)">
                                      <p:cBhvr>
                                        <p:cTn id="7"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287</TotalTime>
  <Words>1091</Words>
  <Application>Microsoft Office PowerPoint</Application>
  <PresentationFormat>On-screen Show (4:3)</PresentationFormat>
  <Paragraphs>76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Times New Roman</vt: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51</cp:revision>
  <dcterms:created xsi:type="dcterms:W3CDTF">2009-12-09T15:43:32Z</dcterms:created>
  <dcterms:modified xsi:type="dcterms:W3CDTF">2016-06-30T03:12:29Z</dcterms:modified>
</cp:coreProperties>
</file>