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4" r:id="rId2"/>
    <p:sldId id="304" r:id="rId3"/>
    <p:sldId id="322" r:id="rId4"/>
    <p:sldId id="282" r:id="rId5"/>
    <p:sldId id="258" r:id="rId6"/>
    <p:sldId id="262" r:id="rId7"/>
    <p:sldId id="288" r:id="rId8"/>
    <p:sldId id="287" r:id="rId9"/>
    <p:sldId id="261" r:id="rId10"/>
    <p:sldId id="264" r:id="rId11"/>
    <p:sldId id="265" r:id="rId12"/>
    <p:sldId id="307" r:id="rId13"/>
    <p:sldId id="308" r:id="rId14"/>
    <p:sldId id="309" r:id="rId15"/>
    <p:sldId id="310" r:id="rId16"/>
    <p:sldId id="311" r:id="rId17"/>
    <p:sldId id="312" r:id="rId18"/>
    <p:sldId id="289" r:id="rId19"/>
    <p:sldId id="290" r:id="rId20"/>
    <p:sldId id="270" r:id="rId21"/>
    <p:sldId id="291" r:id="rId22"/>
    <p:sldId id="292" r:id="rId23"/>
    <p:sldId id="318" r:id="rId24"/>
    <p:sldId id="319" r:id="rId25"/>
    <p:sldId id="315" r:id="rId26"/>
    <p:sldId id="323" r:id="rId27"/>
    <p:sldId id="313" r:id="rId28"/>
    <p:sldId id="276" r:id="rId29"/>
    <p:sldId id="295" r:id="rId30"/>
    <p:sldId id="297" r:id="rId31"/>
    <p:sldId id="298" r:id="rId32"/>
    <p:sldId id="299" r:id="rId33"/>
    <p:sldId id="300" r:id="rId34"/>
    <p:sldId id="301" r:id="rId35"/>
    <p:sldId id="296" r:id="rId36"/>
    <p:sldId id="293" r:id="rId37"/>
    <p:sldId id="316" r:id="rId38"/>
    <p:sldId id="302" r:id="rId39"/>
    <p:sldId id="321" r:id="rId40"/>
    <p:sldId id="324" r:id="rId41"/>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FFCCCC"/>
    <a:srgbClr val="CC9900"/>
    <a:srgbClr val="FFCCFF"/>
    <a:srgbClr val="006600"/>
    <a:srgbClr val="0000CC"/>
    <a:srgbClr val="FF0000"/>
    <a:srgbClr val="FFFF66"/>
    <a:srgbClr val="CC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8" d="100"/>
          <a:sy n="38" d="100"/>
        </p:scale>
        <p:origin x="-139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F864EC-032B-45ED-A5BA-3F9359122FE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D674607-9147-4D43-8962-ACBDF12B3BA4}" type="slidenum">
              <a:rPr lang="en-US" smtClean="0"/>
              <a:pPr/>
              <a:t>2</a:t>
            </a:fld>
            <a:endParaRPr lang="en-US" smtClean="0"/>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pPr/>
              <a:t>12</a:t>
            </a:fld>
            <a:endParaRPr 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pPr/>
              <a:t>13</a:t>
            </a:fld>
            <a:endParaRPr lang="en-US" smtClean="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pPr/>
              <a:t>14</a:t>
            </a:fld>
            <a:endParaRPr 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pPr/>
              <a:t>15</a:t>
            </a:fld>
            <a:endParaRPr lang="en-U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pPr/>
              <a:t>16</a:t>
            </a:fld>
            <a:endParaRPr 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pPr/>
              <a:t>17</a:t>
            </a:fld>
            <a:endParaRPr lang="en-US"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pPr/>
              <a:t>18</a:t>
            </a:fld>
            <a:endParaRPr 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pPr/>
              <a:t>19</a:t>
            </a:fld>
            <a:endParaRPr lang="en-US"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pPr/>
              <a:t>20</a:t>
            </a:fld>
            <a:endParaRPr 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pPr/>
              <a:t>21</a:t>
            </a:fld>
            <a:endParaRPr lang="en-US"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2A8CFC-B7EB-41CE-9D45-3E5E35988D7F}" type="slidenum">
              <a:rPr lang="en-US" smtClean="0"/>
              <a:pPr/>
              <a:t>4</a:t>
            </a:fld>
            <a:endParaRPr 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pPr/>
              <a:t>22</a:t>
            </a:fld>
            <a:endParaRPr 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pPr/>
              <a:t>23</a:t>
            </a:fld>
            <a:endParaRPr lang="en-US"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pPr/>
              <a:t>24</a:t>
            </a:fld>
            <a:endParaRPr 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pPr/>
              <a:t>27</a:t>
            </a:fld>
            <a:endParaRPr lang="en-US"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65DA5D1-6C4A-43B7-AF0A-50A66DACA84D}" type="slidenum">
              <a:rPr lang="en-US" smtClean="0"/>
              <a:pPr/>
              <a:t>28</a:t>
            </a:fld>
            <a:endParaRPr 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pPr/>
              <a:t>29</a:t>
            </a:fld>
            <a:endParaRPr lang="en-US"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pPr/>
              <a:t>30</a:t>
            </a:fld>
            <a:endParaRPr 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pPr/>
              <a:t>31</a:t>
            </a:fld>
            <a:endParaRPr 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pPr/>
              <a:t>32</a:t>
            </a:fld>
            <a:endParaRPr 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pPr/>
              <a:t>33</a:t>
            </a:fld>
            <a:endParaRPr lang="en-US"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pPr/>
              <a:t>5</a:t>
            </a:fld>
            <a:endParaRPr lang="en-US" smtClean="0"/>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pPr/>
              <a:t>34</a:t>
            </a:fld>
            <a:endParaRPr 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pPr/>
              <a:t>35</a:t>
            </a:fld>
            <a:endParaRPr lang="en-US"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E4CC2C-FBEF-4AD8-8644-13DF2EE3CF5E}" type="slidenum">
              <a:rPr lang="en-US" smtClean="0"/>
              <a:pPr/>
              <a:t>36</a:t>
            </a:fld>
            <a:endParaRPr 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0B53A3-CB52-4AC4-8F4A-DD311D19E6C2}" type="slidenum">
              <a:rPr lang="en-US" smtClean="0"/>
              <a:pPr/>
              <a:t>38</a:t>
            </a:fld>
            <a:endParaRPr lang="en-US"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1B0587-044D-424B-92F0-1F7077DBC95D}" type="slidenum">
              <a:rPr lang="en-US" smtClean="0"/>
              <a:pPr/>
              <a:t>40</a:t>
            </a:fld>
            <a:endParaRPr 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pPr/>
              <a:t>6</a:t>
            </a:fld>
            <a:endParaRPr 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pPr/>
              <a:t>7</a:t>
            </a:fld>
            <a:endParaRPr lang="en-US" smtClean="0"/>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pPr/>
              <a:t>8</a:t>
            </a:fld>
            <a:endParaRPr 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pPr/>
              <a:t>9</a:t>
            </a:fld>
            <a:endParaRPr lang="en-US"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pPr/>
              <a:t>10</a:t>
            </a:fld>
            <a:endParaRPr 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pPr/>
              <a:t>11</a:t>
            </a:fld>
            <a:endParaRPr lang="en-US" smtClean="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5A1EC-937D-4FBE-BB3B-263CEFB54ADA}" type="slidenum">
              <a:rPr lang="en-US"/>
              <a:pPr>
                <a:defRPr/>
              </a:pPr>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0FAA0-DDA1-43E2-AC92-3BE5A6EA35B1}" type="slidenum">
              <a:rPr lang="en-US"/>
              <a:pPr>
                <a:defRPr/>
              </a:pPr>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862D6-B315-442D-BC05-CC35E57B36AD}" type="slidenum">
              <a:rPr lang="en-US"/>
              <a:pPr>
                <a:defRPr/>
              </a:pPr>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CF8-FF87-4D0A-A0E3-8EDF36BB0F23}" type="slidenum">
              <a:rPr lang="en-US"/>
              <a:pPr>
                <a:defRPr/>
              </a:pPr>
              <a:t>‹#›</a:t>
            </a:fld>
            <a:endParaRPr lang="en-US"/>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E8149-0BD3-4FF2-B79E-BDAF62204D08}" type="slidenum">
              <a:rPr lang="en-US"/>
              <a:pPr>
                <a:defRPr/>
              </a:pPr>
              <a:t>‹#›</a:t>
            </a:fld>
            <a:endParaRPr lang="en-US"/>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666C7A-20B9-4D94-ABF5-0F36958EC713}" type="slidenum">
              <a:rPr lang="en-US"/>
              <a:pPr>
                <a:defRPr/>
              </a:pPr>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85F6-EC84-4CE6-B65C-6E5472CE1312}" type="slidenum">
              <a:rPr lang="en-US"/>
              <a:pPr>
                <a:defRPr/>
              </a:pPr>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2D086-9068-4BCF-9385-3047B900D9A4}" type="slidenum">
              <a:rPr lang="en-US"/>
              <a:pPr>
                <a:defRPr/>
              </a:pPr>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F9F2-A0E3-442F-A29E-170C68FED8B2}" type="slidenum">
              <a:rPr lang="en-US"/>
              <a:pPr>
                <a:defRPr/>
              </a:pPr>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CE019-15D8-4EE9-8B75-956353C1BB02}" type="slidenum">
              <a:rPr lang="en-US"/>
              <a:pPr>
                <a:defRPr/>
              </a:pPr>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2234E8-EF0B-4B44-ABDD-B5EF34D766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png"/><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png"/><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jpe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p:txBody>
          <a:bodyPr/>
          <a:lstStyle/>
          <a:p>
            <a:pPr eaLnBrk="1" hangingPunct="1">
              <a:lnSpc>
                <a:spcPct val="80000"/>
              </a:lnSpc>
            </a:pPr>
            <a:r>
              <a:rPr lang="en-US" sz="2800" smtClean="0"/>
              <a:t>Sau bài học, HS có thể:</a:t>
            </a:r>
          </a:p>
          <a:p>
            <a:pPr eaLnBrk="1" hangingPunct="1">
              <a:lnSpc>
                <a:spcPct val="80000"/>
              </a:lnSpc>
            </a:pPr>
            <a:r>
              <a:rPr lang="en-US" sz="2800" smtClean="0"/>
              <a:t>Trình bày </a:t>
            </a:r>
            <a:r>
              <a:rPr lang="vi-VN" sz="2800" smtClean="0"/>
              <a:t>đư</a:t>
            </a:r>
            <a:r>
              <a:rPr lang="en-US" sz="2800" smtClean="0"/>
              <a:t>ợc </a:t>
            </a:r>
            <a:r>
              <a:rPr lang="vi-VN" sz="2800" smtClean="0"/>
              <a:t>đ</a:t>
            </a:r>
            <a:r>
              <a:rPr lang="en-US" sz="2800" smtClean="0"/>
              <a:t>ặc </a:t>
            </a:r>
            <a:r>
              <a:rPr lang="vi-VN" sz="2800" smtClean="0"/>
              <a:t>đ</a:t>
            </a:r>
            <a:r>
              <a:rPr lang="en-US" sz="2800" smtClean="0"/>
              <a:t>iểm của khí hậu nhiệt </a:t>
            </a:r>
            <a:r>
              <a:rPr lang="vi-VN" sz="2800" smtClean="0"/>
              <a:t>đ</a:t>
            </a:r>
            <a:r>
              <a:rPr lang="en-US" sz="2800" smtClean="0"/>
              <a:t>ới gió mùa ở n</a:t>
            </a:r>
            <a:r>
              <a:rPr lang="vi-VN" sz="2800" smtClean="0"/>
              <a:t>ư</a:t>
            </a:r>
            <a:r>
              <a:rPr lang="en-US" sz="2800" smtClean="0"/>
              <a:t>ớc ta.</a:t>
            </a:r>
          </a:p>
          <a:p>
            <a:pPr eaLnBrk="1" hangingPunct="1">
              <a:lnSpc>
                <a:spcPct val="80000"/>
              </a:lnSpc>
            </a:pPr>
            <a:r>
              <a:rPr lang="en-US" sz="2800" smtClean="0"/>
              <a:t>Nhận biết mối quan hệ </a:t>
            </a:r>
            <a:r>
              <a:rPr lang="vi-VN" sz="2800" smtClean="0"/>
              <a:t>đ</a:t>
            </a:r>
            <a:r>
              <a:rPr lang="en-US" sz="2800" smtClean="0"/>
              <a:t>ịa lí giữa </a:t>
            </a:r>
            <a:r>
              <a:rPr lang="vi-VN" sz="2800" smtClean="0"/>
              <a:t>đ</a:t>
            </a:r>
            <a:r>
              <a:rPr lang="en-US" sz="2800" smtClean="0"/>
              <a:t>ịa hình và khí hậu n</a:t>
            </a:r>
            <a:r>
              <a:rPr lang="vi-VN" sz="2800" smtClean="0"/>
              <a:t>ư</a:t>
            </a:r>
            <a:r>
              <a:rPr lang="en-US" sz="2800" smtClean="0"/>
              <a:t>ớc ta )một cách </a:t>
            </a:r>
            <a:r>
              <a:rPr lang="vi-VN" sz="2800" smtClean="0"/>
              <a:t>đơ</a:t>
            </a:r>
            <a:r>
              <a:rPr lang="en-US" sz="2800" smtClean="0"/>
              <a:t>n giản).</a:t>
            </a:r>
          </a:p>
          <a:p>
            <a:pPr eaLnBrk="1" hangingPunct="1">
              <a:lnSpc>
                <a:spcPct val="80000"/>
              </a:lnSpc>
            </a:pPr>
            <a:r>
              <a:rPr lang="en-US" sz="2800" smtClean="0"/>
              <a:t>Chỉ trên l</a:t>
            </a:r>
            <a:r>
              <a:rPr lang="vi-VN" sz="2800" smtClean="0"/>
              <a:t>ư</a:t>
            </a:r>
            <a:r>
              <a:rPr lang="en-US" sz="2800" smtClean="0"/>
              <a:t>ợc </a:t>
            </a:r>
            <a:r>
              <a:rPr lang="vi-VN" sz="2800" smtClean="0"/>
              <a:t>đ</a:t>
            </a:r>
            <a:r>
              <a:rPr lang="en-US" sz="2800" smtClean="0"/>
              <a:t>ồ ranh giới khí hậu giữa hai miền Nam, Bắc</a:t>
            </a:r>
          </a:p>
          <a:p>
            <a:pPr eaLnBrk="1" hangingPunct="1">
              <a:lnSpc>
                <a:spcPct val="80000"/>
              </a:lnSpc>
            </a:pPr>
            <a:r>
              <a:rPr lang="en-US" sz="2800" smtClean="0"/>
              <a:t>So sánh và nêu </a:t>
            </a:r>
            <a:r>
              <a:rPr lang="vi-VN" sz="2800" smtClean="0"/>
              <a:t>đư</a:t>
            </a:r>
            <a:r>
              <a:rPr lang="en-US" sz="2800" smtClean="0"/>
              <a:t>ợc sự khác nhau của khí hậu giữa hai miền Bắc - Nam.</a:t>
            </a:r>
          </a:p>
          <a:p>
            <a:pPr eaLnBrk="1" hangingPunct="1">
              <a:lnSpc>
                <a:spcPct val="80000"/>
              </a:lnSpc>
            </a:pPr>
            <a:r>
              <a:rPr lang="en-US" sz="2800" smtClean="0"/>
              <a:t>Nhận biết </a:t>
            </a:r>
            <a:r>
              <a:rPr lang="vi-VN" sz="2800" smtClean="0"/>
              <a:t>đư</a:t>
            </a:r>
            <a:r>
              <a:rPr lang="en-US" sz="2800" smtClean="0"/>
              <a:t>ợc ảnh h</a:t>
            </a:r>
            <a:r>
              <a:rPr lang="vi-VN" sz="2800" smtClean="0"/>
              <a:t>ư</a:t>
            </a:r>
            <a:r>
              <a:rPr lang="en-US" sz="2800" smtClean="0"/>
              <a:t>ởng của khí hậu </a:t>
            </a:r>
            <a:r>
              <a:rPr lang="vi-VN" sz="2800" smtClean="0"/>
              <a:t>đ</a:t>
            </a:r>
            <a:r>
              <a:rPr lang="en-US" sz="2800" smtClean="0"/>
              <a:t>ến </a:t>
            </a:r>
            <a:r>
              <a:rPr lang="vi-VN" sz="2800" smtClean="0"/>
              <a:t>đ</a:t>
            </a:r>
            <a:r>
              <a:rPr lang="en-US" sz="2800" smtClean="0"/>
              <a:t>ời sống và sản xuất của nhân dân </a:t>
            </a:r>
          </a:p>
        </p:txBody>
      </p:sp>
      <p:sp>
        <p:nvSpPr>
          <p:cNvPr id="11267" name="Rectangle 3"/>
          <p:cNvSpPr>
            <a:spLocks noGrp="1" noChangeArrowheads="1"/>
          </p:cNvSpPr>
          <p:nvPr>
            <p:ph type="title"/>
          </p:nvPr>
        </p:nvSpPr>
        <p:spPr>
          <a:noFill/>
        </p:spPr>
        <p:txBody>
          <a:bodyPr/>
          <a:lstStyle/>
          <a:p>
            <a:pPr eaLnBrk="1" hangingPunct="1"/>
            <a:r>
              <a:rPr lang="en-US" b="1" smtClean="0"/>
              <a:t>I. Mục tiêu</a:t>
            </a:r>
            <a:r>
              <a:rPr lang="en-US" smtClean="0"/>
              <a:t/>
            </a:r>
            <a:br>
              <a:rPr lang="en-US" smtClean="0"/>
            </a:br>
            <a:endParaRPr lang="en-US" smtClean="0"/>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3581400" cy="1676400"/>
          </a:xfrm>
        </p:spPr>
        <p:txBody>
          <a:bodyPr/>
          <a:lstStyle/>
          <a:p>
            <a:pPr eaLnBrk="1" hangingPunct="1"/>
            <a:r>
              <a:rPr lang="en-US" sz="4000" b="1" smtClean="0">
                <a:solidFill>
                  <a:srgbClr val="0000CC"/>
                </a:solidFill>
              </a:rPr>
              <a:t>2. Khí hậu giữa các miền</a:t>
            </a:r>
          </a:p>
        </p:txBody>
      </p:sp>
      <p:graphicFrame>
        <p:nvGraphicFramePr>
          <p:cNvPr id="21507" name="Object 3"/>
          <p:cNvGraphicFramePr>
            <a:graphicFrameLocks noChangeAspect="1"/>
          </p:cNvGraphicFramePr>
          <p:nvPr>
            <p:ph idx="1"/>
          </p:nvPr>
        </p:nvGraphicFramePr>
        <p:xfrm>
          <a:off x="3773488" y="0"/>
          <a:ext cx="5294312" cy="6858000"/>
        </p:xfrm>
        <a:graphic>
          <a:graphicData uri="http://schemas.openxmlformats.org/presentationml/2006/ole">
            <p:oleObj spid="_x0000_s4098" name="PhotoImpact" r:id="rId4" imgW="7352381" imgH="9523810" progId="PI3.Image">
              <p:embed/>
            </p:oleObj>
          </a:graphicData>
        </a:graphic>
      </p:graphicFrame>
      <p:sp>
        <p:nvSpPr>
          <p:cNvPr id="21508" name="Rectangle 4"/>
          <p:cNvSpPr>
            <a:spLocks noChangeArrowheads="1"/>
          </p:cNvSpPr>
          <p:nvPr/>
        </p:nvSpPr>
        <p:spPr bwMode="auto">
          <a:xfrm>
            <a:off x="0" y="2428875"/>
            <a:ext cx="3690938" cy="2060575"/>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Arial"/>
              </a:rPr>
              <a:t>-  Khí hậu miền Bắc và miền Nam khác nhau nh</a:t>
            </a:r>
            <a:r>
              <a:rPr lang="vi-VN" b="1">
                <a:effectLst>
                  <a:outerShdw blurRad="38100" dist="38100" dir="2700000" algn="tl">
                    <a:srgbClr val="FFFFFF"/>
                  </a:outerShdw>
                </a:effectLst>
                <a:latin typeface="Arial"/>
              </a:rPr>
              <a:t>ư</a:t>
            </a:r>
            <a:r>
              <a:rPr lang="en-US" b="1">
                <a:effectLst>
                  <a:outerShdw blurRad="38100" dist="38100" dir="2700000" algn="tl">
                    <a:srgbClr val="FFFFFF"/>
                  </a:outerShdw>
                </a:effectLst>
                <a:latin typeface="Arial"/>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smtClean="0">
                <a:solidFill>
                  <a:srgbClr val="FFFF00"/>
                </a:solidFill>
              </a:rPr>
              <a:t>Khí hậu nước ta có sự khác biệt giữa miền Bắc và miền Nam, với ranh giới là dãy núi Bạch Mã.</a:t>
            </a:r>
          </a:p>
        </p:txBody>
      </p:sp>
      <p:graphicFrame>
        <p:nvGraphicFramePr>
          <p:cNvPr id="23556" name="Object 4"/>
          <p:cNvGraphicFramePr>
            <a:graphicFrameLocks noChangeAspect="1"/>
          </p:cNvGraphicFramePr>
          <p:nvPr>
            <p:ph idx="1"/>
          </p:nvPr>
        </p:nvGraphicFramePr>
        <p:xfrm>
          <a:off x="3849688" y="0"/>
          <a:ext cx="5294312" cy="6858000"/>
        </p:xfrm>
        <a:graphic>
          <a:graphicData uri="http://schemas.openxmlformats.org/presentationml/2006/ole">
            <p:oleObj spid="_x0000_s5122" name="PhotoImpact" r:id="rId5" imgW="7352381" imgH="9523810" progId="PI3.Image">
              <p:embed/>
            </p:oleObj>
          </a:graphicData>
        </a:graphic>
      </p:graphicFrame>
      <p:sp>
        <p:nvSpPr>
          <p:cNvPr id="23557" name="Freeform 5"/>
          <p:cNvSpPr>
            <a:spLocks/>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p>
            <a:endParaRPr lang="en-US"/>
          </a:p>
        </p:txBody>
      </p:sp>
      <p:sp>
        <p:nvSpPr>
          <p:cNvPr id="23558" name="Rectangle 6"/>
          <p:cNvSpPr>
            <a:spLocks noChangeArrowheads="1"/>
          </p:cNvSpPr>
          <p:nvPr/>
        </p:nvSpPr>
        <p:spPr bwMode="auto">
          <a:xfrm>
            <a:off x="152400" y="457200"/>
            <a:ext cx="3505200" cy="1447800"/>
          </a:xfrm>
          <a:prstGeom prst="rect">
            <a:avLst/>
          </a:prstGeom>
          <a:noFill/>
          <a:ln w="9525">
            <a:noFill/>
            <a:miter lim="800000"/>
            <a:headEnd/>
            <a:tailEnd/>
          </a:ln>
          <a:effectLst/>
        </p:spPr>
        <p:txBody>
          <a:bodyPr anchor="ctr"/>
          <a:lstStyle/>
          <a:p>
            <a:pPr algn="ctr">
              <a:defRPr/>
            </a:pPr>
            <a:r>
              <a:rPr lang="en-US" b="1" dirty="0" err="1">
                <a:effectLst>
                  <a:outerShdw blurRad="38100" dist="38100" dir="2700000" algn="tl">
                    <a:srgbClr val="C0C0C0"/>
                  </a:outerShdw>
                </a:effectLst>
                <a:latin typeface="Arial"/>
              </a:rPr>
              <a:t>Sự</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khác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nhau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giữa</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hai</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miền</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khí</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hậu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Bắc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và</a:t>
            </a:r>
            <a:r>
              <a:rPr lang="en-US" b="1" dirty="0">
                <a:effectLst>
                  <a:outerShdw blurRad="38100" dist="38100" dir="2700000" algn="tl">
                    <a:srgbClr val="C0C0C0"/>
                  </a:outerShdw>
                </a:effectLst>
                <a:latin typeface="Arial"/>
              </a:rPr>
              <a:t> Nam </a:t>
            </a:r>
            <a:r>
              <a:rPr lang="en-US" b="1" dirty="0" err="1">
                <a:effectLst>
                  <a:outerShdw blurRad="38100" dist="38100" dir="2700000" algn="tl">
                    <a:srgbClr val="C0C0C0"/>
                  </a:outerShdw>
                </a:effectLst>
                <a:latin typeface="Arial"/>
              </a:rPr>
              <a:t>nh</a:t>
            </a:r>
            <a:r>
              <a:rPr lang="en-US" b="1" dirty="0" err="1">
                <a:effectLst>
                  <a:outerShdw blurRad="38100" dist="38100" dir="2700000" algn="tl">
                    <a:srgbClr val="C0C0C0"/>
                  </a:outerShdw>
                </a:effectLst>
              </a:rPr>
              <a:t>ư</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thế</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nào</a:t>
            </a:r>
            <a:r>
              <a:rPr lang="en-US" b="1" i="1" dirty="0">
                <a:effectLst>
                  <a:outerShdw blurRad="38100" dist="38100" dir="2700000" algn="tl">
                    <a:srgbClr val="C0C0C0"/>
                  </a:outerShdw>
                </a:effectLst>
                <a:latin typeface="Arial"/>
              </a:rPr>
              <a:t>?</a:t>
            </a:r>
            <a:r>
              <a:rPr lang="en-US" b="1" dirty="0">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a:spAutoFit/>
          </a:bodyPr>
          <a:lstStyle/>
          <a:p>
            <a:pPr eaLnBrk="0" hangingPunct="0">
              <a:spcBef>
                <a:spcPct val="50000"/>
              </a:spcBef>
              <a:defRPr/>
            </a:pPr>
            <a:r>
              <a:rPr lang="en-US" b="1">
                <a:latin typeface="Arial"/>
              </a:rPr>
              <a:t> </a:t>
            </a:r>
            <a:r>
              <a:rPr lang="en-US" b="1">
                <a:solidFill>
                  <a:srgbClr val="FFFF00"/>
                </a:solidFill>
                <a:latin typeface="Arial"/>
              </a:rPr>
              <a:t>*</a:t>
            </a:r>
            <a:r>
              <a:rPr lang="en-US" b="1">
                <a:latin typeface="Arial"/>
              </a:rPr>
              <a:t> </a:t>
            </a:r>
            <a:r>
              <a:rPr lang="en-US" b="1">
                <a:effectLst>
                  <a:outerShdw blurRad="38100" dist="38100" dir="2700000" algn="tl">
                    <a:srgbClr val="FFFFFF"/>
                  </a:outerShdw>
                </a:effectLst>
                <a:latin typeface="Arial"/>
              </a:rPr>
              <a:t>HOẠT ĐỘNG 2</a:t>
            </a:r>
          </a:p>
        </p:txBody>
      </p:sp>
      <p:sp>
        <p:nvSpPr>
          <p:cNvPr id="17411" name="Text Box 3"/>
          <p:cNvSpPr txBox="1">
            <a:spLocks noChangeArrowheads="1"/>
          </p:cNvSpPr>
          <p:nvPr/>
        </p:nvSpPr>
        <p:spPr bwMode="auto">
          <a:xfrm>
            <a:off x="381000" y="2133600"/>
            <a:ext cx="3200400" cy="3862388"/>
          </a:xfrm>
          <a:prstGeom prst="rect">
            <a:avLst/>
          </a:prstGeom>
          <a:gradFill rotWithShape="1">
            <a:gsLst>
              <a:gs pos="0">
                <a:srgbClr val="CCECFF">
                  <a:alpha val="73000"/>
                </a:srgbClr>
              </a:gs>
              <a:gs pos="100000">
                <a:schemeClr val="bg1"/>
              </a:gs>
            </a:gsLst>
            <a:lin ang="0" scaled="1"/>
          </a:gradFill>
          <a:ln w="9525">
            <a:noFill/>
            <a:miter lim="800000"/>
            <a:headEnd/>
            <a:tailEnd/>
          </a:ln>
        </p:spPr>
        <p:txBody>
          <a:bodyPr>
            <a:spAutoFit/>
          </a:bodyPr>
          <a:lstStyle/>
          <a:p>
            <a:pPr algn="ctr" eaLnBrk="0" hangingPunct="0">
              <a:spcBef>
                <a:spcPct val="50000"/>
              </a:spcBef>
            </a:pPr>
            <a:r>
              <a:rPr lang="en-US" sz="4900" b="1"/>
              <a:t>Khí hậu giữa các miền có sự  khác nhau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headEnd/>
            <a:tailEnd/>
          </a:ln>
        </p:spPr>
        <p:txBody>
          <a:bodyPr/>
          <a:lstStyle/>
          <a:p>
            <a:endParaRPr lang="en-US"/>
          </a:p>
        </p:txBody>
      </p:sp>
      <p:sp>
        <p:nvSpPr>
          <p:cNvPr id="17413" name="Oval 5">
            <a:hlinkClick r:id="rId3" action="ppaction://hlinksldjump"/>
          </p:cNvPr>
          <p:cNvSpPr>
            <a:spLocks noChangeArrowheads="1"/>
          </p:cNvSpPr>
          <p:nvPr/>
        </p:nvSpPr>
        <p:spPr bwMode="auto">
          <a:xfrm>
            <a:off x="3810000" y="5181600"/>
            <a:ext cx="609600" cy="6096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7414" name="Oval 6">
            <a:hlinkClick r:id="rId4" action="ppaction://hlinksldjump"/>
          </p:cNvPr>
          <p:cNvSpPr>
            <a:spLocks noChangeArrowheads="1"/>
          </p:cNvSpPr>
          <p:nvPr/>
        </p:nvSpPr>
        <p:spPr bwMode="auto">
          <a:xfrm>
            <a:off x="3848100" y="3581400"/>
            <a:ext cx="457200" cy="457200"/>
          </a:xfrm>
          <a:prstGeom prst="ellipse">
            <a:avLst/>
          </a:prstGeom>
          <a:solidFill>
            <a:srgbClr val="CCFF99"/>
          </a:solidFill>
          <a:ln w="9525">
            <a:solidFill>
              <a:schemeClr val="tx1"/>
            </a:solidFill>
            <a:round/>
            <a:headEnd/>
            <a:tailEnd/>
          </a:ln>
        </p:spPr>
        <p:txBody>
          <a:bodyPr wrap="none" anchor="ctr"/>
          <a:lstStyle/>
          <a:p>
            <a:endParaRPr lang="en-US"/>
          </a:p>
        </p:txBody>
      </p:sp>
      <p:sp>
        <p:nvSpPr>
          <p:cNvPr id="17415" name="Oval 7">
            <a:hlinkClick r:id="rId5" action="ppaction://hlinksldjump"/>
          </p:cNvPr>
          <p:cNvSpPr>
            <a:spLocks noChangeArrowheads="1"/>
          </p:cNvSpPr>
          <p:nvPr/>
        </p:nvSpPr>
        <p:spPr bwMode="auto">
          <a:xfrm>
            <a:off x="3886200" y="1905000"/>
            <a:ext cx="304800" cy="304800"/>
          </a:xfrm>
          <a:prstGeom prst="ellipse">
            <a:avLst/>
          </a:prstGeom>
          <a:solidFill>
            <a:srgbClr val="FFFF00"/>
          </a:solidFill>
          <a:ln w="9525">
            <a:solidFill>
              <a:schemeClr val="tx1"/>
            </a:solidFill>
            <a:round/>
            <a:headEnd/>
            <a:tailEnd/>
          </a:ln>
        </p:spPr>
        <p:txBody>
          <a:bodyPr wrap="none" anchor="ctr"/>
          <a:lstStyle/>
          <a:p>
            <a:endParaRPr lang="en-US"/>
          </a:p>
        </p:txBody>
      </p:sp>
      <p:sp>
        <p:nvSpPr>
          <p:cNvPr id="25608" name="Rectangle 8"/>
          <p:cNvSpPr>
            <a:spLocks noChangeArrowheads="1"/>
          </p:cNvSpPr>
          <p:nvPr/>
        </p:nvSpPr>
        <p:spPr bwMode="auto">
          <a:xfrm>
            <a:off x="4343400" y="1524000"/>
            <a:ext cx="47244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2800" b="1">
                <a:latin typeface="Arial"/>
              </a:rPr>
              <a:t>Giới thiệu dãy núi BẠCH MÃ</a:t>
            </a:r>
            <a:r>
              <a:rPr lang="en-US" sz="2800">
                <a:latin typeface="Arial"/>
              </a:rPr>
              <a:t> </a:t>
            </a:r>
          </a:p>
        </p:txBody>
      </p:sp>
      <p:sp>
        <p:nvSpPr>
          <p:cNvPr id="17417" name="Rectangle 9"/>
          <p:cNvSpPr>
            <a:spLocks noChangeArrowheads="1"/>
          </p:cNvSpPr>
          <p:nvPr/>
        </p:nvSpPr>
        <p:spPr bwMode="auto">
          <a:xfrm>
            <a:off x="4419600" y="3276600"/>
            <a:ext cx="4667250" cy="1066800"/>
          </a:xfrm>
          <a:prstGeom prst="rect">
            <a:avLst/>
          </a:prstGeom>
          <a:solidFill>
            <a:srgbClr val="CCFF99"/>
          </a:solidFill>
          <a:ln w="9525">
            <a:solidFill>
              <a:schemeClr val="tx1"/>
            </a:solidFill>
            <a:miter lim="800000"/>
            <a:headEnd/>
            <a:tailEnd/>
          </a:ln>
        </p:spPr>
        <p:txBody>
          <a:bodyPr wrap="none" anchor="ctr"/>
          <a:lstStyle/>
          <a:p>
            <a:pPr eaLnBrk="0" hangingPunct="0"/>
            <a:endParaRPr lang="en-US" sz="2800" b="1">
              <a:solidFill>
                <a:srgbClr val="000066"/>
              </a:solidFill>
            </a:endParaRPr>
          </a:p>
          <a:p>
            <a:pPr eaLnBrk="0" hangingPunct="0"/>
            <a:r>
              <a:rPr lang="en-US" sz="2800" b="1">
                <a:solidFill>
                  <a:srgbClr val="000066"/>
                </a:solidFill>
              </a:rPr>
              <a:t>Sự chênh lệch nhiệt độ giữa </a:t>
            </a:r>
          </a:p>
          <a:p>
            <a:pPr eaLnBrk="0" hangingPunct="0"/>
            <a:r>
              <a:rPr lang="en-US" sz="2800" b="1">
                <a:solidFill>
                  <a:srgbClr val="000066"/>
                </a:solidFill>
              </a:rPr>
              <a:t>tháng 1 và tháng 7</a:t>
            </a:r>
          </a:p>
          <a:p>
            <a:pPr eaLnBrk="0" hangingPunct="0"/>
            <a:endParaRPr lang="en-US" sz="2800"/>
          </a:p>
        </p:txBody>
      </p:sp>
      <p:sp>
        <p:nvSpPr>
          <p:cNvPr id="25610" name="Rectangle 10"/>
          <p:cNvSpPr>
            <a:spLocks noChangeArrowheads="1"/>
          </p:cNvSpPr>
          <p:nvPr/>
        </p:nvSpPr>
        <p:spPr bwMode="auto">
          <a:xfrm>
            <a:off x="4495800" y="51816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2800" b="1">
                <a:solidFill>
                  <a:srgbClr val="000099"/>
                </a:solidFill>
                <a:latin typeface="Arial"/>
              </a:rPr>
              <a:t>Nhận xét khí hậu hai miền</a:t>
            </a:r>
          </a:p>
        </p:txBody>
      </p:sp>
    </p:spTree>
  </p:cSld>
  <p:clrMapOvr>
    <a:masterClrMapping/>
  </p:clrMapOvr>
  <p:transition spd="med">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743200" y="0"/>
            <a:ext cx="4953000" cy="6858000"/>
          </a:xfrm>
          <a:prstGeom prst="rect">
            <a:avLst/>
          </a:prstGeom>
          <a:noFill/>
          <a:ln w="9525">
            <a:noFill/>
            <a:miter lim="800000"/>
            <a:headEnd/>
            <a:tailEnd/>
          </a:ln>
        </p:spPr>
      </p:pic>
      <p:sp>
        <p:nvSpPr>
          <p:cNvPr id="27651" name="Freeform 3"/>
          <p:cNvSpPr>
            <a:spLocks/>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p:spPr>
        <p:txBody>
          <a:bodyPr/>
          <a:lstStyle/>
          <a:p>
            <a:endParaRPr lang="en-US"/>
          </a:p>
        </p:txBody>
      </p:sp>
      <p:sp>
        <p:nvSpPr>
          <p:cNvPr id="27652" name="AutoShape 4"/>
          <p:cNvSpPr>
            <a:spLocks noChangeArrowheads="1"/>
          </p:cNvSpPr>
          <p:nvPr/>
        </p:nvSpPr>
        <p:spPr bwMode="auto">
          <a:xfrm>
            <a:off x="533400" y="2590800"/>
            <a:ext cx="3810000" cy="685800"/>
          </a:xfrm>
          <a:prstGeom prst="wedgeRectCallout">
            <a:avLst>
              <a:gd name="adj1" fmla="val 73125"/>
              <a:gd name="adj2" fmla="val 30093"/>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3600" b="1">
                <a:effectLst>
                  <a:outerShdw blurRad="38100" dist="38100" dir="2700000" algn="tl">
                    <a:srgbClr val="FFFFFF"/>
                  </a:outerShdw>
                </a:effectLst>
                <a:latin typeface="Arial"/>
              </a:rPr>
              <a:t>Dãy núi Bạch Mã</a:t>
            </a:r>
          </a:p>
        </p:txBody>
      </p:sp>
      <p:sp>
        <p:nvSpPr>
          <p:cNvPr id="27653" name="Text Box 5"/>
          <p:cNvSpPr txBox="1">
            <a:spLocks noChangeArrowheads="1"/>
          </p:cNvSpPr>
          <p:nvPr/>
        </p:nvSpPr>
        <p:spPr bwMode="auto">
          <a:xfrm>
            <a:off x="7848600" y="123825"/>
            <a:ext cx="1243013" cy="1570038"/>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a:solidFill>
                  <a:srgbClr val="0000CC"/>
                </a:solidFill>
                <a:effectLst>
                  <a:outerShdw blurRad="38100" dist="38100" dir="2700000" algn="tl">
                    <a:srgbClr val="C0C0C0"/>
                  </a:outerShdw>
                </a:effectLst>
                <a:latin typeface="Arial"/>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ChangeArrowheads="1"/>
          </p:cNvSpPr>
          <p:nvPr>
            <p:ph type="body" idx="1"/>
          </p:nvPr>
        </p:nvSpPr>
        <p:spPr>
          <a:xfrm>
            <a:off x="457200" y="533400"/>
            <a:ext cx="8382000" cy="5791200"/>
          </a:xfrm>
          <a:noFill/>
        </p:spPr>
        <p:txBody>
          <a:bodyPr/>
          <a:lstStyle/>
          <a:p>
            <a:pPr algn="just" eaLnBrk="1" hangingPunct="1">
              <a:lnSpc>
                <a:spcPct val="95000"/>
              </a:lnSpc>
            </a:pPr>
            <a:r>
              <a:rPr lang="en-US" sz="2800" b="1" smtClean="0">
                <a:solidFill>
                  <a:srgbClr val="0000CC"/>
                </a:solidFill>
              </a:rPr>
              <a:t>    V</a:t>
            </a:r>
            <a:r>
              <a:rPr lang="en-US" b="1" smtClean="0">
                <a:solidFill>
                  <a:srgbClr val="0000CC"/>
                </a:solidFill>
              </a:rPr>
              <a:t>ườn </a:t>
            </a:r>
            <a:r>
              <a:rPr lang="en-US" sz="2800" b="1" smtClean="0">
                <a:solidFill>
                  <a:srgbClr val="0000CC"/>
                </a:solidFill>
              </a:rPr>
              <a:t>Qu</a:t>
            </a:r>
            <a:r>
              <a:rPr lang="en-US" b="1" smtClean="0">
                <a:solidFill>
                  <a:srgbClr val="0000CC"/>
                </a:solidFill>
              </a:rPr>
              <a:t>ốc</a:t>
            </a:r>
            <a:r>
              <a:rPr lang="en-US" sz="2800" b="1" smtClean="0">
                <a:solidFill>
                  <a:srgbClr val="0000CC"/>
                </a:solidFill>
              </a:rPr>
              <a:t> Gia Bạch Mã cách thành phố Huế 60km về phía Nam. </a:t>
            </a:r>
          </a:p>
          <a:p>
            <a:pPr algn="just" eaLnBrk="1" hangingPunct="1">
              <a:lnSpc>
                <a:spcPct val="95000"/>
              </a:lnSpc>
            </a:pPr>
            <a:r>
              <a:rPr lang="en-US" sz="2800" b="1" smtClean="0">
                <a:solidFill>
                  <a:srgbClr val="0000CC"/>
                </a:solidFill>
              </a:rPr>
              <a:t>VQG Bạch Mã có diện tích 22.030 ha.</a:t>
            </a:r>
          </a:p>
          <a:p>
            <a:pPr algn="just" eaLnBrk="1" hangingPunct="1">
              <a:lnSpc>
                <a:spcPct val="95000"/>
              </a:lnSpc>
            </a:pPr>
            <a:r>
              <a:rPr lang="en-US" sz="2800" b="1" smtClean="0">
                <a:solidFill>
                  <a:srgbClr val="0000CC"/>
                </a:solidFill>
              </a:rPr>
              <a:t> VQG Bạch Mã có nhiều đỉnh núi cao trên 1.000 m (đỉnh cao nhất là đỉnh Bạch Mã cao 1.450 m). </a:t>
            </a:r>
          </a:p>
          <a:p>
            <a:pPr algn="just" eaLnBrk="1" hangingPunct="1">
              <a:lnSpc>
                <a:spcPct val="95000"/>
              </a:lnSpc>
            </a:pPr>
            <a:r>
              <a:rPr lang="en-US" sz="2800" b="1" smtClean="0">
                <a:solidFill>
                  <a:srgbClr val="0000CC"/>
                </a:solidFill>
              </a:rPr>
              <a:t>Nơi đây có tới 1.406 loài thực vật, trong đó, hơn 30 loài thực vật được ghi trong sách đỏ Việt Nam. </a:t>
            </a:r>
          </a:p>
          <a:p>
            <a:pPr algn="just" eaLnBrk="1" hangingPunct="1">
              <a:lnSpc>
                <a:spcPct val="95000"/>
              </a:lnSpc>
            </a:pPr>
            <a:r>
              <a:rPr lang="en-US" sz="2800" b="1" smtClean="0">
                <a:solidFill>
                  <a:srgbClr val="0000CC"/>
                </a:solidFill>
              </a:rPr>
              <a:t>Ngoài ra, các nhà khoa học đã ghi nhận được 931 loài động vật, trong đó có 68 loài đã được ghi tên trong sách đỏ Việt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headEnd/>
            <a:tailEnd/>
          </a:ln>
        </p:spPr>
        <p:txBody>
          <a:bodyP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Hải</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Vọng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đài</a:t>
            </a:r>
            <a:r>
              <a:rPr lang="en-US" sz="2800" b="1" dirty="0">
                <a:solidFill>
                  <a:srgbClr val="FFFF00"/>
                </a:solidFill>
                <a:effectLst>
                  <a:outerShdw blurRad="38100" dist="38100" dir="2700000" algn="tl">
                    <a:srgbClr val="C0C0C0"/>
                  </a:outerShdw>
                </a:effectLst>
                <a:latin typeface="Arial"/>
              </a:rPr>
              <a:t> ở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
        <p:nvSpPr>
          <p:cNvPr id="31748" name="Text Box 4"/>
          <p:cNvSpPr txBox="1">
            <a:spLocks noChangeArrowheads="1"/>
          </p:cNvSpPr>
          <p:nvPr/>
        </p:nvSpPr>
        <p:spPr bwMode="auto">
          <a:xfrm>
            <a:off x="381000" y="609600"/>
            <a:ext cx="4114800" cy="6186488"/>
          </a:xfrm>
          <a:prstGeom prst="rect">
            <a:avLst/>
          </a:prstGeom>
          <a:noFill/>
          <a:ln w="9525">
            <a:noFill/>
            <a:miter lim="800000"/>
            <a:headEnd/>
            <a:tailEnd/>
          </a:ln>
        </p:spPr>
        <p:txBody>
          <a:bodyPr>
            <a:spAutoFit/>
          </a:bodyPr>
          <a:lstStyle/>
          <a:p>
            <a:pPr eaLnBrk="0" hangingPunct="0">
              <a:spcBef>
                <a:spcPct val="50000"/>
              </a:spcBef>
            </a:pPr>
            <a:r>
              <a:rPr lang="en-US" sz="3600" b="1">
                <a:solidFill>
                  <a:srgbClr val="0000CC"/>
                </a:solidFill>
              </a:rPr>
              <a:t>Vườn quốc gia Bạch Mã là khu bảo vệ và phát triển các mẫu chuẩn động thực vật và các hệ sinh thái thuộc </a:t>
            </a:r>
            <a:r>
              <a:rPr lang="en-US" sz="3600" b="1">
                <a:solidFill>
                  <a:srgbClr val="FF0000"/>
                </a:solidFill>
              </a:rPr>
              <a:t>vùng chuyển tiếp khí hậu giữa miền Bắc và miền Nam Việt Nam.</a:t>
            </a:r>
            <a:r>
              <a:rPr lang="en-US" sz="3600">
                <a:solidFill>
                  <a:srgbClr val="FF0000"/>
                </a:solidFil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304800" y="6172200"/>
            <a:ext cx="53340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Đường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lên</a:t>
            </a:r>
            <a:r>
              <a:rPr lang="en-US" sz="2800" b="1" dirty="0">
                <a:solidFill>
                  <a:srgbClr val="FFFF00"/>
                </a:solidFill>
                <a:effectLst>
                  <a:outerShdw blurRad="38100" dist="38100" dir="2700000" algn="tl">
                    <a:srgbClr val="C0C0C0"/>
                  </a:outerShdw>
                </a:effectLst>
                <a:latin typeface="Arial"/>
              </a:rPr>
              <a:t>  V QG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0" y="0"/>
            <a:ext cx="89154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headEnd/>
            <a:tailEnd/>
          </a:ln>
        </p:spPr>
        <p:txBody>
          <a:bodyPr wrap="none" anchor="ctr">
            <a:spAutoFit/>
          </a:bodyPr>
          <a:lstStyle/>
          <a:p>
            <a:endParaRPr lang="en-US"/>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5181600" y="5911850"/>
            <a:ext cx="3810000" cy="94615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rPr>
              <a:t>Vườn quốc gia Bạch Mã. Ảnh:</a:t>
            </a:r>
            <a:r>
              <a:rPr lang="en-US" sz="2800" b="1" i="1">
                <a:solidFill>
                  <a:srgbClr val="0000CC"/>
                </a:solidFill>
              </a:rPr>
              <a:t> Lao Động.</a:t>
            </a:r>
            <a:r>
              <a:rPr lang="en-US" sz="2800" b="1">
                <a:solidFill>
                  <a:srgbClr val="0000CC"/>
                </a:solidFill>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p:oleObj spid="_x0000_s6146" name="PhotoImpact" r:id="rId4" imgW="7352381" imgH="9523810" progId="PI3.Image">
              <p:embed/>
            </p:oleObj>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smtClean="0">
                <a:solidFill>
                  <a:schemeClr val="tx1"/>
                </a:solidFill>
              </a:rPr>
              <a:t>Ở miền Bắc</a:t>
            </a:r>
            <a:r>
              <a:rPr lang="en-US" sz="2400" b="1" smtClean="0"/>
              <a:t>, ứng với hai mùa gió là mùa hạ và mùa đông. </a:t>
            </a:r>
            <a:br>
              <a:rPr lang="en-US" sz="2400" b="1" smtClean="0"/>
            </a:br>
            <a:r>
              <a:rPr lang="en-US" sz="2400" b="1" smtClean="0"/>
              <a:t>Mùa hạ trời nóng và có nhiều mưa. </a:t>
            </a:r>
            <a:br>
              <a:rPr lang="en-US" sz="2400" b="1" smtClean="0"/>
            </a:br>
            <a:r>
              <a:rPr lang="en-US" sz="2400" b="1" smtClean="0">
                <a:solidFill>
                  <a:srgbClr val="FF0000"/>
                </a:solidFill>
              </a:rPr>
              <a:t>Mùa đông lạnh và ít mưa</a:t>
            </a:r>
            <a:r>
              <a:rPr lang="en-US" sz="2400" b="1" smtClean="0"/>
              <a:t>. </a:t>
            </a:r>
            <a:br>
              <a:rPr lang="en-US" sz="2400" b="1" smtClean="0"/>
            </a:br>
            <a:r>
              <a:rPr lang="en-US" sz="2400" b="1" smtClean="0">
                <a:solidFill>
                  <a:srgbClr val="0000CC"/>
                </a:solidFill>
              </a:rPr>
              <a:t>Giữa hai mùa là những thời kỳ chuyển tiếp, quen gọi là mùa xuân và mùa thu.</a:t>
            </a:r>
            <a:br>
              <a:rPr lang="en-US" sz="2400" b="1" smtClean="0">
                <a:solidFill>
                  <a:srgbClr val="0000CC"/>
                </a:solidFill>
              </a:rPr>
            </a:br>
            <a:r>
              <a:rPr lang="en-US" sz="2400" b="1" smtClean="0"/>
              <a:t> Mùa xuân có mưa phùn ẩm ướt; mùa thu trời se lạnh, khô hanh.</a:t>
            </a:r>
          </a:p>
        </p:txBody>
      </p:sp>
      <p:graphicFrame>
        <p:nvGraphicFramePr>
          <p:cNvPr id="6147" name="Object 4"/>
          <p:cNvGraphicFramePr>
            <a:graphicFrameLocks noChangeAspect="1"/>
          </p:cNvGraphicFramePr>
          <p:nvPr>
            <p:ph idx="1"/>
          </p:nvPr>
        </p:nvGraphicFramePr>
        <p:xfrm>
          <a:off x="3849688" y="0"/>
          <a:ext cx="5294312" cy="6858000"/>
        </p:xfrm>
        <a:graphic>
          <a:graphicData uri="http://schemas.openxmlformats.org/presentationml/2006/ole">
            <p:oleObj spid="_x0000_s6147" name="PhotoImpact" r:id="rId5" imgW="7352381" imgH="9523810" progId="PI3.Image">
              <p:embed/>
            </p:oleObj>
          </a:graphicData>
        </a:graphic>
      </p:graphicFrame>
      <p:pic>
        <p:nvPicPr>
          <p:cNvPr id="37893" name="Picture 5"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7"/>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7"/>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8"/>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7"/>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7"/>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7"/>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8"/>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7"/>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p:oleObj spid="_x0000_s7170" name="PhotoImpact" r:id="rId4" imgW="7352381" imgH="9523810" progId="PI3.Image">
              <p:embed/>
            </p:oleObj>
          </a:graphicData>
        </a:graphic>
      </p:graphicFrame>
      <p:sp>
        <p:nvSpPr>
          <p:cNvPr id="39939" name="Rectangle 3"/>
          <p:cNvSpPr>
            <a:spLocks noGrp="1" noChangeArrowheads="1"/>
          </p:cNvSpPr>
          <p:nvPr>
            <p:ph type="title"/>
          </p:nvPr>
        </p:nvSpPr>
        <p:spPr>
          <a:xfrm>
            <a:off x="228600" y="2819400"/>
            <a:ext cx="3505200" cy="1143000"/>
          </a:xfrm>
        </p:spPr>
        <p:txBody>
          <a:bodyPr/>
          <a:lstStyle/>
          <a:p>
            <a:pPr eaLnBrk="1" hangingPunct="1"/>
            <a:r>
              <a:rPr lang="en-US" sz="3200" b="1" smtClean="0">
                <a:solidFill>
                  <a:srgbClr val="006600"/>
                </a:solidFill>
              </a:rPr>
              <a:t>Ở miền nam</a:t>
            </a:r>
            <a:r>
              <a:rPr lang="en-US" sz="3200" b="1" smtClean="0">
                <a:solidFill>
                  <a:srgbClr val="FF0000"/>
                </a:solidFill>
              </a:rPr>
              <a:t> khí hậu nóng quanh năm, chỉ có mùa mưa và mùa khô.</a:t>
            </a:r>
            <a:r>
              <a:rPr lang="en-US" sz="3200" b="1" smtClean="0"/>
              <a:t> </a:t>
            </a:r>
            <a:br>
              <a:rPr lang="en-US" sz="3200" b="1" smtClean="0"/>
            </a:br>
            <a:r>
              <a:rPr lang="en-US" sz="3200" b="1" smtClean="0"/>
              <a:t>Mùa mưa thường có mưa rào. </a:t>
            </a:r>
            <a:br>
              <a:rPr lang="en-US" sz="3200" b="1" smtClean="0"/>
            </a:br>
            <a:r>
              <a:rPr lang="en-US" sz="3200" b="1" smtClean="0">
                <a:solidFill>
                  <a:srgbClr val="0000CC"/>
                </a:solidFill>
              </a:rPr>
              <a:t>Mùa khô hầu như không mưa, ban ngày nắng chói chang, ban đêm dịu mát hơn</a:t>
            </a:r>
          </a:p>
        </p:txBody>
      </p:sp>
      <p:graphicFrame>
        <p:nvGraphicFramePr>
          <p:cNvPr id="7171" name="Object 4"/>
          <p:cNvGraphicFramePr>
            <a:graphicFrameLocks noChangeAspect="1"/>
          </p:cNvGraphicFramePr>
          <p:nvPr>
            <p:ph idx="1"/>
          </p:nvPr>
        </p:nvGraphicFramePr>
        <p:xfrm>
          <a:off x="3849688" y="0"/>
          <a:ext cx="5294312" cy="6858000"/>
        </p:xfrm>
        <a:graphic>
          <a:graphicData uri="http://schemas.openxmlformats.org/presentationml/2006/ole">
            <p:oleObj spid="_x0000_s7171" name="PhotoImpact" r:id="rId5" imgW="7352381" imgH="9523810" progId="PI3.Image">
              <p:embed/>
            </p:oleObj>
          </a:graphicData>
        </a:graphic>
      </p:graphicFrame>
      <p:pic>
        <p:nvPicPr>
          <p:cNvPr id="39941" name="Picture 5" descr="rut 1"/>
          <p:cNvPicPr>
            <a:picLocks noChangeAspect="1" noChangeArrowheads="1"/>
          </p:cNvPicPr>
          <p:nvPr/>
        </p:nvPicPr>
        <p:blipFill>
          <a:blip r:embed="rId6"/>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6"/>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7"/>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7"/>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7"/>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7"/>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7"/>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7"/>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609600" y="593725"/>
            <a:ext cx="8077200" cy="5670550"/>
            <a:chOff x="384" y="374"/>
            <a:chExt cx="5088" cy="3572"/>
          </a:xfrm>
        </p:grpSpPr>
        <p:sp>
          <p:nvSpPr>
            <p:cNvPr id="12297" name="WordArt 3"/>
            <p:cNvSpPr>
              <a:spLocks noChangeArrowheads="1" noChangeShapeType="1" noTextEdit="1"/>
            </p:cNvSpPr>
            <p:nvPr/>
          </p:nvSpPr>
          <p:spPr bwMode="auto">
            <a:xfrm>
              <a:off x="384" y="374"/>
              <a:ext cx="5088" cy="3572"/>
            </a:xfrm>
            <a:prstGeom prst="rect">
              <a:avLst/>
            </a:prstGeom>
          </p:spPr>
          <p:txBody>
            <a:bodyPr spcFirstLastPara="1" wrap="none" fromWordArt="1">
              <a:prstTxWarp prst="textArchUp">
                <a:avLst>
                  <a:gd name="adj" fmla="val 11254028"/>
                </a:avLst>
              </a:prstTxWarp>
            </a:bodyPr>
            <a:lstStyle/>
            <a:p>
              <a:pPr algn="ctr"/>
              <a:endParaRPr lang="en-US" sz="1600" b="1" kern="10">
                <a:ln w="9525">
                  <a:solidFill>
                    <a:schemeClr val="tx1"/>
                  </a:solidFill>
                  <a:round/>
                  <a:headEnd/>
                  <a:tailEnd/>
                </a:ln>
                <a:solidFill>
                  <a:srgbClr val="FFFF00"/>
                </a:solidFill>
                <a:latin typeface="Arial"/>
                <a:cs typeface="Arial"/>
              </a:endParaRPr>
            </a:p>
          </p:txBody>
        </p:sp>
        <p:sp>
          <p:nvSpPr>
            <p:cNvPr id="12298" name="WordArt 5"/>
            <p:cNvSpPr>
              <a:spLocks noChangeArrowheads="1" noChangeShapeType="1" noTextEdit="1"/>
            </p:cNvSpPr>
            <p:nvPr/>
          </p:nvSpPr>
          <p:spPr bwMode="auto">
            <a:xfrm>
              <a:off x="1968" y="912"/>
              <a:ext cx="1872" cy="864"/>
            </a:xfrm>
            <a:prstGeom prst="rect">
              <a:avLst/>
            </a:prstGeom>
          </p:spPr>
          <p:txBody>
            <a:bodyPr spcFirstLastPara="1" wrap="none" fromWordArt="1">
              <a:prstTxWarp prst="textArchUp">
                <a:avLst>
                  <a:gd name="adj" fmla="val 10569564"/>
                </a:avLst>
              </a:prstTxWarp>
            </a:bodyPr>
            <a:lstStyle/>
            <a:p>
              <a:pPr algn="ctr"/>
              <a:r>
                <a:rPr lang="en-US" sz="2000" b="1" kern="10">
                  <a:ln w="19050">
                    <a:pattFill prst="openDmnd">
                      <a:fgClr>
                        <a:srgbClr val="CC0066"/>
                      </a:fgClr>
                      <a:bgClr>
                        <a:srgbClr val="FFFF00"/>
                      </a:bgClr>
                    </a:pattFill>
                    <a:round/>
                    <a:headEnd/>
                    <a:tailEnd/>
                  </a:ln>
                  <a:solidFill>
                    <a:srgbClr val="000000"/>
                  </a:solidFill>
                  <a:latin typeface="Arial"/>
                  <a:cs typeface="Arial"/>
                </a:rPr>
                <a:t> ĐỊA LÍ VIỆT NAM</a:t>
              </a:r>
            </a:p>
          </p:txBody>
        </p:sp>
      </p:grpSp>
      <p:grpSp>
        <p:nvGrpSpPr>
          <p:cNvPr id="12291" name="Group 6"/>
          <p:cNvGrpSpPr>
            <a:grpSpLocks/>
          </p:cNvGrpSpPr>
          <p:nvPr/>
        </p:nvGrpSpPr>
        <p:grpSpPr bwMode="auto">
          <a:xfrm>
            <a:off x="-76200" y="-76200"/>
            <a:ext cx="9296400" cy="7010400"/>
            <a:chOff x="0" y="0"/>
            <a:chExt cx="5760" cy="4320"/>
          </a:xfrm>
        </p:grpSpPr>
        <p:pic>
          <p:nvPicPr>
            <p:cNvPr id="12293" name="Picture 7" descr="A-rainbowbar2"/>
            <p:cNvPicPr>
              <a:picLocks noChangeAspect="1" noChangeArrowheads="1" noCrop="1"/>
            </p:cNvPicPr>
            <p:nvPr/>
          </p:nvPicPr>
          <p:blipFill>
            <a:blip r:embed="rId3"/>
            <a:srcRect/>
            <a:stretch>
              <a:fillRect/>
            </a:stretch>
          </p:blipFill>
          <p:spPr bwMode="auto">
            <a:xfrm rot="-5400000">
              <a:off x="-1864" y="2056"/>
              <a:ext cx="3936" cy="208"/>
            </a:xfrm>
            <a:prstGeom prst="rect">
              <a:avLst/>
            </a:prstGeom>
            <a:noFill/>
            <a:ln w="9525">
              <a:noFill/>
              <a:miter lim="800000"/>
              <a:headEnd/>
              <a:tailEnd/>
            </a:ln>
          </p:spPr>
        </p:pic>
        <p:pic>
          <p:nvPicPr>
            <p:cNvPr id="12294" name="Picture 8" descr="A-rainbowbar2"/>
            <p:cNvPicPr>
              <a:picLocks noChangeAspect="1" noChangeArrowheads="1" noCrop="1"/>
            </p:cNvPicPr>
            <p:nvPr/>
          </p:nvPicPr>
          <p:blipFill>
            <a:blip r:embed="rId3"/>
            <a:srcRect/>
            <a:stretch>
              <a:fillRect/>
            </a:stretch>
          </p:blipFill>
          <p:spPr bwMode="auto">
            <a:xfrm>
              <a:off x="0" y="0"/>
              <a:ext cx="5568" cy="247"/>
            </a:xfrm>
            <a:prstGeom prst="rect">
              <a:avLst/>
            </a:prstGeom>
            <a:noFill/>
            <a:ln w="9525">
              <a:noFill/>
              <a:miter lim="800000"/>
              <a:headEnd/>
              <a:tailEnd/>
            </a:ln>
          </p:spPr>
        </p:pic>
        <p:pic>
          <p:nvPicPr>
            <p:cNvPr id="12295" name="Picture 9" descr="A-rainbowbar2"/>
            <p:cNvPicPr>
              <a:picLocks noChangeAspect="1" noChangeArrowheads="1" noCrop="1"/>
            </p:cNvPicPr>
            <p:nvPr/>
          </p:nvPicPr>
          <p:blipFill>
            <a:blip r:embed="rId3"/>
            <a:srcRect/>
            <a:stretch>
              <a:fillRect/>
            </a:stretch>
          </p:blipFill>
          <p:spPr bwMode="auto">
            <a:xfrm flipH="1">
              <a:off x="0" y="4073"/>
              <a:ext cx="5568" cy="247"/>
            </a:xfrm>
            <a:prstGeom prst="rect">
              <a:avLst/>
            </a:prstGeom>
            <a:noFill/>
            <a:ln w="9525">
              <a:noFill/>
              <a:miter lim="800000"/>
              <a:headEnd/>
              <a:tailEnd/>
            </a:ln>
          </p:spPr>
        </p:pic>
        <p:pic>
          <p:nvPicPr>
            <p:cNvPr id="12296" name="Picture 10" descr="A-rainbowbar2"/>
            <p:cNvPicPr>
              <a:picLocks noChangeAspect="1" noChangeArrowheads="1" noCrop="1"/>
            </p:cNvPicPr>
            <p:nvPr/>
          </p:nvPicPr>
          <p:blipFill>
            <a:blip r:embed="rId3"/>
            <a:srcRect/>
            <a:stretch>
              <a:fillRect/>
            </a:stretch>
          </p:blipFill>
          <p:spPr bwMode="auto">
            <a:xfrm rot="5400000" flipV="1">
              <a:off x="3496" y="2056"/>
              <a:ext cx="4320" cy="208"/>
            </a:xfrm>
            <a:prstGeom prst="rect">
              <a:avLst/>
            </a:prstGeom>
            <a:noFill/>
            <a:ln w="9525">
              <a:noFill/>
              <a:miter lim="800000"/>
              <a:headEnd/>
              <a:tailEnd/>
            </a:ln>
          </p:spPr>
        </p:pic>
      </p:grpSp>
      <p:sp>
        <p:nvSpPr>
          <p:cNvPr id="3076" name="Rectangle 11"/>
          <p:cNvSpPr>
            <a:spLocks noChangeArrowheads="1"/>
          </p:cNvSpPr>
          <p:nvPr/>
        </p:nvSpPr>
        <p:spPr bwMode="auto">
          <a:xfrm>
            <a:off x="2057400" y="2743200"/>
            <a:ext cx="4953000" cy="1069975"/>
          </a:xfrm>
          <a:prstGeom prst="rect">
            <a:avLst/>
          </a:prstGeom>
          <a:noFill/>
          <a:ln w="9525">
            <a:noFill/>
            <a:miter lim="800000"/>
            <a:headEnd/>
            <a:tailEnd/>
          </a:ln>
          <a:effectLst>
            <a:outerShdw dist="107763" dir="18900000" algn="ctr" rotWithShape="0">
              <a:schemeClr val="bg2">
                <a:alpha val="50000"/>
              </a:schemeClr>
            </a:outerShdw>
          </a:effectLst>
        </p:spPr>
        <p:txBody>
          <a:bodyPr anchor="ctr"/>
          <a:lstStyle/>
          <a:p>
            <a:pPr algn="ctr">
              <a:defRPr/>
            </a:pPr>
            <a:r>
              <a:rPr lang="en-US" sz="4400" b="1"/>
              <a:t>B</a:t>
            </a:r>
            <a:r>
              <a:rPr lang="en-US" sz="4400" b="1">
                <a:solidFill>
                  <a:schemeClr val="tx2"/>
                </a:solidFill>
              </a:rPr>
              <a:t>ÀI 3 </a:t>
            </a:r>
            <a:br>
              <a:rPr lang="en-US" sz="4400" b="1">
                <a:solidFill>
                  <a:schemeClr val="tx2"/>
                </a:solidFill>
              </a:rPr>
            </a:br>
            <a:r>
              <a:rPr lang="en-US" sz="6000" b="1">
                <a:solidFill>
                  <a:srgbClr val="0000CC"/>
                </a:solidFill>
              </a:rPr>
              <a:t>KHÍ HẬU</a:t>
            </a:r>
          </a:p>
        </p:txBody>
      </p:sp>
    </p:spTree>
  </p:cSld>
  <p:clrMapOvr>
    <a:masterClrMapping/>
  </p:clrMapOvr>
  <p:transition spd="med">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smtClean="0"/>
              <a:t>- Dựa vào bảng số liệu, hãy nhận xét về </a:t>
            </a:r>
            <a:r>
              <a:rPr lang="en-US" sz="2800" b="1" i="1" smtClean="0">
                <a:solidFill>
                  <a:srgbClr val="0000CC"/>
                </a:solidFill>
              </a:rPr>
              <a:t>sự chênh lệch nhiệt độ trung bình giữa tháng 1 và tháng 7</a:t>
            </a:r>
            <a:r>
              <a:rPr lang="en-US" sz="2800" b="1" i="1" smtClean="0"/>
              <a:t> của </a:t>
            </a:r>
            <a:r>
              <a:rPr lang="en-US" sz="2800" b="1" i="1" smtClean="0">
                <a:solidFill>
                  <a:srgbClr val="FF0000"/>
                </a:solidFill>
              </a:rPr>
              <a:t>Hà Nội</a:t>
            </a:r>
            <a:r>
              <a:rPr lang="en-US" sz="2800" b="1" i="1" smtClean="0"/>
              <a:t> và </a:t>
            </a:r>
            <a:r>
              <a:rPr lang="en-US" sz="2800" b="1" i="1" smtClean="0">
                <a:solidFill>
                  <a:srgbClr val="006600"/>
                </a:solidFill>
              </a:rPr>
              <a:t>Thành phố Hồ Chí Minh.</a:t>
            </a:r>
          </a:p>
        </p:txBody>
      </p:sp>
      <p:graphicFrame>
        <p:nvGraphicFramePr>
          <p:cNvPr id="41987" name="Group 3"/>
          <p:cNvGraphicFramePr>
            <a:graphicFrameLocks noGrp="1"/>
          </p:cNvGraphicFramePr>
          <p:nvPr/>
        </p:nvGraphicFramePr>
        <p:xfrm>
          <a:off x="0" y="1752600"/>
          <a:ext cx="9144000" cy="3908425"/>
        </p:xfrm>
        <a:graphic>
          <a:graphicData uri="http://schemas.openxmlformats.org/drawingml/2006/table">
            <a:tbl>
              <a:tblPr/>
              <a:tblGrid>
                <a:gridCol w="1524000"/>
                <a:gridCol w="1522413"/>
                <a:gridCol w="3049587"/>
                <a:gridCol w="3048000"/>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
        <p:nvSpPr>
          <p:cNvPr id="23579" name="Rectangle 27"/>
          <p:cNvSpPr>
            <a:spLocks noChangeArrowheads="1"/>
          </p:cNvSpPr>
          <p:nvPr/>
        </p:nvSpPr>
        <p:spPr bwMode="auto">
          <a:xfrm>
            <a:off x="0" y="5943600"/>
            <a:ext cx="8599488" cy="461963"/>
          </a:xfrm>
          <a:prstGeom prst="rect">
            <a:avLst/>
          </a:prstGeom>
          <a:noFill/>
          <a:ln w="9525">
            <a:noFill/>
            <a:miter lim="800000"/>
            <a:headEnd/>
            <a:tailEnd/>
          </a:ln>
        </p:spPr>
        <p:txBody>
          <a:bodyPr wrap="none" anchor="ctr">
            <a:spAutoFit/>
          </a:bodyPr>
          <a:lstStyle/>
          <a:p>
            <a:pPr indent="457200"/>
            <a:r>
              <a:rPr lang="en-US" sz="2400" b="1" i="1">
                <a:solidFill>
                  <a:srgbClr val="0000CC"/>
                </a:solidFill>
                <a:cs typeface="Times New Roman" pitchFamily="18" charset="0"/>
              </a:rPr>
              <a:t>Bảng số liệu về nhiệt độ của Hà Nội và TP.Hồ Chí Minh</a:t>
            </a:r>
            <a:endParaRPr lang="en-US" sz="24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2209800" cy="1143000"/>
          </a:xfrm>
        </p:spPr>
        <p:txBody>
          <a:bodyPr/>
          <a:lstStyle/>
          <a:p>
            <a:pPr eaLnBrk="1" hangingPunct="1"/>
            <a:r>
              <a:rPr lang="en-US" sz="2800" b="1" i="1" smtClean="0"/>
              <a:t>Sự chênh lệch nhiệt độ trung bình giữa tháng 1 và tháng 7 của Hà Nội và Thành phố Hồ Chí Minh.</a:t>
            </a:r>
          </a:p>
        </p:txBody>
      </p:sp>
      <p:graphicFrame>
        <p:nvGraphicFramePr>
          <p:cNvPr id="8194" name="Object 3"/>
          <p:cNvGraphicFramePr>
            <a:graphicFrameLocks noChangeAspect="1"/>
          </p:cNvGraphicFramePr>
          <p:nvPr>
            <p:ph idx="1"/>
          </p:nvPr>
        </p:nvGraphicFramePr>
        <p:xfrm>
          <a:off x="3849688" y="0"/>
          <a:ext cx="5294312" cy="6858000"/>
        </p:xfrm>
        <a:graphic>
          <a:graphicData uri="http://schemas.openxmlformats.org/presentationml/2006/ole">
            <p:oleObj spid="_x0000_s8194" name="PhotoImpact" r:id="rId4" imgW="7352381" imgH="9523810" progId="PI3.Image">
              <p:embed/>
            </p:oleObj>
          </a:graphicData>
        </a:graphic>
      </p:graphicFrame>
      <p:pic>
        <p:nvPicPr>
          <p:cNvPr id="8196" name="Picture 4"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headEnd/>
            <a:tailE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p:oleObj spid="_x0000_s9218" name="PhotoImpact" r:id="rId4" imgW="7352381" imgH="9523810" progId="PI3.Image">
              <p:embed/>
            </p:oleObj>
          </a:graphicData>
        </a:graphic>
      </p:graphicFrame>
      <p:graphicFrame>
        <p:nvGraphicFramePr>
          <p:cNvPr id="46083" name="Group 3"/>
          <p:cNvGraphicFramePr>
            <a:graphicFrameLocks noGrp="1"/>
          </p:cNvGraphicFramePr>
          <p:nvPr>
            <p:ph sz="half" idx="1"/>
          </p:nvPr>
        </p:nvGraphicFramePr>
        <p:xfrm>
          <a:off x="228600" y="228600"/>
          <a:ext cx="3276600" cy="3241675"/>
        </p:xfrm>
        <a:graphic>
          <a:graphicData uri="http://schemas.openxmlformats.org/drawingml/2006/table">
            <a:tbl>
              <a:tblPr/>
              <a:tblGrid>
                <a:gridCol w="3276600"/>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CC"/>
                          </a:solidFill>
                          <a:effectLst/>
                          <a:latin typeface="Times New Roman" pitchFamily="18" charset="0"/>
                          <a:cs typeface="Times New Roman" pitchFamily="18" charset="0"/>
                        </a:rPr>
                        <a:t>Tháng 1</a:t>
                      </a:r>
                      <a:endParaRPr kumimoji="0" lang="en-US" sz="32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itchFamily="18" charset="0"/>
                          <a:cs typeface="Times New Roman" pitchFamily="18" charset="0"/>
                        </a:rPr>
                        <a:t>Hà Nội   16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TP.Hồ Chí Minh 26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itchFamily="18" charset="0"/>
                          <a:cs typeface="Times New Roman" pitchFamily="18" charset="0"/>
                        </a:rPr>
                        <a:t>Hà Nội    29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TP.Hồ Chí Minh</a:t>
                      </a:r>
                      <a:endParaRPr kumimoji="0" lang="en-US" sz="3200" b="1" i="0" u="none" strike="noStrike" cap="none" normalizeH="0" baseline="0" smtClean="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27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5"/>
        </p:xfrm>
        <a:graphic>
          <a:graphicData uri="http://schemas.openxmlformats.org/drawingml/2006/table">
            <a:tbl>
              <a:tblPr/>
              <a:tblGrid>
                <a:gridCol w="1524000"/>
                <a:gridCol w="1522413"/>
                <a:gridCol w="3049587"/>
                <a:gridCol w="3048000"/>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headEnd/>
            <a:tailEnd/>
          </a:ln>
        </p:spPr>
        <p:txBody>
          <a:bodyPr>
            <a:spAutoFit/>
          </a:bodyPr>
          <a:lstStyle/>
          <a:p>
            <a:pPr>
              <a:lnSpc>
                <a:spcPct val="110000"/>
              </a:lnSpc>
            </a:pPr>
            <a:r>
              <a:rPr lang="en-US" sz="2800" b="1"/>
              <a:t>+ So nhiệt </a:t>
            </a:r>
            <a:r>
              <a:rPr lang="vi-VN" sz="2800" b="1"/>
              <a:t>đ</a:t>
            </a:r>
            <a:r>
              <a:rPr lang="en-US" sz="2800" b="1"/>
              <a:t>ộ trung bình vào tháng 1 của Hà Nội  với  Thành phố Hồ Chí Minh.</a:t>
            </a:r>
          </a:p>
          <a:p>
            <a:pPr>
              <a:lnSpc>
                <a:spcPct val="110000"/>
              </a:lnSpc>
            </a:pPr>
            <a:r>
              <a:rPr lang="en-US" sz="2800" b="1"/>
              <a:t>+ So nhiệt </a:t>
            </a:r>
            <a:r>
              <a:rPr lang="vi-VN" sz="2800" b="1"/>
              <a:t>đ</a:t>
            </a:r>
            <a:r>
              <a:rPr lang="en-US" sz="2800" b="1"/>
              <a:t>ộ trung bình vào tháng 7 của Hà Nội và Thành phố Hồ Chí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headEnd/>
            <a:tailEnd/>
          </a:ln>
          <a:effectLst/>
        </p:spPr>
        <p:txBody>
          <a:bodyPr>
            <a:spAutoFit/>
          </a:bodyPr>
          <a:lstStyle/>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tháng 1 của Hà Nội thấp h</a:t>
            </a:r>
            <a:r>
              <a:rPr lang="vi-VN" sz="2400" b="1">
                <a:effectLst>
                  <a:outerShdw blurRad="38100" dist="38100" dir="2700000" algn="tl">
                    <a:srgbClr val="C0C0C0"/>
                  </a:outerShdw>
                </a:effectLst>
                <a:latin typeface="Arial"/>
              </a:rPr>
              <a:t>ơ</a:t>
            </a:r>
            <a:r>
              <a:rPr lang="en-US" sz="2400" b="1">
                <a:effectLst>
                  <a:outerShdw blurRad="38100" dist="38100" dir="2700000" algn="tl">
                    <a:srgbClr val="C0C0C0"/>
                  </a:outerShdw>
                </a:effectLst>
                <a:latin typeface="Arial"/>
              </a:rPr>
              <a:t>n nhiều so với của Thành phố Hồ Chí Minh.</a:t>
            </a:r>
          </a:p>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a:t>
            </a:r>
            <a:r>
              <a:rPr lang="en-US" sz="2400" b="1">
                <a:effectLst>
                  <a:outerShdw blurRad="38100" dist="38100" dir="2700000" algn="tl">
                    <a:srgbClr val="C0C0C0"/>
                  </a:outerShdw>
                </a:effectLst>
              </a:rPr>
              <a:t>á</a:t>
            </a:r>
            <a:r>
              <a:rPr lang="en-US" sz="2400" b="1">
                <a:effectLst>
                  <a:outerShdw blurRad="38100" dist="38100" dir="2700000" algn="tl">
                    <a:srgbClr val="C0C0C0"/>
                  </a:outerShdw>
                </a:effectLst>
                <a:latin typeface="Arial"/>
              </a:rPr>
              <a:t>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nvGraphicFramePr>
        <p:xfrm>
          <a:off x="0" y="0"/>
          <a:ext cx="9144000" cy="2752725"/>
        </p:xfrm>
        <a:graphic>
          <a:graphicData uri="http://schemas.openxmlformats.org/drawingml/2006/table">
            <a:tbl>
              <a:tblPr/>
              <a:tblGrid>
                <a:gridCol w="1524000"/>
                <a:gridCol w="1522413"/>
                <a:gridCol w="3049587"/>
                <a:gridCol w="3048000"/>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headEnd/>
            <a:tailEnd/>
          </a:ln>
          <a:effectLst/>
        </p:spPr>
        <p:txBody>
          <a:bodyPr anchor="ctr">
            <a:spAutoFit/>
          </a:bodyPr>
          <a:lstStyle/>
          <a:p>
            <a:pPr>
              <a:lnSpc>
                <a:spcPct val="110000"/>
              </a:lnSpc>
              <a:defRPr/>
            </a:pPr>
            <a:r>
              <a:rPr lang="en-US" sz="2800" b="1">
                <a:effectLst>
                  <a:outerShdw blurRad="38100" dist="38100" dir="2700000" algn="tl">
                    <a:srgbClr val="C0C0C0"/>
                  </a:outerShdw>
                </a:effectLst>
                <a:latin typeface="Arial"/>
              </a:rPr>
              <a:t>+ Vào khoảng tháng 1,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bắc tạo ra khí hậu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trời lạnh, ít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Vào khoảng tháng 7,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tạo ra khí hậu mùa hạ, trời nóng và nhiều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ở miền Nam vào khoảng tháng 1 có gió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tháng 7 có gió tây nam, khí hậu nóng quanh n</a:t>
            </a:r>
            <a:r>
              <a:rPr lang="vi-VN" sz="2800" b="1">
                <a:effectLst>
                  <a:outerShdw blurRad="38100" dist="38100" dir="2700000" algn="tl">
                    <a:srgbClr val="C0C0C0"/>
                  </a:outerShdw>
                </a:effectLst>
                <a:latin typeface="Arial"/>
              </a:rPr>
              <a:t>ă</a:t>
            </a:r>
            <a:r>
              <a:rPr lang="en-US" sz="2800" b="1">
                <a:effectLst>
                  <a:outerShdw blurRad="38100" dist="38100" dir="2700000" algn="tl">
                    <a:srgbClr val="C0C0C0"/>
                  </a:outerShdw>
                </a:effectLst>
                <a:latin typeface="Arial"/>
              </a:rPr>
              <a:t>m, có một mùa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 và một mùa khô.</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smtClean="0">
                <a:effectLst>
                  <a:outerShdw blurRad="38100" dist="38100" dir="2700000" algn="tl">
                    <a:srgbClr val="FFFFFF"/>
                  </a:outerShdw>
                </a:effectLst>
              </a:rPr>
              <a:t>Khí hậu n</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ớc ta có sự khác biệt giữa hai miền Nam, Bắc còn do ảnh h</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ởng của </a:t>
            </a:r>
            <a:r>
              <a:rPr lang="en-US" sz="2800" b="1" smtClean="0">
                <a:solidFill>
                  <a:srgbClr val="FF0000"/>
                </a:solidFill>
                <a:effectLst>
                  <a:outerShdw blurRad="38100" dist="38100" dir="2700000" algn="tl">
                    <a:srgbClr val="000000"/>
                  </a:outerShdw>
                </a:effectLst>
              </a:rPr>
              <a:t>dãy núi Bạch Mã.</a:t>
            </a:r>
            <a:r>
              <a:rPr lang="en-US" sz="2800" b="1" smtClean="0">
                <a:effectLst>
                  <a:outerShdw blurRad="38100" dist="38100" dir="2700000" algn="tl">
                    <a:srgbClr val="FFFFFF"/>
                  </a:outerShdw>
                </a:effectLst>
              </a:rPr>
              <a:t> Dãy núi này kéo dài ra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ến biển, nằm </a:t>
            </a:r>
            <a:r>
              <a:rPr lang="en-US" sz="2800" b="1" smtClean="0">
                <a:solidFill>
                  <a:srgbClr val="FF0000"/>
                </a:solidFill>
                <a:effectLst>
                  <a:outerShdw blurRad="38100" dist="38100" dir="2700000" algn="tl">
                    <a:srgbClr val="000000"/>
                  </a:outerShdw>
                </a:effectLst>
              </a:rPr>
              <a:t>giữa hai thành phố Huế và Đà Nẵng tạo thành một bức t</a:t>
            </a:r>
            <a:r>
              <a:rPr lang="vi-VN" sz="2800" b="1" smtClean="0">
                <a:solidFill>
                  <a:srgbClr val="FF0000"/>
                </a:solidFill>
                <a:effectLst>
                  <a:outerShdw blurRad="38100" dist="38100" dir="2700000" algn="tl">
                    <a:srgbClr val="000000"/>
                  </a:outerShdw>
                </a:effectLst>
              </a:rPr>
              <a:t>ư</a:t>
            </a:r>
            <a:r>
              <a:rPr lang="en-US" sz="2800" b="1" smtClean="0">
                <a:solidFill>
                  <a:srgbClr val="FF0000"/>
                </a:solidFill>
                <a:effectLst>
                  <a:outerShdw blurRad="38100" dist="38100" dir="2700000" algn="tl">
                    <a:srgbClr val="000000"/>
                  </a:outerShdw>
                </a:effectLst>
              </a:rPr>
              <a:t>ờng chắn gió.</a:t>
            </a:r>
            <a:r>
              <a:rPr lang="en-US" sz="2800" b="1" smtClean="0">
                <a:effectLst>
                  <a:outerShdw blurRad="38100" dist="38100" dir="2700000" algn="tl">
                    <a:srgbClr val="FFFFFF"/>
                  </a:outerShdw>
                </a:effectLst>
              </a:rPr>
              <a:t> </a:t>
            </a:r>
          </a:p>
          <a:p>
            <a:pPr eaLnBrk="1" hangingPunct="1">
              <a:defRPr/>
            </a:pPr>
            <a:r>
              <a:rPr lang="en-US" sz="2800" b="1" smtClean="0">
                <a:effectLst>
                  <a:outerShdw blurRad="38100" dist="38100" dir="2700000" algn="tl">
                    <a:srgbClr val="FFFFFF"/>
                  </a:outerShdw>
                </a:effectLst>
              </a:rPr>
              <a:t>Khi gió mùa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ông bắc thổi tới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ây, ít khi v</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ợt qua </a:t>
            </a:r>
            <a:r>
              <a:rPr lang="vi-VN" sz="2800" b="1" smtClean="0">
                <a:effectLst>
                  <a:outerShdw blurRad="38100" dist="38100" dir="2700000" algn="tl">
                    <a:srgbClr val="FFFFFF"/>
                  </a:outerShdw>
                </a:effectLst>
              </a:rPr>
              <a:t>đư</a:t>
            </a:r>
            <a:r>
              <a:rPr lang="en-US" sz="2800" b="1" smtClean="0">
                <a:effectLst>
                  <a:outerShdw blurRad="38100" dist="38100" dir="2700000" algn="tl">
                    <a:srgbClr val="FFFFFF"/>
                  </a:outerShdw>
                </a:effectLst>
              </a:rPr>
              <a:t>ợc dãy núi này. Vì vậy, phía bắc của núi (miền Bắc) có mùa </a:t>
            </a:r>
            <a:r>
              <a:rPr lang="vi-VN" sz="2800" b="1" smtClean="0">
                <a:effectLst>
                  <a:outerShdw blurRad="38100" dist="38100" dir="2700000" algn="tl">
                    <a:srgbClr val="FFFFFF"/>
                  </a:outerShdw>
                </a:effectLst>
              </a:rPr>
              <a:t>đ</a:t>
            </a:r>
            <a:r>
              <a:rPr lang="en-US" sz="2800" b="1" smtClean="0">
                <a:effectLst>
                  <a:outerShdw blurRad="38100" dist="38100" dir="2700000" algn="tl">
                    <a:srgbClr val="FFFFFF"/>
                  </a:outerShdw>
                </a:effectLst>
              </a:rPr>
              <a:t>ông lạnh còn phía nam của dãy Bạch Mã (miền Nam) lại nóng quanh n</a:t>
            </a:r>
            <a:r>
              <a:rPr lang="vi-VN" sz="2800" b="1" smtClean="0">
                <a:effectLst>
                  <a:outerShdw blurRad="38100" dist="38100" dir="2700000" algn="tl">
                    <a:srgbClr val="FFFFFF"/>
                  </a:outerShdw>
                </a:effectLst>
              </a:rPr>
              <a:t>ă</a:t>
            </a:r>
            <a:r>
              <a:rPr lang="en-US" sz="2800" b="1" smtClean="0">
                <a:effectLst>
                  <a:outerShdw blurRad="38100" dist="38100" dir="2700000" algn="tl">
                    <a:srgbClr val="FFFFFF"/>
                  </a:outerShdw>
                </a:effectLst>
              </a:rPr>
              <a:t>m. Cũng vì thế dãy núi này </a:t>
            </a:r>
            <a:r>
              <a:rPr lang="vi-VN" sz="2800" b="1" smtClean="0">
                <a:effectLst>
                  <a:outerShdw blurRad="38100" dist="38100" dir="2700000" algn="tl">
                    <a:srgbClr val="FFFFFF"/>
                  </a:outerShdw>
                </a:effectLst>
              </a:rPr>
              <a:t>đư</a:t>
            </a:r>
            <a:r>
              <a:rPr lang="en-US" sz="2800" b="1" smtClean="0">
                <a:effectLst>
                  <a:outerShdw blurRad="38100" dist="38100" dir="2700000" algn="tl">
                    <a:srgbClr val="FFFFFF"/>
                  </a:outerShdw>
                </a:effectLst>
              </a:rPr>
              <a:t>ợc coi là ranh giới khí hậu giữa hai miền Bắc - Nam n</a:t>
            </a:r>
            <a:r>
              <a:rPr lang="vi-VN" sz="2800" b="1" smtClean="0">
                <a:effectLst>
                  <a:outerShdw blurRad="38100" dist="38100" dir="2700000" algn="tl">
                    <a:srgbClr val="FFFFFF"/>
                  </a:outerShdw>
                </a:effectLst>
              </a:rPr>
              <a:t>ư</a:t>
            </a:r>
            <a:r>
              <a:rPr lang="en-US" sz="2800" b="1" smtClean="0">
                <a:effectLst>
                  <a:outerShdw blurRad="38100" dist="38100" dir="2700000" algn="tl">
                    <a:srgbClr val="FFFFFF"/>
                  </a:outerShdw>
                </a:effectLst>
              </a:rPr>
              <a:t>ớc ta.</a:t>
            </a:r>
          </a:p>
          <a:p>
            <a:pPr eaLnBrk="1" hangingPunct="1">
              <a:defRPr/>
            </a:pPr>
            <a:r>
              <a:rPr lang="en-US" sz="2800" b="1" smtClean="0">
                <a:solidFill>
                  <a:srgbClr val="FF0000"/>
                </a:solidFill>
                <a:effectLst>
                  <a:outerShdw blurRad="38100" dist="38100" dir="2700000" algn="tl">
                    <a:srgbClr val="000000"/>
                  </a:outerShdw>
                </a:effectLst>
              </a:rPr>
              <a:t>- </a:t>
            </a:r>
            <a:r>
              <a:rPr lang="en-US" sz="2800" b="1" i="1" smtClean="0">
                <a:solidFill>
                  <a:srgbClr val="FF0000"/>
                </a:solidFill>
                <a:effectLst>
                  <a:outerShdw blurRad="38100" dist="38100" dir="2700000" algn="tl">
                    <a:srgbClr val="000000"/>
                  </a:outerShdw>
                </a:effectLst>
              </a:rPr>
              <a:t>Khí hậu n</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ớc ta có sự khác biệt giữa miền Bắc và Miền Nam. Miền Bắc có mùa </a:t>
            </a:r>
            <a:r>
              <a:rPr lang="vi-VN" sz="2800" b="1" i="1" smtClean="0">
                <a:solidFill>
                  <a:srgbClr val="FF0000"/>
                </a:solidFill>
                <a:effectLst>
                  <a:outerShdw blurRad="38100" dist="38100" dir="2700000" algn="tl">
                    <a:srgbClr val="000000"/>
                  </a:outerShdw>
                </a:effectLst>
              </a:rPr>
              <a:t>đ</a:t>
            </a:r>
            <a:r>
              <a:rPr lang="en-US" sz="2800" b="1" i="1" smtClean="0">
                <a:solidFill>
                  <a:srgbClr val="FF0000"/>
                </a:solidFill>
                <a:effectLst>
                  <a:outerShdw blurRad="38100" dist="38100" dir="2700000" algn="tl">
                    <a:srgbClr val="000000"/>
                  </a:outerShdw>
                </a:effectLst>
              </a:rPr>
              <a:t>ông lạnh, m</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a phùn; miền Nam nóng quanh n</a:t>
            </a:r>
            <a:r>
              <a:rPr lang="vi-VN" sz="2800" b="1" i="1" smtClean="0">
                <a:solidFill>
                  <a:srgbClr val="FF0000"/>
                </a:solidFill>
                <a:effectLst>
                  <a:outerShdw blurRad="38100" dist="38100" dir="2700000" algn="tl">
                    <a:srgbClr val="000000"/>
                  </a:outerShdw>
                </a:effectLst>
              </a:rPr>
              <a:t>ă</a:t>
            </a:r>
            <a:r>
              <a:rPr lang="en-US" sz="2800" b="1" i="1" smtClean="0">
                <a:solidFill>
                  <a:srgbClr val="FF0000"/>
                </a:solidFill>
                <a:effectLst>
                  <a:outerShdw blurRad="38100" dist="38100" dir="2700000" algn="tl">
                    <a:srgbClr val="000000"/>
                  </a:outerShdw>
                </a:effectLst>
              </a:rPr>
              <a:t>m với mùa m</a:t>
            </a:r>
            <a:r>
              <a:rPr lang="vi-VN" sz="2800" b="1" i="1" smtClean="0">
                <a:solidFill>
                  <a:srgbClr val="FF0000"/>
                </a:solidFill>
                <a:effectLst>
                  <a:outerShdw blurRad="38100" dist="38100" dir="2700000" algn="tl">
                    <a:srgbClr val="000000"/>
                  </a:outerShdw>
                </a:effectLst>
              </a:rPr>
              <a:t>ư</a:t>
            </a:r>
            <a:r>
              <a:rPr lang="en-US" sz="2800" b="1" i="1" smtClean="0">
                <a:solidFill>
                  <a:srgbClr val="FF0000"/>
                </a:solidFill>
                <a:effectLst>
                  <a:outerShdw blurRad="38100" dist="38100" dir="2700000" algn="tl">
                    <a:srgbClr val="000000"/>
                  </a:outerShdw>
                </a:effectLst>
              </a:rPr>
              <a:t>a và mùa khô rõ rệt.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Z08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Grp="1" noChangeArrowheads="1"/>
          </p:cNvSpPr>
          <p:nvPr>
            <p:ph type="body" idx="1"/>
          </p:nvPr>
        </p:nvSpPr>
        <p:spPr>
          <a:xfrm>
            <a:off x="457200" y="609600"/>
            <a:ext cx="8229600" cy="1143000"/>
          </a:xfrm>
        </p:spPr>
        <p:txBody>
          <a:bodyPr/>
          <a:lstStyle/>
          <a:p>
            <a:pPr algn="ctr" eaLnBrk="1" hangingPunct="1">
              <a:defRPr/>
            </a:pPr>
            <a:r>
              <a:rPr lang="en-US" sz="4800" b="1" smtClean="0">
                <a:solidFill>
                  <a:srgbClr val="FFFF66"/>
                </a:solidFill>
                <a:effectLst>
                  <a:outerShdw blurRad="38100" dist="38100" dir="2700000" algn="tl">
                    <a:srgbClr val="C0C0C0"/>
                  </a:outerShdw>
                </a:effectLst>
              </a:rPr>
              <a:t>-  Khí hậu có ảnh h</a:t>
            </a:r>
            <a:r>
              <a:rPr lang="vi-VN" sz="4800" b="1" smtClean="0">
                <a:solidFill>
                  <a:srgbClr val="FFFF66"/>
                </a:solidFill>
                <a:effectLst>
                  <a:outerShdw blurRad="38100" dist="38100" dir="2700000" algn="tl">
                    <a:srgbClr val="C0C0C0"/>
                  </a:outerShdw>
                </a:effectLst>
              </a:rPr>
              <a:t>ư</a:t>
            </a:r>
            <a:r>
              <a:rPr lang="en-US" sz="4800" b="1" smtClean="0">
                <a:solidFill>
                  <a:srgbClr val="FFFF66"/>
                </a:solidFill>
                <a:effectLst>
                  <a:outerShdw blurRad="38100" dist="38100" dir="2700000" algn="tl">
                    <a:srgbClr val="C0C0C0"/>
                  </a:outerShdw>
                </a:effectLst>
              </a:rPr>
              <a:t>ởng gì tới </a:t>
            </a:r>
            <a:r>
              <a:rPr lang="vi-VN" sz="4800" b="1" smtClean="0">
                <a:solidFill>
                  <a:srgbClr val="FFFF66"/>
                </a:solidFill>
                <a:effectLst>
                  <a:outerShdw blurRad="38100" dist="38100" dir="2700000" algn="tl">
                    <a:srgbClr val="C0C0C0"/>
                  </a:outerShdw>
                </a:effectLst>
              </a:rPr>
              <a:t>đ</a:t>
            </a:r>
            <a:r>
              <a:rPr lang="en-US" sz="4800" b="1" smtClean="0">
                <a:solidFill>
                  <a:srgbClr val="FFFF66"/>
                </a:solidFill>
                <a:effectLst>
                  <a:outerShdw blurRad="38100" dist="38100" dir="2700000" algn="tl">
                    <a:srgbClr val="C0C0C0"/>
                  </a:outerShdw>
                </a:effectLst>
              </a:rPr>
              <a:t>ời sống và hoạt </a:t>
            </a:r>
            <a:r>
              <a:rPr lang="vi-VN" sz="4800" b="1" smtClean="0">
                <a:solidFill>
                  <a:srgbClr val="FFFF66"/>
                </a:solidFill>
                <a:effectLst>
                  <a:outerShdw blurRad="38100" dist="38100" dir="2700000" algn="tl">
                    <a:srgbClr val="C0C0C0"/>
                  </a:outerShdw>
                </a:effectLst>
              </a:rPr>
              <a:t>đ</a:t>
            </a:r>
            <a:r>
              <a:rPr lang="en-US" sz="4800" b="1" smtClean="0">
                <a:solidFill>
                  <a:srgbClr val="FFFF66"/>
                </a:solidFill>
                <a:effectLst>
                  <a:outerShdw blurRad="38100" dist="38100" dir="2700000" algn="tl">
                    <a:srgbClr val="C0C0C0"/>
                  </a:outerShdw>
                </a:effectLst>
              </a:rPr>
              <a:t>ộng sản xuất?</a:t>
            </a:r>
          </a:p>
        </p:txBody>
      </p:sp>
    </p:spTree>
  </p:cSld>
  <p:clrMapOvr>
    <a:masterClrMapping/>
  </p:clrMapOvr>
  <p:transition spd="med">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smtClean="0"/>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headEnd/>
            <a:tailEnd/>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914400"/>
            <a:ext cx="8229600" cy="503238"/>
          </a:xfrm>
        </p:spPr>
        <p:txBody>
          <a:bodyPr/>
          <a:lstStyle/>
          <a:p>
            <a:pPr eaLnBrk="1" hangingPunct="1"/>
            <a:r>
              <a:rPr lang="en-US" sz="4000" b="1" smtClean="0"/>
              <a:t>Ảnh hưởng của khí hậu</a:t>
            </a:r>
          </a:p>
        </p:txBody>
      </p:sp>
      <p:sp>
        <p:nvSpPr>
          <p:cNvPr id="56323" name="Rectangle 3"/>
          <p:cNvSpPr>
            <a:spLocks noGrp="1" noChangeArrowheads="1"/>
          </p:cNvSpPr>
          <p:nvPr>
            <p:ph type="body" idx="1"/>
          </p:nvPr>
        </p:nvSpPr>
        <p:spPr>
          <a:xfrm>
            <a:off x="0" y="1600200"/>
            <a:ext cx="9144000" cy="4525963"/>
          </a:xfrm>
        </p:spPr>
        <p:txBody>
          <a:bodyPr/>
          <a:lstStyle/>
          <a:p>
            <a:pPr eaLnBrk="1" hangingPunct="1">
              <a:buFont typeface="Wingdings" pitchFamily="2" charset="2"/>
              <a:buChar char="v"/>
            </a:pPr>
            <a:r>
              <a:rPr lang="en-US" sz="4000" b="1" smtClean="0"/>
              <a:t>  Khí hậu nước ta nóng và mưa nhiều nên cây cối dễ phát triển.</a:t>
            </a:r>
          </a:p>
          <a:p>
            <a:pPr eaLnBrk="1" hangingPunct="1">
              <a:buFont typeface="Wingdings" pitchFamily="2" charset="2"/>
              <a:buChar char="v"/>
            </a:pPr>
            <a:r>
              <a:rPr lang="en-US" sz="4000" b="1" smtClean="0">
                <a:solidFill>
                  <a:srgbClr val="0000CC"/>
                </a:solidFill>
              </a:rPr>
              <a:t> Tuy vậy, hằng năm thường có bão, có năm mưa lớn gây lũ lụt, có năm lại xảy ra hạn hán làm ảnh hưởng đến đời sống và hoạt động sản xuất của con người.</a:t>
            </a:r>
          </a:p>
        </p:txBody>
      </p:sp>
      <p:sp>
        <p:nvSpPr>
          <p:cNvPr id="29700" name="Rectangle 4"/>
          <p:cNvSpPr>
            <a:spLocks noChangeArrowheads="1"/>
          </p:cNvSpPr>
          <p:nvPr/>
        </p:nvSpPr>
        <p:spPr bwMode="auto">
          <a:xfrm>
            <a:off x="533400" y="228600"/>
            <a:ext cx="8229600" cy="533400"/>
          </a:xfrm>
          <a:prstGeom prst="rect">
            <a:avLst/>
          </a:prstGeom>
          <a:noFill/>
          <a:ln w="9525">
            <a:noFill/>
            <a:miter lim="800000"/>
            <a:headEnd/>
            <a:tailEnd/>
          </a:ln>
        </p:spPr>
        <p:txBody>
          <a:bodyPr anchor="ctr"/>
          <a:lstStyle/>
          <a:p>
            <a:pPr algn="ctr"/>
            <a:r>
              <a:rPr lang="en-US" sz="4400">
                <a:solidFill>
                  <a:srgbClr val="FF0000"/>
                </a:solidFill>
              </a:rPr>
              <a:t>CÂU NÀO ĐÚNG ?</a:t>
            </a:r>
          </a:p>
        </p:txBody>
      </p:sp>
      <p:sp>
        <p:nvSpPr>
          <p:cNvPr id="29701" name="AutoShape 5"/>
          <p:cNvSpPr>
            <a:spLocks noChangeArrowheads="1"/>
          </p:cNvSpPr>
          <p:nvPr/>
        </p:nvSpPr>
        <p:spPr bwMode="auto">
          <a:xfrm>
            <a:off x="7848600" y="2209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29702" name="AutoShape 6"/>
          <p:cNvSpPr>
            <a:spLocks noChangeArrowheads="1"/>
          </p:cNvSpPr>
          <p:nvPr/>
        </p:nvSpPr>
        <p:spPr bwMode="auto">
          <a:xfrm>
            <a:off x="8077200" y="5257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22"/>
                                        </p:tgtEl>
                                        <p:attrNameLst>
                                          <p:attrName>style.visibility</p:attrName>
                                        </p:attrNameLst>
                                      </p:cBhvr>
                                      <p:to>
                                        <p:strVal val="visible"/>
                                      </p:to>
                                    </p:set>
                                    <p:anim calcmode="discrete" valueType="clr">
                                      <p:cBhvr override="childStyle">
                                        <p:cTn id="7" dur="80"/>
                                        <p:tgtEl>
                                          <p:spTgt spid="56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2"/>
                                        </p:tgtEl>
                                        <p:attrNameLst>
                                          <p:attrName>fillcolor</p:attrName>
                                        </p:attrNameLst>
                                      </p:cBhvr>
                                      <p:tavLst>
                                        <p:tav tm="0">
                                          <p:val>
                                            <p:clrVal>
                                              <a:schemeClr val="accent2"/>
                                            </p:clrVal>
                                          </p:val>
                                        </p:tav>
                                        <p:tav tm="50000">
                                          <p:val>
                                            <p:clrVal>
                                              <a:schemeClr val="hlink"/>
                                            </p:clrVal>
                                          </p:val>
                                        </p:tav>
                                      </p:tavLst>
                                    </p:anim>
                                    <p:set>
                                      <p:cBhvr>
                                        <p:cTn id="9" dur="80"/>
                                        <p:tgtEl>
                                          <p:spTgt spid="563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4"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21"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5562600"/>
            <a:ext cx="8229600" cy="1143000"/>
          </a:xfrm>
        </p:spPr>
        <p:txBody>
          <a:bodyPr/>
          <a:lstStyle/>
          <a:p>
            <a:pPr eaLnBrk="1" hangingPunct="1">
              <a:defRPr/>
            </a:pPr>
            <a:r>
              <a:rPr lang="en-US" sz="3200" b="1" smtClean="0">
                <a:solidFill>
                  <a:srgbClr val="FF0000"/>
                </a:solidFill>
                <a:effectLst>
                  <a:outerShdw blurRad="38100" dist="38100" dir="2700000" algn="tl">
                    <a:srgbClr val="C0C0C0"/>
                  </a:outerShdw>
                </a:effectLst>
              </a:rPr>
              <a:t>Mưa lớn gây lũ lụt làm ảnh hưởng đến đời sống và hoạt động sản xuất của con người</a:t>
            </a:r>
          </a:p>
        </p:txBody>
      </p:sp>
      <p:sp>
        <p:nvSpPr>
          <p:cNvPr id="58371" name="Rectangle 3"/>
          <p:cNvSpPr>
            <a:spLocks noChangeArrowheads="1"/>
          </p:cNvSpPr>
          <p:nvPr/>
        </p:nvSpPr>
        <p:spPr bwMode="auto">
          <a:xfrm>
            <a:off x="990600" y="0"/>
            <a:ext cx="7207250" cy="1066800"/>
          </a:xfrm>
          <a:prstGeom prst="rect">
            <a:avLst/>
          </a:prstGeom>
          <a:noFill/>
          <a:ln w="9525">
            <a:noFill/>
            <a:miter lim="800000"/>
            <a:headEnd/>
            <a:tailEnd/>
          </a:ln>
          <a:effectLst/>
        </p:spPr>
        <p:txBody>
          <a:bodyPr>
            <a:spAutoFit/>
          </a:bodyPr>
          <a:lstStyle/>
          <a:p>
            <a:pPr>
              <a:spcBef>
                <a:spcPct val="20000"/>
              </a:spcBef>
              <a:buFontTx/>
              <a:buChar char="•"/>
              <a:defRPr/>
            </a:pPr>
            <a:r>
              <a:rPr lang="en-US" b="1" i="1">
                <a:effectLst>
                  <a:outerShdw blurRad="38100" dist="38100" dir="2700000" algn="tl">
                    <a:srgbClr val="C0C0C0"/>
                  </a:outerShdw>
                </a:effectLst>
                <a:latin typeface="Arial"/>
              </a:rPr>
              <a:t>Lũ lụt, hạn hán gây ra nhựng thiệt hại gì cho đời sống và sản xuất ?</a:t>
            </a:r>
          </a:p>
        </p:txBody>
      </p:sp>
      <p:pic>
        <p:nvPicPr>
          <p:cNvPr id="30724" name="Picture 4" descr="http://images.vietnamnet.vn/dataimages/200710/original/images1423938_luNA.jpg">
            <a:hlinkClick r:id="rId3"/>
          </p:cNvPr>
          <p:cNvPicPr>
            <a:picLocks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b="1" smtClean="0"/>
              <a:t>Kiểm tra bài cũ</a:t>
            </a:r>
            <a:r>
              <a:rPr lang="en-US" smtClean="0"/>
              <a:t> </a:t>
            </a:r>
          </a:p>
        </p:txBody>
      </p:sp>
      <p:sp>
        <p:nvSpPr>
          <p:cNvPr id="13315" name="Rectangle 3"/>
          <p:cNvSpPr>
            <a:spLocks noGrp="1" noChangeArrowheads="1"/>
          </p:cNvSpPr>
          <p:nvPr>
            <p:ph type="body" idx="1"/>
          </p:nvPr>
        </p:nvSpPr>
        <p:spPr/>
        <p:txBody>
          <a:bodyPr/>
          <a:lstStyle/>
          <a:p>
            <a:pPr eaLnBrk="1" hangingPunct="1"/>
            <a:r>
              <a:rPr lang="en-US" b="1" smtClean="0"/>
              <a:t>+ Trình bày </a:t>
            </a:r>
            <a:r>
              <a:rPr lang="vi-VN" b="1" smtClean="0"/>
              <a:t>đ</a:t>
            </a:r>
            <a:r>
              <a:rPr lang="en-US" b="1" smtClean="0"/>
              <a:t>ặc </a:t>
            </a:r>
            <a:r>
              <a:rPr lang="vi-VN" b="1" smtClean="0"/>
              <a:t>đ</a:t>
            </a:r>
            <a:r>
              <a:rPr lang="en-US" b="1" smtClean="0"/>
              <a:t>iểm chính của </a:t>
            </a:r>
            <a:r>
              <a:rPr lang="vi-VN" b="1" smtClean="0"/>
              <a:t>đ</a:t>
            </a:r>
            <a:r>
              <a:rPr lang="en-US" b="1" smtClean="0"/>
              <a:t>ịa hình n</a:t>
            </a:r>
            <a:r>
              <a:rPr lang="vi-VN" b="1" smtClean="0"/>
              <a:t>ư</a:t>
            </a:r>
            <a:r>
              <a:rPr lang="en-US" b="1" smtClean="0"/>
              <a:t>ớc ta.</a:t>
            </a:r>
          </a:p>
          <a:p>
            <a:pPr eaLnBrk="1" hangingPunct="1"/>
            <a:r>
              <a:rPr lang="en-US" b="1" smtClean="0"/>
              <a:t>+ Nêu tên và chỉ một số dãy núi và </a:t>
            </a:r>
            <a:r>
              <a:rPr lang="vi-VN" b="1" smtClean="0"/>
              <a:t>đ</a:t>
            </a:r>
            <a:r>
              <a:rPr lang="en-US" b="1" smtClean="0"/>
              <a:t>ồng bằng trên bản </a:t>
            </a:r>
            <a:r>
              <a:rPr lang="vi-VN" b="1" smtClean="0"/>
              <a:t>đ</a:t>
            </a:r>
            <a:r>
              <a:rPr lang="en-US" b="1" smtClean="0"/>
              <a:t>ồ </a:t>
            </a:r>
            <a:r>
              <a:rPr lang="vi-VN" b="1" smtClean="0"/>
              <a:t>đ</a:t>
            </a:r>
            <a:r>
              <a:rPr lang="en-US" b="1" smtClean="0"/>
              <a:t>ịa lý tự nhiên Việt Nam.</a:t>
            </a:r>
          </a:p>
          <a:p>
            <a:pPr eaLnBrk="1" hangingPunct="1"/>
            <a:r>
              <a:rPr lang="en-US" b="1" smtClean="0"/>
              <a:t>+ Kể tên một số loại khoáng sản của n</a:t>
            </a:r>
            <a:r>
              <a:rPr lang="vi-VN" b="1" smtClean="0"/>
              <a:t>ư</a:t>
            </a:r>
            <a:r>
              <a:rPr lang="en-US" b="1" smtClean="0"/>
              <a:t>ớc ta và cho biết chúng có ở </a:t>
            </a:r>
            <a:r>
              <a:rPr lang="vi-VN" b="1" smtClean="0"/>
              <a:t>đ</a:t>
            </a:r>
            <a:r>
              <a:rPr lang="en-US" b="1" smtClean="0"/>
              <a:t>âu?</a:t>
            </a:r>
          </a:p>
        </p:txBody>
      </p:sp>
    </p:spTree>
  </p:cSld>
  <p:clrMapOvr>
    <a:masterClrMapping/>
  </p:clrMapOvr>
  <p:transition spd="med">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smtClean="0"/>
              <a:t>Ảnh hưởng của khí hậu đối với đời sống và hoạt động sản xuất của con người</a:t>
            </a:r>
            <a:r>
              <a:rPr lang="en-US" sz="2800" smtClean="0"/>
              <a:t> </a:t>
            </a:r>
            <a:r>
              <a:rPr lang="en-US" sz="2800" b="1" smtClean="0"/>
              <a:t>ra sao?</a:t>
            </a:r>
            <a:br>
              <a:rPr lang="en-US" sz="2800" b="1" smtClean="0"/>
            </a:br>
            <a:endParaRPr lang="en-US" sz="2800" b="1" smtClean="0"/>
          </a:p>
        </p:txBody>
      </p:sp>
      <p:pic>
        <p:nvPicPr>
          <p:cNvPr id="60419" name="Picture 3" descr="http://www.va21.org/pictures/20041130115313.jpg"/>
          <p:cNvPicPr>
            <a:picLocks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HẠN HÁN </a:t>
            </a:r>
          </a:p>
        </p:txBody>
      </p:sp>
      <p:pic>
        <p:nvPicPr>
          <p:cNvPr id="64515" name="Picture 3" descr="han%20han"/>
          <p:cNvPicPr>
            <a:picLocks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t>THIỆT HẠI DO BÃO</a:t>
            </a:r>
          </a:p>
        </p:txBody>
      </p:sp>
      <p:pic>
        <p:nvPicPr>
          <p:cNvPr id="66563" name="Picture 3" descr="DSCN1279.jpg">
            <a:hlinkClick r:id="rId3"/>
          </p:cNvPr>
          <p:cNvPicPr>
            <a:picLocks noChangeAspect="1" noChangeArrowheads="1"/>
          </p:cNvPicPr>
          <p:nvPr>
            <p:ph type="body" idx="1"/>
          </p:nvPr>
        </p:nvPicPr>
        <p:blipFill>
          <a:blip r:embed="rId4"/>
          <a:srcRect/>
          <a:stretch>
            <a:fillRect/>
          </a:stretch>
        </p:blipFill>
        <p:spPr>
          <a:xfrm>
            <a:off x="914400" y="1538288"/>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THIỆT HẠI DO BÃO</a:t>
            </a:r>
          </a:p>
        </p:txBody>
      </p:sp>
      <p:pic>
        <p:nvPicPr>
          <p:cNvPr id="68611" name="Picture 3" descr="http://phanchautrinhdanang.com/BAIVO2006/BaoDanang2.jpg"/>
          <p:cNvPicPr>
            <a:picLocks noChangeAspect="1" noChangeArrowheads="1"/>
          </p:cNvPicPr>
          <p:nvPr>
            <p:ph type="body" idx="1"/>
          </p:nvPr>
        </p:nvPicPr>
        <p:blipFill>
          <a:blip r:embed="rId3" r:link="rId4"/>
          <a:srcRect/>
          <a:stretch>
            <a:fillRect/>
          </a:stretch>
        </p:blipFill>
        <p:spPr>
          <a:xfrm>
            <a:off x="457200" y="1436688"/>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smtClean="0">
                <a:solidFill>
                  <a:srgbClr val="0000CC"/>
                </a:solidFill>
              </a:rPr>
              <a:t>Hạn hán làm ảnh hưởng đến đời sống và hoạt động sản xuất của con người.</a:t>
            </a:r>
          </a:p>
        </p:txBody>
      </p:sp>
      <p:pic>
        <p:nvPicPr>
          <p:cNvPr id="70659" name="Picture 3" descr="Canh ruong han han"/>
          <p:cNvPicPr>
            <a:picLocks noChangeAspect="1" noChangeArrowheads="1"/>
          </p:cNvPicPr>
          <p:nvPr>
            <p:ph type="body" idx="1"/>
          </p:nvPr>
        </p:nvPicPr>
        <p:blipFill>
          <a:blip r:embed="rId3">
            <a:lum contrast="30000"/>
          </a:blip>
          <a:srcRect/>
          <a:stretch>
            <a:fillRect/>
          </a:stretch>
        </p:blipFill>
        <p:spPr>
          <a:xfrm>
            <a:off x="5334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600" b="1" smtClean="0"/>
              <a:t>CÂU HỎI</a:t>
            </a:r>
          </a:p>
        </p:txBody>
      </p:sp>
      <p:sp>
        <p:nvSpPr>
          <p:cNvPr id="72707" name="Rectangle 3"/>
          <p:cNvSpPr>
            <a:spLocks noGrp="1" noChangeArrowheads="1"/>
          </p:cNvSpPr>
          <p:nvPr>
            <p:ph type="body" idx="1"/>
          </p:nvPr>
        </p:nvSpPr>
        <p:spPr/>
        <p:txBody>
          <a:bodyPr/>
          <a:lstStyle/>
          <a:p>
            <a:pPr eaLnBrk="1" hangingPunct="1"/>
            <a:r>
              <a:rPr lang="en-US" sz="4000" smtClean="0"/>
              <a:t>1. Hãy nêu đặc điểm của khí hậu nhiệt đới gió mùa ở nước ta?</a:t>
            </a:r>
          </a:p>
          <a:p>
            <a:pPr eaLnBrk="1" hangingPunct="1"/>
            <a:r>
              <a:rPr lang="en-US" sz="4000" b="1" smtClean="0">
                <a:solidFill>
                  <a:srgbClr val="006600"/>
                </a:solidFill>
              </a:rPr>
              <a:t>2. Khí hậu miền Bắc và miền Nam khác nhau như thế nào?</a:t>
            </a:r>
          </a:p>
          <a:p>
            <a:pPr eaLnBrk="1" hangingPunct="1"/>
            <a:r>
              <a:rPr lang="en-US" sz="4000" b="1" smtClean="0">
                <a:solidFill>
                  <a:srgbClr val="0000CC"/>
                </a:solidFill>
              </a:rPr>
              <a:t>3. Khí hậu có ảnh hưởng gì tới đời sống và hoạt động sản xuất </a:t>
            </a:r>
            <a:r>
              <a:rPr lang="en-US" sz="4000" b="1" smtClean="0">
                <a:solidFill>
                  <a:srgbClr val="006600"/>
                </a:solidFill>
              </a:rPr>
              <a:t>?</a:t>
            </a:r>
            <a:endParaRPr lang="en-US" sz="4000" b="1" smtClean="0">
              <a:solidFill>
                <a:srgbClr val="0000CC"/>
              </a:solidFill>
            </a:endParaRPr>
          </a:p>
          <a:p>
            <a:pPr eaLnBrk="1" hangingPunct="1"/>
            <a:endParaRPr lang="en-US" sz="4000" b="1" smtClean="0">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706"/>
                                        </p:tgtEl>
                                        <p:attrNameLst>
                                          <p:attrName>style.visibility</p:attrName>
                                        </p:attrNameLst>
                                      </p:cBhvr>
                                      <p:to>
                                        <p:strVal val="visible"/>
                                      </p:to>
                                    </p:set>
                                    <p:anim calcmode="discrete" valueType="clr">
                                      <p:cBhvr override="childStyle">
                                        <p:cTn id="7" dur="80"/>
                                        <p:tgtEl>
                                          <p:spTgt spid="727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6"/>
                                        </p:tgtEl>
                                        <p:attrNameLst>
                                          <p:attrName>fillcolor</p:attrName>
                                        </p:attrNameLst>
                                      </p:cBhvr>
                                      <p:tavLst>
                                        <p:tav tm="0">
                                          <p:val>
                                            <p:clrVal>
                                              <a:schemeClr val="accent2"/>
                                            </p:clrVal>
                                          </p:val>
                                        </p:tav>
                                        <p:tav tm="50000">
                                          <p:val>
                                            <p:clrVal>
                                              <a:schemeClr val="hlink"/>
                                            </p:clrVal>
                                          </p:val>
                                        </p:tav>
                                      </p:tavLst>
                                    </p:anim>
                                    <p:set>
                                      <p:cBhvr>
                                        <p:cTn id="9" dur="80"/>
                                        <p:tgtEl>
                                          <p:spTgt spid="727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14"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270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21"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7270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28"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727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1981200"/>
            <a:ext cx="6324600" cy="4525963"/>
          </a:xfrm>
        </p:spPr>
        <p:txBody>
          <a:bodyPr/>
          <a:lstStyle/>
          <a:p>
            <a:pPr eaLnBrk="1" hangingPunct="1">
              <a:lnSpc>
                <a:spcPct val="90000"/>
              </a:lnSpc>
              <a:defRPr/>
            </a:pPr>
            <a:r>
              <a:rPr lang="en-US" sz="2800" b="1" i="1" smtClean="0">
                <a:effectLst>
                  <a:outerShdw blurRad="38100" dist="38100" dir="2700000" algn="tl">
                    <a:srgbClr val="C0C0C0"/>
                  </a:outerShdw>
                </a:effectLst>
              </a:rPr>
              <a:t>Khí hậu nóng ẩm, m</a:t>
            </a:r>
            <a:r>
              <a:rPr lang="vi-VN" sz="2800" b="1" i="1" smtClean="0">
                <a:effectLst>
                  <a:outerShdw blurRad="38100" dist="38100" dir="2700000" algn="tl">
                    <a:srgbClr val="C0C0C0"/>
                  </a:outerShdw>
                </a:effectLst>
              </a:rPr>
              <a:t>ư</a:t>
            </a:r>
            <a:r>
              <a:rPr lang="en-US" sz="2800" b="1" i="1" smtClean="0">
                <a:effectLst>
                  <a:outerShdw blurRad="38100" dist="38100" dir="2700000" algn="tl">
                    <a:srgbClr val="C0C0C0"/>
                  </a:outerShdw>
                </a:effectLst>
              </a:rPr>
              <a:t>a nhiều giúp cây cối phát triển nhanh, xanh tốt quanh n</a:t>
            </a:r>
            <a:r>
              <a:rPr lang="vi-VN" sz="2800" b="1" i="1" smtClean="0">
                <a:effectLst>
                  <a:outerShdw blurRad="38100" dist="38100" dir="2700000" algn="tl">
                    <a:srgbClr val="C0C0C0"/>
                  </a:outerShdw>
                </a:effectLst>
              </a:rPr>
              <a:t>ă</a:t>
            </a:r>
            <a:r>
              <a:rPr lang="en-US" sz="2800" b="1" i="1" smtClean="0">
                <a:effectLst>
                  <a:outerShdw blurRad="38100" dist="38100" dir="2700000" algn="tl">
                    <a:srgbClr val="C0C0C0"/>
                  </a:outerShdw>
                </a:effectLst>
              </a:rPr>
              <a:t>m. Sự thay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ổi khí hậu theo vùng, theo miền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óng góp tích cực cho việc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a dạng hoá cây trồng. </a:t>
            </a:r>
          </a:p>
          <a:p>
            <a:pPr eaLnBrk="1" hangingPunct="1">
              <a:lnSpc>
                <a:spcPct val="90000"/>
              </a:lnSpc>
              <a:defRPr/>
            </a:pPr>
            <a:r>
              <a:rPr lang="en-US" sz="2800" b="1" i="1" smtClean="0">
                <a:effectLst>
                  <a:outerShdw blurRad="38100" dist="38100" dir="2700000" algn="tl">
                    <a:srgbClr val="C0C0C0"/>
                  </a:outerShdw>
                </a:effectLst>
              </a:rPr>
              <a:t>Tuy nhiên hằng n</a:t>
            </a:r>
            <a:r>
              <a:rPr lang="vi-VN" sz="2800" b="1" i="1" smtClean="0">
                <a:effectLst>
                  <a:outerShdw blurRad="38100" dist="38100" dir="2700000" algn="tl">
                    <a:srgbClr val="C0C0C0"/>
                  </a:outerShdw>
                </a:effectLst>
              </a:rPr>
              <a:t>ă</a:t>
            </a:r>
            <a:r>
              <a:rPr lang="en-US" sz="2800" b="1" i="1" smtClean="0">
                <a:effectLst>
                  <a:outerShdw blurRad="38100" dist="38100" dir="2700000" algn="tl">
                    <a:srgbClr val="C0C0C0"/>
                  </a:outerShdw>
                </a:effectLst>
              </a:rPr>
              <a:t>m, khí hậu cũng gây ra những trận bão, lũ lụt, hạn hán làm ảnh h</a:t>
            </a:r>
            <a:r>
              <a:rPr lang="vi-VN" sz="2800" b="1" i="1" smtClean="0">
                <a:effectLst>
                  <a:outerShdw blurRad="38100" dist="38100" dir="2700000" algn="tl">
                    <a:srgbClr val="C0C0C0"/>
                  </a:outerShdw>
                </a:effectLst>
              </a:rPr>
              <a:t>ư</a:t>
            </a:r>
            <a:r>
              <a:rPr lang="en-US" sz="2800" b="1" i="1" smtClean="0">
                <a:effectLst>
                  <a:outerShdw blurRad="38100" dist="38100" dir="2700000" algn="tl">
                    <a:srgbClr val="C0C0C0"/>
                  </a:outerShdw>
                </a:effectLst>
              </a:rPr>
              <a:t>ởng không nhỏ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ến </a:t>
            </a:r>
            <a:r>
              <a:rPr lang="vi-VN" sz="2800" b="1" i="1" smtClean="0">
                <a:effectLst>
                  <a:outerShdw blurRad="38100" dist="38100" dir="2700000" algn="tl">
                    <a:srgbClr val="C0C0C0"/>
                  </a:outerShdw>
                </a:effectLst>
              </a:rPr>
              <a:t>đ</a:t>
            </a:r>
            <a:r>
              <a:rPr lang="en-US" sz="2800" b="1" i="1" smtClean="0">
                <a:effectLst>
                  <a:outerShdw blurRad="38100" dist="38100" dir="2700000" algn="tl">
                    <a:srgbClr val="C0C0C0"/>
                  </a:outerShdw>
                </a:effectLst>
              </a:rPr>
              <a:t>ời sống và sản xuất của nhân dân ta.</a:t>
            </a:r>
          </a:p>
        </p:txBody>
      </p:sp>
      <p:sp>
        <p:nvSpPr>
          <p:cNvPr id="74755" name="Rectangle 3"/>
          <p:cNvSpPr>
            <a:spLocks noChangeArrowheads="1"/>
          </p:cNvSpPr>
          <p:nvPr/>
        </p:nvSpPr>
        <p:spPr bwMode="auto">
          <a:xfrm>
            <a:off x="0" y="914400"/>
            <a:ext cx="7981950" cy="1066800"/>
          </a:xfrm>
          <a:prstGeom prst="rect">
            <a:avLst/>
          </a:prstGeom>
          <a:noFill/>
          <a:ln w="9525">
            <a:noFill/>
            <a:miter lim="800000"/>
            <a:headEnd/>
            <a:tailEnd/>
          </a:ln>
          <a:effectLst/>
        </p:spPr>
        <p:txBody>
          <a:bodyPr>
            <a:spAutoFit/>
          </a:bodyPr>
          <a:lstStyle/>
          <a:p>
            <a:pPr algn="ctr">
              <a:defRPr/>
            </a:pPr>
            <a:r>
              <a:rPr lang="en-US" b="1">
                <a:solidFill>
                  <a:srgbClr val="FF0000"/>
                </a:solidFill>
                <a:effectLst>
                  <a:outerShdw blurRad="38100" dist="38100" dir="2700000" algn="tl">
                    <a:srgbClr val="C0C0C0"/>
                  </a:outerShdw>
                </a:effectLst>
                <a:latin typeface="Arial"/>
              </a:rPr>
              <a:t>Đặc điểm của khí hậu nhiệt đới gió mùa ở nước ta</a:t>
            </a:r>
          </a:p>
        </p:txBody>
      </p:sp>
      <p:sp>
        <p:nvSpPr>
          <p:cNvPr id="38916" name="Rectangle 4"/>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4757" name="AutoShape 5"/>
          <p:cNvSpPr>
            <a:spLocks noChangeArrowheads="1"/>
          </p:cNvSpPr>
          <p:nvPr/>
        </p:nvSpPr>
        <p:spPr bwMode="auto">
          <a:xfrm>
            <a:off x="7848600" y="19050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4758" name="AutoShape 6"/>
          <p:cNvSpPr>
            <a:spLocks noChangeArrowheads="1"/>
          </p:cNvSpPr>
          <p:nvPr/>
        </p:nvSpPr>
        <p:spPr bwMode="auto">
          <a:xfrm>
            <a:off x="7772400" y="4114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p:txBody>
          <a:bodyPr/>
          <a:lstStyle/>
          <a:p>
            <a:pPr eaLnBrk="1" hangingPunct="1"/>
            <a:r>
              <a:rPr lang="en-US" b="1" smtClean="0"/>
              <a:t>Khí hậu nước ta thuận lợi cho cây cối phát triển, xanh tốt quanh năm</a:t>
            </a:r>
          </a:p>
          <a:p>
            <a:pPr eaLnBrk="1" hangingPunct="1"/>
            <a:r>
              <a:rPr lang="en-US" b="1" smtClean="0"/>
              <a:t>      Nhưng cũng gây ra một số khó khăn, cụ thể là: có năm mưa lớn gây lũ lụt; có năm ít mưa gây hạn hán; bão có sức tàn phá lớn,…</a:t>
            </a:r>
          </a:p>
          <a:p>
            <a:pPr eaLnBrk="1" hangingPunct="1"/>
            <a:endParaRPr lang="en-US" smtClean="0"/>
          </a:p>
        </p:txBody>
      </p:sp>
      <p:sp>
        <p:nvSpPr>
          <p:cNvPr id="39939" name="Rectangle 3"/>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5780" name="AutoShape 4"/>
          <p:cNvSpPr>
            <a:spLocks noChangeArrowheads="1"/>
          </p:cNvSpPr>
          <p:nvPr/>
        </p:nvSpPr>
        <p:spPr bwMode="auto">
          <a:xfrm>
            <a:off x="7848600" y="21336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5781" name="AutoShape 5"/>
          <p:cNvSpPr>
            <a:spLocks noChangeArrowheads="1"/>
          </p:cNvSpPr>
          <p:nvPr/>
        </p:nvSpPr>
        <p:spPr bwMode="auto">
          <a:xfrm>
            <a:off x="7772400" y="43434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5778">
                                            <p:txEl>
                                              <p:pRg st="0" end="0"/>
                                            </p:txEl>
                                          </p:spTgt>
                                        </p:tgtEl>
                                        <p:attrNameLst>
                                          <p:attrName>style.visibility</p:attrName>
                                        </p:attrNameLst>
                                      </p:cBhvr>
                                      <p:to>
                                        <p:strVal val="visible"/>
                                      </p:to>
                                    </p:set>
                                    <p:anim calcmode="discrete" valueType="clr">
                                      <p:cBhvr override="childStyle">
                                        <p:cTn id="7" dur="80"/>
                                        <p:tgtEl>
                                          <p:spTgt spid="757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57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577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5778">
                                            <p:txEl>
                                              <p:pRg st="1" end="1"/>
                                            </p:txEl>
                                          </p:spTgt>
                                        </p:tgtEl>
                                        <p:attrNameLst>
                                          <p:attrName>style.visibility</p:attrName>
                                        </p:attrNameLst>
                                      </p:cBhvr>
                                      <p:to>
                                        <p:strVal val="visible"/>
                                      </p:to>
                                    </p:set>
                                    <p:anim calcmode="discrete" valueType="clr">
                                      <p:cBhvr override="childStyle">
                                        <p:cTn id="14" dur="80"/>
                                        <p:tgtEl>
                                          <p:spTgt spid="7577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7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577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5780"/>
                                        </p:tgtEl>
                                        <p:attrNameLst>
                                          <p:attrName>style.visibility</p:attrName>
                                        </p:attrNameLst>
                                      </p:cBhvr>
                                      <p:to>
                                        <p:strVal val="visible"/>
                                      </p:to>
                                    </p:set>
                                    <p:animEffect transition="in" filter="blinds(horizontal)">
                                      <p:cBhvr>
                                        <p:cTn id="21" dur="500"/>
                                        <p:tgtEl>
                                          <p:spTgt spid="757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anim calcmode="discrete" valueType="clr">
                                      <p:cBhvr override="childStyle">
                                        <p:cTn id="26" dur="80"/>
                                        <p:tgtEl>
                                          <p:spTgt spid="7578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81"/>
                                        </p:tgtEl>
                                        <p:attrNameLst>
                                          <p:attrName>fillcolor</p:attrName>
                                        </p:attrNameLst>
                                      </p:cBhvr>
                                      <p:tavLst>
                                        <p:tav tm="0">
                                          <p:val>
                                            <p:clrVal>
                                              <a:schemeClr val="accent2"/>
                                            </p:clrVal>
                                          </p:val>
                                        </p:tav>
                                        <p:tav tm="50000">
                                          <p:val>
                                            <p:clrVal>
                                              <a:schemeClr val="hlink"/>
                                            </p:clrVal>
                                          </p:val>
                                        </p:tav>
                                      </p:tavLst>
                                    </p:anim>
                                    <p:set>
                                      <p:cBhvr>
                                        <p:cTn id="28" dur="80"/>
                                        <p:tgtEl>
                                          <p:spTgt spid="75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Vị trí</a:t>
            </a:r>
            <a:endParaRPr lang="en-US" sz="2400" b="1"/>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H</a:t>
            </a:r>
            <a:r>
              <a:rPr lang="en-US" sz="2400" b="1"/>
              <a:t>ì</a:t>
            </a:r>
            <a:r>
              <a:rPr lang="en-US" sz="2400" b="1">
                <a:cs typeface="Times New Roman" pitchFamily="18" charset="0"/>
              </a:rPr>
              <a:t>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Nằm trong vùng nhiệt </a:t>
            </a:r>
            <a:r>
              <a:rPr lang="vi-VN" sz="2400" b="1">
                <a:cs typeface="Times New Roman" pitchFamily="18" charset="0"/>
              </a:rPr>
              <a:t>đ</a:t>
            </a:r>
            <a:r>
              <a:rPr lang="en-US" sz="2400" b="1">
                <a:cs typeface="Times New Roman" pitchFamily="18" charset="0"/>
              </a:rPr>
              <a:t>ới</a:t>
            </a:r>
            <a:endParaRPr lang="en-US" sz="2400" b="1"/>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 Gần biển.</a:t>
            </a:r>
            <a:endParaRPr lang="en-US" sz="2400" b="1"/>
          </a:p>
          <a:p>
            <a:pPr algn="ctr" eaLnBrk="0" hangingPunct="0"/>
            <a:r>
              <a:rPr lang="en-US" sz="2400" b="1">
                <a:cs typeface="Times New Roman" pitchFamily="18" charset="0"/>
              </a:rPr>
              <a:t>- Trong vùng có gió mùa</a:t>
            </a:r>
            <a:endParaRPr lang="en-US" sz="2400" b="1"/>
          </a:p>
        </p:txBody>
      </p:sp>
      <p:sp>
        <p:nvSpPr>
          <p:cNvPr id="77830" name="Rectangle 6"/>
          <p:cNvSpPr>
            <a:spLocks noChangeArrowheads="1"/>
          </p:cNvSpPr>
          <p:nvPr/>
        </p:nvSpPr>
        <p:spPr bwMode="auto">
          <a:xfrm>
            <a:off x="7086600" y="1524000"/>
            <a:ext cx="9906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Tr</a:t>
            </a:r>
            <a:r>
              <a:rPr lang="en-US" sz="2400" b="1"/>
              <a:t>ả</a:t>
            </a:r>
            <a:r>
              <a:rPr lang="en-US" sz="2400" b="1">
                <a:cs typeface="Times New Roman" pitchFamily="18" charset="0"/>
              </a:rPr>
              <a:t>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nhiệt </a:t>
            </a:r>
            <a:r>
              <a:rPr lang="vi-VN" sz="2400" b="1">
                <a:cs typeface="Times New Roman" pitchFamily="18" charset="0"/>
              </a:rPr>
              <a:t>đ</a:t>
            </a:r>
            <a:r>
              <a:rPr lang="en-US" sz="2400" b="1">
                <a:cs typeface="Times New Roman" pitchFamily="18" charset="0"/>
              </a:rPr>
              <a:t>ới gió mùa</a:t>
            </a:r>
            <a:endParaRPr lang="en-US" sz="2400" b="1"/>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thay </a:t>
            </a:r>
            <a:r>
              <a:rPr lang="vi-VN" sz="2400" b="1">
                <a:cs typeface="Times New Roman" pitchFamily="18" charset="0"/>
              </a:rPr>
              <a:t>đ</a:t>
            </a:r>
            <a:r>
              <a:rPr lang="en-US" sz="2400" b="1">
                <a:cs typeface="Times New Roman" pitchFamily="18" charset="0"/>
              </a:rPr>
              <a:t>ổi theo vùng</a:t>
            </a:r>
            <a:endParaRPr lang="en-US" sz="2400" b="1"/>
          </a:p>
        </p:txBody>
      </p:sp>
      <p:sp>
        <p:nvSpPr>
          <p:cNvPr id="77833" name="Rectangle 9"/>
          <p:cNvSpPr>
            <a:spLocks noChangeArrowheads="1"/>
          </p:cNvSpPr>
          <p:nvPr/>
        </p:nvSpPr>
        <p:spPr bwMode="auto">
          <a:xfrm>
            <a:off x="1752600" y="4876800"/>
            <a:ext cx="5867400" cy="1981200"/>
          </a:xfrm>
          <a:prstGeom prst="rect">
            <a:avLst/>
          </a:prstGeom>
          <a:solidFill>
            <a:srgbClr val="FFFF66"/>
          </a:solidFill>
          <a:ln w="9525">
            <a:solidFill>
              <a:srgbClr val="000000"/>
            </a:solidFill>
            <a:miter lim="800000"/>
            <a:headEnd/>
            <a:tailEnd/>
          </a:ln>
        </p:spPr>
        <p:txBody>
          <a:bodyPr/>
          <a:lstStyle/>
          <a:p>
            <a:pPr algn="just"/>
            <a:r>
              <a:rPr lang="en-US" sz="2400" b="1">
                <a:cs typeface="Times New Roman" pitchFamily="18" charset="0"/>
              </a:rPr>
              <a:t>- Cây cối xanh tốt quanh n</a:t>
            </a:r>
            <a:r>
              <a:rPr lang="en-US" sz="2400" b="1"/>
              <a:t>ă</a:t>
            </a:r>
            <a:r>
              <a:rPr lang="en-US" sz="2400" b="1">
                <a:cs typeface="Times New Roman" pitchFamily="18" charset="0"/>
              </a:rPr>
              <a:t>m, trồng </a:t>
            </a:r>
            <a:r>
              <a:rPr lang="vi-VN" sz="2400" b="1">
                <a:cs typeface="Times New Roman" pitchFamily="18" charset="0"/>
              </a:rPr>
              <a:t>đư</a:t>
            </a:r>
            <a:r>
              <a:rPr lang="en-US" sz="2400" b="1">
                <a:cs typeface="Times New Roman" pitchFamily="18" charset="0"/>
              </a:rPr>
              <a:t>ợc nhiều loại cây.</a:t>
            </a:r>
            <a:endParaRPr lang="en-US" sz="2400" b="1"/>
          </a:p>
          <a:p>
            <a:pPr algn="just" eaLnBrk="0" hangingPunct="0"/>
            <a:r>
              <a:rPr lang="en-US" sz="2400" b="1">
                <a:cs typeface="Times New Roman" pitchFamily="18" charset="0"/>
              </a:rPr>
              <a:t>- Có bão, lũ lụt, hạn hán </a:t>
            </a:r>
            <a:r>
              <a:rPr lang="en-US" sz="2400" b="1"/>
              <a:t>ả</a:t>
            </a:r>
            <a:r>
              <a:rPr lang="en-US" sz="2400" b="1">
                <a:cs typeface="Times New Roman" pitchFamily="18" charset="0"/>
              </a:rPr>
              <a:t>nh h</a:t>
            </a:r>
            <a:r>
              <a:rPr lang="vi-VN" sz="2400" b="1">
                <a:cs typeface="Times New Roman" pitchFamily="18" charset="0"/>
              </a:rPr>
              <a:t>ư</a:t>
            </a:r>
            <a:r>
              <a:rPr lang="en-US" sz="2400" b="1">
                <a:cs typeface="Times New Roman" pitchFamily="18" charset="0"/>
              </a:rPr>
              <a:t>ởng </a:t>
            </a:r>
            <a:r>
              <a:rPr lang="vi-VN" sz="2400" b="1">
                <a:cs typeface="Times New Roman" pitchFamily="18" charset="0"/>
              </a:rPr>
              <a:t>đ</a:t>
            </a:r>
            <a:r>
              <a:rPr lang="en-US" sz="2400" b="1">
                <a:cs typeface="Times New Roman" pitchFamily="18" charset="0"/>
              </a:rPr>
              <a:t>ến </a:t>
            </a:r>
            <a:r>
              <a:rPr lang="vi-VN" sz="2400" b="1">
                <a:cs typeface="Times New Roman" pitchFamily="18" charset="0"/>
              </a:rPr>
              <a:t>đ</a:t>
            </a:r>
            <a:r>
              <a:rPr lang="en-US" sz="2400" b="1">
                <a:cs typeface="Times New Roman" pitchFamily="18" charset="0"/>
              </a:rPr>
              <a:t>ời sống và s</a:t>
            </a:r>
            <a:r>
              <a:rPr lang="en-US" sz="2400" b="1"/>
              <a:t>ả</a:t>
            </a:r>
            <a:r>
              <a:rPr lang="en-US" sz="2400" b="1">
                <a:cs typeface="Times New Roman" pitchFamily="18" charset="0"/>
              </a:rPr>
              <a:t>n xuất của nhân dân</a:t>
            </a: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headEnd/>
            <a:tailEnd/>
          </a:ln>
        </p:spPr>
        <p:txBody>
          <a:bodyPr/>
          <a:lstStyle/>
          <a:p>
            <a:endParaRPr lang="en-US"/>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headEnd/>
            <a:tailEnd/>
          </a:ln>
        </p:spPr>
        <p:txBody>
          <a:bodyPr/>
          <a:lstStyle/>
          <a:p>
            <a:endParaRPr lang="en-US"/>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headEnd/>
            <a:tailEnd/>
          </a:ln>
        </p:spPr>
        <p:txBody>
          <a:bodyPr/>
          <a:lstStyle/>
          <a:p>
            <a:endParaRPr lang="en-US"/>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headEnd/>
            <a:tailEnd/>
          </a:ln>
        </p:spPr>
        <p:txBody>
          <a:bodyPr/>
          <a:lstStyle/>
          <a:p>
            <a:endParaRPr lang="en-US"/>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headEnd/>
            <a:tailEnd/>
          </a:ln>
        </p:spPr>
        <p:txBody>
          <a:bodyPr/>
          <a:lstStyle/>
          <a:p>
            <a:endParaRPr lang="en-US"/>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headEnd/>
            <a:tailEnd type="triangle" w="med" len="med"/>
          </a:ln>
        </p:spPr>
        <p:txBody>
          <a:bodyPr/>
          <a:lstStyle/>
          <a:p>
            <a:endParaRPr lang="en-US"/>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headEnd/>
            <a:tailEnd type="triangle" w="med" len="med"/>
          </a:ln>
        </p:spPr>
        <p:txBody>
          <a:bodyPr/>
          <a:lstStyle/>
          <a:p>
            <a:endParaRPr lang="en-US"/>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headEnd/>
            <a:tailEnd type="triangle" w="med" len="med"/>
          </a:ln>
        </p:spPr>
        <p:txBody>
          <a:bodyPr/>
          <a:lstStyle/>
          <a:p>
            <a:endParaRPr lang="en-US"/>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headEnd/>
            <a:tailEnd type="triangle" w="med" len="med"/>
          </a:ln>
        </p:spPr>
        <p:txBody>
          <a:bodyPr/>
          <a:lstStyle/>
          <a:p>
            <a:endParaRPr lang="en-US"/>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headEnd/>
            <a:tailEnd type="triangle" w="med" len="med"/>
          </a:ln>
        </p:spPr>
        <p:txBody>
          <a:bodyPr/>
          <a:lstStyle/>
          <a:p>
            <a:endParaRPr lang="en-US"/>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headEnd/>
            <a:tailEnd/>
          </a:ln>
        </p:spPr>
        <p:txBody>
          <a:bodyPr/>
          <a:lstStyle/>
          <a:p>
            <a:pPr algn="ctr"/>
            <a:r>
              <a:rPr lang="en-US" sz="2400" b="1"/>
              <a:t>VIỆT NAM</a:t>
            </a:r>
          </a:p>
        </p:txBody>
      </p:sp>
      <p:sp>
        <p:nvSpPr>
          <p:cNvPr id="40981" name="Rectangle 21"/>
          <p:cNvSpPr>
            <a:spLocks noChangeArrowheads="1"/>
          </p:cNvSpPr>
          <p:nvPr/>
        </p:nvSpPr>
        <p:spPr bwMode="auto">
          <a:xfrm>
            <a:off x="4114800" y="1752600"/>
            <a:ext cx="2643188" cy="1628775"/>
          </a:xfrm>
          <a:prstGeom prst="rect">
            <a:avLst/>
          </a:prstGeom>
          <a:solidFill>
            <a:srgbClr val="CCFF99"/>
          </a:solidFill>
          <a:ln w="76200" cmpd="tri">
            <a:solidFill>
              <a:srgbClr val="990033"/>
            </a:solidFill>
            <a:miter lim="800000"/>
            <a:headEnd/>
            <a:tailEnd/>
          </a:ln>
        </p:spPr>
        <p:txBody>
          <a:bodyPr>
            <a:spAutoFit/>
          </a:bodyPr>
          <a:lstStyle/>
          <a:p>
            <a:pPr algn="ctr"/>
            <a:r>
              <a:rPr lang="en-US" sz="2400" b="1"/>
              <a:t>Ảnh h</a:t>
            </a:r>
            <a:r>
              <a:rPr lang="vi-VN" sz="2400" b="1"/>
              <a:t>ư</a:t>
            </a:r>
            <a:r>
              <a:rPr lang="en-US" sz="2400" b="1"/>
              <a:t>ởng của khí hậu </a:t>
            </a:r>
            <a:r>
              <a:rPr lang="vi-VN" sz="2400" b="1"/>
              <a:t>đ</a:t>
            </a:r>
            <a:r>
              <a:rPr lang="en-US" sz="2400" b="1"/>
              <a:t>ến </a:t>
            </a:r>
            <a:r>
              <a:rPr lang="vi-VN" sz="2400" b="1"/>
              <a:t>đ</a:t>
            </a:r>
            <a:r>
              <a:rPr lang="en-US" sz="2400" b="1"/>
              <a:t>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nodeType="afterGroup">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ed_Art-Digital_0025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9219" name="Picture 3" descr="zeepaard03"/>
          <p:cNvPicPr>
            <a:picLocks noChangeAspect="1" noChangeArrowheads="1" noCrop="1"/>
          </p:cNvPicPr>
          <p:nvPr/>
        </p:nvPicPr>
        <p:blipFill>
          <a:blip r:embed="rId4"/>
          <a:srcRect/>
          <a:stretch>
            <a:fillRect/>
          </a:stretch>
        </p:blipFill>
        <p:spPr bwMode="auto">
          <a:xfrm>
            <a:off x="228600" y="2438400"/>
            <a:ext cx="1009650" cy="1704975"/>
          </a:xfrm>
          <a:prstGeom prst="rect">
            <a:avLst/>
          </a:prstGeom>
          <a:noFill/>
          <a:ln w="9525">
            <a:noFill/>
            <a:miter lim="800000"/>
            <a:headEnd/>
            <a:tailEnd/>
          </a:ln>
        </p:spPr>
      </p:pic>
      <p:pic>
        <p:nvPicPr>
          <p:cNvPr id="14340" name="Picture 4" descr="clam2"/>
          <p:cNvPicPr>
            <a:picLocks noChangeAspect="1" noChangeArrowheads="1" noCrop="1"/>
          </p:cNvPicPr>
          <p:nvPr/>
        </p:nvPicPr>
        <p:blipFill>
          <a:blip r:embed="rId5"/>
          <a:srcRect/>
          <a:stretch>
            <a:fillRect/>
          </a:stretch>
        </p:blipFill>
        <p:spPr bwMode="auto">
          <a:xfrm flipV="1">
            <a:off x="7696200" y="5676900"/>
            <a:ext cx="1162050" cy="1181100"/>
          </a:xfrm>
          <a:prstGeom prst="rect">
            <a:avLst/>
          </a:prstGeom>
          <a:noFill/>
          <a:ln w="9525">
            <a:noFill/>
            <a:miter lim="800000"/>
            <a:headEnd/>
            <a:tailEnd/>
          </a:ln>
        </p:spPr>
      </p:pic>
      <p:pic>
        <p:nvPicPr>
          <p:cNvPr id="9221" name="Picture 5" descr="jgrry"/>
          <p:cNvPicPr>
            <a:picLocks noChangeAspect="1" noChangeArrowheads="1" noCrop="1"/>
          </p:cNvPicPr>
          <p:nvPr/>
        </p:nvPicPr>
        <p:blipFill>
          <a:blip r:embed="rId6"/>
          <a:srcRect/>
          <a:stretch>
            <a:fillRect/>
          </a:stretch>
        </p:blipFill>
        <p:spPr bwMode="auto">
          <a:xfrm>
            <a:off x="0" y="6019800"/>
            <a:ext cx="942975" cy="438150"/>
          </a:xfrm>
          <a:prstGeom prst="rect">
            <a:avLst/>
          </a:prstGeom>
          <a:noFill/>
          <a:ln w="9525">
            <a:noFill/>
            <a:miter lim="800000"/>
            <a:headEnd/>
            <a:tailEnd/>
          </a:ln>
        </p:spPr>
      </p:pic>
      <p:pic>
        <p:nvPicPr>
          <p:cNvPr id="9222" name="Picture 6" descr="iu color"/>
          <p:cNvPicPr>
            <a:picLocks noChangeAspect="1" noChangeArrowheads="1" noCrop="1"/>
          </p:cNvPicPr>
          <p:nvPr/>
        </p:nvPicPr>
        <p:blipFill>
          <a:blip r:embed="rId7"/>
          <a:srcRect/>
          <a:stretch>
            <a:fillRect/>
          </a:stretch>
        </p:blipFill>
        <p:spPr bwMode="auto">
          <a:xfrm flipH="1">
            <a:off x="7772400" y="457200"/>
            <a:ext cx="1133475" cy="1600200"/>
          </a:xfrm>
          <a:prstGeom prst="rect">
            <a:avLst/>
          </a:prstGeom>
          <a:noFill/>
          <a:ln w="9525">
            <a:noFill/>
            <a:miter lim="800000"/>
            <a:headEnd/>
            <a:tailEnd/>
          </a:ln>
        </p:spPr>
      </p:pic>
      <p:pic>
        <p:nvPicPr>
          <p:cNvPr id="14343" name="Picture 7" descr="9iuh"/>
          <p:cNvPicPr>
            <a:picLocks noChangeAspect="1" noChangeArrowheads="1" noCrop="1"/>
          </p:cNvPicPr>
          <p:nvPr/>
        </p:nvPicPr>
        <p:blipFill>
          <a:blip r:embed="rId8"/>
          <a:srcRect/>
          <a:stretch>
            <a:fillRect/>
          </a:stretch>
        </p:blipFill>
        <p:spPr bwMode="auto">
          <a:xfrm>
            <a:off x="971550" y="1052513"/>
            <a:ext cx="276225" cy="2590800"/>
          </a:xfrm>
          <a:prstGeom prst="rect">
            <a:avLst/>
          </a:prstGeom>
          <a:noFill/>
          <a:ln w="9525">
            <a:noFill/>
            <a:miter lim="800000"/>
            <a:headEnd/>
            <a:tailEnd/>
          </a:ln>
        </p:spPr>
      </p:pic>
      <p:pic>
        <p:nvPicPr>
          <p:cNvPr id="14344" name="Picture 8" descr="9iuh"/>
          <p:cNvPicPr>
            <a:picLocks noChangeAspect="1" noChangeArrowheads="1" noCrop="1"/>
          </p:cNvPicPr>
          <p:nvPr/>
        </p:nvPicPr>
        <p:blipFill>
          <a:blip r:embed="rId8"/>
          <a:srcRect/>
          <a:stretch>
            <a:fillRect/>
          </a:stretch>
        </p:blipFill>
        <p:spPr bwMode="auto">
          <a:xfrm>
            <a:off x="1143000" y="228600"/>
            <a:ext cx="276225" cy="2590800"/>
          </a:xfrm>
          <a:prstGeom prst="rect">
            <a:avLst/>
          </a:prstGeom>
          <a:noFill/>
          <a:ln w="9525">
            <a:noFill/>
            <a:miter lim="800000"/>
            <a:headEnd/>
            <a:tailEnd/>
          </a:ln>
        </p:spPr>
      </p:pic>
      <p:pic>
        <p:nvPicPr>
          <p:cNvPr id="14345" name="Picture 9" descr="9iuh"/>
          <p:cNvPicPr>
            <a:picLocks noChangeAspect="1" noChangeArrowheads="1" noCrop="1"/>
          </p:cNvPicPr>
          <p:nvPr/>
        </p:nvPicPr>
        <p:blipFill>
          <a:blip r:embed="rId8"/>
          <a:srcRect/>
          <a:stretch>
            <a:fillRect/>
          </a:stretch>
        </p:blipFill>
        <p:spPr bwMode="auto">
          <a:xfrm>
            <a:off x="7467600" y="2362200"/>
            <a:ext cx="276225" cy="2590800"/>
          </a:xfrm>
          <a:prstGeom prst="rect">
            <a:avLst/>
          </a:prstGeom>
          <a:noFill/>
          <a:ln w="9525">
            <a:noFill/>
            <a:miter lim="800000"/>
            <a:headEnd/>
            <a:tailEnd/>
          </a:ln>
        </p:spPr>
      </p:pic>
      <p:pic>
        <p:nvPicPr>
          <p:cNvPr id="14346" name="Picture 10" descr="9iuh"/>
          <p:cNvPicPr>
            <a:picLocks noChangeAspect="1" noChangeArrowheads="1" noCrop="1"/>
          </p:cNvPicPr>
          <p:nvPr/>
        </p:nvPicPr>
        <p:blipFill>
          <a:blip r:embed="rId8"/>
          <a:srcRect/>
          <a:stretch>
            <a:fillRect/>
          </a:stretch>
        </p:blipFill>
        <p:spPr bwMode="auto">
          <a:xfrm>
            <a:off x="1219200" y="3962400"/>
            <a:ext cx="276225" cy="2590800"/>
          </a:xfrm>
          <a:prstGeom prst="rect">
            <a:avLst/>
          </a:prstGeom>
          <a:noFill/>
          <a:ln w="9525">
            <a:noFill/>
            <a:miter lim="800000"/>
            <a:headEnd/>
            <a:tailEnd/>
          </a:ln>
        </p:spPr>
      </p:pic>
      <p:pic>
        <p:nvPicPr>
          <p:cNvPr id="14347" name="Picture 11" descr="9iuh"/>
          <p:cNvPicPr>
            <a:picLocks noChangeAspect="1" noChangeArrowheads="1" noCrop="1"/>
          </p:cNvPicPr>
          <p:nvPr/>
        </p:nvPicPr>
        <p:blipFill>
          <a:blip r:embed="rId8"/>
          <a:srcRect/>
          <a:stretch>
            <a:fillRect/>
          </a:stretch>
        </p:blipFill>
        <p:spPr bwMode="auto">
          <a:xfrm>
            <a:off x="7543800" y="0"/>
            <a:ext cx="276225" cy="2590800"/>
          </a:xfrm>
          <a:prstGeom prst="rect">
            <a:avLst/>
          </a:prstGeom>
          <a:noFill/>
          <a:ln w="9525">
            <a:noFill/>
            <a:miter lim="800000"/>
            <a:headEnd/>
            <a:tailEnd/>
          </a:ln>
        </p:spPr>
      </p:pic>
      <p:pic>
        <p:nvPicPr>
          <p:cNvPr id="14348" name="Picture 12" descr="clam2"/>
          <p:cNvPicPr>
            <a:picLocks noChangeAspect="1" noChangeArrowheads="1" noCrop="1"/>
          </p:cNvPicPr>
          <p:nvPr/>
        </p:nvPicPr>
        <p:blipFill>
          <a:blip r:embed="rId5"/>
          <a:srcRect/>
          <a:stretch>
            <a:fillRect/>
          </a:stretch>
        </p:blipFill>
        <p:spPr bwMode="auto">
          <a:xfrm>
            <a:off x="7696200" y="4724400"/>
            <a:ext cx="1162050" cy="1181100"/>
          </a:xfrm>
          <a:prstGeom prst="rect">
            <a:avLst/>
          </a:prstGeom>
          <a:noFill/>
          <a:ln w="9525">
            <a:noFill/>
            <a:miter lim="800000"/>
            <a:headEnd/>
            <a:tailEnd/>
          </a:ln>
        </p:spPr>
      </p:pic>
      <p:pic>
        <p:nvPicPr>
          <p:cNvPr id="9229" name="Picture 13" descr="zeepaard03"/>
          <p:cNvPicPr>
            <a:picLocks noChangeAspect="1" noChangeArrowheads="1" noCrop="1"/>
          </p:cNvPicPr>
          <p:nvPr/>
        </p:nvPicPr>
        <p:blipFill>
          <a:blip r:embed="rId4"/>
          <a:srcRect/>
          <a:stretch>
            <a:fillRect/>
          </a:stretch>
        </p:blipFill>
        <p:spPr bwMode="auto">
          <a:xfrm flipH="1">
            <a:off x="7772400" y="2590800"/>
            <a:ext cx="1009650" cy="1704975"/>
          </a:xfrm>
          <a:prstGeom prst="rect">
            <a:avLst/>
          </a:prstGeom>
          <a:noFill/>
          <a:ln w="9525">
            <a:noFill/>
            <a:miter lim="800000"/>
            <a:headEnd/>
            <a:tailEnd/>
          </a:ln>
        </p:spPr>
      </p:pic>
      <p:pic>
        <p:nvPicPr>
          <p:cNvPr id="9230" name="Picture 14" descr="jgrry"/>
          <p:cNvPicPr>
            <a:picLocks noChangeAspect="1" noChangeArrowheads="1" noCrop="1"/>
          </p:cNvPicPr>
          <p:nvPr/>
        </p:nvPicPr>
        <p:blipFill>
          <a:blip r:embed="rId6"/>
          <a:srcRect/>
          <a:stretch>
            <a:fillRect/>
          </a:stretch>
        </p:blipFill>
        <p:spPr bwMode="auto">
          <a:xfrm>
            <a:off x="228600" y="4800600"/>
            <a:ext cx="942975" cy="438150"/>
          </a:xfrm>
          <a:prstGeom prst="rect">
            <a:avLst/>
          </a:prstGeom>
          <a:noFill/>
          <a:ln w="9525">
            <a:noFill/>
            <a:miter lim="800000"/>
            <a:headEnd/>
            <a:tailEnd/>
          </a:ln>
        </p:spPr>
      </p:pic>
      <p:pic>
        <p:nvPicPr>
          <p:cNvPr id="9231" name="Picture 15" descr="iu color"/>
          <p:cNvPicPr>
            <a:picLocks noChangeAspect="1" noChangeArrowheads="1" noCrop="1"/>
          </p:cNvPicPr>
          <p:nvPr/>
        </p:nvPicPr>
        <p:blipFill>
          <a:blip r:embed="rId7"/>
          <a:srcRect/>
          <a:stretch>
            <a:fillRect/>
          </a:stretch>
        </p:blipFill>
        <p:spPr bwMode="auto">
          <a:xfrm>
            <a:off x="152400" y="381000"/>
            <a:ext cx="1133475" cy="1600200"/>
          </a:xfrm>
          <a:prstGeom prst="rect">
            <a:avLst/>
          </a:prstGeom>
          <a:noFill/>
          <a:ln w="9525">
            <a:noFill/>
            <a:miter lim="800000"/>
            <a:headEnd/>
            <a:tailEnd/>
          </a:ln>
        </p:spPr>
      </p:pic>
      <p:sp>
        <p:nvSpPr>
          <p:cNvPr id="14352" name="Text Box 16"/>
          <p:cNvSpPr txBox="1">
            <a:spLocks noChangeArrowheads="1"/>
          </p:cNvSpPr>
          <p:nvPr/>
        </p:nvSpPr>
        <p:spPr bwMode="auto">
          <a:xfrm>
            <a:off x="1371600" y="381000"/>
            <a:ext cx="6324600" cy="641350"/>
          </a:xfrm>
          <a:prstGeom prst="rect">
            <a:avLst/>
          </a:prstGeom>
          <a:noFill/>
          <a:ln w="9525">
            <a:noFill/>
            <a:miter lim="800000"/>
            <a:headEnd/>
            <a:tailEnd/>
          </a:ln>
        </p:spPr>
        <p:txBody>
          <a:bodyPr>
            <a:spAutoFit/>
          </a:bodyPr>
          <a:lstStyle/>
          <a:p>
            <a:pPr>
              <a:spcBef>
                <a:spcPct val="50000"/>
              </a:spcBef>
            </a:pPr>
            <a:r>
              <a:rPr lang="en-US" sz="3600" b="1"/>
              <a:t>CÁC VẤN ĐỀ CẦN TÌM HIỂU </a:t>
            </a:r>
          </a:p>
        </p:txBody>
      </p:sp>
      <p:pic>
        <p:nvPicPr>
          <p:cNvPr id="14353" name="Picture 17" descr="9iuh"/>
          <p:cNvPicPr>
            <a:picLocks noChangeAspect="1" noChangeArrowheads="1" noCrop="1"/>
          </p:cNvPicPr>
          <p:nvPr/>
        </p:nvPicPr>
        <p:blipFill>
          <a:blip r:embed="rId8"/>
          <a:srcRect/>
          <a:stretch>
            <a:fillRect/>
          </a:stretch>
        </p:blipFill>
        <p:spPr bwMode="auto">
          <a:xfrm>
            <a:off x="8867775" y="3644900"/>
            <a:ext cx="276225" cy="2590800"/>
          </a:xfrm>
          <a:prstGeom prst="rect">
            <a:avLst/>
          </a:prstGeom>
          <a:noFill/>
          <a:ln w="9525">
            <a:noFill/>
            <a:miter lim="800000"/>
            <a:headEnd/>
            <a:tailEnd/>
          </a:ln>
        </p:spPr>
      </p:pic>
      <p:sp>
        <p:nvSpPr>
          <p:cNvPr id="14354" name="Rectangle 18"/>
          <p:cNvSpPr>
            <a:spLocks noChangeArrowheads="1"/>
          </p:cNvSpPr>
          <p:nvPr/>
        </p:nvSpPr>
        <p:spPr bwMode="auto">
          <a:xfrm>
            <a:off x="1447800" y="1143000"/>
            <a:ext cx="6096000" cy="1311275"/>
          </a:xfrm>
          <a:prstGeom prst="rect">
            <a:avLst/>
          </a:prstGeom>
          <a:noFill/>
          <a:ln w="9525">
            <a:noFill/>
            <a:miter lim="800000"/>
            <a:headEnd/>
            <a:tailEnd/>
          </a:ln>
        </p:spPr>
        <p:txBody>
          <a:bodyPr anchor="ctr">
            <a:spAutoFit/>
          </a:bodyPr>
          <a:lstStyle/>
          <a:p>
            <a:r>
              <a:rPr lang="en-US" sz="4000" b="1">
                <a:solidFill>
                  <a:srgbClr val="FFFF00"/>
                </a:solidFill>
              </a:rPr>
              <a:t>1. Nước ta có khí hậu nhiệt đới gió mùa</a:t>
            </a:r>
          </a:p>
        </p:txBody>
      </p:sp>
      <p:sp>
        <p:nvSpPr>
          <p:cNvPr id="14355" name="Rectangle 19"/>
          <p:cNvSpPr>
            <a:spLocks noChangeArrowheads="1"/>
          </p:cNvSpPr>
          <p:nvPr/>
        </p:nvSpPr>
        <p:spPr bwMode="auto">
          <a:xfrm>
            <a:off x="1371600" y="2667000"/>
            <a:ext cx="6248400" cy="1143000"/>
          </a:xfrm>
          <a:prstGeom prst="rect">
            <a:avLst/>
          </a:prstGeom>
          <a:noFill/>
          <a:ln w="9525">
            <a:noFill/>
            <a:miter lim="800000"/>
            <a:headEnd/>
            <a:tailEnd/>
          </a:ln>
        </p:spPr>
        <p:txBody>
          <a:bodyPr anchor="ctr"/>
          <a:lstStyle/>
          <a:p>
            <a:pPr algn="ctr"/>
            <a:r>
              <a:rPr lang="en-US" sz="4400" b="1">
                <a:solidFill>
                  <a:srgbClr val="FFFF00"/>
                </a:solidFill>
              </a:rPr>
              <a:t>2. Khí hậu giữa các miền có sự khác nhau</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2" presetClass="entr" presetSubtype="4" fill="hold" nodeType="withEffect">
                                  <p:stCondLst>
                                    <p:cond delay="600"/>
                                  </p:stCondLst>
                                  <p:childTnLst>
                                    <p:set>
                                      <p:cBhvr>
                                        <p:cTn id="8" dur="1" fill="hold">
                                          <p:stCondLst>
                                            <p:cond delay="0"/>
                                          </p:stCondLst>
                                        </p:cTn>
                                        <p:tgtEl>
                                          <p:spTgt spid="9219"/>
                                        </p:tgtEl>
                                        <p:attrNameLst>
                                          <p:attrName>style.visibility</p:attrName>
                                        </p:attrNameLst>
                                      </p:cBhvr>
                                      <p:to>
                                        <p:strVal val="visible"/>
                                      </p:to>
                                    </p:set>
                                    <p:animEffect transition="in" filter="slide(fromBottom)">
                                      <p:cBhvr>
                                        <p:cTn id="9" dur="500"/>
                                        <p:tgtEl>
                                          <p:spTgt spid="9219"/>
                                        </p:tgtEl>
                                      </p:cBhvr>
                                    </p:animEffect>
                                  </p:childTnLst>
                                </p:cTn>
                              </p:par>
                              <p:par>
                                <p:cTn id="10" presetID="7" presetClass="entr" presetSubtype="4" fill="hold" nodeType="withEffect">
                                  <p:stCondLst>
                                    <p:cond delay="19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0" fill="hold"/>
                                        <p:tgtEl>
                                          <p:spTgt spid="9222"/>
                                        </p:tgtEl>
                                        <p:attrNameLst>
                                          <p:attrName>ppt_x</p:attrName>
                                        </p:attrNameLst>
                                      </p:cBhvr>
                                      <p:tavLst>
                                        <p:tav tm="0">
                                          <p:val>
                                            <p:strVal val="#ppt_x"/>
                                          </p:val>
                                        </p:tav>
                                        <p:tav tm="100000">
                                          <p:val>
                                            <p:strVal val="#ppt_x"/>
                                          </p:val>
                                        </p:tav>
                                      </p:tavLst>
                                    </p:anim>
                                    <p:anim calcmode="lin" valueType="num">
                                      <p:cBhvr additive="base">
                                        <p:cTn id="13" dur="5000" fill="hold"/>
                                        <p:tgtEl>
                                          <p:spTgt spid="9222"/>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370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4000" decel="100000"/>
                                        <p:tgtEl>
                                          <p:spTgt spid="9221"/>
                                        </p:tgtEl>
                                      </p:cBhvr>
                                    </p:animEffect>
                                    <p:anim calcmode="lin" valueType="num">
                                      <p:cBhvr>
                                        <p:cTn id="17" dur="4000" decel="100000" fill="hold"/>
                                        <p:tgtEl>
                                          <p:spTgt spid="9221"/>
                                        </p:tgtEl>
                                        <p:attrNameLst>
                                          <p:attrName>style.rotation</p:attrName>
                                        </p:attrNameLst>
                                      </p:cBhvr>
                                      <p:tavLst>
                                        <p:tav tm="0">
                                          <p:val>
                                            <p:fltVal val="-90"/>
                                          </p:val>
                                        </p:tav>
                                        <p:tav tm="100000">
                                          <p:val>
                                            <p:fltVal val="0"/>
                                          </p:val>
                                        </p:tav>
                                      </p:tavLst>
                                    </p:anim>
                                    <p:anim calcmode="lin" valueType="num">
                                      <p:cBhvr>
                                        <p:cTn id="18" dur="4000" decel="100000" fill="hold"/>
                                        <p:tgtEl>
                                          <p:spTgt spid="9221"/>
                                        </p:tgtEl>
                                        <p:attrNameLst>
                                          <p:attrName>ppt_x</p:attrName>
                                        </p:attrNameLst>
                                      </p:cBhvr>
                                      <p:tavLst>
                                        <p:tav tm="0">
                                          <p:val>
                                            <p:strVal val="#ppt_x+0.4"/>
                                          </p:val>
                                        </p:tav>
                                        <p:tav tm="100000">
                                          <p:val>
                                            <p:strVal val="#ppt_x-0.05"/>
                                          </p:val>
                                        </p:tav>
                                      </p:tavLst>
                                    </p:anim>
                                    <p:anim calcmode="lin" valueType="num">
                                      <p:cBhvr>
                                        <p:cTn id="19" dur="4000" decel="100000" fill="hold"/>
                                        <p:tgtEl>
                                          <p:spTgt spid="9221"/>
                                        </p:tgtEl>
                                        <p:attrNameLst>
                                          <p:attrName>ppt_y</p:attrName>
                                        </p:attrNameLst>
                                      </p:cBhvr>
                                      <p:tavLst>
                                        <p:tav tm="0">
                                          <p:val>
                                            <p:strVal val="#ppt_y-0.4"/>
                                          </p:val>
                                        </p:tav>
                                        <p:tav tm="100000">
                                          <p:val>
                                            <p:strVal val="#ppt_y+0.1"/>
                                          </p:val>
                                        </p:tav>
                                      </p:tavLst>
                                    </p:anim>
                                    <p:anim calcmode="lin" valueType="num">
                                      <p:cBhvr>
                                        <p:cTn id="20" dur="1000" accel="100000" fill="hold">
                                          <p:stCondLst>
                                            <p:cond delay="4000"/>
                                          </p:stCondLst>
                                        </p:cTn>
                                        <p:tgtEl>
                                          <p:spTgt spid="9221"/>
                                        </p:tgtEl>
                                        <p:attrNameLst>
                                          <p:attrName>ppt_x</p:attrName>
                                        </p:attrNameLst>
                                      </p:cBhvr>
                                      <p:tavLst>
                                        <p:tav tm="0">
                                          <p:val>
                                            <p:strVal val="#ppt_x-0.05"/>
                                          </p:val>
                                        </p:tav>
                                        <p:tav tm="100000">
                                          <p:val>
                                            <p:strVal val="#ppt_x"/>
                                          </p:val>
                                        </p:tav>
                                      </p:tavLst>
                                    </p:anim>
                                    <p:anim calcmode="lin" valueType="num">
                                      <p:cBhvr>
                                        <p:cTn id="21" dur="1000" accel="100000" fill="hold">
                                          <p:stCondLst>
                                            <p:cond delay="4000"/>
                                          </p:stCondLst>
                                        </p:cTn>
                                        <p:tgtEl>
                                          <p:spTgt spid="9221"/>
                                        </p:tgtEl>
                                        <p:attrNameLst>
                                          <p:attrName>ppt_y</p:attrName>
                                        </p:attrNameLst>
                                      </p:cBhvr>
                                      <p:tavLst>
                                        <p:tav tm="0">
                                          <p:val>
                                            <p:strVal val="#ppt_y+0.1"/>
                                          </p:val>
                                        </p:tav>
                                        <p:tav tm="100000">
                                          <p:val>
                                            <p:strVal val="#ppt_y"/>
                                          </p:val>
                                        </p:tav>
                                      </p:tavLst>
                                    </p:anim>
                                  </p:childTnLst>
                                </p:cTn>
                              </p:par>
                              <p:par>
                                <p:cTn id="22" presetID="12" presetClass="entr" presetSubtype="4" fill="hold" nodeType="withEffect">
                                  <p:stCondLst>
                                    <p:cond delay="600"/>
                                  </p:stCondLst>
                                  <p:childTnLst>
                                    <p:set>
                                      <p:cBhvr>
                                        <p:cTn id="23" dur="1" fill="hold">
                                          <p:stCondLst>
                                            <p:cond delay="0"/>
                                          </p:stCondLst>
                                        </p:cTn>
                                        <p:tgtEl>
                                          <p:spTgt spid="9229"/>
                                        </p:tgtEl>
                                        <p:attrNameLst>
                                          <p:attrName>style.visibility</p:attrName>
                                        </p:attrNameLst>
                                      </p:cBhvr>
                                      <p:to>
                                        <p:strVal val="visible"/>
                                      </p:to>
                                    </p:set>
                                    <p:animEffect transition="in" filter="slide(fromBottom)">
                                      <p:cBhvr>
                                        <p:cTn id="24" dur="500"/>
                                        <p:tgtEl>
                                          <p:spTgt spid="9229"/>
                                        </p:tgtEl>
                                      </p:cBhvr>
                                    </p:animEffect>
                                  </p:childTnLst>
                                </p:cTn>
                              </p:par>
                              <p:par>
                                <p:cTn id="25" presetID="30" presetClass="entr" presetSubtype="0" fill="hold" nodeType="withEffect">
                                  <p:stCondLst>
                                    <p:cond delay="3700"/>
                                  </p:stCondLst>
                                  <p:childTnLst>
                                    <p:set>
                                      <p:cBhvr>
                                        <p:cTn id="26" dur="1" fill="hold">
                                          <p:stCondLst>
                                            <p:cond delay="0"/>
                                          </p:stCondLst>
                                        </p:cTn>
                                        <p:tgtEl>
                                          <p:spTgt spid="9230"/>
                                        </p:tgtEl>
                                        <p:attrNameLst>
                                          <p:attrName>style.visibility</p:attrName>
                                        </p:attrNameLst>
                                      </p:cBhvr>
                                      <p:to>
                                        <p:strVal val="visible"/>
                                      </p:to>
                                    </p:set>
                                    <p:animEffect transition="in" filter="fade">
                                      <p:cBhvr>
                                        <p:cTn id="27" dur="4000" decel="100000"/>
                                        <p:tgtEl>
                                          <p:spTgt spid="9230"/>
                                        </p:tgtEl>
                                      </p:cBhvr>
                                    </p:animEffect>
                                    <p:anim calcmode="lin" valueType="num">
                                      <p:cBhvr>
                                        <p:cTn id="28" dur="4000" decel="100000" fill="hold"/>
                                        <p:tgtEl>
                                          <p:spTgt spid="9230"/>
                                        </p:tgtEl>
                                        <p:attrNameLst>
                                          <p:attrName>style.rotation</p:attrName>
                                        </p:attrNameLst>
                                      </p:cBhvr>
                                      <p:tavLst>
                                        <p:tav tm="0">
                                          <p:val>
                                            <p:fltVal val="-90"/>
                                          </p:val>
                                        </p:tav>
                                        <p:tav tm="100000">
                                          <p:val>
                                            <p:fltVal val="0"/>
                                          </p:val>
                                        </p:tav>
                                      </p:tavLst>
                                    </p:anim>
                                    <p:anim calcmode="lin" valueType="num">
                                      <p:cBhvr>
                                        <p:cTn id="29" dur="4000" decel="100000" fill="hold"/>
                                        <p:tgtEl>
                                          <p:spTgt spid="9230"/>
                                        </p:tgtEl>
                                        <p:attrNameLst>
                                          <p:attrName>ppt_x</p:attrName>
                                        </p:attrNameLst>
                                      </p:cBhvr>
                                      <p:tavLst>
                                        <p:tav tm="0">
                                          <p:val>
                                            <p:strVal val="#ppt_x+0.4"/>
                                          </p:val>
                                        </p:tav>
                                        <p:tav tm="100000">
                                          <p:val>
                                            <p:strVal val="#ppt_x-0.05"/>
                                          </p:val>
                                        </p:tav>
                                      </p:tavLst>
                                    </p:anim>
                                    <p:anim calcmode="lin" valueType="num">
                                      <p:cBhvr>
                                        <p:cTn id="30" dur="4000" decel="100000" fill="hold"/>
                                        <p:tgtEl>
                                          <p:spTgt spid="9230"/>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9230"/>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9230"/>
                                        </p:tgtEl>
                                        <p:attrNameLst>
                                          <p:attrName>ppt_y</p:attrName>
                                        </p:attrNameLst>
                                      </p:cBhvr>
                                      <p:tavLst>
                                        <p:tav tm="0">
                                          <p:val>
                                            <p:strVal val="#ppt_y+0.1"/>
                                          </p:val>
                                        </p:tav>
                                        <p:tav tm="100000">
                                          <p:val>
                                            <p:strVal val="#ppt_y"/>
                                          </p:val>
                                        </p:tav>
                                      </p:tavLst>
                                    </p:anim>
                                  </p:childTnLst>
                                </p:cTn>
                              </p:par>
                              <p:par>
                                <p:cTn id="33" presetID="7" presetClass="entr" presetSubtype="4" fill="hold" nodeType="withEffect">
                                  <p:stCondLst>
                                    <p:cond delay="190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0" fill="hold"/>
                                        <p:tgtEl>
                                          <p:spTgt spid="9231"/>
                                        </p:tgtEl>
                                        <p:attrNameLst>
                                          <p:attrName>ppt_x</p:attrName>
                                        </p:attrNameLst>
                                      </p:cBhvr>
                                      <p:tavLst>
                                        <p:tav tm="0">
                                          <p:val>
                                            <p:strVal val="#ppt_x"/>
                                          </p:val>
                                        </p:tav>
                                        <p:tav tm="100000">
                                          <p:val>
                                            <p:strVal val="#ppt_x"/>
                                          </p:val>
                                        </p:tav>
                                      </p:tavLst>
                                    </p:anim>
                                    <p:anim calcmode="lin" valueType="num">
                                      <p:cBhvr additive="base">
                                        <p:cTn id="36" dur="5000" fill="hold"/>
                                        <p:tgtEl>
                                          <p:spTgt spid="9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OI THI THAM"/>
          <p:cNvPicPr>
            <a:picLocks noChangeAspect="1" noChangeArrowheads="1"/>
          </p:cNvPicPr>
          <p:nvPr/>
        </p:nvPicPr>
        <p:blipFill>
          <a:blip r:embed="rId4"/>
          <a:srcRect l="7500" t="26666" r="11667" b="13333"/>
          <a:stretch>
            <a:fillRect/>
          </a:stretch>
        </p:blipFill>
        <p:spPr bwMode="auto">
          <a:xfrm>
            <a:off x="0" y="0"/>
            <a:ext cx="9144000" cy="6858000"/>
          </a:xfrm>
          <a:prstGeom prst="rect">
            <a:avLst/>
          </a:prstGeom>
          <a:noFill/>
          <a:ln w="9525">
            <a:noFill/>
            <a:miter lim="800000"/>
            <a:headEnd/>
            <a:tailEnd/>
          </a:ln>
        </p:spPr>
      </p:pic>
      <p:sp>
        <p:nvSpPr>
          <p:cNvPr id="78851" name="WordArt 3"/>
          <p:cNvSpPr>
            <a:spLocks noChangeArrowheads="1" noChangeShapeType="1" noTextEdit="1"/>
          </p:cNvSpPr>
          <p:nvPr/>
        </p:nvSpPr>
        <p:spPr bwMode="auto">
          <a:xfrm>
            <a:off x="381000" y="2514600"/>
            <a:ext cx="8610600" cy="3429000"/>
          </a:xfrm>
          <a:prstGeom prst="rect">
            <a:avLst/>
          </a:prstGeom>
        </p:spPr>
        <p:txBody>
          <a:bodyPr wrap="none" fromWordArt="1">
            <a:prstTxWarp prst="textWave1">
              <a:avLst>
                <a:gd name="adj1" fmla="val 0"/>
                <a:gd name="adj2" fmla="val 0"/>
              </a:avLst>
            </a:prstTxWarp>
          </a:bodyPr>
          <a:lstStyle/>
          <a:p>
            <a:pPr algn="ctr"/>
            <a:r>
              <a:rPr lang="en-US" sz="3600" b="1" kern="10">
                <a:ln w="38100">
                  <a:solidFill>
                    <a:srgbClr val="0000CC"/>
                  </a:solidFill>
                  <a:round/>
                  <a:headEnd/>
                  <a:tailEnd/>
                </a:ln>
                <a:solidFill>
                  <a:srgbClr val="FF0000"/>
                </a:solidFill>
                <a:latin typeface="Arial"/>
                <a:cs typeface="Arial"/>
              </a:rPr>
              <a:t>GHI  NHỚ  ĐIỀU  CẦN  BIẾT </a:t>
            </a:r>
          </a:p>
          <a:p>
            <a:pPr algn="ctr"/>
            <a:r>
              <a:rPr lang="en-US" sz="3600" b="1" kern="10">
                <a:ln w="38100">
                  <a:solidFill>
                    <a:srgbClr val="0000CC"/>
                  </a:solidFill>
                  <a:round/>
                  <a:headEnd/>
                  <a:tailEnd/>
                </a:ln>
                <a:solidFill>
                  <a:srgbClr val="FF0000"/>
                </a:solidFill>
                <a:latin typeface="Arial"/>
                <a:cs typeface="Arial"/>
              </a:rPr>
              <a:t>VÀ XEM BÀI TIẾT SAU </a:t>
            </a:r>
          </a:p>
          <a:p>
            <a:pPr algn="ctr"/>
            <a:r>
              <a:rPr lang="en-US" sz="3600" b="1" kern="10">
                <a:ln w="38100">
                  <a:solidFill>
                    <a:srgbClr val="0000CC"/>
                  </a:solidFill>
                  <a:round/>
                  <a:headEnd/>
                  <a:tailEnd/>
                </a:ln>
                <a:solidFill>
                  <a:srgbClr val="FF0000"/>
                </a:solidFill>
                <a:latin typeface="Arial"/>
                <a:cs typeface="Arial"/>
              </a:rPr>
              <a:t>SÔNG NGÒI </a:t>
            </a:r>
          </a:p>
        </p:txBody>
      </p:sp>
      <p:pic>
        <p:nvPicPr>
          <p:cNvPr id="78852" name="lang-toi.mid">
            <a:hlinkClick r:id="" action="ppaction://media"/>
          </p:cNvPr>
          <p:cNvPicPr>
            <a:picLocks noRot="1" noChangeAspect="1" noChangeArrowheads="1"/>
          </p:cNvPicPr>
          <p:nvPr>
            <a:audioFile r:link="rId1"/>
          </p:nvPr>
        </p:nvPicPr>
        <p:blipFill>
          <a:blip r:embed="rId5"/>
          <a:srcRect/>
          <a:stretch>
            <a:fillRect/>
          </a:stretch>
        </p:blipFill>
        <p:spPr bwMode="auto">
          <a:xfrm>
            <a:off x="8839200" y="6553200"/>
            <a:ext cx="304800" cy="304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8852"/>
                                        </p:tgtEl>
                                      </p:cBhvr>
                                    </p:cmd>
                                  </p:childTnLst>
                                </p:cTn>
                              </p:par>
                            </p:childTnLst>
                          </p:cTn>
                        </p:par>
                        <p:par>
                          <p:cTn id="7" fill="hold" nodeType="afterGroup">
                            <p:stCondLst>
                              <p:cond delay="0"/>
                            </p:stCondLst>
                            <p:childTnLst>
                              <p:par>
                                <p:cTn id="8" presetID="53" presetClass="entr" presetSubtype="0" fill="hold" grpId="0" nodeType="afterEffect">
                                  <p:stCondLst>
                                    <p:cond delay="500"/>
                                  </p:stCondLst>
                                  <p:childTnLst>
                                    <p:set>
                                      <p:cBhvr>
                                        <p:cTn id="9" dur="1" fill="hold">
                                          <p:stCondLst>
                                            <p:cond delay="0"/>
                                          </p:stCondLst>
                                        </p:cTn>
                                        <p:tgtEl>
                                          <p:spTgt spid="78851"/>
                                        </p:tgtEl>
                                        <p:attrNameLst>
                                          <p:attrName>style.visibility</p:attrName>
                                        </p:attrNameLst>
                                      </p:cBhvr>
                                      <p:to>
                                        <p:strVal val="visible"/>
                                      </p:to>
                                    </p:set>
                                    <p:anim calcmode="lin" valueType="num">
                                      <p:cBhvr>
                                        <p:cTn id="10" dur="5000" fill="hold"/>
                                        <p:tgtEl>
                                          <p:spTgt spid="78851"/>
                                        </p:tgtEl>
                                        <p:attrNameLst>
                                          <p:attrName>ppt_w</p:attrName>
                                        </p:attrNameLst>
                                      </p:cBhvr>
                                      <p:tavLst>
                                        <p:tav tm="0">
                                          <p:val>
                                            <p:fltVal val="0"/>
                                          </p:val>
                                        </p:tav>
                                        <p:tav tm="100000">
                                          <p:val>
                                            <p:strVal val="#ppt_w"/>
                                          </p:val>
                                        </p:tav>
                                      </p:tavLst>
                                    </p:anim>
                                    <p:anim calcmode="lin" valueType="num">
                                      <p:cBhvr>
                                        <p:cTn id="11" dur="5000" fill="hold"/>
                                        <p:tgtEl>
                                          <p:spTgt spid="78851"/>
                                        </p:tgtEl>
                                        <p:attrNameLst>
                                          <p:attrName>ppt_h</p:attrName>
                                        </p:attrNameLst>
                                      </p:cBhvr>
                                      <p:tavLst>
                                        <p:tav tm="0">
                                          <p:val>
                                            <p:fltVal val="0"/>
                                          </p:val>
                                        </p:tav>
                                        <p:tav tm="100000">
                                          <p:val>
                                            <p:strVal val="#ppt_h"/>
                                          </p:val>
                                        </p:tav>
                                      </p:tavLst>
                                    </p:anim>
                                    <p:animEffect transition="in" filter="fade">
                                      <p:cBhvr>
                                        <p:cTn id="12" dur="5000"/>
                                        <p:tgtEl>
                                          <p:spTgt spid="78851"/>
                                        </p:tgtEl>
                                      </p:cBhvr>
                                    </p:animEffect>
                                  </p:childTnLst>
                                </p:cTn>
                              </p:par>
                            </p:childTnLst>
                          </p:cTn>
                        </p:par>
                        <p:par>
                          <p:cTn id="13" fill="hold" nodeType="afterGroup">
                            <p:stCondLst>
                              <p:cond delay="5500"/>
                            </p:stCondLst>
                            <p:childTnLst>
                              <p:par>
                                <p:cTn id="14" presetID="22" presetClass="emph" presetSubtype="0" repeatCount="5000" fill="hold" grpId="1" nodeType="afterEffect">
                                  <p:stCondLst>
                                    <p:cond delay="500"/>
                                  </p:stCondLst>
                                  <p:childTnLst>
                                    <p:animClr clrSpc="hsl" dir="cw">
                                      <p:cBhvr override="childStyle">
                                        <p:cTn id="15" dur="2000" fill="hold"/>
                                        <p:tgtEl>
                                          <p:spTgt spid="78851"/>
                                        </p:tgtEl>
                                        <p:attrNameLst>
                                          <p:attrName>style.color</p:attrName>
                                        </p:attrNameLst>
                                      </p:cBhvr>
                                      <p:by>
                                        <p:hsl h="-7200000" s="0" l="0"/>
                                      </p:by>
                                    </p:animClr>
                                    <p:animClr clrSpc="hsl" dir="cw">
                                      <p:cBhvr>
                                        <p:cTn id="16" dur="2000" fill="hold"/>
                                        <p:tgtEl>
                                          <p:spTgt spid="78851"/>
                                        </p:tgtEl>
                                        <p:attrNameLst>
                                          <p:attrName>fillcolor</p:attrName>
                                        </p:attrNameLst>
                                      </p:cBhvr>
                                      <p:by>
                                        <p:hsl h="-7200000" s="0" l="0"/>
                                      </p:by>
                                    </p:animClr>
                                    <p:animClr clrSpc="hsl" dir="cw">
                                      <p:cBhvr>
                                        <p:cTn id="17" dur="2000" fill="hold"/>
                                        <p:tgtEl>
                                          <p:spTgt spid="78851"/>
                                        </p:tgtEl>
                                        <p:attrNameLst>
                                          <p:attrName>stroke.color</p:attrName>
                                        </p:attrNameLst>
                                      </p:cBhvr>
                                      <p:by>
                                        <p:hsl h="-7200000" s="0" l="0"/>
                                      </p:by>
                                    </p:animClr>
                                    <p:set>
                                      <p:cBhvr>
                                        <p:cTn id="18" dur="20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19" fill="hold" display="0">
                  <p:stCondLst>
                    <p:cond delay="indefinite"/>
                  </p:stCondLst>
                  <p:endCondLst>
                    <p:cond evt="onPrev" delay="0">
                      <p:tgtEl>
                        <p:sldTgt/>
                      </p:tgtEl>
                    </p:cond>
                    <p:cond evt="onStopAudio" delay="0">
                      <p:tgtEl>
                        <p:sldTgt/>
                      </p:tgtEl>
                    </p:cond>
                  </p:endCondLst>
                </p:cTn>
                <p:tgtEl>
                  <p:spTgt spid="78852"/>
                </p:tgtEl>
              </p:cMediaNode>
            </p:audio>
          </p:childTnLst>
        </p:cTn>
      </p:par>
    </p:tnLst>
    <p:bldLst>
      <p:bldP spid="78851" grpId="0" animBg="1"/>
      <p:bldP spid="788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914400"/>
            <a:ext cx="2819400" cy="1143000"/>
          </a:xfrm>
        </p:spPr>
        <p:txBody>
          <a:bodyPr/>
          <a:lstStyle/>
          <a:p>
            <a:pPr eaLnBrk="1" hangingPunct="1"/>
            <a:r>
              <a:rPr lang="en-US" b="1" smtClean="0"/>
              <a:t>1. Nước ta có khí hậu nhiệt đới gió mùa:</a:t>
            </a:r>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352800" y="0"/>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338513"/>
            <a:ext cx="2895600" cy="2555875"/>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Arial"/>
              </a:rPr>
              <a:t>-  Hãy nêu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ặc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iểm khí hậu nhiệt </a:t>
            </a:r>
            <a:r>
              <a:rPr lang="vi-VN" b="1">
                <a:effectLst>
                  <a:outerShdw blurRad="38100" dist="38100" dir="2700000" algn="tl">
                    <a:srgbClr val="FFFFFF"/>
                  </a:outerShdw>
                </a:effectLst>
                <a:latin typeface="Arial"/>
              </a:rPr>
              <a:t>đ</a:t>
            </a:r>
            <a:r>
              <a:rPr lang="en-US" b="1">
                <a:effectLst>
                  <a:outerShdw blurRad="38100" dist="38100" dir="2700000" algn="tl">
                    <a:srgbClr val="FFFFFF"/>
                  </a:outerShdw>
                </a:effectLst>
                <a:latin typeface="Arial"/>
              </a:rPr>
              <a:t>ới gió mùa ở n</a:t>
            </a:r>
            <a:r>
              <a:rPr lang="vi-VN" b="1">
                <a:effectLst>
                  <a:outerShdw blurRad="38100" dist="38100" dir="2700000" algn="tl">
                    <a:srgbClr val="FFFFFF"/>
                  </a:outerShdw>
                </a:effectLst>
                <a:latin typeface="Arial"/>
              </a:rPr>
              <a:t>ư</a:t>
            </a:r>
            <a:r>
              <a:rPr lang="en-US" b="1">
                <a:effectLst>
                  <a:outerShdw blurRad="38100" dist="38100" dir="2700000" algn="tl">
                    <a:srgbClr val="FFFFFF"/>
                  </a:outerShdw>
                </a:effectLst>
                <a:latin typeface="Arial"/>
              </a:rPr>
              <a:t>ớc ta</a:t>
            </a:r>
            <a:r>
              <a:rPr lang="en-US" b="1" i="1">
                <a:effectLst>
                  <a:outerShdw blurRad="38100" dist="38100" dir="2700000" algn="tl">
                    <a:srgbClr val="FFFFFF"/>
                  </a:outerShdw>
                </a:effectLst>
                <a:latin typeface="Arial"/>
              </a:rPr>
              <a:t>.</a:t>
            </a:r>
            <a:r>
              <a:rPr lang="en-US" b="1">
                <a:effectLst>
                  <a:outerShdw blurRad="38100" dist="38100" dir="2700000" algn="tl">
                    <a:srgbClr val="FFFFFF"/>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 Nam</a:t>
            </a:r>
            <a:r>
              <a:rPr lang="en-US" sz="2400">
                <a:solidFill>
                  <a:srgbClr val="FF0000"/>
                </a:solidFill>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a:t>
            </a:r>
            <a:r>
              <a:rPr lang="en-US" sz="2400">
                <a:solidFill>
                  <a:srgbClr val="FF0000"/>
                </a:solidFill>
              </a:rPr>
              <a:t> </a:t>
            </a:r>
            <a:r>
              <a:rPr lang="en-US" sz="2400" b="1">
                <a:solidFill>
                  <a:srgbClr val="FF0000"/>
                </a:solidFill>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Tây</a:t>
            </a:r>
            <a:endParaRPr lang="en-US" sz="2400">
              <a:solidFill>
                <a:srgbClr val="0000CC"/>
              </a:solidFill>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headEnd/>
            <a:tailEnd type="triangle" w="med" len="med"/>
          </a:ln>
        </p:spPr>
        <p:txBody>
          <a:bodyPr/>
          <a:lstStyle/>
          <a:p>
            <a:endParaRPr lang="en-US"/>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headEnd/>
            <a:tailEnd type="triangle" w="med" len="med"/>
          </a:ln>
        </p:spPr>
        <p:txBody>
          <a:bodyPr/>
          <a:lstStyle/>
          <a:p>
            <a:endParaRPr lang="en-US"/>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headEnd/>
            <a:tailEnd type="triangle" w="med" len="med"/>
          </a:ln>
        </p:spPr>
        <p:txBody>
          <a:bodyPr/>
          <a:lstStyle/>
          <a:p>
            <a:endParaRPr lang="en-US"/>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headEnd/>
            <a:tailEnd type="triangle" w="med" len="med"/>
          </a:ln>
        </p:spPr>
        <p:txBody>
          <a:bodyPr/>
          <a:lstStyle/>
          <a:p>
            <a:endParaRPr lang="en-US"/>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headEnd/>
            <a:tailEnd type="triangle" w="med" len="med"/>
          </a:ln>
        </p:spPr>
        <p:txBody>
          <a:bodyPr/>
          <a:lstStyle/>
          <a:p>
            <a:endParaRPr lang="en-US"/>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headEnd/>
            <a:tailEnd type="triangle" w="med" len="med"/>
          </a:ln>
        </p:spPr>
        <p:txBody>
          <a:bodyPr/>
          <a:lstStyle/>
          <a:p>
            <a:endParaRPr lang="en-US"/>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headEnd/>
            <a:tailEnd type="triangle" w="med" len="med"/>
          </a:ln>
        </p:spPr>
        <p:txBody>
          <a:bodyPr/>
          <a:lstStyle/>
          <a:p>
            <a:endParaRPr lang="en-US"/>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headEnd/>
            <a:tailEnd type="triangle" w="med" len="med"/>
          </a:ln>
        </p:spPr>
        <p:txBody>
          <a:bodyPr/>
          <a:lstStyle/>
          <a:p>
            <a:endParaRPr lang="en-US"/>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headEnd/>
            <a:tailEnd/>
          </a:ln>
        </p:spPr>
        <p:txBody>
          <a:bodyPr wrap="none" anchor="ctr"/>
          <a:lstStyle/>
          <a:p>
            <a:endParaRPr lang="en-US"/>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smtClean="0"/>
              <a:t>Chỉ trên hình  </a:t>
            </a:r>
            <a:r>
              <a:rPr lang="en-US" sz="3600" b="1" i="1" smtClean="0">
                <a:solidFill>
                  <a:srgbClr val="0000CC"/>
                </a:solidFill>
              </a:rPr>
              <a:t>hướng gió tháng 1</a:t>
            </a:r>
            <a:r>
              <a:rPr lang="en-US" sz="3600" b="1" i="1" smtClean="0"/>
              <a:t> và </a:t>
            </a:r>
            <a:r>
              <a:rPr lang="en-US" sz="3600" b="1" i="1" smtClean="0">
                <a:solidFill>
                  <a:srgbClr val="FF0000"/>
                </a:solidFill>
              </a:rPr>
              <a:t>hướng gió tháng 7.</a:t>
            </a:r>
          </a:p>
        </p:txBody>
      </p:sp>
      <p:graphicFrame>
        <p:nvGraphicFramePr>
          <p:cNvPr id="1026" name="Object 20"/>
          <p:cNvGraphicFramePr>
            <a:graphicFrameLocks noChangeAspect="1"/>
          </p:cNvGraphicFramePr>
          <p:nvPr>
            <p:ph idx="1"/>
          </p:nvPr>
        </p:nvGraphicFramePr>
        <p:xfrm>
          <a:off x="3849688" y="0"/>
          <a:ext cx="5294312" cy="6858000"/>
        </p:xfrm>
        <a:graphic>
          <a:graphicData uri="http://schemas.openxmlformats.org/presentationml/2006/ole">
            <p:oleObj spid="_x0000_s1026" name="PhotoImpact" r:id="rId4" imgW="7352381" imgH="9523810" progId="PI3.Image">
              <p:embed/>
            </p:oleObj>
          </a:graphicData>
        </a:graphic>
      </p:graphicFrame>
      <p:pic>
        <p:nvPicPr>
          <p:cNvPr id="13333" name="Picture 21" descr="Luoc do khi hau Viet Nam"/>
          <p:cNvPicPr>
            <a:picLocks noChangeAspect="1" noChangeArrowheads="1"/>
          </p:cNvPicPr>
          <p:nvPr/>
        </p:nvPicPr>
        <p:blipFill>
          <a:blip r:embed="rId5">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819400"/>
            <a:ext cx="2209800" cy="1143000"/>
          </a:xfrm>
        </p:spPr>
        <p:txBody>
          <a:bodyPr/>
          <a:lstStyle/>
          <a:p>
            <a:pPr eaLnBrk="1" hangingPunct="1"/>
            <a:r>
              <a:rPr lang="en-US" i="1" smtClean="0"/>
              <a:t>Hướng gió tháng 1</a:t>
            </a:r>
          </a:p>
        </p:txBody>
      </p:sp>
      <p:graphicFrame>
        <p:nvGraphicFramePr>
          <p:cNvPr id="2050" name="Object 3"/>
          <p:cNvGraphicFramePr>
            <a:graphicFrameLocks noChangeAspect="1"/>
          </p:cNvGraphicFramePr>
          <p:nvPr>
            <p:ph idx="1"/>
          </p:nvPr>
        </p:nvGraphicFramePr>
        <p:xfrm>
          <a:off x="3849688" y="0"/>
          <a:ext cx="5294312" cy="6858000"/>
        </p:xfrm>
        <a:graphic>
          <a:graphicData uri="http://schemas.openxmlformats.org/presentationml/2006/ole">
            <p:oleObj spid="_x0000_s2050" name="PhotoImpact" r:id="rId4" imgW="7352381" imgH="9523810" progId="PI3.Image">
              <p:embed/>
            </p:oleObj>
          </a:graphicData>
        </a:graphic>
      </p:graphicFrame>
      <p:pic>
        <p:nvPicPr>
          <p:cNvPr id="15364" name="Picture 4" descr="rut 1"/>
          <p:cNvPicPr>
            <a:picLocks noChangeAspect="1" noChangeArrowheads="1"/>
          </p:cNvPicPr>
          <p:nvPr/>
        </p:nvPicPr>
        <p:blipFill>
          <a:blip r:embed="rId5"/>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5"/>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5"/>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5"/>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5"/>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209800" cy="1143000"/>
          </a:xfrm>
        </p:spPr>
        <p:txBody>
          <a:bodyPr/>
          <a:lstStyle/>
          <a:p>
            <a:pPr eaLnBrk="1" hangingPunct="1"/>
            <a:r>
              <a:rPr lang="en-US" i="1" smtClean="0"/>
              <a:t>Hướng gió tháng 7.</a:t>
            </a:r>
          </a:p>
        </p:txBody>
      </p:sp>
      <p:graphicFrame>
        <p:nvGraphicFramePr>
          <p:cNvPr id="3074" name="Object 3"/>
          <p:cNvGraphicFramePr>
            <a:graphicFrameLocks noChangeAspect="1"/>
          </p:cNvGraphicFramePr>
          <p:nvPr>
            <p:ph idx="1"/>
          </p:nvPr>
        </p:nvGraphicFramePr>
        <p:xfrm>
          <a:off x="3849688" y="0"/>
          <a:ext cx="5294312" cy="6858000"/>
        </p:xfrm>
        <a:graphic>
          <a:graphicData uri="http://schemas.openxmlformats.org/presentationml/2006/ole">
            <p:oleObj spid="_x0000_s3074" name="PhotoImpact" r:id="rId4" imgW="7352381" imgH="9523810" progId="PI3.Image">
              <p:embed/>
            </p:oleObj>
          </a:graphicData>
        </a:graphic>
      </p:graphicFrame>
      <p:pic>
        <p:nvPicPr>
          <p:cNvPr id="17412" name="Picture 4" descr="muiten_5"/>
          <p:cNvPicPr>
            <a:picLocks noChangeAspect="1" noChangeArrowheads="1"/>
          </p:cNvPicPr>
          <p:nvPr/>
        </p:nvPicPr>
        <p:blipFill>
          <a:blip r:embed="rId5"/>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5"/>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5"/>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5"/>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5"/>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5"/>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5"/>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5"/>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6"/>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5"/>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295400"/>
            <a:ext cx="3657600" cy="5562600"/>
          </a:xfrm>
        </p:spPr>
        <p:txBody>
          <a:bodyPr/>
          <a:lstStyle/>
          <a:p>
            <a:pPr eaLnBrk="1" hangingPunct="1"/>
            <a:r>
              <a:rPr lang="en-US" sz="2800" b="1" smtClean="0">
                <a:solidFill>
                  <a:srgbClr val="0000CC"/>
                </a:solidFill>
              </a:rPr>
              <a:t>Khí hậu nước ta nói chung là nóng</a:t>
            </a:r>
            <a:r>
              <a:rPr lang="en-US" sz="2800" b="1" smtClean="0"/>
              <a:t>, trừ những vùng núi cao thường mát mẻ quanh năm.</a:t>
            </a:r>
            <a:br>
              <a:rPr lang="en-US" sz="2800" b="1" smtClean="0"/>
            </a:br>
            <a:r>
              <a:rPr lang="en-US" sz="2800" b="1" smtClean="0"/>
              <a:t>- </a:t>
            </a:r>
            <a:r>
              <a:rPr lang="en-US" sz="2800" b="1" smtClean="0">
                <a:solidFill>
                  <a:schemeClr val="accent2"/>
                </a:solidFill>
              </a:rPr>
              <a:t>Gió và mưa ở nước ta thay đổi theo mùa.</a:t>
            </a:r>
            <a:br>
              <a:rPr lang="en-US" sz="2800" b="1" smtClean="0">
                <a:solidFill>
                  <a:schemeClr val="accent2"/>
                </a:solidFill>
              </a:rPr>
            </a:br>
            <a:r>
              <a:rPr lang="en-US" sz="2800" b="1" smtClean="0"/>
              <a:t>- </a:t>
            </a:r>
            <a:r>
              <a:rPr lang="en-US" sz="2800" b="1" smtClean="0">
                <a:solidFill>
                  <a:srgbClr val="990033"/>
                </a:solidFill>
              </a:rPr>
              <a:t>Trong một năm có hai mùa gió chính</a:t>
            </a:r>
            <a:r>
              <a:rPr lang="en-US" sz="2800" b="1" smtClean="0"/>
              <a:t>: </a:t>
            </a:r>
            <a:r>
              <a:rPr lang="en-US" sz="2800" b="1" smtClean="0">
                <a:solidFill>
                  <a:srgbClr val="FF0000"/>
                </a:solidFill>
              </a:rPr>
              <a:t>một mùa có gió đông bắc</a:t>
            </a:r>
            <a:r>
              <a:rPr lang="en-US" sz="2800" b="1" smtClean="0"/>
              <a:t>, còn </a:t>
            </a:r>
            <a:r>
              <a:rPr lang="en-US" sz="2800" b="1" smtClean="0">
                <a:solidFill>
                  <a:srgbClr val="0000CC"/>
                </a:solidFill>
              </a:rPr>
              <a:t>mùa kia là gió tây nam hoặc đông nam.</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6350"/>
            <a:ext cx="3886200" cy="1200150"/>
          </a:xfrm>
          <a:prstGeom prst="rect">
            <a:avLst/>
          </a:prstGeom>
          <a:solidFill>
            <a:srgbClr val="CCFF99"/>
          </a:solidFill>
          <a:ln w="9525">
            <a:noFill/>
            <a:miter lim="800000"/>
            <a:headEnd/>
            <a:tailEnd/>
          </a:ln>
          <a:effectLst/>
        </p:spPr>
        <p:txBody>
          <a:bodyPr anchor="ctr">
            <a:spAutoFit/>
          </a:bodyPr>
          <a:lstStyle/>
          <a:p>
            <a:pPr algn="ctr">
              <a:defRPr/>
            </a:pPr>
            <a:r>
              <a:rPr lang="en-US" sz="2400" b="1">
                <a:solidFill>
                  <a:srgbClr val="0000CC"/>
                </a:solidFill>
                <a:effectLst>
                  <a:outerShdw blurRad="38100" dist="38100" dir="2700000" algn="tl">
                    <a:srgbClr val="000000"/>
                  </a:outerShdw>
                </a:effectLst>
                <a:latin typeface="Arial"/>
              </a:rPr>
              <a:t> Trình bày </a:t>
            </a:r>
            <a:r>
              <a:rPr lang="vi-VN" sz="2400" b="1">
                <a:solidFill>
                  <a:srgbClr val="0000CC"/>
                </a:solidFill>
                <a:effectLst>
                  <a:outerShdw blurRad="38100" dist="38100" dir="2700000" algn="tl">
                    <a:srgbClr val="000000"/>
                  </a:outerShdw>
                </a:effectLst>
                <a:latin typeface="Arial"/>
              </a:rPr>
              <a:t>đư</a:t>
            </a:r>
            <a:r>
              <a:rPr lang="en-US" sz="2400" b="1">
                <a:solidFill>
                  <a:srgbClr val="0000CC"/>
                </a:solidFill>
                <a:effectLst>
                  <a:outerShdw blurRad="38100" dist="38100" dir="2700000" algn="tl">
                    <a:srgbClr val="000000"/>
                  </a:outerShdw>
                </a:effectLst>
                <a:latin typeface="Arial"/>
              </a:rPr>
              <a:t>ợc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ặc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iểm của khí hậu của n</a:t>
            </a:r>
            <a:r>
              <a:rPr lang="vi-VN" sz="2400" b="1">
                <a:solidFill>
                  <a:srgbClr val="0000CC"/>
                </a:solidFill>
                <a:effectLst>
                  <a:outerShdw blurRad="38100" dist="38100" dir="2700000" algn="tl">
                    <a:srgbClr val="000000"/>
                  </a:outerShdw>
                </a:effectLst>
                <a:latin typeface="Arial"/>
              </a:rPr>
              <a:t>ư</a:t>
            </a:r>
            <a:r>
              <a:rPr lang="en-US" sz="2400" b="1">
                <a:solidFill>
                  <a:srgbClr val="0000CC"/>
                </a:solidFill>
                <a:effectLst>
                  <a:outerShdw blurRad="38100" dist="38100" dir="2700000" algn="tl">
                    <a:srgbClr val="000000"/>
                  </a:outerShdw>
                </a:effectLst>
                <a:latin typeface="Arial"/>
              </a:rPr>
              <a:t>ớc ta</a:t>
            </a:r>
            <a:r>
              <a:rPr lang="en-US" sz="2400" b="1" i="1">
                <a:solidFill>
                  <a:srgbClr val="0000CC"/>
                </a:solidFill>
                <a:effectLst>
                  <a:outerShdw blurRad="38100" dist="38100" dir="2700000" algn="tl">
                    <a:srgbClr val="000000"/>
                  </a:outerShdw>
                </a:effectLst>
                <a:latin typeface="Arial"/>
              </a:rPr>
              <a:t>.</a:t>
            </a:r>
            <a:r>
              <a:rPr lang="en-US" sz="2400" b="1">
                <a:solidFill>
                  <a:srgbClr val="0000CC"/>
                </a:solidFill>
                <a:effectLst>
                  <a:outerShdw blurRad="38100" dist="38100" dir="2700000" algn="tl">
                    <a:srgbClr val="00000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1756</Words>
  <Application>Microsoft Office PowerPoint</Application>
  <PresentationFormat>On-screen Show (4:3)</PresentationFormat>
  <Paragraphs>185</Paragraphs>
  <Slides>40</Slides>
  <Notes>34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Arial</vt:lpstr>
      <vt:lpstr>Times New Roman</vt:lpstr>
      <vt:lpstr>.VnArial</vt:lpstr>
      <vt:lpstr>Wingdings</vt:lpstr>
      <vt:lpstr>Default Design</vt:lpstr>
      <vt:lpstr>Ulead PhotoImpact Image</vt:lpstr>
      <vt:lpstr>I. Mục tiêu </vt:lpstr>
      <vt:lpstr>Slide 2</vt:lpstr>
      <vt:lpstr>Kiểm tra bài cũ </vt:lpstr>
      <vt:lpstr>Slide 4</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Slide 12</vt:lpstr>
      <vt:lpstr>Slide 13</vt:lpstr>
      <vt:lpstr>Slide 14</vt:lpstr>
      <vt:lpstr>Slide 15</vt:lpstr>
      <vt:lpstr>Slide 16</vt:lpstr>
      <vt:lpstr>Slide 17</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Slide 22</vt:lpstr>
      <vt:lpstr>Slide 23</vt:lpstr>
      <vt:lpstr>Slide 24</vt:lpstr>
      <vt:lpstr>Slide 25</vt:lpstr>
      <vt:lpstr>Slide 26</vt:lpstr>
      <vt:lpstr>Slide 27</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Slide 31</vt:lpstr>
      <vt:lpstr>HẠN HÁN </vt:lpstr>
      <vt:lpstr>THIỆT HẠI DO BÃO</vt:lpstr>
      <vt:lpstr>THIỆT HẠI DO BÃO</vt:lpstr>
      <vt:lpstr>Hạn hán làm ảnh hưởng đến đời sống và hoạt động sản xuất của con người.</vt:lpstr>
      <vt:lpstr>CÂU HỎI</vt:lpstr>
      <vt:lpstr>Slide 37</vt:lpstr>
      <vt:lpstr>Slide 38</vt:lpstr>
      <vt:lpstr>Slide 39</vt:lpstr>
      <vt:lpstr>Slide 40</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CSTeam</cp:lastModifiedBy>
  <cp:revision>136</cp:revision>
  <dcterms:created xsi:type="dcterms:W3CDTF">2009-03-07T08:45:56Z</dcterms:created>
  <dcterms:modified xsi:type="dcterms:W3CDTF">2016-06-30T02:34:06Z</dcterms:modified>
</cp:coreProperties>
</file>